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257" r:id="rId3"/>
    <p:sldId id="866" r:id="rId4"/>
    <p:sldId id="893" r:id="rId5"/>
    <p:sldId id="867" r:id="rId6"/>
    <p:sldId id="869" r:id="rId7"/>
    <p:sldId id="870" r:id="rId8"/>
    <p:sldId id="871" r:id="rId9"/>
    <p:sldId id="872" r:id="rId10"/>
    <p:sldId id="873" r:id="rId11"/>
    <p:sldId id="874" r:id="rId12"/>
    <p:sldId id="875" r:id="rId13"/>
    <p:sldId id="876" r:id="rId14"/>
    <p:sldId id="877" r:id="rId15"/>
    <p:sldId id="878" r:id="rId16"/>
    <p:sldId id="879" r:id="rId17"/>
    <p:sldId id="880" r:id="rId18"/>
    <p:sldId id="881" r:id="rId19"/>
    <p:sldId id="882" r:id="rId20"/>
    <p:sldId id="883" r:id="rId21"/>
    <p:sldId id="884" r:id="rId22"/>
    <p:sldId id="885" r:id="rId23"/>
    <p:sldId id="886" r:id="rId24"/>
    <p:sldId id="887" r:id="rId25"/>
    <p:sldId id="888" r:id="rId26"/>
    <p:sldId id="889" r:id="rId27"/>
    <p:sldId id="890" r:id="rId28"/>
    <p:sldId id="891" r:id="rId29"/>
    <p:sldId id="892" r:id="rId30"/>
    <p:sldId id="8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323CD-8ED0-4488-B205-1BBF027EDA42}" type="datetimeFigureOut">
              <a:rPr lang="zh-CN" altLang="en-US" smtClean="0"/>
              <a:t>2023/2/24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F94CB-E5BD-431A-A897-13D4F5B4476D}" type="slidenum">
              <a:rPr lang="zh-CN" altLang="en-US" smtClean="0"/>
              <a:t>‹#›</a:t>
            </a:fld>
            <a:endParaRPr lang="zh-CN" altLang="en-US"/>
          </a:p>
        </p:txBody>
      </p:sp>
    </p:spTree>
    <p:extLst>
      <p:ext uri="{BB962C8B-B14F-4D97-AF65-F5344CB8AC3E}">
        <p14:creationId xmlns:p14="http://schemas.microsoft.com/office/powerpoint/2010/main" val="1357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2E030E-3E6A-4683-89A5-4A7BF2B35C0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7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812DD-6B39-8B96-EEF8-A9E46D6718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1CC839-0EC9-CA75-2C65-DA1FC12ED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4FBC40-D899-3956-40FB-32BEEEB9C009}"/>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96FFA4E0-B62B-FE4D-70A4-E9B402AA54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61744-C06C-CB75-6209-7D9D199A6800}"/>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159268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315CB-46BF-EFB4-A68B-1D04AF1825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80A220-E269-2937-89B8-1245FC7A46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A1AB1C-56AC-C24B-C487-425E36C4128C}"/>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23BA0C22-F472-603C-919C-66DFDDCA4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75F21-4BF7-4940-CB48-22ED0BE0150B}"/>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26397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0557F1-B1F6-DA6B-1A5F-1E3A9A2A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0E464A-E2B9-62FD-E104-77E10D3BE9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FD6410-63B1-2A76-C387-7314795E82C2}"/>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446D04B0-200D-362D-EBA8-7B581049D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96C5C1-397A-6368-8660-731673E53A07}"/>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969670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2421403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3217647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82" y="0"/>
            <a:ext cx="7575809" cy="1028700"/>
          </a:xfrm>
        </p:spPr>
        <p:txBody>
          <a:bodyPr lIns="0" anchor="b" anchorCtr="0">
            <a:normAutofit/>
          </a:bodyPr>
          <a:lstStyle>
            <a:lvl1pPr algn="l">
              <a:defRPr sz="4000">
                <a:solidFill>
                  <a:schemeClr val="tx1"/>
                </a:solidFill>
              </a:defRPr>
            </a:lvl1pPr>
          </a:lstStyle>
          <a:p>
            <a:endParaRPr lang="zh-CN" altLang="en-US" dirty="0"/>
          </a:p>
        </p:txBody>
      </p:sp>
    </p:spTree>
    <p:extLst>
      <p:ext uri="{BB962C8B-B14F-4D97-AF65-F5344CB8AC3E}">
        <p14:creationId xmlns:p14="http://schemas.microsoft.com/office/powerpoint/2010/main" val="41245162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1266"/>
            <a:ext cx="12192000"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97811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 y="-21266"/>
            <a:ext cx="11649807"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114565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 y="0"/>
            <a:ext cx="11609756"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3492538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 y="0"/>
            <a:ext cx="11582401"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a:noFill/>
        </p:grpSpPr>
        <p:sp>
          <p:nvSpPr>
            <p:cNvPr id="8" name="Rectangle 7"/>
            <p:cNvSpPr/>
            <p:nvPr/>
          </p:nvSpPr>
          <p:spPr>
            <a:xfrm>
              <a:off x="4541217" y="1516136"/>
              <a:ext cx="3109566" cy="651569"/>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22406982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6"/>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7"/>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8"/>
            <a:ext cx="2438400" cy="752475"/>
          </a:xfrm>
          <a:prstGeom prst="rect">
            <a:avLst/>
          </a:prstGeom>
        </p:spPr>
      </p:pic>
      <p:sp>
        <p:nvSpPr>
          <p:cNvPr id="17" name="内容占位符 2"/>
          <p:cNvSpPr>
            <a:spLocks noGrp="1"/>
          </p:cNvSpPr>
          <p:nvPr>
            <p:ph idx="1"/>
          </p:nvPr>
        </p:nvSpPr>
        <p:spPr>
          <a:xfrm>
            <a:off x="669925" y="1123953"/>
            <a:ext cx="10850563" cy="50196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767084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D6471-2362-91EF-AB8E-5B460463C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B1650F-02C0-9F6F-5113-691933FA04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45FD35-1C8B-08E4-F856-EEE3FD17AEF1}"/>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44809062-3F19-AA81-818D-716E5E1307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BDDB7-A671-8C4F-223A-2EBDA97C431F}"/>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733851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4"/>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5"/>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6"/>
            <a:ext cx="2438400" cy="752475"/>
          </a:xfrm>
          <a:prstGeom prst="rect">
            <a:avLst/>
          </a:prstGeom>
        </p:spPr>
      </p:pic>
    </p:spTree>
    <p:extLst>
      <p:ext uri="{BB962C8B-B14F-4D97-AF65-F5344CB8AC3E}">
        <p14:creationId xmlns:p14="http://schemas.microsoft.com/office/powerpoint/2010/main" val="600320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72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5"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4406738"/>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722372"/>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8" y="1123953"/>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3" y="1140108"/>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7"/>
            <a:ext cx="1677597" cy="1677597"/>
          </a:xfrm>
          <a:prstGeom prst="rect">
            <a:avLst/>
          </a:prstGeom>
        </p:spPr>
      </p:pic>
    </p:spTree>
    <p:extLst>
      <p:ext uri="{BB962C8B-B14F-4D97-AF65-F5344CB8AC3E}">
        <p14:creationId xmlns:p14="http://schemas.microsoft.com/office/powerpoint/2010/main" val="1262411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F69DF-D574-4037-B6A5-58CCD724C69D}" type="slidenum">
              <a:rPr lang="zh-CN" altLang="en-US" smtClean="0"/>
              <a:t>‹#›</a:t>
            </a:fld>
            <a:endParaRPr lang="zh-CN" altLang="en-US"/>
          </a:p>
        </p:txBody>
      </p:sp>
    </p:spTree>
    <p:extLst>
      <p:ext uri="{BB962C8B-B14F-4D97-AF65-F5344CB8AC3E}">
        <p14:creationId xmlns:p14="http://schemas.microsoft.com/office/powerpoint/2010/main" val="113395704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67BC5-4182-46DE-E368-CA16387B24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08A160-9481-9573-03EA-998F5E847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45C0A1-8CFE-3B37-FFAE-6C2E2D81C381}"/>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C3A13C40-494B-C13E-2DC6-69E50B0E98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434DB-0B3E-3759-A7E5-3C40D61C3604}"/>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7335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81AA-A61F-C717-675C-EA4C40212C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2798D4-9D9C-2427-FC5B-43A5EC5B4D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02334E-B478-848B-2C89-98E607481D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012D2F-0957-F829-66D6-380E366241E1}"/>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EE59057E-8688-36B7-5568-C8181AE4DA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D40FFD-1D90-4164-2AEA-27C00808C0B6}"/>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75748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F679C-7636-77F3-6588-429174EB75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49BE10-0517-843E-59E6-40F93E585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A593E7-5840-B3DA-4BDF-3B7D76EAF0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59399A-A160-B71A-1A7B-8EA1CEB1F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C87DB1-0CED-72FE-7F08-BCD896CA8D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E6237D-4968-7839-19C2-545A3282B8C0}"/>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8" name="页脚占位符 7">
            <a:extLst>
              <a:ext uri="{FF2B5EF4-FFF2-40B4-BE49-F238E27FC236}">
                <a16:creationId xmlns:a16="http://schemas.microsoft.com/office/drawing/2014/main" id="{AD0B5B21-9EAA-5882-BB9A-AFAB25FC39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83B744-FA99-4274-51EB-21AFCB72AABC}"/>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406431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3FC69-28FA-49B9-31E8-288E70AD24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23E348-4B85-A695-CB81-67DEE769A6A9}"/>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4" name="页脚占位符 3">
            <a:extLst>
              <a:ext uri="{FF2B5EF4-FFF2-40B4-BE49-F238E27FC236}">
                <a16:creationId xmlns:a16="http://schemas.microsoft.com/office/drawing/2014/main" id="{1BA738F8-D308-6394-453C-4C4D5CBF98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D9AC38-3AD1-1DD5-9524-14C5207CE728}"/>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33362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17BA73-87EA-5F46-5742-62B429E4F56B}"/>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3" name="页脚占位符 2">
            <a:extLst>
              <a:ext uri="{FF2B5EF4-FFF2-40B4-BE49-F238E27FC236}">
                <a16:creationId xmlns:a16="http://schemas.microsoft.com/office/drawing/2014/main" id="{14483E36-83E4-6C22-5D53-E8458CDFB1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D74ED3-C457-B7F1-3D01-B9FE5810F57B}"/>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87775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ACDEA-D93A-8541-10E5-A0AD80DED4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5D2377-4D71-DAF6-3C62-C0940A433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C7601A1-2E50-8461-FE47-C8FB5F44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06D9EB-6D2D-41EE-3DFB-B3B865F773D7}"/>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BAFB9F74-736A-7C71-111D-EF1EDF8CE0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BBE926-9A9B-A7DA-2A0A-B115A8B661C0}"/>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2246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BF803-2908-C8F7-AE66-E52A29C271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739C65-68E8-B95C-D529-F86F321E9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43082A-37A1-2370-831B-FC8A50E87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0C5A8-664C-C13A-13D7-02AF8B13B0B6}"/>
              </a:ext>
            </a:extLst>
          </p:cNvPr>
          <p:cNvSpPr>
            <a:spLocks noGrp="1"/>
          </p:cNvSpPr>
          <p:nvPr>
            <p:ph type="dt" sz="half" idx="10"/>
          </p:nvPr>
        </p:nvSpPr>
        <p:spPr/>
        <p:txBody>
          <a:bodyPr/>
          <a:lstStyle/>
          <a:p>
            <a:fld id="{F943FAEB-1A23-4FD8-88B8-5B215C245C6E}" type="datetimeFigureOut">
              <a:rPr lang="zh-CN" altLang="en-US" smtClean="0"/>
              <a:t>2023/2/24</a:t>
            </a:fld>
            <a:endParaRPr lang="zh-CN" altLang="en-US"/>
          </a:p>
        </p:txBody>
      </p:sp>
      <p:sp>
        <p:nvSpPr>
          <p:cNvPr id="6" name="页脚占位符 5">
            <a:extLst>
              <a:ext uri="{FF2B5EF4-FFF2-40B4-BE49-F238E27FC236}">
                <a16:creationId xmlns:a16="http://schemas.microsoft.com/office/drawing/2014/main" id="{4ECAA609-789E-DBE8-C364-469D10CB45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491EA-EFC0-C1DC-FB56-8F97F94A18DE}"/>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713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7F4DF6-F4AD-E385-F13C-CF9094EFA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453037-6770-F9A6-FC0F-A474F364D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CF6405-2C53-3DE4-7650-98C657041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3FAEB-1A23-4FD8-88B8-5B215C245C6E}" type="datetimeFigureOut">
              <a:rPr lang="zh-CN" altLang="en-US" smtClean="0"/>
              <a:t>2023/2/24</a:t>
            </a:fld>
            <a:endParaRPr lang="zh-CN" altLang="en-US"/>
          </a:p>
        </p:txBody>
      </p:sp>
      <p:sp>
        <p:nvSpPr>
          <p:cNvPr id="5" name="页脚占位符 4">
            <a:extLst>
              <a:ext uri="{FF2B5EF4-FFF2-40B4-BE49-F238E27FC236}">
                <a16:creationId xmlns:a16="http://schemas.microsoft.com/office/drawing/2014/main" id="{3C28B4A3-0121-C5D5-DD97-CD70CC7AE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2EED82-C2E1-4534-3A41-7050A0B95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54107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6" y="6235704"/>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599" y="6235704"/>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2080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0.xml"/><Relationship Id="rId5" Type="http://schemas.openxmlformats.org/officeDocument/2006/relationships/image" Target="../media/image24.png"/><Relationship Id="rId4" Type="http://schemas.openxmlformats.org/officeDocument/2006/relationships/image" Target="../media/image380.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5" Type="http://schemas.openxmlformats.org/officeDocument/2006/relationships/image" Target="../media/image5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6.png"/><Relationship Id="rId1" Type="http://schemas.openxmlformats.org/officeDocument/2006/relationships/slideLayout" Target="../slideLayouts/slideLayout20.xml"/><Relationship Id="rId5" Type="http://schemas.openxmlformats.org/officeDocument/2006/relationships/image" Target="../media/image35.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0.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0.xml"/><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0.xml"/><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3">
            <a:extLst>
              <a:ext uri="{FF2B5EF4-FFF2-40B4-BE49-F238E27FC236}">
                <a16:creationId xmlns:a16="http://schemas.microsoft.com/office/drawing/2014/main" id="{405FCD78-CC61-4E82-847B-4E44AB6C87DE}"/>
              </a:ext>
            </a:extLst>
          </p:cNvPr>
          <p:cNvSpPr txBox="1">
            <a:spLocks/>
          </p:cNvSpPr>
          <p:nvPr/>
        </p:nvSpPr>
        <p:spPr>
          <a:xfrm>
            <a:off x="918922" y="2627616"/>
            <a:ext cx="10459092" cy="1602768"/>
          </a:xfrm>
          <a:prstGeom prst="rect">
            <a:avLst/>
          </a:prstGeom>
        </p:spPr>
        <p:txBody>
          <a:bodyPr vert="horz" lIns="91440" tIns="45720" rIns="91440" bIns="45720" rtlCol="0" anchor="ctr" anchorCtr="1">
            <a:no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ltLang="zh-CN" sz="4400" dirty="0">
                <a:solidFill>
                  <a:schemeClr val="tx1">
                    <a:lumMod val="75000"/>
                    <a:lumOff val="25000"/>
                  </a:schemeClr>
                </a:solidFill>
                <a:latin typeface="+mn-ea"/>
                <a:cs typeface="+mn-ea"/>
                <a:sym typeface="+mn-lt"/>
              </a:rPr>
              <a:t> </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90352F97-F064-E6FF-47CA-F6E799FA2B50}"/>
              </a:ext>
            </a:extLst>
          </p:cNvPr>
          <p:cNvSpPr txBox="1"/>
          <p:nvPr/>
        </p:nvSpPr>
        <p:spPr>
          <a:xfrm>
            <a:off x="2074419" y="1763727"/>
            <a:ext cx="8148097" cy="1494576"/>
          </a:xfrm>
          <a:prstGeom prst="rect">
            <a:avLst/>
          </a:prstGeom>
          <a:noFill/>
        </p:spPr>
        <p:txBody>
          <a:bodyPr wrap="square" rtlCol="0">
            <a:spAutoFit/>
          </a:bodyPr>
          <a:lstStyle/>
          <a:p>
            <a:pPr algn="ctr">
              <a:lnSpc>
                <a:spcPct val="150000"/>
              </a:lnSpc>
            </a:pPr>
            <a:r>
              <a:rPr lang="en-US" altLang="zh-CN" sz="3200" b="1" dirty="0"/>
              <a:t>Wander Join and XDB: Online Aggregation via Random Walks</a:t>
            </a:r>
            <a:endParaRPr lang="zh-CN" altLang="en-US" sz="3200" b="1" dirty="0"/>
          </a:p>
        </p:txBody>
      </p:sp>
      <p:sp>
        <p:nvSpPr>
          <p:cNvPr id="3" name="文本框 2">
            <a:extLst>
              <a:ext uri="{FF2B5EF4-FFF2-40B4-BE49-F238E27FC236}">
                <a16:creationId xmlns:a16="http://schemas.microsoft.com/office/drawing/2014/main" id="{F476C442-9B27-8AB8-87BB-D0DD7BF66B2D}"/>
              </a:ext>
            </a:extLst>
          </p:cNvPr>
          <p:cNvSpPr txBox="1"/>
          <p:nvPr/>
        </p:nvSpPr>
        <p:spPr>
          <a:xfrm>
            <a:off x="4755729" y="4653703"/>
            <a:ext cx="2680542" cy="881139"/>
          </a:xfrm>
          <a:prstGeom prst="rect">
            <a:avLst/>
          </a:prstGeom>
          <a:noFill/>
        </p:spPr>
        <p:txBody>
          <a:bodyPr wrap="none" rtlCol="0">
            <a:spAutoFit/>
          </a:bodyPr>
          <a:lstStyle/>
          <a:p>
            <a:pPr>
              <a:lnSpc>
                <a:spcPct val="150000"/>
              </a:lnSpc>
            </a:pPr>
            <a:r>
              <a:rPr lang="zh-CN" altLang="en-US" b="1" dirty="0"/>
              <a:t>报告人：刘鑫   广州大学</a:t>
            </a:r>
            <a:endParaRPr lang="en-US" altLang="zh-CN" b="1" dirty="0"/>
          </a:p>
          <a:p>
            <a:pPr>
              <a:lnSpc>
                <a:spcPct val="150000"/>
              </a:lnSpc>
            </a:pPr>
            <a:r>
              <a:rPr lang="zh-CN" altLang="en-US" b="1" dirty="0"/>
              <a:t>日期：</a:t>
            </a:r>
            <a:r>
              <a:rPr lang="en-US" altLang="zh-CN" b="1" dirty="0"/>
              <a:t>2023/2/24</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D1474-C00E-951E-0989-1F4C1B9E8029}"/>
              </a:ext>
            </a:extLst>
          </p:cNvPr>
          <p:cNvSpPr>
            <a:spLocks noGrp="1"/>
          </p:cNvSpPr>
          <p:nvPr>
            <p:ph type="title"/>
          </p:nvPr>
        </p:nvSpPr>
        <p:spPr/>
        <p:txBody>
          <a:bodyPr>
            <a:normAutofit/>
          </a:bodyPr>
          <a:lstStyle/>
          <a:p>
            <a:r>
              <a:rPr lang="en-US" altLang="zh-CN" sz="3600" dirty="0"/>
              <a:t>6.1 Wander Join on a Chain Join</a:t>
            </a:r>
            <a:endParaRPr lang="zh-CN" altLang="en-US" sz="3600" dirty="0"/>
          </a:p>
        </p:txBody>
      </p:sp>
      <p:sp>
        <p:nvSpPr>
          <p:cNvPr id="3" name="灯片编号占位符 2">
            <a:extLst>
              <a:ext uri="{FF2B5EF4-FFF2-40B4-BE49-F238E27FC236}">
                <a16:creationId xmlns:a16="http://schemas.microsoft.com/office/drawing/2014/main" id="{E1970AF9-9C82-374A-6BA3-A112247D9B9A}"/>
              </a:ext>
            </a:extLst>
          </p:cNvPr>
          <p:cNvSpPr>
            <a:spLocks noGrp="1"/>
          </p:cNvSpPr>
          <p:nvPr>
            <p:ph type="sldNum" sz="quarter" idx="12"/>
          </p:nvPr>
        </p:nvSpPr>
        <p:spPr/>
        <p:txBody>
          <a:bodyPr/>
          <a:lstStyle/>
          <a:p>
            <a:fld id="{5DD3DB80-B894-403A-B48E-6FDC1A72010E}" type="slidenum">
              <a:rPr lang="zh-CN" altLang="en-US" smtClean="0"/>
              <a:t>10</a:t>
            </a:fld>
            <a:endParaRPr lang="zh-CN" altLang="en-US"/>
          </a:p>
        </p:txBody>
      </p:sp>
      <p:pic>
        <p:nvPicPr>
          <p:cNvPr id="5" name="图片 4">
            <a:extLst>
              <a:ext uri="{FF2B5EF4-FFF2-40B4-BE49-F238E27FC236}">
                <a16:creationId xmlns:a16="http://schemas.microsoft.com/office/drawing/2014/main" id="{D7A115A2-A9DF-DBCB-B289-00E48BDE2F0B}"/>
              </a:ext>
            </a:extLst>
          </p:cNvPr>
          <p:cNvPicPr>
            <a:picLocks noChangeAspect="1"/>
          </p:cNvPicPr>
          <p:nvPr/>
        </p:nvPicPr>
        <p:blipFill>
          <a:blip r:embed="rId2"/>
          <a:stretch>
            <a:fillRect/>
          </a:stretch>
        </p:blipFill>
        <p:spPr>
          <a:xfrm>
            <a:off x="3038773" y="1265637"/>
            <a:ext cx="5749286" cy="1336101"/>
          </a:xfrm>
          <a:prstGeom prst="rect">
            <a:avLst/>
          </a:prstGeom>
        </p:spPr>
      </p:pic>
      <p:sp>
        <p:nvSpPr>
          <p:cNvPr id="6" name="矩形 5">
            <a:extLst>
              <a:ext uri="{FF2B5EF4-FFF2-40B4-BE49-F238E27FC236}">
                <a16:creationId xmlns:a16="http://schemas.microsoft.com/office/drawing/2014/main" id="{E0E319FD-6841-39CC-F922-1FD1E51FEACB}"/>
              </a:ext>
            </a:extLst>
          </p:cNvPr>
          <p:cNvSpPr/>
          <p:nvPr/>
        </p:nvSpPr>
        <p:spPr>
          <a:xfrm>
            <a:off x="5394346" y="1749020"/>
            <a:ext cx="1086234" cy="37435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B7EFB24-D984-6418-BE83-4065F7416081}"/>
              </a:ext>
            </a:extLst>
          </p:cNvPr>
          <p:cNvSpPr/>
          <p:nvPr/>
        </p:nvSpPr>
        <p:spPr>
          <a:xfrm>
            <a:off x="7614885" y="1746511"/>
            <a:ext cx="1086234" cy="37435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A320E8A-CDEB-9374-D061-FD72C3CBD741}"/>
                  </a:ext>
                </a:extLst>
              </p:cNvPr>
              <p:cNvSpPr txBox="1"/>
              <p:nvPr/>
            </p:nvSpPr>
            <p:spPr>
              <a:xfrm>
                <a:off x="9381998" y="1795187"/>
                <a:ext cx="9068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8A320E8A-CDEB-9374-D061-FD72C3CBD741}"/>
                  </a:ext>
                </a:extLst>
              </p:cNvPr>
              <p:cNvSpPr txBox="1">
                <a:spLocks noRot="1" noChangeAspect="1" noMove="1" noResize="1" noEditPoints="1" noAdjustHandles="1" noChangeArrowheads="1" noChangeShapeType="1" noTextEdit="1"/>
              </p:cNvSpPr>
              <p:nvPr/>
            </p:nvSpPr>
            <p:spPr>
              <a:xfrm>
                <a:off x="9381998" y="1795187"/>
                <a:ext cx="906851" cy="276999"/>
              </a:xfrm>
              <a:prstGeom prst="rect">
                <a:avLst/>
              </a:prstGeom>
              <a:blipFill>
                <a:blip r:embed="rId3"/>
                <a:stretch>
                  <a:fillRect l="-4698" r="-8054" b="-3478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A3BD201-8E65-308D-BFC0-5DC8324D6EB4}"/>
              </a:ext>
            </a:extLst>
          </p:cNvPr>
          <p:cNvSpPr txBox="1"/>
          <p:nvPr/>
        </p:nvSpPr>
        <p:spPr>
          <a:xfrm>
            <a:off x="669925" y="2897946"/>
            <a:ext cx="8943474" cy="369332"/>
          </a:xfrm>
          <a:prstGeom prst="rect">
            <a:avLst/>
          </a:prstGeom>
          <a:noFill/>
        </p:spPr>
        <p:txBody>
          <a:bodyPr wrap="none" rtlCol="0">
            <a:spAutoFit/>
          </a:bodyPr>
          <a:lstStyle/>
          <a:p>
            <a:r>
              <a:rPr lang="zh-CN" altLang="en-US" dirty="0"/>
              <a:t>关键思想：将</a:t>
            </a:r>
            <a:r>
              <a:rPr lang="zh-CN" altLang="en-US" dirty="0">
                <a:solidFill>
                  <a:srgbClr val="FF0000"/>
                </a:solidFill>
              </a:rPr>
              <a:t>元组</a:t>
            </a:r>
            <a:r>
              <a:rPr lang="zh-CN" altLang="en-US" dirty="0"/>
              <a:t>之间的连接关系建模为一个图</a:t>
            </a:r>
            <a:r>
              <a:rPr lang="en-US" altLang="zh-CN" dirty="0"/>
              <a:t>——Join </a:t>
            </a:r>
            <a:r>
              <a:rPr lang="en-US" altLang="zh-CN" dirty="0">
                <a:solidFill>
                  <a:srgbClr val="FF0000"/>
                </a:solidFill>
              </a:rPr>
              <a:t>data</a:t>
            </a:r>
            <a:r>
              <a:rPr lang="en-US" altLang="zh-CN" dirty="0"/>
              <a:t> graph.</a:t>
            </a:r>
            <a:r>
              <a:rPr lang="zh-CN" altLang="en-US" dirty="0"/>
              <a:t>（</a:t>
            </a:r>
            <a:r>
              <a:rPr lang="en-US" altLang="zh-CN" dirty="0"/>
              <a:t>Conceptually</a:t>
            </a:r>
            <a:r>
              <a:rPr lang="zh-CN" altLang="en-US" dirty="0"/>
              <a:t>）</a:t>
            </a:r>
          </a:p>
        </p:txBody>
      </p:sp>
      <p:pic>
        <p:nvPicPr>
          <p:cNvPr id="11" name="图片 10">
            <a:extLst>
              <a:ext uri="{FF2B5EF4-FFF2-40B4-BE49-F238E27FC236}">
                <a16:creationId xmlns:a16="http://schemas.microsoft.com/office/drawing/2014/main" id="{1A5F015A-D0C3-3200-D308-63C0031350E3}"/>
              </a:ext>
            </a:extLst>
          </p:cNvPr>
          <p:cNvPicPr>
            <a:picLocks noChangeAspect="1"/>
          </p:cNvPicPr>
          <p:nvPr/>
        </p:nvPicPr>
        <p:blipFill>
          <a:blip r:embed="rId4"/>
          <a:stretch>
            <a:fillRect/>
          </a:stretch>
        </p:blipFill>
        <p:spPr>
          <a:xfrm>
            <a:off x="731632" y="3267278"/>
            <a:ext cx="2307141" cy="2945716"/>
          </a:xfrm>
          <a:prstGeom prst="rect">
            <a:avLst/>
          </a:prstGeom>
        </p:spPr>
      </p:pic>
      <p:sp>
        <p:nvSpPr>
          <p:cNvPr id="16" name="文本框 15">
            <a:extLst>
              <a:ext uri="{FF2B5EF4-FFF2-40B4-BE49-F238E27FC236}">
                <a16:creationId xmlns:a16="http://schemas.microsoft.com/office/drawing/2014/main" id="{8C5F4C61-6A14-B34E-3FD6-25DE4A2A3641}"/>
              </a:ext>
            </a:extLst>
          </p:cNvPr>
          <p:cNvSpPr txBox="1"/>
          <p:nvPr/>
        </p:nvSpPr>
        <p:spPr>
          <a:xfrm>
            <a:off x="3218449" y="3542145"/>
            <a:ext cx="271901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连接的采样</a:t>
            </a:r>
            <a:r>
              <a:rPr lang="en-US" altLang="zh-CN" dirty="0">
                <a:sym typeface="Wingdings" panose="05000000000000000000" pitchFamily="2" charset="2"/>
              </a:rPr>
              <a:t></a:t>
            </a:r>
            <a:r>
              <a:rPr lang="zh-CN" altLang="en-US" dirty="0">
                <a:sym typeface="Wingdings" panose="05000000000000000000" pitchFamily="2" charset="2"/>
              </a:rPr>
              <a:t>路径的采样</a:t>
            </a:r>
            <a:endParaRPr lang="zh-CN" altLang="en-US" dirty="0"/>
          </a:p>
        </p:txBody>
      </p:sp>
      <p:sp>
        <p:nvSpPr>
          <p:cNvPr id="17" name="文本框 16">
            <a:extLst>
              <a:ext uri="{FF2B5EF4-FFF2-40B4-BE49-F238E27FC236}">
                <a16:creationId xmlns:a16="http://schemas.microsoft.com/office/drawing/2014/main" id="{A223DB36-9198-4486-AF3E-2EEECF281BD8}"/>
              </a:ext>
            </a:extLst>
          </p:cNvPr>
          <p:cNvSpPr txBox="1"/>
          <p:nvPr/>
        </p:nvSpPr>
        <p:spPr>
          <a:xfrm>
            <a:off x="3194402" y="4095408"/>
            <a:ext cx="8011601" cy="12894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采样过程：</a:t>
            </a:r>
            <a:br>
              <a:rPr lang="en-US" altLang="zh-CN" dirty="0"/>
            </a:br>
            <a:r>
              <a:rPr lang="zh-CN" altLang="en-US" dirty="0"/>
              <a:t>首先在</a:t>
            </a:r>
            <a:r>
              <a:rPr lang="en-US" altLang="zh-CN" dirty="0"/>
              <a:t>R1</a:t>
            </a:r>
            <a:r>
              <a:rPr lang="zh-CN" altLang="en-US" dirty="0"/>
              <a:t>中均匀随机选取一个顶点（元组），然后向</a:t>
            </a:r>
            <a:r>
              <a:rPr lang="en-US" altLang="zh-CN" dirty="0"/>
              <a:t>R3 "</a:t>
            </a:r>
            <a:r>
              <a:rPr lang="zh-CN" altLang="en-US" dirty="0"/>
              <a:t>随机游走</a:t>
            </a:r>
            <a:r>
              <a:rPr lang="en-US" altLang="zh-CN" dirty="0"/>
              <a:t>"</a:t>
            </a:r>
            <a:r>
              <a:rPr lang="zh-CN" altLang="en-US" dirty="0"/>
              <a:t>，就可以随机采样一条路径。（当前顶点通过索引针对下一个表寻找邻居）</a:t>
            </a:r>
          </a:p>
        </p:txBody>
      </p:sp>
      <p:sp>
        <p:nvSpPr>
          <p:cNvPr id="18" name="文本框 17">
            <a:extLst>
              <a:ext uri="{FF2B5EF4-FFF2-40B4-BE49-F238E27FC236}">
                <a16:creationId xmlns:a16="http://schemas.microsoft.com/office/drawing/2014/main" id="{E96A0D75-6C7A-C1CE-B395-5DF62BC620B0}"/>
              </a:ext>
            </a:extLst>
          </p:cNvPr>
          <p:cNvSpPr txBox="1"/>
          <p:nvPr/>
        </p:nvSpPr>
        <p:spPr>
          <a:xfrm>
            <a:off x="4521148" y="5610229"/>
            <a:ext cx="5314275" cy="400110"/>
          </a:xfrm>
          <a:prstGeom prst="rect">
            <a:avLst/>
          </a:prstGeom>
          <a:noFill/>
        </p:spPr>
        <p:txBody>
          <a:bodyPr wrap="none" rtlCol="0">
            <a:spAutoFit/>
          </a:bodyPr>
          <a:lstStyle/>
          <a:p>
            <a:r>
              <a:rPr lang="zh-CN" altLang="en-US" sz="2000" dirty="0">
                <a:solidFill>
                  <a:srgbClr val="FF0000"/>
                </a:solidFill>
              </a:rPr>
              <a:t>存在问题：不同的路径可能有不同的采样概率</a:t>
            </a:r>
          </a:p>
        </p:txBody>
      </p:sp>
      <p:sp>
        <p:nvSpPr>
          <p:cNvPr id="19" name="文本框 18">
            <a:extLst>
              <a:ext uri="{FF2B5EF4-FFF2-40B4-BE49-F238E27FC236}">
                <a16:creationId xmlns:a16="http://schemas.microsoft.com/office/drawing/2014/main" id="{C1BCBF9B-656A-EF5A-BF54-31CBFAB65C06}"/>
              </a:ext>
            </a:extLst>
          </p:cNvPr>
          <p:cNvSpPr txBox="1"/>
          <p:nvPr/>
        </p:nvSpPr>
        <p:spPr>
          <a:xfrm>
            <a:off x="669925" y="1258099"/>
            <a:ext cx="11079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链式查询</a:t>
            </a:r>
          </a:p>
        </p:txBody>
      </p:sp>
    </p:spTree>
    <p:extLst>
      <p:ext uri="{BB962C8B-B14F-4D97-AF65-F5344CB8AC3E}">
        <p14:creationId xmlns:p14="http://schemas.microsoft.com/office/powerpoint/2010/main" val="70955617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A9A50-7DED-ED23-B3E2-887FF9CA9134}"/>
              </a:ext>
            </a:extLst>
          </p:cNvPr>
          <p:cNvSpPr>
            <a:spLocks noGrp="1"/>
          </p:cNvSpPr>
          <p:nvPr>
            <p:ph type="title"/>
          </p:nvPr>
        </p:nvSpPr>
        <p:spPr/>
        <p:txBody>
          <a:bodyPr>
            <a:normAutofit/>
          </a:bodyPr>
          <a:lstStyle/>
          <a:p>
            <a:r>
              <a:rPr lang="en-US" altLang="zh-CN" sz="3600" dirty="0"/>
              <a:t>6.1 Wander Join on a Chain Join</a:t>
            </a:r>
            <a:endParaRPr lang="zh-CN" altLang="en-US" sz="3600" dirty="0"/>
          </a:p>
        </p:txBody>
      </p:sp>
      <p:sp>
        <p:nvSpPr>
          <p:cNvPr id="3" name="灯片编号占位符 2">
            <a:extLst>
              <a:ext uri="{FF2B5EF4-FFF2-40B4-BE49-F238E27FC236}">
                <a16:creationId xmlns:a16="http://schemas.microsoft.com/office/drawing/2014/main" id="{33A694BB-56CC-8360-8FE3-771201BB627E}"/>
              </a:ext>
            </a:extLst>
          </p:cNvPr>
          <p:cNvSpPr>
            <a:spLocks noGrp="1"/>
          </p:cNvSpPr>
          <p:nvPr>
            <p:ph type="sldNum" sz="quarter" idx="12"/>
          </p:nvPr>
        </p:nvSpPr>
        <p:spPr/>
        <p:txBody>
          <a:bodyPr/>
          <a:lstStyle/>
          <a:p>
            <a:fld id="{5DD3DB80-B894-403A-B48E-6FDC1A72010E}" type="slidenum">
              <a:rPr lang="zh-CN" altLang="en-US" smtClean="0"/>
              <a:t>11</a:t>
            </a:fld>
            <a:endParaRPr lang="zh-CN" altLang="en-US"/>
          </a:p>
        </p:txBody>
      </p:sp>
      <p:pic>
        <p:nvPicPr>
          <p:cNvPr id="4" name="图片 3">
            <a:extLst>
              <a:ext uri="{FF2B5EF4-FFF2-40B4-BE49-F238E27FC236}">
                <a16:creationId xmlns:a16="http://schemas.microsoft.com/office/drawing/2014/main" id="{4920393D-2868-C7BC-AAE7-934ECA4F0E36}"/>
              </a:ext>
            </a:extLst>
          </p:cNvPr>
          <p:cNvPicPr>
            <a:picLocks noChangeAspect="1"/>
          </p:cNvPicPr>
          <p:nvPr/>
        </p:nvPicPr>
        <p:blipFill>
          <a:blip r:embed="rId2"/>
          <a:stretch>
            <a:fillRect/>
          </a:stretch>
        </p:blipFill>
        <p:spPr>
          <a:xfrm>
            <a:off x="627971" y="1028700"/>
            <a:ext cx="1968947" cy="2513916"/>
          </a:xfrm>
          <a:prstGeom prst="rect">
            <a:avLst/>
          </a:prstGeom>
        </p:spPr>
      </p:pic>
      <p:sp>
        <p:nvSpPr>
          <p:cNvPr id="5" name="文本框 4">
            <a:extLst>
              <a:ext uri="{FF2B5EF4-FFF2-40B4-BE49-F238E27FC236}">
                <a16:creationId xmlns:a16="http://schemas.microsoft.com/office/drawing/2014/main" id="{09A53136-747B-1E7A-62B6-8E7E54AB8384}"/>
              </a:ext>
            </a:extLst>
          </p:cNvPr>
          <p:cNvSpPr txBox="1"/>
          <p:nvPr/>
        </p:nvSpPr>
        <p:spPr>
          <a:xfrm>
            <a:off x="3074593" y="1399217"/>
            <a:ext cx="2954655" cy="458459"/>
          </a:xfrm>
          <a:prstGeom prst="rect">
            <a:avLst/>
          </a:prstGeom>
          <a:noFill/>
        </p:spPr>
        <p:txBody>
          <a:bodyPr wrap="none" rtlCol="0">
            <a:spAutoFit/>
          </a:bodyPr>
          <a:lstStyle/>
          <a:p>
            <a:pPr>
              <a:lnSpc>
                <a:spcPct val="150000"/>
              </a:lnSpc>
            </a:pPr>
            <a:r>
              <a:rPr lang="zh-CN" altLang="en-US" dirty="0"/>
              <a:t>不同路径的采样概率不同：</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FAD4FC3-3DCE-A9F1-2ACF-B45196C81AE3}"/>
                  </a:ext>
                </a:extLst>
              </p:cNvPr>
              <p:cNvSpPr txBox="1"/>
              <p:nvPr/>
            </p:nvSpPr>
            <p:spPr>
              <a:xfrm>
                <a:off x="3074593" y="2043527"/>
                <a:ext cx="3474284"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1</m:t>
                      </m:r>
                      <m:r>
                        <a:rPr lang="en-US" altLang="zh-CN" i="1" dirty="0" smtClean="0">
                          <a:latin typeface="Cambria Math" panose="02040503050406030204" pitchFamily="18" charset="0"/>
                          <a:sym typeface="Wingdings" panose="05000000000000000000" pitchFamily="2" charset="2"/>
                        </a:rPr>
                        <m:t>𝑏</m:t>
                      </m:r>
                      <m:r>
                        <a:rPr lang="en-US" altLang="zh-CN" i="1" dirty="0" smtClean="0">
                          <a:latin typeface="Cambria Math" panose="02040503050406030204" pitchFamily="18" charset="0"/>
                          <a:sym typeface="Wingdings" panose="05000000000000000000" pitchFamily="2" charset="2"/>
                        </a:rPr>
                        <m:t>1</m:t>
                      </m:r>
                      <m:r>
                        <a:rPr lang="en-US" altLang="zh-CN" i="1" dirty="0" smtClean="0">
                          <a:latin typeface="Cambria Math" panose="02040503050406030204" pitchFamily="18" charset="0"/>
                          <a:sym typeface="Wingdings" panose="05000000000000000000" pitchFamily="2" charset="2"/>
                        </a:rPr>
                        <m:t>𝑐</m:t>
                      </m:r>
                      <m:r>
                        <a:rPr lang="en-US" altLang="zh-CN" i="1" dirty="0" smtClean="0">
                          <a:latin typeface="Cambria Math" panose="02040503050406030204" pitchFamily="18" charset="0"/>
                          <a:sym typeface="Wingdings" panose="05000000000000000000" pitchFamily="2" charset="2"/>
                        </a:rPr>
                        <m:t>1:</m:t>
                      </m:r>
                      <m:r>
                        <a:rPr lang="en-US" altLang="zh-CN" b="0" i="1" dirty="0" smtClean="0">
                          <a:latin typeface="Cambria Math" panose="02040503050406030204" pitchFamily="18" charset="0"/>
                          <a:sym typeface="Wingdings" panose="05000000000000000000" pitchFamily="2" charset="2"/>
                        </a:rPr>
                        <m:t>𝑃𝑟</m:t>
                      </m:r>
                      <m:r>
                        <a:rPr lang="en-US" altLang="zh-CN" b="0" i="1" dirty="0" smtClean="0">
                          <a:latin typeface="Cambria Math" panose="02040503050406030204" pitchFamily="18" charset="0"/>
                          <a:sym typeface="Wingdings" panose="05000000000000000000" pitchFamily="2" charset="2"/>
                        </a:rPr>
                        <m:t>=</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7</m:t>
                          </m:r>
                        </m:den>
                      </m:f>
                      <m:r>
                        <a:rPr lang="en-US" altLang="zh-CN" b="0" i="1" dirty="0" smtClean="0">
                          <a:latin typeface="Cambria Math" panose="02040503050406030204" pitchFamily="18" charset="0"/>
                          <a:sym typeface="Wingdings" panose="05000000000000000000" pitchFamily="2" charset="2"/>
                        </a:rPr>
                        <m:t>∗</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3</m:t>
                          </m:r>
                        </m:den>
                      </m:f>
                      <m:r>
                        <a:rPr lang="en-US" altLang="zh-CN" b="0" i="1" dirty="0" smtClean="0">
                          <a:latin typeface="Cambria Math" panose="02040503050406030204" pitchFamily="18" charset="0"/>
                          <a:sym typeface="Wingdings" panose="05000000000000000000" pitchFamily="2" charset="2"/>
                        </a:rPr>
                        <m:t>∗</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2</m:t>
                          </m:r>
                        </m:den>
                      </m:f>
                      <m:r>
                        <a:rPr lang="en-US" altLang="zh-CN" b="0" i="1" dirty="0" smtClean="0">
                          <a:latin typeface="Cambria Math" panose="02040503050406030204" pitchFamily="18" charset="0"/>
                          <a:sym typeface="Wingdings" panose="05000000000000000000" pitchFamily="2" charset="2"/>
                        </a:rPr>
                        <m:t>=</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42</m:t>
                          </m:r>
                        </m:den>
                      </m:f>
                    </m:oMath>
                  </m:oMathPara>
                </a14:m>
                <a:endParaRPr lang="zh-CN" altLang="en-US" dirty="0"/>
              </a:p>
            </p:txBody>
          </p:sp>
        </mc:Choice>
        <mc:Fallback>
          <p:sp>
            <p:nvSpPr>
              <p:cNvPr id="6" name="文本框 5">
                <a:extLst>
                  <a:ext uri="{FF2B5EF4-FFF2-40B4-BE49-F238E27FC236}">
                    <a16:creationId xmlns:a16="http://schemas.microsoft.com/office/drawing/2014/main" id="{9FAD4FC3-3DCE-A9F1-2ACF-B45196C81AE3}"/>
                  </a:ext>
                </a:extLst>
              </p:cNvPr>
              <p:cNvSpPr txBox="1">
                <a:spLocks noRot="1" noChangeAspect="1" noMove="1" noResize="1" noEditPoints="1" noAdjustHandles="1" noChangeArrowheads="1" noChangeShapeType="1" noTextEdit="1"/>
              </p:cNvSpPr>
              <p:nvPr/>
            </p:nvSpPr>
            <p:spPr>
              <a:xfrm>
                <a:off x="3074593" y="2043527"/>
                <a:ext cx="3474284" cy="6127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2D35D4E-3FF3-8ADD-768D-41DEF1BC6ACE}"/>
                  </a:ext>
                </a:extLst>
              </p:cNvPr>
              <p:cNvSpPr txBox="1"/>
              <p:nvPr/>
            </p:nvSpPr>
            <p:spPr>
              <a:xfrm>
                <a:off x="3074593" y="2680112"/>
                <a:ext cx="3429400" cy="635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𝑎</m:t>
                      </m:r>
                      <m:r>
                        <a:rPr lang="en-US" altLang="zh-CN" b="0" i="1" dirty="0" smtClean="0">
                          <a:latin typeface="Cambria Math" panose="02040503050406030204" pitchFamily="18" charset="0"/>
                        </a:rPr>
                        <m:t>6</m:t>
                      </m:r>
                      <m:r>
                        <a:rPr lang="en-US" altLang="zh-CN" i="1" dirty="0" smtClean="0">
                          <a:latin typeface="Cambria Math" panose="02040503050406030204" pitchFamily="18" charset="0"/>
                          <a:sym typeface="Wingdings" panose="05000000000000000000" pitchFamily="2" charset="2"/>
                        </a:rPr>
                        <m:t></m:t>
                      </m:r>
                      <m:r>
                        <a:rPr lang="en-US" altLang="zh-CN" i="1" dirty="0" smtClean="0">
                          <a:latin typeface="Cambria Math" panose="02040503050406030204" pitchFamily="18" charset="0"/>
                          <a:sym typeface="Wingdings" panose="05000000000000000000" pitchFamily="2" charset="2"/>
                        </a:rPr>
                        <m:t>𝑏</m:t>
                      </m:r>
                      <m:r>
                        <a:rPr lang="en-US" altLang="zh-CN" b="0" i="1" dirty="0" smtClean="0">
                          <a:latin typeface="Cambria Math" panose="02040503050406030204" pitchFamily="18" charset="0"/>
                          <a:sym typeface="Wingdings" panose="05000000000000000000" pitchFamily="2" charset="2"/>
                        </a:rPr>
                        <m:t>6</m:t>
                      </m:r>
                      <m:r>
                        <a:rPr lang="en-US" altLang="zh-CN" i="1" dirty="0" smtClean="0">
                          <a:latin typeface="Cambria Math" panose="02040503050406030204" pitchFamily="18" charset="0"/>
                          <a:sym typeface="Wingdings" panose="05000000000000000000" pitchFamily="2" charset="2"/>
                        </a:rPr>
                        <m:t></m:t>
                      </m:r>
                      <m:r>
                        <a:rPr lang="en-US" altLang="zh-CN" i="1" dirty="0" smtClean="0">
                          <a:latin typeface="Cambria Math" panose="02040503050406030204" pitchFamily="18" charset="0"/>
                          <a:sym typeface="Wingdings" panose="05000000000000000000" pitchFamily="2" charset="2"/>
                        </a:rPr>
                        <m:t>𝑐</m:t>
                      </m:r>
                      <m:r>
                        <a:rPr lang="en-US" altLang="zh-CN" b="0" i="1" dirty="0" smtClean="0">
                          <a:latin typeface="Cambria Math" panose="02040503050406030204" pitchFamily="18" charset="0"/>
                          <a:sym typeface="Wingdings" panose="05000000000000000000" pitchFamily="2" charset="2"/>
                        </a:rPr>
                        <m:t>7:</m:t>
                      </m:r>
                      <m:r>
                        <a:rPr lang="en-US" altLang="zh-CN" b="0" i="1" dirty="0" smtClean="0">
                          <a:latin typeface="Cambria Math" panose="02040503050406030204" pitchFamily="18" charset="0"/>
                          <a:sym typeface="Wingdings" panose="05000000000000000000" pitchFamily="2" charset="2"/>
                        </a:rPr>
                        <m:t>𝑃𝑟</m:t>
                      </m:r>
                      <m:r>
                        <a:rPr lang="en-US" altLang="zh-CN" b="0" i="1" dirty="0" smtClean="0">
                          <a:latin typeface="Cambria Math" panose="02040503050406030204" pitchFamily="18" charset="0"/>
                          <a:sym typeface="Wingdings" panose="05000000000000000000" pitchFamily="2" charset="2"/>
                        </a:rPr>
                        <m:t>=</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7</m:t>
                          </m:r>
                        </m:den>
                      </m:f>
                      <m:r>
                        <a:rPr lang="en-US" altLang="zh-CN" b="0" i="1" dirty="0" smtClean="0">
                          <a:latin typeface="Cambria Math" panose="02040503050406030204" pitchFamily="18" charset="0"/>
                          <a:sym typeface="Wingdings" panose="05000000000000000000" pitchFamily="2" charset="2"/>
                        </a:rPr>
                        <m:t>∗1∗1=</m:t>
                      </m:r>
                      <m:f>
                        <m:fPr>
                          <m:ctrlPr>
                            <a:rPr lang="en-US" altLang="zh-CN" b="0" i="1" dirty="0" smtClean="0">
                              <a:latin typeface="Cambria Math" panose="02040503050406030204" pitchFamily="18" charset="0"/>
                              <a:sym typeface="Wingdings" panose="05000000000000000000" pitchFamily="2" charset="2"/>
                            </a:rPr>
                          </m:ctrlPr>
                        </m:fPr>
                        <m:num>
                          <m:r>
                            <a:rPr lang="en-US" altLang="zh-CN" b="0" i="1" dirty="0" smtClean="0">
                              <a:latin typeface="Cambria Math" panose="02040503050406030204" pitchFamily="18" charset="0"/>
                              <a:sym typeface="Wingdings" panose="05000000000000000000" pitchFamily="2" charset="2"/>
                            </a:rPr>
                            <m:t>1</m:t>
                          </m:r>
                        </m:num>
                        <m:den>
                          <m:r>
                            <a:rPr lang="en-US" altLang="zh-CN" b="0" i="1" dirty="0" smtClean="0">
                              <a:latin typeface="Cambria Math" panose="02040503050406030204" pitchFamily="18" charset="0"/>
                              <a:sym typeface="Wingdings" panose="05000000000000000000" pitchFamily="2" charset="2"/>
                            </a:rPr>
                            <m:t>7</m:t>
                          </m:r>
                        </m:den>
                      </m:f>
                    </m:oMath>
                  </m:oMathPara>
                </a14:m>
                <a:endParaRPr lang="zh-CN" altLang="en-US" dirty="0"/>
              </a:p>
            </p:txBody>
          </p:sp>
        </mc:Choice>
        <mc:Fallback xmlns="">
          <p:sp>
            <p:nvSpPr>
              <p:cNvPr id="7" name="文本框 6">
                <a:extLst>
                  <a:ext uri="{FF2B5EF4-FFF2-40B4-BE49-F238E27FC236}">
                    <a16:creationId xmlns:a16="http://schemas.microsoft.com/office/drawing/2014/main" id="{22D35D4E-3FF3-8ADD-768D-41DEF1BC6ACE}"/>
                  </a:ext>
                </a:extLst>
              </p:cNvPr>
              <p:cNvSpPr txBox="1">
                <a:spLocks noRot="1" noChangeAspect="1" noMove="1" noResize="1" noEditPoints="1" noAdjustHandles="1" noChangeArrowheads="1" noChangeShapeType="1" noTextEdit="1"/>
              </p:cNvSpPr>
              <p:nvPr/>
            </p:nvSpPr>
            <p:spPr>
              <a:xfrm>
                <a:off x="3074593" y="2680112"/>
                <a:ext cx="3429400" cy="635623"/>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F645C2F-5634-BA93-CD2B-D7A10F513B4F}"/>
              </a:ext>
            </a:extLst>
          </p:cNvPr>
          <p:cNvSpPr txBox="1"/>
          <p:nvPr/>
        </p:nvSpPr>
        <p:spPr>
          <a:xfrm>
            <a:off x="6984598" y="1730516"/>
            <a:ext cx="4479548" cy="12894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导致的问题：</a:t>
            </a:r>
            <a:br>
              <a:rPr lang="en-US" altLang="zh-CN" dirty="0"/>
            </a:br>
            <a:r>
              <a:rPr lang="zh-CN" altLang="en-US" dirty="0"/>
              <a:t>若</a:t>
            </a:r>
            <a:r>
              <a:rPr lang="en-US" altLang="zh-CN" dirty="0"/>
              <a:t>c7</a:t>
            </a:r>
            <a:r>
              <a:rPr lang="zh-CN" altLang="en-US" dirty="0"/>
              <a:t>上</a:t>
            </a:r>
            <a:r>
              <a:rPr lang="en-US" altLang="zh-CN" dirty="0"/>
              <a:t>D</a:t>
            </a:r>
            <a:r>
              <a:rPr lang="zh-CN" altLang="en-US" dirty="0"/>
              <a:t>属性值很大，则会使结果平衡倾斜，导致高估。</a:t>
            </a:r>
          </a:p>
        </p:txBody>
      </p:sp>
      <p:sp>
        <p:nvSpPr>
          <p:cNvPr id="9" name="文本框 8">
            <a:extLst>
              <a:ext uri="{FF2B5EF4-FFF2-40B4-BE49-F238E27FC236}">
                <a16:creationId xmlns:a16="http://schemas.microsoft.com/office/drawing/2014/main" id="{656FAB9E-7E6D-9A0A-CD22-3FE05804650A}"/>
              </a:ext>
            </a:extLst>
          </p:cNvPr>
          <p:cNvSpPr txBox="1"/>
          <p:nvPr/>
        </p:nvSpPr>
        <p:spPr>
          <a:xfrm>
            <a:off x="669925" y="3645275"/>
            <a:ext cx="677621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a:t>解决方法：霍维茨汤姆森估计量（</a:t>
            </a:r>
            <a:r>
              <a:rPr lang="en-US" altLang="zh-CN" dirty="0"/>
              <a:t>Horvitz-Thompson estimator</a:t>
            </a:r>
            <a:r>
              <a:rPr lang="zh-CN" altLang="en-US" dirty="0"/>
              <a:t>）</a:t>
            </a:r>
          </a:p>
        </p:txBody>
      </p:sp>
      <p:sp>
        <p:nvSpPr>
          <p:cNvPr id="11" name="文本框 10">
            <a:extLst>
              <a:ext uri="{FF2B5EF4-FFF2-40B4-BE49-F238E27FC236}">
                <a16:creationId xmlns:a16="http://schemas.microsoft.com/office/drawing/2014/main" id="{EF76C5F5-C91F-45DE-F784-7E5149E720BF}"/>
              </a:ext>
            </a:extLst>
          </p:cNvPr>
          <p:cNvSpPr txBox="1"/>
          <p:nvPr/>
        </p:nvSpPr>
        <p:spPr>
          <a:xfrm>
            <a:off x="7526924" y="3645275"/>
            <a:ext cx="3855915" cy="369332"/>
          </a:xfrm>
          <a:prstGeom prst="rect">
            <a:avLst/>
          </a:prstGeom>
          <a:noFill/>
        </p:spPr>
        <p:txBody>
          <a:bodyPr wrap="square">
            <a:spAutoFit/>
          </a:bodyPr>
          <a:lstStyle/>
          <a:p>
            <a:r>
              <a:rPr lang="zh-CN" altLang="en-US" i="1" dirty="0">
                <a:solidFill>
                  <a:schemeClr val="accent4"/>
                </a:solidFill>
              </a:rPr>
              <a:t>用于不等概不放回抽样的总体量估计</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187818A-A214-7D9F-4A23-9E1678970709}"/>
                  </a:ext>
                </a:extLst>
              </p:cNvPr>
              <p:cNvSpPr txBox="1"/>
              <p:nvPr/>
            </p:nvSpPr>
            <p:spPr>
              <a:xfrm>
                <a:off x="669925" y="4086919"/>
                <a:ext cx="10850562" cy="13208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t>假定路径</a:t>
                </a:r>
                <a14:m>
                  <m:oMath xmlns:m="http://schemas.openxmlformats.org/officeDocument/2006/math">
                    <m:r>
                      <a:rPr lang="zh-CN" altLang="en-US" i="1" smtClean="0">
                        <a:latin typeface="Cambria Math" panose="02040503050406030204" pitchFamily="18" charset="0"/>
                      </a:rPr>
                      <m:t>𝛾</m:t>
                    </m:r>
                  </m:oMath>
                </a14:m>
                <a:r>
                  <a:rPr lang="zh-CN" altLang="en-US" dirty="0"/>
                  <a:t>以概率</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oMath>
                </a14:m>
                <a:r>
                  <a:rPr lang="zh-CN" altLang="en-US" dirty="0"/>
                  <a:t>被采样，在</a:t>
                </a:r>
                <a14:m>
                  <m:oMath xmlns:m="http://schemas.openxmlformats.org/officeDocument/2006/math">
                    <m:r>
                      <a:rPr lang="zh-CN" altLang="en-US" i="1" dirty="0" smtClean="0">
                        <a:latin typeface="Cambria Math" panose="02040503050406030204" pitchFamily="18" charset="0"/>
                      </a:rPr>
                      <m:t>𝛾</m:t>
                    </m:r>
                  </m:oMath>
                </a14:m>
                <a:r>
                  <a:rPr lang="zh-CN" altLang="en-US" dirty="0"/>
                  <a:t>上被聚合的表达式为</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oMath>
                </a14:m>
                <a:r>
                  <a:rPr lang="zh-CN" altLang="en-US" dirty="0"/>
                  <a:t>，则</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oMath>
                </a14:m>
                <a:r>
                  <a:rPr lang="zh-CN" altLang="en-US" dirty="0"/>
                  <a:t>就是对</a:t>
                </a:r>
                <a14:m>
                  <m:oMath xmlns:m="http://schemas.openxmlformats.org/officeDocument/2006/math">
                    <m:nary>
                      <m:naryPr>
                        <m:chr m:val="∑"/>
                        <m:limLoc m:val="subSup"/>
                        <m:supHide m:val="on"/>
                        <m:ctrlPr>
                          <a:rPr lang="zh-CN" altLang="en-US" i="1" smtClean="0">
                            <a:latin typeface="Cambria Math" panose="02040503050406030204" pitchFamily="18" charset="0"/>
                          </a:rPr>
                        </m:ctrlPr>
                      </m:naryPr>
                      <m:sub>
                        <m:r>
                          <m:rPr>
                            <m:brk m:alnAt="9"/>
                          </m:rPr>
                          <a:rPr lang="zh-CN" altLang="en-US" i="1" smtClean="0">
                            <a:latin typeface="Cambria Math" panose="02040503050406030204" pitchFamily="18" charset="0"/>
                          </a:rPr>
                          <m:t>𝛾</m:t>
                        </m:r>
                      </m:sub>
                      <m:sup/>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e>
                    </m:nary>
                  </m:oMath>
                </a14:m>
                <a:r>
                  <a:rPr lang="zh-CN" altLang="en-US" dirty="0"/>
                  <a:t>的一个无偏估计量，即旨在要估计的</a:t>
                </a:r>
                <a14:m>
                  <m:oMath xmlns:m="http://schemas.openxmlformats.org/officeDocument/2006/math">
                    <m:r>
                      <a:rPr lang="en-US" altLang="zh-CN" i="1" dirty="0" smtClean="0">
                        <a:latin typeface="Cambria Math" panose="02040503050406030204" pitchFamily="18" charset="0"/>
                      </a:rPr>
                      <m:t>𝑆𝑈𝑀</m:t>
                    </m:r>
                  </m:oMath>
                </a14:m>
                <a:r>
                  <a:rPr lang="zh-CN" altLang="en-US" dirty="0"/>
                  <a:t>聚合。</a:t>
                </a:r>
                <a:endParaRPr lang="en-US" altLang="zh-CN" dirty="0"/>
              </a:p>
              <a:p>
                <a:pPr>
                  <a:lnSpc>
                    <a:spcPct val="150000"/>
                  </a:lnSpc>
                </a:pPr>
                <a:r>
                  <a:rPr lang="zh-CN" altLang="en-US" dirty="0"/>
                  <a:t>因此，可以独立地执行多个随机游走并取估计量</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𝛾</m:t>
                    </m:r>
                    <m:r>
                      <a:rPr lang="en-US" altLang="zh-CN" i="1" dirty="0" smtClean="0">
                        <a:latin typeface="Cambria Math" panose="02040503050406030204" pitchFamily="18" charset="0"/>
                      </a:rPr>
                      <m:t>)</m:t>
                    </m:r>
                  </m:oMath>
                </a14:m>
                <a:r>
                  <a:rPr lang="zh-CN" altLang="en-US" dirty="0"/>
                  <a:t>的平均值，其误差随收集路径增多而减小。</a:t>
                </a:r>
              </a:p>
            </p:txBody>
          </p:sp>
        </mc:Choice>
        <mc:Fallback>
          <p:sp>
            <p:nvSpPr>
              <p:cNvPr id="13" name="文本框 12">
                <a:extLst>
                  <a:ext uri="{FF2B5EF4-FFF2-40B4-BE49-F238E27FC236}">
                    <a16:creationId xmlns:a16="http://schemas.microsoft.com/office/drawing/2014/main" id="{6187818A-A214-7D9F-4A23-9E1678970709}"/>
                  </a:ext>
                </a:extLst>
              </p:cNvPr>
              <p:cNvSpPr txBox="1">
                <a:spLocks noRot="1" noChangeAspect="1" noMove="1" noResize="1" noEditPoints="1" noAdjustHandles="1" noChangeArrowheads="1" noChangeShapeType="1" noTextEdit="1"/>
              </p:cNvSpPr>
              <p:nvPr/>
            </p:nvSpPr>
            <p:spPr>
              <a:xfrm>
                <a:off x="669925" y="4086919"/>
                <a:ext cx="10850562" cy="1320811"/>
              </a:xfrm>
              <a:prstGeom prst="rect">
                <a:avLst/>
              </a:prstGeom>
              <a:blipFill>
                <a:blip r:embed="rId5"/>
                <a:stretch>
                  <a:fillRect l="-449" t="-24201" b="-593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E229FC1-EE20-F25B-3005-33A6458AE324}"/>
              </a:ext>
            </a:extLst>
          </p:cNvPr>
          <p:cNvSpPr txBox="1"/>
          <p:nvPr/>
        </p:nvSpPr>
        <p:spPr>
          <a:xfrm>
            <a:off x="599960" y="5548606"/>
            <a:ext cx="5827236" cy="400110"/>
          </a:xfrm>
          <a:prstGeom prst="rect">
            <a:avLst/>
          </a:prstGeom>
          <a:noFill/>
        </p:spPr>
        <p:txBody>
          <a:bodyPr wrap="none" rtlCol="0">
            <a:spAutoFit/>
          </a:bodyPr>
          <a:lstStyle/>
          <a:p>
            <a:r>
              <a:rPr lang="zh-CN" altLang="en-US" sz="2000" dirty="0">
                <a:solidFill>
                  <a:schemeClr val="accent2"/>
                </a:solidFill>
              </a:rPr>
              <a:t>小问题：当随机游走卡住（失败）的时候怎么办？</a:t>
            </a:r>
          </a:p>
        </p:txBody>
      </p:sp>
      <p:sp>
        <p:nvSpPr>
          <p:cNvPr id="15" name="文本框 14">
            <a:extLst>
              <a:ext uri="{FF2B5EF4-FFF2-40B4-BE49-F238E27FC236}">
                <a16:creationId xmlns:a16="http://schemas.microsoft.com/office/drawing/2014/main" id="{99D13B6E-A107-1EB1-E1B8-694305F552D1}"/>
              </a:ext>
            </a:extLst>
          </p:cNvPr>
          <p:cNvSpPr txBox="1"/>
          <p:nvPr/>
        </p:nvSpPr>
        <p:spPr>
          <a:xfrm>
            <a:off x="6370907" y="5553665"/>
            <a:ext cx="4237057" cy="369332"/>
          </a:xfrm>
          <a:prstGeom prst="rect">
            <a:avLst/>
          </a:prstGeom>
          <a:noFill/>
        </p:spPr>
        <p:txBody>
          <a:bodyPr wrap="none" rtlCol="0">
            <a:spAutoFit/>
          </a:bodyPr>
          <a:lstStyle/>
          <a:p>
            <a:r>
              <a:rPr lang="zh-CN" altLang="en-US" dirty="0">
                <a:solidFill>
                  <a:schemeClr val="accent4"/>
                </a:solidFill>
              </a:rPr>
              <a:t>返回</a:t>
            </a:r>
            <a:r>
              <a:rPr lang="en-US" altLang="zh-CN" dirty="0">
                <a:solidFill>
                  <a:schemeClr val="accent4"/>
                </a:solidFill>
              </a:rPr>
              <a:t>0</a:t>
            </a:r>
            <a:r>
              <a:rPr lang="zh-CN" altLang="en-US" dirty="0">
                <a:solidFill>
                  <a:schemeClr val="accent4"/>
                </a:solidFill>
              </a:rPr>
              <a:t>作为估计值，并与成功值求平均。</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82853C9-D706-53C2-6C61-31B9A54B73CE}"/>
                  </a:ext>
                </a:extLst>
              </p:cNvPr>
              <p:cNvSpPr txBox="1"/>
              <p:nvPr/>
            </p:nvSpPr>
            <p:spPr>
              <a:xfrm>
                <a:off x="10559231" y="5560934"/>
                <a:ext cx="121539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t>收敛速度</a:t>
                </a:r>
                <a14:m>
                  <m:oMath xmlns:m="http://schemas.openxmlformats.org/officeDocument/2006/math">
                    <m:r>
                      <a:rPr lang="zh-CN" altLang="en-US" i="1" smtClean="0">
                        <a:latin typeface="Cambria Math" panose="02040503050406030204" pitchFamily="18" charset="0"/>
                      </a:rPr>
                      <m:t>↓</m:t>
                    </m:r>
                  </m:oMath>
                </a14:m>
                <a:endParaRPr lang="zh-CN" altLang="en-US" dirty="0"/>
              </a:p>
            </p:txBody>
          </p:sp>
        </mc:Choice>
        <mc:Fallback xmlns="">
          <p:sp>
            <p:nvSpPr>
              <p:cNvPr id="16" name="文本框 15">
                <a:extLst>
                  <a:ext uri="{FF2B5EF4-FFF2-40B4-BE49-F238E27FC236}">
                    <a16:creationId xmlns:a16="http://schemas.microsoft.com/office/drawing/2014/main" id="{F82853C9-D706-53C2-6C61-31B9A54B73CE}"/>
                  </a:ext>
                </a:extLst>
              </p:cNvPr>
              <p:cNvSpPr txBox="1">
                <a:spLocks noRot="1" noChangeAspect="1" noMove="1" noResize="1" noEditPoints="1" noAdjustHandles="1" noChangeArrowheads="1" noChangeShapeType="1" noTextEdit="1"/>
              </p:cNvSpPr>
              <p:nvPr/>
            </p:nvSpPr>
            <p:spPr>
              <a:xfrm>
                <a:off x="10559231" y="5560934"/>
                <a:ext cx="1215397" cy="369332"/>
              </a:xfrm>
              <a:prstGeom prst="rect">
                <a:avLst/>
              </a:prstGeom>
              <a:blipFill>
                <a:blip r:embed="rId6"/>
                <a:stretch>
                  <a:fillRect l="-3465" t="-6349" b="-2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7011716"/>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3" grpId="0"/>
      <p:bldP spid="14" grpId="0"/>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C97C1-EEFE-1CCF-E367-68BA4206B4F8}"/>
              </a:ext>
            </a:extLst>
          </p:cNvPr>
          <p:cNvSpPr>
            <a:spLocks noGrp="1"/>
          </p:cNvSpPr>
          <p:nvPr>
            <p:ph type="title"/>
          </p:nvPr>
        </p:nvSpPr>
        <p:spPr/>
        <p:txBody>
          <a:bodyPr>
            <a:normAutofit/>
          </a:bodyPr>
          <a:lstStyle/>
          <a:p>
            <a:r>
              <a:rPr lang="en-US" altLang="zh-CN" sz="3600" dirty="0"/>
              <a:t>6.2 Wander Join for Acyclic Queries</a:t>
            </a:r>
            <a:endParaRPr lang="zh-CN" altLang="en-US" sz="3600" dirty="0"/>
          </a:p>
        </p:txBody>
      </p:sp>
      <p:sp>
        <p:nvSpPr>
          <p:cNvPr id="3" name="灯片编号占位符 2">
            <a:extLst>
              <a:ext uri="{FF2B5EF4-FFF2-40B4-BE49-F238E27FC236}">
                <a16:creationId xmlns:a16="http://schemas.microsoft.com/office/drawing/2014/main" id="{76AF052A-EF3A-8332-50F6-A81C2D662C03}"/>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4" name="文本框 3">
            <a:extLst>
              <a:ext uri="{FF2B5EF4-FFF2-40B4-BE49-F238E27FC236}">
                <a16:creationId xmlns:a16="http://schemas.microsoft.com/office/drawing/2014/main" id="{E11BBE9D-68F3-1581-1445-45014F0D2603}"/>
              </a:ext>
            </a:extLst>
          </p:cNvPr>
          <p:cNvSpPr txBox="1"/>
          <p:nvPr/>
        </p:nvSpPr>
        <p:spPr>
          <a:xfrm>
            <a:off x="669925" y="1359640"/>
            <a:ext cx="11079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无环查询</a:t>
            </a:r>
          </a:p>
        </p:txBody>
      </p:sp>
      <p:pic>
        <p:nvPicPr>
          <p:cNvPr id="5" name="图片 4">
            <a:extLst>
              <a:ext uri="{FF2B5EF4-FFF2-40B4-BE49-F238E27FC236}">
                <a16:creationId xmlns:a16="http://schemas.microsoft.com/office/drawing/2014/main" id="{8C7FFED5-0274-B3B3-EA81-2E942C5C9296}"/>
              </a:ext>
            </a:extLst>
          </p:cNvPr>
          <p:cNvPicPr>
            <a:picLocks noChangeAspect="1"/>
          </p:cNvPicPr>
          <p:nvPr/>
        </p:nvPicPr>
        <p:blipFill>
          <a:blip r:embed="rId2"/>
          <a:stretch>
            <a:fillRect/>
          </a:stretch>
        </p:blipFill>
        <p:spPr>
          <a:xfrm>
            <a:off x="3982073" y="1215025"/>
            <a:ext cx="2760332" cy="1525526"/>
          </a:xfrm>
          <a:prstGeom prst="rect">
            <a:avLst/>
          </a:prstGeom>
        </p:spPr>
      </p:pic>
      <p:sp>
        <p:nvSpPr>
          <p:cNvPr id="6" name="文本框 5">
            <a:extLst>
              <a:ext uri="{FF2B5EF4-FFF2-40B4-BE49-F238E27FC236}">
                <a16:creationId xmlns:a16="http://schemas.microsoft.com/office/drawing/2014/main" id="{E499E81D-4A31-08C3-5E61-53D8F4058315}"/>
              </a:ext>
            </a:extLst>
          </p:cNvPr>
          <p:cNvSpPr txBox="1"/>
          <p:nvPr/>
        </p:nvSpPr>
        <p:spPr>
          <a:xfrm>
            <a:off x="669925" y="2798577"/>
            <a:ext cx="9456435" cy="369332"/>
          </a:xfrm>
          <a:prstGeom prst="rect">
            <a:avLst/>
          </a:prstGeom>
          <a:noFill/>
        </p:spPr>
        <p:txBody>
          <a:bodyPr wrap="none" rtlCol="0">
            <a:spAutoFit/>
          </a:bodyPr>
          <a:lstStyle/>
          <a:p>
            <a:r>
              <a:rPr lang="zh-CN" altLang="en-US" dirty="0"/>
              <a:t>关键思想：将连接查询建模为一个</a:t>
            </a:r>
            <a:r>
              <a:rPr lang="zh-CN" altLang="en-US" dirty="0">
                <a:solidFill>
                  <a:srgbClr val="FF0000"/>
                </a:solidFill>
              </a:rPr>
              <a:t>连接查询图</a:t>
            </a:r>
            <a:r>
              <a:rPr lang="zh-CN" altLang="en-US" dirty="0"/>
              <a:t>（</a:t>
            </a:r>
            <a:r>
              <a:rPr lang="en-US" altLang="zh-CN" dirty="0"/>
              <a:t>join query graph</a:t>
            </a:r>
            <a:r>
              <a:rPr lang="zh-CN" altLang="en-US" dirty="0"/>
              <a:t>）。表为顶点，连接为边。</a:t>
            </a:r>
          </a:p>
        </p:txBody>
      </p:sp>
      <p:sp>
        <p:nvSpPr>
          <p:cNvPr id="7" name="文本框 6">
            <a:extLst>
              <a:ext uri="{FF2B5EF4-FFF2-40B4-BE49-F238E27FC236}">
                <a16:creationId xmlns:a16="http://schemas.microsoft.com/office/drawing/2014/main" id="{72AD2575-3A12-E199-C1A5-C16E0770B9C0}"/>
              </a:ext>
            </a:extLst>
          </p:cNvPr>
          <p:cNvSpPr txBox="1"/>
          <p:nvPr/>
        </p:nvSpPr>
        <p:spPr>
          <a:xfrm>
            <a:off x="669925" y="3220972"/>
            <a:ext cx="10850563" cy="1289456"/>
          </a:xfrm>
          <a:prstGeom prst="rect">
            <a:avLst/>
          </a:prstGeom>
          <a:noFill/>
        </p:spPr>
        <p:txBody>
          <a:bodyPr wrap="square" rtlCol="0">
            <a:spAutoFit/>
          </a:bodyPr>
          <a:lstStyle/>
          <a:p>
            <a:pPr>
              <a:lnSpc>
                <a:spcPct val="150000"/>
              </a:lnSpc>
            </a:pPr>
            <a:r>
              <a:rPr lang="zh-CN" altLang="en-US" dirty="0"/>
              <a:t>类似链式连接：</a:t>
            </a:r>
            <a:endParaRPr lang="en-US" altLang="zh-CN" dirty="0"/>
          </a:p>
          <a:p>
            <a:pPr>
              <a:lnSpc>
                <a:spcPct val="150000"/>
              </a:lnSpc>
            </a:pPr>
            <a:r>
              <a:rPr lang="zh-CN" altLang="en-US" dirty="0"/>
              <a:t>首先，固定一个游走顺序，使得游走顺序中的每个表都必须与顺序中较早的另一个表相邻。不同的游走顺序会导致非常不同的表现，需要解决如何选择</a:t>
            </a:r>
            <a:r>
              <a:rPr lang="zh-CN" altLang="en-US" dirty="0">
                <a:solidFill>
                  <a:schemeClr val="accent2"/>
                </a:solidFill>
              </a:rPr>
              <a:t>最优路线</a:t>
            </a:r>
            <a:r>
              <a:rPr lang="zh-CN" altLang="en-US" dirty="0"/>
              <a:t>。然后，按照给定的顺序进行游走。</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003BF46-0C16-AA99-8386-64A8727732E0}"/>
                  </a:ext>
                </a:extLst>
              </p:cNvPr>
              <p:cNvSpPr txBox="1"/>
              <p:nvPr/>
            </p:nvSpPr>
            <p:spPr>
              <a:xfrm>
                <a:off x="1639010" y="4693023"/>
                <a:ext cx="8487350" cy="12894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dirty="0"/>
                  <a:t>两个明显区别：</a:t>
                </a:r>
                <a:r>
                  <a:rPr lang="en-US" altLang="zh-CN" dirty="0"/>
                  <a:t>1</a:t>
                </a:r>
                <a:r>
                  <a:rPr lang="zh-CN" altLang="en-US" dirty="0"/>
                  <a:t>）这里的随机游走可能既包含游走（</a:t>
                </a:r>
                <a:r>
                  <a:rPr lang="en-US" altLang="zh-CN" dirty="0"/>
                  <a:t>walk</a:t>
                </a:r>
                <a:r>
                  <a:rPr lang="zh-CN" altLang="en-US" dirty="0"/>
                  <a:t>）也包含跳跃（</a:t>
                </a:r>
                <a:r>
                  <a:rPr lang="en-US" altLang="zh-CN" dirty="0"/>
                  <a:t>jump</a:t>
                </a:r>
                <a:r>
                  <a:rPr lang="zh-CN" altLang="en-US" dirty="0"/>
                  <a:t>）；</a:t>
                </a:r>
                <a:br>
                  <a:rPr lang="en-US" altLang="zh-CN" dirty="0"/>
                </a:br>
                <a:r>
                  <a:rPr lang="en-US" altLang="zh-CN" dirty="0"/>
                  <a:t>	           2</a:t>
                </a:r>
                <a:r>
                  <a:rPr lang="zh-CN" altLang="en-US" dirty="0"/>
                  <a:t>）在随机选择一个元组的邻居时，即使随机游走</a:t>
                </a:r>
                <a14:m>
                  <m:oMath xmlns:m="http://schemas.openxmlformats.org/officeDocument/2006/math">
                    <m:r>
                      <a:rPr lang="en-US" altLang="zh-CN" i="1" dirty="0" smtClean="0">
                        <a:latin typeface="Cambria Math" panose="02040503050406030204" pitchFamily="18" charset="0"/>
                      </a:rPr>
                      <m:t>𝛾</m:t>
                    </m:r>
                  </m:oMath>
                </a14:m>
                <a:r>
                  <a:rPr lang="zh-CN" altLang="en-US" dirty="0"/>
                  <a:t>的每一步都不均              </a:t>
                </a:r>
                <a:r>
                  <a:rPr lang="en-US" altLang="zh-CN" dirty="0"/>
                  <a:t>	                 </a:t>
                </a:r>
                <a:r>
                  <a:rPr lang="zh-CN" altLang="en-US" dirty="0"/>
                  <a:t>匀，只要能计算出它的概率</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𝛾</m:t>
                    </m:r>
                    <m:r>
                      <a:rPr lang="en-US" altLang="zh-CN" i="1" dirty="0" smtClean="0">
                        <a:latin typeface="Cambria Math" panose="02040503050406030204" pitchFamily="18" charset="0"/>
                      </a:rPr>
                      <m:t>)</m:t>
                    </m:r>
                  </m:oMath>
                </a14:m>
                <a:r>
                  <a:rPr lang="zh-CN" altLang="en-US" dirty="0"/>
                  <a:t>，</a:t>
                </a:r>
                <a14:m>
                  <m:oMath xmlns:m="http://schemas.openxmlformats.org/officeDocument/2006/math">
                    <m:r>
                      <a:rPr lang="en-US" altLang="zh-CN" i="1" dirty="0" smtClean="0">
                        <a:latin typeface="Cambria Math" panose="02040503050406030204" pitchFamily="18" charset="0"/>
                      </a:rPr>
                      <m:t>𝐻𝑇</m:t>
                    </m:r>
                  </m:oMath>
                </a14:m>
                <a:r>
                  <a:rPr lang="zh-CN" altLang="en-US" dirty="0"/>
                  <a:t>估计量仍然有效。</a:t>
                </a:r>
              </a:p>
            </p:txBody>
          </p:sp>
        </mc:Choice>
        <mc:Fallback xmlns="">
          <p:sp>
            <p:nvSpPr>
              <p:cNvPr id="8" name="文本框 7">
                <a:extLst>
                  <a:ext uri="{FF2B5EF4-FFF2-40B4-BE49-F238E27FC236}">
                    <a16:creationId xmlns:a16="http://schemas.microsoft.com/office/drawing/2014/main" id="{D003BF46-0C16-AA99-8386-64A8727732E0}"/>
                  </a:ext>
                </a:extLst>
              </p:cNvPr>
              <p:cNvSpPr txBox="1">
                <a:spLocks noRot="1" noChangeAspect="1" noMove="1" noResize="1" noEditPoints="1" noAdjustHandles="1" noChangeArrowheads="1" noChangeShapeType="1" noTextEdit="1"/>
              </p:cNvSpPr>
              <p:nvPr/>
            </p:nvSpPr>
            <p:spPr>
              <a:xfrm>
                <a:off x="1639010" y="4693023"/>
                <a:ext cx="8487350" cy="1289456"/>
              </a:xfrm>
              <a:prstGeom prst="rect">
                <a:avLst/>
              </a:prstGeom>
              <a:blipFill>
                <a:blip r:embed="rId3"/>
                <a:stretch>
                  <a:fillRect l="-574" r="-1578" b="-6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0036990"/>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DA7F2-9894-9E39-ED52-2102818FC7B9}"/>
              </a:ext>
            </a:extLst>
          </p:cNvPr>
          <p:cNvSpPr>
            <a:spLocks noGrp="1"/>
          </p:cNvSpPr>
          <p:nvPr>
            <p:ph type="title"/>
          </p:nvPr>
        </p:nvSpPr>
        <p:spPr/>
        <p:txBody>
          <a:bodyPr>
            <a:normAutofit/>
          </a:bodyPr>
          <a:lstStyle/>
          <a:p>
            <a:r>
              <a:rPr lang="en-US" altLang="zh-CN" sz="3600" dirty="0"/>
              <a:t>6.2 Wander Join for Acyclic Queries</a:t>
            </a:r>
            <a:endParaRPr lang="zh-CN" altLang="en-US" sz="3600" dirty="0"/>
          </a:p>
        </p:txBody>
      </p:sp>
      <p:sp>
        <p:nvSpPr>
          <p:cNvPr id="3" name="灯片编号占位符 2">
            <a:extLst>
              <a:ext uri="{FF2B5EF4-FFF2-40B4-BE49-F238E27FC236}">
                <a16:creationId xmlns:a16="http://schemas.microsoft.com/office/drawing/2014/main" id="{158ABECF-0A7F-30D0-9821-7B5A553F5923}"/>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0FE3083-F117-83CC-CBB3-2842C5B15A39}"/>
                  </a:ext>
                </a:extLst>
              </p:cNvPr>
              <p:cNvSpPr txBox="1"/>
              <p:nvPr/>
            </p:nvSpPr>
            <p:spPr>
              <a:xfrm>
                <a:off x="669925" y="1095859"/>
                <a:ext cx="10850562" cy="965392"/>
              </a:xfrm>
              <a:prstGeom prst="rect">
                <a:avLst/>
              </a:prstGeom>
              <a:noFill/>
            </p:spPr>
            <p:txBody>
              <a:bodyPr wrap="square" rtlCol="0">
                <a:spAutoFit/>
              </a:bodyPr>
              <a:lstStyle/>
              <a:p>
                <a:pPr>
                  <a:lnSpc>
                    <a:spcPct val="150000"/>
                  </a:lnSpc>
                </a:pPr>
                <a:r>
                  <a:rPr lang="zh-CN" altLang="en-US" dirty="0"/>
                  <a:t>假设随机游走顺序是：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zh-CN" altLang="en-US" i="1" smtClean="0">
                            <a:latin typeface="Cambria Math" panose="02040503050406030204" pitchFamily="18" charset="0"/>
                          </a:rPr>
                          <m:t>𝜆</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rPr>
                          <m:t>)</m:t>
                        </m:r>
                      </m:sub>
                    </m:sSub>
                  </m:oMath>
                </a14:m>
                <a:r>
                  <a:rPr lang="zh-CN" altLang="en-US" dirty="0"/>
                  <a:t>，并且设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smtClean="0">
                            <a:latin typeface="Cambria Math" panose="02040503050406030204" pitchFamily="18" charset="0"/>
                          </a:rPr>
                          <m:t>𝜂</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为查询图中与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相邻但顺序出现更早的表。</a:t>
                </a:r>
                <a:endParaRPr lang="en-US" altLang="zh-CN" dirty="0"/>
              </a:p>
              <a:p>
                <a:pPr>
                  <a:lnSpc>
                    <a:spcPct val="150000"/>
                  </a:lnSpc>
                </a:pPr>
                <a:r>
                  <a:rPr lang="zh-CN" altLang="en-US" dirty="0"/>
                  <a:t>则对应一个无环查询图和一个有效的随机游走顺序，</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smtClean="0">
                            <a:latin typeface="Cambria Math" panose="02040503050406030204" pitchFamily="18" charset="0"/>
                          </a:rPr>
                          <m:t>𝜂</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是唯一定义的。</a:t>
                </a:r>
              </a:p>
            </p:txBody>
          </p:sp>
        </mc:Choice>
        <mc:Fallback xmlns="">
          <p:sp>
            <p:nvSpPr>
              <p:cNvPr id="4" name="文本框 3">
                <a:extLst>
                  <a:ext uri="{FF2B5EF4-FFF2-40B4-BE49-F238E27FC236}">
                    <a16:creationId xmlns:a16="http://schemas.microsoft.com/office/drawing/2014/main" id="{50FE3083-F117-83CC-CBB3-2842C5B15A39}"/>
                  </a:ext>
                </a:extLst>
              </p:cNvPr>
              <p:cNvSpPr txBox="1">
                <a:spLocks noRot="1" noChangeAspect="1" noMove="1" noResize="1" noEditPoints="1" noAdjustHandles="1" noChangeArrowheads="1" noChangeShapeType="1" noTextEdit="1"/>
              </p:cNvSpPr>
              <p:nvPr/>
            </p:nvSpPr>
            <p:spPr>
              <a:xfrm>
                <a:off x="669925" y="1095859"/>
                <a:ext cx="10850562" cy="965392"/>
              </a:xfrm>
              <a:prstGeom prst="rect">
                <a:avLst/>
              </a:prstGeom>
              <a:blipFill>
                <a:blip r:embed="rId2"/>
                <a:stretch>
                  <a:fillRect l="-506" b="-6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6FB0E38-34E1-A15F-DB66-561077752AB6}"/>
                  </a:ext>
                </a:extLst>
              </p:cNvPr>
              <p:cNvSpPr txBox="1"/>
              <p:nvPr/>
            </p:nvSpPr>
            <p:spPr>
              <a:xfrm>
                <a:off x="669925" y="2162736"/>
                <a:ext cx="9198396" cy="39600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对于游走路径</a:t>
                </a:r>
                <a14:m>
                  <m:oMath xmlns:m="http://schemas.openxmlformats.org/officeDocument/2006/math">
                    <m:r>
                      <a:rPr lang="zh-CN" altLang="en-US"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𝑡</m:t>
                        </m:r>
                      </m:e>
                      <m:sub>
                        <m:r>
                          <a:rPr lang="zh-CN" altLang="en-US" b="0" i="1" smtClean="0">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zh-CN" altLang="en-US"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oMath>
                </a14:m>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，则路径</a:t>
                </a:r>
                <a14:m>
                  <m:oMath xmlns:m="http://schemas.openxmlformats.org/officeDocument/2006/math">
                    <m:r>
                      <a:rPr lang="zh-CN" altLang="en-US" i="1">
                        <a:latin typeface="Cambria Math" panose="02040503050406030204" pitchFamily="18" charset="0"/>
                      </a:rPr>
                      <m:t>𝛾</m:t>
                    </m:r>
                  </m:oMath>
                </a14:m>
                <a:r>
                  <a:rPr lang="zh-CN" altLang="en-US" dirty="0"/>
                  <a:t>的采样概率计算如下：</a:t>
                </a:r>
              </a:p>
            </p:txBody>
          </p:sp>
        </mc:Choice>
        <mc:Fallback>
          <p:sp>
            <p:nvSpPr>
              <p:cNvPr id="6" name="文本框 5">
                <a:extLst>
                  <a:ext uri="{FF2B5EF4-FFF2-40B4-BE49-F238E27FC236}">
                    <a16:creationId xmlns:a16="http://schemas.microsoft.com/office/drawing/2014/main" id="{66FB0E38-34E1-A15F-DB66-561077752AB6}"/>
                  </a:ext>
                </a:extLst>
              </p:cNvPr>
              <p:cNvSpPr txBox="1">
                <a:spLocks noRot="1" noChangeAspect="1" noMove="1" noResize="1" noEditPoints="1" noAdjustHandles="1" noChangeArrowheads="1" noChangeShapeType="1" noTextEdit="1"/>
              </p:cNvSpPr>
              <p:nvPr/>
            </p:nvSpPr>
            <p:spPr>
              <a:xfrm>
                <a:off x="669925" y="2162736"/>
                <a:ext cx="9198396" cy="396006"/>
              </a:xfrm>
              <a:prstGeom prst="rect">
                <a:avLst/>
              </a:prstGeom>
              <a:blipFill>
                <a:blip r:embed="rId3"/>
                <a:stretch>
                  <a:fillRect l="-529" t="-7463" b="-1492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F8A738C-F8A5-5160-D75D-D89C82E5E46E}"/>
              </a:ext>
            </a:extLst>
          </p:cNvPr>
          <p:cNvPicPr>
            <a:picLocks noChangeAspect="1"/>
          </p:cNvPicPr>
          <p:nvPr/>
        </p:nvPicPr>
        <p:blipFill>
          <a:blip r:embed="rId4"/>
          <a:stretch>
            <a:fillRect/>
          </a:stretch>
        </p:blipFill>
        <p:spPr>
          <a:xfrm>
            <a:off x="4445373" y="2660227"/>
            <a:ext cx="2914546" cy="661707"/>
          </a:xfrm>
          <a:prstGeom prst="rect">
            <a:avLst/>
          </a:prstGeom>
        </p:spPr>
      </p:pic>
      <p:pic>
        <p:nvPicPr>
          <p:cNvPr id="10" name="图片 9">
            <a:extLst>
              <a:ext uri="{FF2B5EF4-FFF2-40B4-BE49-F238E27FC236}">
                <a16:creationId xmlns:a16="http://schemas.microsoft.com/office/drawing/2014/main" id="{88CB3CCC-C615-BF84-A2DC-4EF8E75DBC55}"/>
              </a:ext>
            </a:extLst>
          </p:cNvPr>
          <p:cNvPicPr>
            <a:picLocks noChangeAspect="1"/>
          </p:cNvPicPr>
          <p:nvPr/>
        </p:nvPicPr>
        <p:blipFill>
          <a:blip r:embed="rId5"/>
          <a:stretch>
            <a:fillRect/>
          </a:stretch>
        </p:blipFill>
        <p:spPr>
          <a:xfrm>
            <a:off x="5676971" y="3692010"/>
            <a:ext cx="4916842" cy="2346426"/>
          </a:xfrm>
          <a:prstGeom prst="rect">
            <a:avLst/>
          </a:prstGeom>
          <a:ln>
            <a:solidFill>
              <a:schemeClr val="tx1"/>
            </a:solidFill>
          </a:ln>
        </p:spPr>
      </p:pic>
      <p:pic>
        <p:nvPicPr>
          <p:cNvPr id="8" name="图片 7">
            <a:extLst>
              <a:ext uri="{FF2B5EF4-FFF2-40B4-BE49-F238E27FC236}">
                <a16:creationId xmlns:a16="http://schemas.microsoft.com/office/drawing/2014/main" id="{FBE4D67A-CFBC-A5BE-52D2-CE58598C5B3A}"/>
              </a:ext>
            </a:extLst>
          </p:cNvPr>
          <p:cNvPicPr>
            <a:picLocks noChangeAspect="1"/>
          </p:cNvPicPr>
          <p:nvPr/>
        </p:nvPicPr>
        <p:blipFill>
          <a:blip r:embed="rId6"/>
          <a:stretch>
            <a:fillRect/>
          </a:stretch>
        </p:blipFill>
        <p:spPr>
          <a:xfrm>
            <a:off x="1316256" y="3825207"/>
            <a:ext cx="1447874" cy="349268"/>
          </a:xfrm>
          <a:prstGeom prst="rect">
            <a:avLst/>
          </a:prstGeom>
        </p:spPr>
      </p:pic>
      <p:sp>
        <p:nvSpPr>
          <p:cNvPr id="9" name="文本框 8">
            <a:extLst>
              <a:ext uri="{FF2B5EF4-FFF2-40B4-BE49-F238E27FC236}">
                <a16:creationId xmlns:a16="http://schemas.microsoft.com/office/drawing/2014/main" id="{369086CF-F8A7-8A95-CF06-65AF9236753B}"/>
              </a:ext>
            </a:extLst>
          </p:cNvPr>
          <p:cNvSpPr txBox="1"/>
          <p:nvPr/>
        </p:nvSpPr>
        <p:spPr>
          <a:xfrm>
            <a:off x="669925" y="3815175"/>
            <a:ext cx="646331" cy="369332"/>
          </a:xfrm>
          <a:prstGeom prst="rect">
            <a:avLst/>
          </a:prstGeom>
          <a:noFill/>
        </p:spPr>
        <p:txBody>
          <a:bodyPr wrap="none" rtlCol="0">
            <a:spAutoFit/>
          </a:bodyPr>
          <a:lstStyle/>
          <a:p>
            <a:r>
              <a:rPr lang="zh-CN" altLang="en-US" dirty="0"/>
              <a:t>计算</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7FA489F-7A10-D61A-64D1-425D701B7BF3}"/>
                  </a:ext>
                </a:extLst>
              </p:cNvPr>
              <p:cNvSpPr txBox="1"/>
              <p:nvPr/>
            </p:nvSpPr>
            <p:spPr>
              <a:xfrm>
                <a:off x="656002" y="4299259"/>
                <a:ext cx="3789371" cy="396006"/>
              </a:xfrm>
              <a:prstGeom prst="rect">
                <a:avLst/>
              </a:prstGeom>
              <a:noFill/>
            </p:spPr>
            <p:txBody>
              <a:bodyPr wrap="none" rtlCol="0">
                <a:spAutoFit/>
              </a:bodyPr>
              <a:lstStyle/>
              <a:p>
                <a:r>
                  <a:rPr lang="zh-CN" altLang="en-US" dirty="0"/>
                  <a:t>建立在</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中连接属性上的标准</a:t>
                </a:r>
                <a:r>
                  <a:rPr lang="en-US" altLang="zh-CN" dirty="0"/>
                  <a:t>B</a:t>
                </a:r>
                <a:r>
                  <a:rPr lang="zh-CN" altLang="en-US" dirty="0"/>
                  <a:t>树</a:t>
                </a:r>
              </a:p>
            </p:txBody>
          </p:sp>
        </mc:Choice>
        <mc:Fallback>
          <p:sp>
            <p:nvSpPr>
              <p:cNvPr id="11" name="文本框 10">
                <a:extLst>
                  <a:ext uri="{FF2B5EF4-FFF2-40B4-BE49-F238E27FC236}">
                    <a16:creationId xmlns:a16="http://schemas.microsoft.com/office/drawing/2014/main" id="{B7FA489F-7A10-D61A-64D1-425D701B7BF3}"/>
                  </a:ext>
                </a:extLst>
              </p:cNvPr>
              <p:cNvSpPr txBox="1">
                <a:spLocks noRot="1" noChangeAspect="1" noMove="1" noResize="1" noEditPoints="1" noAdjustHandles="1" noChangeArrowheads="1" noChangeShapeType="1" noTextEdit="1"/>
              </p:cNvSpPr>
              <p:nvPr/>
            </p:nvSpPr>
            <p:spPr>
              <a:xfrm>
                <a:off x="656002" y="4299259"/>
                <a:ext cx="3789371" cy="396006"/>
              </a:xfrm>
              <a:prstGeom prst="rect">
                <a:avLst/>
              </a:prstGeom>
              <a:blipFill>
                <a:blip r:embed="rId7"/>
                <a:stretch>
                  <a:fillRect l="-1449" t="-7692" r="-805" b="-1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6867150"/>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21117-E632-EDD2-B936-797D8CD506DA}"/>
              </a:ext>
            </a:extLst>
          </p:cNvPr>
          <p:cNvSpPr>
            <a:spLocks noGrp="1"/>
          </p:cNvSpPr>
          <p:nvPr>
            <p:ph type="title"/>
          </p:nvPr>
        </p:nvSpPr>
        <p:spPr/>
        <p:txBody>
          <a:bodyPr>
            <a:normAutofit/>
          </a:bodyPr>
          <a:lstStyle/>
          <a:p>
            <a:r>
              <a:rPr lang="en-US" altLang="zh-CN" sz="3600" dirty="0"/>
              <a:t>6.3 Wander Join on Cyclic Queries</a:t>
            </a:r>
            <a:endParaRPr lang="zh-CN" altLang="en-US" sz="3600" dirty="0"/>
          </a:p>
        </p:txBody>
      </p:sp>
      <p:sp>
        <p:nvSpPr>
          <p:cNvPr id="3" name="灯片编号占位符 2">
            <a:extLst>
              <a:ext uri="{FF2B5EF4-FFF2-40B4-BE49-F238E27FC236}">
                <a16:creationId xmlns:a16="http://schemas.microsoft.com/office/drawing/2014/main" id="{7670EACB-208D-8EF2-7842-D1E1DA897003}"/>
              </a:ext>
            </a:extLst>
          </p:cNvPr>
          <p:cNvSpPr>
            <a:spLocks noGrp="1"/>
          </p:cNvSpPr>
          <p:nvPr>
            <p:ph type="sldNum" sz="quarter" idx="12"/>
          </p:nvPr>
        </p:nvSpPr>
        <p:spPr/>
        <p:txBody>
          <a:bodyPr/>
          <a:lstStyle/>
          <a:p>
            <a:fld id="{5DD3DB80-B894-403A-B48E-6FDC1A72010E}" type="slidenum">
              <a:rPr lang="zh-CN" altLang="en-US" smtClean="0"/>
              <a:t>14</a:t>
            </a:fld>
            <a:endParaRPr lang="zh-CN" altLang="en-US"/>
          </a:p>
        </p:txBody>
      </p:sp>
      <p:pic>
        <p:nvPicPr>
          <p:cNvPr id="4" name="图片 3">
            <a:extLst>
              <a:ext uri="{FF2B5EF4-FFF2-40B4-BE49-F238E27FC236}">
                <a16:creationId xmlns:a16="http://schemas.microsoft.com/office/drawing/2014/main" id="{1CC7663F-F43D-F5A8-4C67-EDD92626A8D0}"/>
              </a:ext>
            </a:extLst>
          </p:cNvPr>
          <p:cNvPicPr>
            <a:picLocks noChangeAspect="1"/>
          </p:cNvPicPr>
          <p:nvPr/>
        </p:nvPicPr>
        <p:blipFill>
          <a:blip r:embed="rId2"/>
          <a:stretch>
            <a:fillRect/>
          </a:stretch>
        </p:blipFill>
        <p:spPr>
          <a:xfrm>
            <a:off x="3126947" y="1255237"/>
            <a:ext cx="2410797" cy="1305614"/>
          </a:xfrm>
          <a:prstGeom prst="rect">
            <a:avLst/>
          </a:prstGeom>
        </p:spPr>
      </p:pic>
      <p:sp>
        <p:nvSpPr>
          <p:cNvPr id="5" name="文本框 4">
            <a:extLst>
              <a:ext uri="{FF2B5EF4-FFF2-40B4-BE49-F238E27FC236}">
                <a16:creationId xmlns:a16="http://schemas.microsoft.com/office/drawing/2014/main" id="{87DC905D-8DD8-576B-9F6B-2D19C68B496C}"/>
              </a:ext>
            </a:extLst>
          </p:cNvPr>
          <p:cNvSpPr txBox="1"/>
          <p:nvPr/>
        </p:nvSpPr>
        <p:spPr>
          <a:xfrm>
            <a:off x="669925" y="1255237"/>
            <a:ext cx="11079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有环连接</a:t>
            </a:r>
          </a:p>
        </p:txBody>
      </p:sp>
      <p:sp>
        <p:nvSpPr>
          <p:cNvPr id="6" name="文本框 5">
            <a:extLst>
              <a:ext uri="{FF2B5EF4-FFF2-40B4-BE49-F238E27FC236}">
                <a16:creationId xmlns:a16="http://schemas.microsoft.com/office/drawing/2014/main" id="{3543AA72-32C9-39DF-F095-84E6B9237288}"/>
              </a:ext>
            </a:extLst>
          </p:cNvPr>
          <p:cNvSpPr txBox="1"/>
          <p:nvPr/>
        </p:nvSpPr>
        <p:spPr>
          <a:xfrm>
            <a:off x="669925" y="2786090"/>
            <a:ext cx="8725466" cy="369332"/>
          </a:xfrm>
          <a:prstGeom prst="rect">
            <a:avLst/>
          </a:prstGeom>
          <a:noFill/>
        </p:spPr>
        <p:txBody>
          <a:bodyPr wrap="none" rtlCol="0">
            <a:spAutoFit/>
          </a:bodyPr>
          <a:lstStyle/>
          <a:p>
            <a:r>
              <a:rPr lang="zh-CN" altLang="en-US" dirty="0"/>
              <a:t>主要思想：首先找到连接查询图的</a:t>
            </a:r>
            <a:r>
              <a:rPr lang="zh-CN" altLang="en-US" dirty="0">
                <a:solidFill>
                  <a:schemeClr val="accent2"/>
                </a:solidFill>
              </a:rPr>
              <a:t>任意生成树</a:t>
            </a:r>
            <a:r>
              <a:rPr lang="zh-CN" altLang="en-US" dirty="0"/>
              <a:t>。然后类似之前的方法进行随机游走。</a:t>
            </a:r>
          </a:p>
        </p:txBody>
      </p:sp>
      <p:pic>
        <p:nvPicPr>
          <p:cNvPr id="7" name="图片 6">
            <a:extLst>
              <a:ext uri="{FF2B5EF4-FFF2-40B4-BE49-F238E27FC236}">
                <a16:creationId xmlns:a16="http://schemas.microsoft.com/office/drawing/2014/main" id="{9FCCEEE4-338C-895F-9530-8276D007D074}"/>
              </a:ext>
            </a:extLst>
          </p:cNvPr>
          <p:cNvPicPr>
            <a:picLocks noChangeAspect="1"/>
          </p:cNvPicPr>
          <p:nvPr/>
        </p:nvPicPr>
        <p:blipFill>
          <a:blip r:embed="rId3"/>
          <a:stretch>
            <a:fillRect/>
          </a:stretch>
        </p:blipFill>
        <p:spPr>
          <a:xfrm>
            <a:off x="6385032" y="1255237"/>
            <a:ext cx="2360069" cy="1304317"/>
          </a:xfrm>
          <a:prstGeom prst="rect">
            <a:avLst/>
          </a:prstGeom>
        </p:spPr>
      </p:pic>
      <p:sp>
        <p:nvSpPr>
          <p:cNvPr id="8" name="箭头: 右 7">
            <a:extLst>
              <a:ext uri="{FF2B5EF4-FFF2-40B4-BE49-F238E27FC236}">
                <a16:creationId xmlns:a16="http://schemas.microsoft.com/office/drawing/2014/main" id="{5F1F5B6A-FF23-3C4A-399F-F68874BB053E}"/>
              </a:ext>
            </a:extLst>
          </p:cNvPr>
          <p:cNvSpPr/>
          <p:nvPr/>
        </p:nvSpPr>
        <p:spPr>
          <a:xfrm>
            <a:off x="5950293" y="1720311"/>
            <a:ext cx="289826" cy="37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4B1A401-D6A5-1EF8-A9FE-C60D433B26C2}"/>
                  </a:ext>
                </a:extLst>
              </p:cNvPr>
              <p:cNvSpPr txBox="1"/>
              <p:nvPr/>
            </p:nvSpPr>
            <p:spPr>
              <a:xfrm>
                <a:off x="669925" y="3333247"/>
                <a:ext cx="11161838" cy="369332"/>
              </a:xfrm>
              <a:prstGeom prst="rect">
                <a:avLst/>
              </a:prstGeom>
              <a:noFill/>
            </p:spPr>
            <p:txBody>
              <a:bodyPr wrap="none" rtlCol="0">
                <a:spAutoFit/>
              </a:bodyPr>
              <a:lstStyle/>
              <a:p>
                <a:r>
                  <a:rPr lang="zh-CN" altLang="en-US" dirty="0"/>
                  <a:t>区别：在生成树上采样到一条随机游走路径</a:t>
                </a:r>
                <a14:m>
                  <m:oMath xmlns:m="http://schemas.openxmlformats.org/officeDocument/2006/math">
                    <m:r>
                      <a:rPr lang="zh-CN" altLang="en-US" i="1" smtClean="0">
                        <a:latin typeface="Cambria Math" panose="02040503050406030204" pitchFamily="18" charset="0"/>
                      </a:rPr>
                      <m:t>𝛾</m:t>
                    </m:r>
                  </m:oMath>
                </a14:m>
                <a:r>
                  <a:rPr lang="zh-CN" altLang="en-US" dirty="0"/>
                  <a:t>后，需要放回非生成树的边，并检验这些边是否满足连接条件。</a:t>
                </a:r>
              </a:p>
            </p:txBody>
          </p:sp>
        </mc:Choice>
        <mc:Fallback xmlns="">
          <p:sp>
            <p:nvSpPr>
              <p:cNvPr id="9" name="文本框 8">
                <a:extLst>
                  <a:ext uri="{FF2B5EF4-FFF2-40B4-BE49-F238E27FC236}">
                    <a16:creationId xmlns:a16="http://schemas.microsoft.com/office/drawing/2014/main" id="{84B1A401-D6A5-1EF8-A9FE-C60D433B26C2}"/>
                  </a:ext>
                </a:extLst>
              </p:cNvPr>
              <p:cNvSpPr txBox="1">
                <a:spLocks noRot="1" noChangeAspect="1" noMove="1" noResize="1" noEditPoints="1" noAdjustHandles="1" noChangeArrowheads="1" noChangeShapeType="1" noTextEdit="1"/>
              </p:cNvSpPr>
              <p:nvPr/>
            </p:nvSpPr>
            <p:spPr>
              <a:xfrm>
                <a:off x="669925" y="3333247"/>
                <a:ext cx="11161838" cy="369332"/>
              </a:xfrm>
              <a:prstGeom prst="rect">
                <a:avLst/>
              </a:prstGeom>
              <a:blipFill>
                <a:blip r:embed="rId4"/>
                <a:stretch>
                  <a:fillRect l="-492" t="-10000" b="-26667"/>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5AE746FD-72B8-2682-41BE-B27F5785D488}"/>
              </a:ext>
            </a:extLst>
          </p:cNvPr>
          <p:cNvCxnSpPr/>
          <p:nvPr/>
        </p:nvCxnSpPr>
        <p:spPr>
          <a:xfrm>
            <a:off x="8413707" y="1757219"/>
            <a:ext cx="0" cy="300352"/>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12" name="图片 11">
            <a:extLst>
              <a:ext uri="{FF2B5EF4-FFF2-40B4-BE49-F238E27FC236}">
                <a16:creationId xmlns:a16="http://schemas.microsoft.com/office/drawing/2014/main" id="{61E486CD-BE34-8356-F6D0-EC17DBA79E32}"/>
              </a:ext>
            </a:extLst>
          </p:cNvPr>
          <p:cNvPicPr>
            <a:picLocks noChangeAspect="1"/>
          </p:cNvPicPr>
          <p:nvPr/>
        </p:nvPicPr>
        <p:blipFill>
          <a:blip r:embed="rId5"/>
          <a:stretch>
            <a:fillRect/>
          </a:stretch>
        </p:blipFill>
        <p:spPr>
          <a:xfrm>
            <a:off x="878580" y="4119302"/>
            <a:ext cx="4867819" cy="1131253"/>
          </a:xfrm>
          <a:prstGeom prst="rect">
            <a:avLst/>
          </a:prstGeom>
        </p:spPr>
      </p:pic>
      <p:sp>
        <p:nvSpPr>
          <p:cNvPr id="13" name="文本框 12">
            <a:extLst>
              <a:ext uri="{FF2B5EF4-FFF2-40B4-BE49-F238E27FC236}">
                <a16:creationId xmlns:a16="http://schemas.microsoft.com/office/drawing/2014/main" id="{6E9A7017-C5D9-029B-14F1-6563BB050D07}"/>
              </a:ext>
            </a:extLst>
          </p:cNvPr>
          <p:cNvSpPr txBox="1"/>
          <p:nvPr/>
        </p:nvSpPr>
        <p:spPr>
          <a:xfrm>
            <a:off x="1279945" y="4500262"/>
            <a:ext cx="351378" cy="369332"/>
          </a:xfrm>
          <a:prstGeom prst="rect">
            <a:avLst/>
          </a:prstGeom>
          <a:noFill/>
        </p:spPr>
        <p:txBody>
          <a:bodyPr wrap="square" rtlCol="0">
            <a:spAutoFit/>
          </a:bodyPr>
          <a:lstStyle/>
          <a:p>
            <a:r>
              <a:rPr lang="en-US" altLang="zh-CN" dirty="0">
                <a:solidFill>
                  <a:schemeClr val="accent2"/>
                </a:solidFill>
              </a:rPr>
              <a:t>D</a:t>
            </a:r>
            <a:endParaRPr lang="zh-CN" altLang="en-US" dirty="0">
              <a:solidFill>
                <a:schemeClr val="accent2"/>
              </a:solidFill>
            </a:endParaRPr>
          </a:p>
        </p:txBody>
      </p:sp>
      <p:cxnSp>
        <p:nvCxnSpPr>
          <p:cNvPr id="17" name="连接符: 肘形 16">
            <a:extLst>
              <a:ext uri="{FF2B5EF4-FFF2-40B4-BE49-F238E27FC236}">
                <a16:creationId xmlns:a16="http://schemas.microsoft.com/office/drawing/2014/main" id="{EA2F54D4-3114-8CB9-FAF0-8C9005573F58}"/>
              </a:ext>
            </a:extLst>
          </p:cNvPr>
          <p:cNvCxnSpPr>
            <a:stCxn id="12" idx="3"/>
            <a:endCxn id="12" idx="1"/>
          </p:cNvCxnSpPr>
          <p:nvPr/>
        </p:nvCxnSpPr>
        <p:spPr>
          <a:xfrm flipH="1">
            <a:off x="878580" y="4684929"/>
            <a:ext cx="4867819" cy="12700"/>
          </a:xfrm>
          <a:prstGeom prst="bentConnector5">
            <a:avLst>
              <a:gd name="adj1" fmla="val -4696"/>
              <a:gd name="adj2" fmla="val 6253756"/>
              <a:gd name="adj3" fmla="val 1046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8" name="文本框 17">
            <a:extLst>
              <a:ext uri="{FF2B5EF4-FFF2-40B4-BE49-F238E27FC236}">
                <a16:creationId xmlns:a16="http://schemas.microsoft.com/office/drawing/2014/main" id="{76718249-F21F-C7A7-0005-7C0216A08247}"/>
              </a:ext>
            </a:extLst>
          </p:cNvPr>
          <p:cNvSpPr txBox="1"/>
          <p:nvPr/>
        </p:nvSpPr>
        <p:spPr>
          <a:xfrm>
            <a:off x="5032658" y="4785661"/>
            <a:ext cx="351378" cy="369332"/>
          </a:xfrm>
          <a:prstGeom prst="rect">
            <a:avLst/>
          </a:prstGeom>
          <a:noFill/>
        </p:spPr>
        <p:txBody>
          <a:bodyPr wrap="square" rtlCol="0">
            <a:spAutoFit/>
          </a:bodyPr>
          <a:lstStyle/>
          <a:p>
            <a:r>
              <a:rPr lang="en-US" altLang="zh-CN" dirty="0">
                <a:solidFill>
                  <a:schemeClr val="accent2"/>
                </a:solidFill>
              </a:rPr>
              <a:t>D</a:t>
            </a:r>
            <a:endParaRPr lang="zh-CN" altLang="en-US" dirty="0">
              <a:solidFill>
                <a:schemeClr val="accent2"/>
              </a:solidFill>
            </a:endParaRPr>
          </a:p>
        </p:txBody>
      </p:sp>
      <p:sp>
        <p:nvSpPr>
          <p:cNvPr id="24" name="文本框 23">
            <a:extLst>
              <a:ext uri="{FF2B5EF4-FFF2-40B4-BE49-F238E27FC236}">
                <a16:creationId xmlns:a16="http://schemas.microsoft.com/office/drawing/2014/main" id="{2E0DA90C-50C6-4F55-3D19-91D30D3C8100}"/>
              </a:ext>
            </a:extLst>
          </p:cNvPr>
          <p:cNvSpPr txBox="1"/>
          <p:nvPr/>
        </p:nvSpPr>
        <p:spPr>
          <a:xfrm>
            <a:off x="6523537" y="4119302"/>
            <a:ext cx="4996949" cy="128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t>有环查询上随机游走失败的概率通常要高于无环查询，导致更慢的收敛速率。但即便如此，</a:t>
            </a:r>
            <a:r>
              <a:rPr lang="en-US" altLang="zh-CN" dirty="0"/>
              <a:t>Wander Join</a:t>
            </a:r>
            <a:r>
              <a:rPr lang="zh-CN" altLang="en-US" dirty="0"/>
              <a:t>仍然比完全评估有环查询更有效。</a:t>
            </a:r>
          </a:p>
        </p:txBody>
      </p:sp>
    </p:spTree>
    <p:extLst>
      <p:ext uri="{BB962C8B-B14F-4D97-AF65-F5344CB8AC3E}">
        <p14:creationId xmlns:p14="http://schemas.microsoft.com/office/powerpoint/2010/main" val="85771870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EFC74-802E-CA6E-10D7-3A29BB1A183C}"/>
              </a:ext>
            </a:extLst>
          </p:cNvPr>
          <p:cNvSpPr>
            <a:spLocks noGrp="1"/>
          </p:cNvSpPr>
          <p:nvPr>
            <p:ph type="title"/>
          </p:nvPr>
        </p:nvSpPr>
        <p:spPr/>
        <p:txBody>
          <a:bodyPr>
            <a:normAutofit/>
          </a:bodyPr>
          <a:lstStyle/>
          <a:p>
            <a:r>
              <a:rPr lang="en-US" altLang="zh-CN" sz="3600" dirty="0"/>
              <a:t>6.4 Selection Predicates and Group-By</a:t>
            </a:r>
            <a:endParaRPr lang="zh-CN" altLang="en-US" sz="3600" dirty="0"/>
          </a:p>
        </p:txBody>
      </p:sp>
      <p:sp>
        <p:nvSpPr>
          <p:cNvPr id="3" name="灯片编号占位符 2">
            <a:extLst>
              <a:ext uri="{FF2B5EF4-FFF2-40B4-BE49-F238E27FC236}">
                <a16:creationId xmlns:a16="http://schemas.microsoft.com/office/drawing/2014/main" id="{20AAB448-6FAF-FCF5-BD52-9A76987DF4CA}"/>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pic>
        <p:nvPicPr>
          <p:cNvPr id="4" name="图片 3">
            <a:extLst>
              <a:ext uri="{FF2B5EF4-FFF2-40B4-BE49-F238E27FC236}">
                <a16:creationId xmlns:a16="http://schemas.microsoft.com/office/drawing/2014/main" id="{529AEE9A-94EB-4F26-983A-9211C3D0A6E2}"/>
              </a:ext>
            </a:extLst>
          </p:cNvPr>
          <p:cNvPicPr>
            <a:picLocks noChangeAspect="1"/>
          </p:cNvPicPr>
          <p:nvPr/>
        </p:nvPicPr>
        <p:blipFill>
          <a:blip r:embed="rId2"/>
          <a:stretch>
            <a:fillRect/>
          </a:stretch>
        </p:blipFill>
        <p:spPr>
          <a:xfrm>
            <a:off x="669925" y="1243302"/>
            <a:ext cx="4779654" cy="1268900"/>
          </a:xfrm>
          <a:prstGeom prst="rect">
            <a:avLst/>
          </a:prstGeom>
          <a:ln>
            <a:solidFill>
              <a:schemeClr val="tx1"/>
            </a:solidFill>
          </a:ln>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3B710FB-66B1-F32A-596B-F27CE0CD9A7C}"/>
                  </a:ext>
                </a:extLst>
              </p:cNvPr>
              <p:cNvSpPr txBox="1"/>
              <p:nvPr/>
            </p:nvSpPr>
            <p:spPr>
              <a:xfrm>
                <a:off x="669923" y="2726804"/>
                <a:ext cx="10850563" cy="1289456"/>
              </a:xfrm>
              <a:prstGeom prst="rect">
                <a:avLst/>
              </a:prstGeom>
              <a:noFill/>
            </p:spPr>
            <p:txBody>
              <a:bodyPr wrap="square">
                <a:spAutoFit/>
              </a:bodyPr>
              <a:lstStyle/>
              <a:p>
                <a:pPr>
                  <a:lnSpc>
                    <a:spcPct val="150000"/>
                  </a:lnSpc>
                </a:pPr>
                <a:r>
                  <a:rPr lang="zh-CN" altLang="en-US" b="1" dirty="0"/>
                  <a:t>针对选择谓词（</a:t>
                </a:r>
                <a:r>
                  <a:rPr lang="en-US" altLang="zh-CN" b="1" dirty="0"/>
                  <a:t>Selection Predicates</a:t>
                </a:r>
                <a:r>
                  <a:rPr lang="zh-CN" altLang="en-US" b="1" dirty="0"/>
                  <a:t>）：</a:t>
                </a:r>
                <a:endParaRPr lang="en-US" altLang="zh-CN" b="1" dirty="0"/>
              </a:p>
              <a:p>
                <a:pPr>
                  <a:lnSpc>
                    <a:spcPct val="150000"/>
                  </a:lnSpc>
                </a:pPr>
                <a:r>
                  <a:rPr lang="zh-CN" altLang="en-US" dirty="0"/>
                  <a:t>在随机游走过程中，每当到达一个有选择谓词的元组</a:t>
                </a:r>
                <a14:m>
                  <m:oMath xmlns:m="http://schemas.openxmlformats.org/officeDocument/2006/math">
                    <m:r>
                      <a:rPr lang="en-US" altLang="zh-CN" i="1" dirty="0" smtClean="0">
                        <a:latin typeface="Cambria Math" panose="02040503050406030204" pitchFamily="18" charset="0"/>
                      </a:rPr>
                      <m:t>𝑡</m:t>
                    </m:r>
                  </m:oMath>
                </a14:m>
                <a:r>
                  <a:rPr lang="zh-CN" altLang="en-US" dirty="0"/>
                  <a:t>时，检查它是否满足选择谓词，如果不满足则立即失败随机游走。</a:t>
                </a:r>
              </a:p>
            </p:txBody>
          </p:sp>
        </mc:Choice>
        <mc:Fallback>
          <p:sp>
            <p:nvSpPr>
              <p:cNvPr id="8" name="文本框 7">
                <a:extLst>
                  <a:ext uri="{FF2B5EF4-FFF2-40B4-BE49-F238E27FC236}">
                    <a16:creationId xmlns:a16="http://schemas.microsoft.com/office/drawing/2014/main" id="{33B710FB-66B1-F32A-596B-F27CE0CD9A7C}"/>
                  </a:ext>
                </a:extLst>
              </p:cNvPr>
              <p:cNvSpPr txBox="1">
                <a:spLocks noRot="1" noChangeAspect="1" noMove="1" noResize="1" noEditPoints="1" noAdjustHandles="1" noChangeArrowheads="1" noChangeShapeType="1" noTextEdit="1"/>
              </p:cNvSpPr>
              <p:nvPr/>
            </p:nvSpPr>
            <p:spPr>
              <a:xfrm>
                <a:off x="669923" y="2726804"/>
                <a:ext cx="10850563" cy="1289456"/>
              </a:xfrm>
              <a:prstGeom prst="rect">
                <a:avLst/>
              </a:prstGeom>
              <a:blipFill>
                <a:blip r:embed="rId3"/>
                <a:stretch>
                  <a:fillRect l="-506" r="-112" b="-6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31F29D8-4C09-AD94-9DB9-ED4B6D69DE4C}"/>
                  </a:ext>
                </a:extLst>
              </p:cNvPr>
              <p:cNvSpPr txBox="1"/>
              <p:nvPr/>
            </p:nvSpPr>
            <p:spPr>
              <a:xfrm>
                <a:off x="669924" y="4536191"/>
                <a:ext cx="10850562" cy="873957"/>
              </a:xfrm>
              <a:prstGeom prst="rect">
                <a:avLst/>
              </a:prstGeom>
              <a:noFill/>
            </p:spPr>
            <p:txBody>
              <a:bodyPr wrap="square">
                <a:spAutoFit/>
              </a:bodyPr>
              <a:lstStyle/>
              <a:p>
                <a:pPr>
                  <a:lnSpc>
                    <a:spcPct val="150000"/>
                  </a:lnSpc>
                </a:pPr>
                <a:r>
                  <a:rPr lang="zh-CN" altLang="en-US" b="1" dirty="0"/>
                  <a:t>针对分组查询（</a:t>
                </a:r>
                <a:r>
                  <a:rPr lang="en-US" altLang="zh-CN" b="1" dirty="0"/>
                  <a:t>Group-By</a:t>
                </a:r>
                <a:r>
                  <a:rPr lang="zh-CN" altLang="en-US" b="1" dirty="0"/>
                  <a:t>）：</a:t>
                </a:r>
                <a:br>
                  <a:rPr lang="en-US" altLang="zh-CN" dirty="0"/>
                </a:br>
                <a:r>
                  <a:rPr lang="zh-CN" altLang="en-US" dirty="0"/>
                  <a:t>如果查询中存在</a:t>
                </a:r>
                <a14:m>
                  <m:oMath xmlns:m="http://schemas.openxmlformats.org/officeDocument/2006/math">
                    <m:r>
                      <a:rPr lang="en-US" altLang="zh-CN" i="1" dirty="0" smtClean="0">
                        <a:latin typeface="Cambria Math" panose="02040503050406030204" pitchFamily="18" charset="0"/>
                      </a:rPr>
                      <m:t>𝐺𝑟𝑜𝑢𝑝</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𝐵𝑦</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zh-CN" altLang="en-US" dirty="0"/>
                  <a:t>条件，需要将该查询视为多个查询。</a:t>
                </a:r>
              </a:p>
            </p:txBody>
          </p:sp>
        </mc:Choice>
        <mc:Fallback>
          <p:sp>
            <p:nvSpPr>
              <p:cNvPr id="10" name="文本框 9">
                <a:extLst>
                  <a:ext uri="{FF2B5EF4-FFF2-40B4-BE49-F238E27FC236}">
                    <a16:creationId xmlns:a16="http://schemas.microsoft.com/office/drawing/2014/main" id="{D31F29D8-4C09-AD94-9DB9-ED4B6D69DE4C}"/>
                  </a:ext>
                </a:extLst>
              </p:cNvPr>
              <p:cNvSpPr txBox="1">
                <a:spLocks noRot="1" noChangeAspect="1" noMove="1" noResize="1" noEditPoints="1" noAdjustHandles="1" noChangeArrowheads="1" noChangeShapeType="1" noTextEdit="1"/>
              </p:cNvSpPr>
              <p:nvPr/>
            </p:nvSpPr>
            <p:spPr>
              <a:xfrm>
                <a:off x="669924" y="4536191"/>
                <a:ext cx="10850562" cy="873957"/>
              </a:xfrm>
              <a:prstGeom prst="rect">
                <a:avLst/>
              </a:prstGeom>
              <a:blipFill>
                <a:blip r:embed="rId4"/>
                <a:stretch>
                  <a:fillRect l="-506" b="-10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333986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F04FA-9DFD-0925-EBF8-83E364584210}"/>
              </a:ext>
            </a:extLst>
          </p:cNvPr>
          <p:cNvSpPr>
            <a:spLocks noGrp="1"/>
          </p:cNvSpPr>
          <p:nvPr>
            <p:ph type="title"/>
          </p:nvPr>
        </p:nvSpPr>
        <p:spPr/>
        <p:txBody>
          <a:bodyPr>
            <a:normAutofit/>
          </a:bodyPr>
          <a:lstStyle/>
          <a:p>
            <a:r>
              <a:rPr lang="en-US" altLang="zh-CN" sz="3600" dirty="0"/>
              <a:t>6.5 Estimators and Confidence Intervals</a:t>
            </a:r>
            <a:endParaRPr lang="zh-CN" altLang="en-US" sz="3600" dirty="0"/>
          </a:p>
        </p:txBody>
      </p:sp>
      <p:sp>
        <p:nvSpPr>
          <p:cNvPr id="3" name="灯片编号占位符 2">
            <a:extLst>
              <a:ext uri="{FF2B5EF4-FFF2-40B4-BE49-F238E27FC236}">
                <a16:creationId xmlns:a16="http://schemas.microsoft.com/office/drawing/2014/main" id="{1959DC37-C18A-7E57-0C09-30FC2081FA2F}"/>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p:pic>
        <p:nvPicPr>
          <p:cNvPr id="4" name="图片 3">
            <a:extLst>
              <a:ext uri="{FF2B5EF4-FFF2-40B4-BE49-F238E27FC236}">
                <a16:creationId xmlns:a16="http://schemas.microsoft.com/office/drawing/2014/main" id="{E62AFD7E-1C01-06FC-AFE7-39F5094BB04E}"/>
              </a:ext>
            </a:extLst>
          </p:cNvPr>
          <p:cNvPicPr>
            <a:picLocks noChangeAspect="1"/>
          </p:cNvPicPr>
          <p:nvPr/>
        </p:nvPicPr>
        <p:blipFill>
          <a:blip r:embed="rId2"/>
          <a:stretch>
            <a:fillRect/>
          </a:stretch>
        </p:blipFill>
        <p:spPr>
          <a:xfrm>
            <a:off x="3970581" y="1237194"/>
            <a:ext cx="3936065" cy="480586"/>
          </a:xfrm>
          <a:prstGeom prst="rect">
            <a:avLst/>
          </a:prstGeom>
          <a:ln>
            <a:solidFill>
              <a:schemeClr val="accent1"/>
            </a:solidFill>
          </a:ln>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5696F2F-46D1-A453-B9F7-C91B22149401}"/>
                  </a:ext>
                </a:extLst>
              </p:cNvPr>
              <p:cNvSpPr txBox="1"/>
              <p:nvPr/>
            </p:nvSpPr>
            <p:spPr>
              <a:xfrm>
                <a:off x="669925" y="1926274"/>
                <a:ext cx="6750053" cy="369332"/>
              </a:xfrm>
              <a:prstGeom prst="rect">
                <a:avLst/>
              </a:prstGeom>
              <a:noFill/>
            </p:spPr>
            <p:txBody>
              <a:bodyPr wrap="none" rtlCol="0">
                <a:spAutoFit/>
              </a:bodyPr>
              <a:lstStyle/>
              <a:p>
                <a:r>
                  <a:rPr lang="zh-CN" altLang="en-US" dirty="0"/>
                  <a:t>利用先前提到的</a:t>
                </a:r>
                <a14:m>
                  <m:oMath xmlns:m="http://schemas.openxmlformats.org/officeDocument/2006/math">
                    <m:r>
                      <a:rPr lang="en-US" altLang="zh-CN" i="1" dirty="0" smtClean="0">
                        <a:latin typeface="Cambria Math" panose="02040503050406030204" pitchFamily="18" charset="0"/>
                      </a:rPr>
                      <m:t>𝐻𝑇</m:t>
                    </m:r>
                  </m:oMath>
                </a14:m>
                <a:r>
                  <a:rPr lang="zh-CN" altLang="en-US" dirty="0"/>
                  <a:t>估计量可以得到</a:t>
                </a:r>
                <a14:m>
                  <m:oMath xmlns:m="http://schemas.openxmlformats.org/officeDocument/2006/math">
                    <m:r>
                      <a:rPr lang="en-US" altLang="zh-CN" i="1" dirty="0" smtClean="0">
                        <a:latin typeface="Cambria Math" panose="02040503050406030204" pitchFamily="18" charset="0"/>
                      </a:rPr>
                      <m:t>𝑆𝑈𝑀</m:t>
                    </m:r>
                  </m:oMath>
                </a14:m>
                <a:r>
                  <a:rPr lang="zh-CN" altLang="en-US" dirty="0"/>
                  <a:t>聚合函数的无偏估计量。</a:t>
                </a:r>
              </a:p>
            </p:txBody>
          </p:sp>
        </mc:Choice>
        <mc:Fallback xmlns="">
          <p:sp>
            <p:nvSpPr>
              <p:cNvPr id="5" name="文本框 4">
                <a:extLst>
                  <a:ext uri="{FF2B5EF4-FFF2-40B4-BE49-F238E27FC236}">
                    <a16:creationId xmlns:a16="http://schemas.microsoft.com/office/drawing/2014/main" id="{55696F2F-46D1-A453-B9F7-C91B22149401}"/>
                  </a:ext>
                </a:extLst>
              </p:cNvPr>
              <p:cNvSpPr txBox="1">
                <a:spLocks noRot="1" noChangeAspect="1" noMove="1" noResize="1" noEditPoints="1" noAdjustHandles="1" noChangeArrowheads="1" noChangeShapeType="1" noTextEdit="1"/>
              </p:cNvSpPr>
              <p:nvPr/>
            </p:nvSpPr>
            <p:spPr>
              <a:xfrm>
                <a:off x="669925" y="1926274"/>
                <a:ext cx="6750053" cy="369332"/>
              </a:xfrm>
              <a:prstGeom prst="rect">
                <a:avLst/>
              </a:prstGeom>
              <a:blipFill>
                <a:blip r:embed="rId3"/>
                <a:stretch>
                  <a:fillRect l="-813" t="-9836" r="-90"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57F6247-6465-3657-720F-5A63E4D8CB1C}"/>
              </a:ext>
            </a:extLst>
          </p:cNvPr>
          <p:cNvSpPr txBox="1"/>
          <p:nvPr/>
        </p:nvSpPr>
        <p:spPr>
          <a:xfrm>
            <a:off x="2873811" y="2411807"/>
            <a:ext cx="6442789" cy="128945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nSpc>
                <a:spcPct val="150000"/>
              </a:lnSpc>
            </a:pPr>
            <a:r>
              <a:rPr lang="zh-CN" altLang="en-US" dirty="0"/>
              <a:t>两个遗留问题：</a:t>
            </a:r>
            <a:br>
              <a:rPr lang="en-US" altLang="zh-CN" dirty="0"/>
            </a:br>
            <a:r>
              <a:rPr lang="en-US" altLang="zh-CN" dirty="0"/>
              <a:t>1</a:t>
            </a:r>
            <a:r>
              <a:rPr lang="zh-CN" altLang="en-US" dirty="0"/>
              <a:t>）诸如</a:t>
            </a:r>
            <a:r>
              <a:rPr lang="en-US" altLang="zh-CN" dirty="0"/>
              <a:t>COUNT</a:t>
            </a:r>
            <a:r>
              <a:rPr lang="zh-CN" altLang="en-US" dirty="0"/>
              <a:t>和</a:t>
            </a:r>
            <a:r>
              <a:rPr lang="en-US" altLang="zh-CN" dirty="0"/>
              <a:t>AVG</a:t>
            </a:r>
            <a:r>
              <a:rPr lang="zh-CN" altLang="en-US" dirty="0"/>
              <a:t>等其他聚合函数该如何处理？</a:t>
            </a:r>
            <a:endParaRPr lang="en-US" altLang="zh-CN" dirty="0"/>
          </a:p>
          <a:p>
            <a:pPr>
              <a:lnSpc>
                <a:spcPct val="150000"/>
              </a:lnSpc>
            </a:pPr>
            <a:r>
              <a:rPr lang="en-US" altLang="zh-CN" dirty="0"/>
              <a:t>2</a:t>
            </a:r>
            <a:r>
              <a:rPr lang="zh-CN" altLang="en-US" dirty="0"/>
              <a:t>）在进行了</a:t>
            </a:r>
            <a:r>
              <a:rPr lang="en-US" altLang="zh-CN" dirty="0"/>
              <a:t>n</a:t>
            </a:r>
            <a:r>
              <a:rPr lang="zh-CN" altLang="en-US" dirty="0"/>
              <a:t>次随机游走后，最终估计量的精度要如何说明？</a:t>
            </a:r>
          </a:p>
        </p:txBody>
      </p:sp>
      <p:sp>
        <p:nvSpPr>
          <p:cNvPr id="8" name="文本框 7">
            <a:extLst>
              <a:ext uri="{FF2B5EF4-FFF2-40B4-BE49-F238E27FC236}">
                <a16:creationId xmlns:a16="http://schemas.microsoft.com/office/drawing/2014/main" id="{3CA8C877-B03B-250B-0D16-A1E57ADC936E}"/>
              </a:ext>
            </a:extLst>
          </p:cNvPr>
          <p:cNvSpPr txBox="1"/>
          <p:nvPr/>
        </p:nvSpPr>
        <p:spPr>
          <a:xfrm>
            <a:off x="669924" y="3904337"/>
            <a:ext cx="10850562" cy="873957"/>
          </a:xfrm>
          <a:prstGeom prst="rect">
            <a:avLst/>
          </a:prstGeom>
          <a:noFill/>
        </p:spPr>
        <p:txBody>
          <a:bodyPr wrap="square">
            <a:spAutoFit/>
          </a:bodyPr>
          <a:lstStyle/>
          <a:p>
            <a:pPr>
              <a:lnSpc>
                <a:spcPct val="150000"/>
              </a:lnSpc>
            </a:pPr>
            <a:r>
              <a:rPr lang="zh-CN" altLang="en-US" dirty="0"/>
              <a:t>对于</a:t>
            </a:r>
            <a:r>
              <a:rPr lang="en-US" altLang="zh-CN" dirty="0"/>
              <a:t>Ripple Join</a:t>
            </a:r>
            <a:r>
              <a:rPr lang="zh-CN" altLang="en-US" dirty="0"/>
              <a:t>，上述问题是高度非平凡的。而</a:t>
            </a:r>
            <a:r>
              <a:rPr lang="en-US" altLang="zh-CN" dirty="0"/>
              <a:t>Wander Join</a:t>
            </a:r>
            <a:r>
              <a:rPr lang="zh-CN" altLang="en-US" dirty="0"/>
              <a:t>采取的是独立随机游走，所有单个估计量都是独立的，情况更简单。</a:t>
            </a:r>
          </a:p>
        </p:txBody>
      </p:sp>
      <p:sp>
        <p:nvSpPr>
          <p:cNvPr id="12" name="文本框 11">
            <a:extLst>
              <a:ext uri="{FF2B5EF4-FFF2-40B4-BE49-F238E27FC236}">
                <a16:creationId xmlns:a16="http://schemas.microsoft.com/office/drawing/2014/main" id="{1715785A-DB11-034B-3C7B-4CA4C439AA19}"/>
              </a:ext>
            </a:extLst>
          </p:cNvPr>
          <p:cNvSpPr txBox="1"/>
          <p:nvPr/>
        </p:nvSpPr>
        <p:spPr>
          <a:xfrm>
            <a:off x="1607871" y="5277769"/>
            <a:ext cx="9555173" cy="45845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zh-CN" altLang="en-US" dirty="0"/>
              <a:t>注意到，上述针对</a:t>
            </a:r>
            <a:r>
              <a:rPr lang="en-US" altLang="zh-CN" dirty="0"/>
              <a:t>Wander Join</a:t>
            </a:r>
            <a:r>
              <a:rPr lang="zh-CN" altLang="en-US" dirty="0"/>
              <a:t>的两个问题可以归约到</a:t>
            </a:r>
            <a:r>
              <a:rPr lang="zh-CN" altLang="en-US" dirty="0">
                <a:solidFill>
                  <a:srgbClr val="FF0000"/>
                </a:solidFill>
              </a:rPr>
              <a:t>使用选择谓词从单个表进行采样</a:t>
            </a:r>
            <a:r>
              <a:rPr lang="zh-CN" altLang="en-US" dirty="0"/>
              <a:t>的情况。</a:t>
            </a:r>
          </a:p>
        </p:txBody>
      </p:sp>
    </p:spTree>
    <p:extLst>
      <p:ext uri="{BB962C8B-B14F-4D97-AF65-F5344CB8AC3E}">
        <p14:creationId xmlns:p14="http://schemas.microsoft.com/office/powerpoint/2010/main" val="353715800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ED18A-0FF5-C6D3-9AF7-32432D67D848}"/>
              </a:ext>
            </a:extLst>
          </p:cNvPr>
          <p:cNvSpPr>
            <a:spLocks noGrp="1"/>
          </p:cNvSpPr>
          <p:nvPr>
            <p:ph type="title"/>
          </p:nvPr>
        </p:nvSpPr>
        <p:spPr/>
        <p:txBody>
          <a:bodyPr>
            <a:normAutofit/>
          </a:bodyPr>
          <a:lstStyle/>
          <a:p>
            <a:r>
              <a:rPr lang="en-US" altLang="zh-CN" sz="3600" dirty="0"/>
              <a:t>6.5 Estimators and Confidence Intervals</a:t>
            </a:r>
            <a:endParaRPr lang="zh-CN" altLang="en-US" sz="3600" dirty="0"/>
          </a:p>
        </p:txBody>
      </p:sp>
      <p:sp>
        <p:nvSpPr>
          <p:cNvPr id="3" name="灯片编号占位符 2">
            <a:extLst>
              <a:ext uri="{FF2B5EF4-FFF2-40B4-BE49-F238E27FC236}">
                <a16:creationId xmlns:a16="http://schemas.microsoft.com/office/drawing/2014/main" id="{4FAD7526-1FFB-F5EE-0771-C9A82097F69B}"/>
              </a:ext>
            </a:extLst>
          </p:cNvPr>
          <p:cNvSpPr>
            <a:spLocks noGrp="1"/>
          </p:cNvSpPr>
          <p:nvPr>
            <p:ph type="sldNum" sz="quarter" idx="12"/>
          </p:nvPr>
        </p:nvSpPr>
        <p:spPr/>
        <p:txBody>
          <a:bodyPr/>
          <a:lstStyle/>
          <a:p>
            <a:fld id="{5DD3DB80-B894-403A-B48E-6FDC1A72010E}" type="slidenum">
              <a:rPr lang="zh-CN" altLang="en-US" smtClean="0"/>
              <a:t>17</a:t>
            </a:fld>
            <a:endParaRPr lang="zh-CN" altLang="en-US"/>
          </a:p>
        </p:txBody>
      </p:sp>
      <p:sp>
        <p:nvSpPr>
          <p:cNvPr id="7" name="文本框 6">
            <a:extLst>
              <a:ext uri="{FF2B5EF4-FFF2-40B4-BE49-F238E27FC236}">
                <a16:creationId xmlns:a16="http://schemas.microsoft.com/office/drawing/2014/main" id="{0645307C-8577-8C8A-D741-D5CC21110ADB}"/>
              </a:ext>
            </a:extLst>
          </p:cNvPr>
          <p:cNvSpPr txBox="1"/>
          <p:nvPr/>
        </p:nvSpPr>
        <p:spPr>
          <a:xfrm>
            <a:off x="669925" y="1152762"/>
            <a:ext cx="75903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zh-CN" altLang="en-US" dirty="0"/>
              <a:t>将</a:t>
            </a:r>
            <a:r>
              <a:rPr lang="en-US" altLang="zh-CN" dirty="0"/>
              <a:t>Wander Join</a:t>
            </a:r>
            <a:r>
              <a:rPr lang="zh-CN" altLang="en-US" dirty="0"/>
              <a:t>的两个问题归约到使用选择谓词从单个表进行采样的情况：</a:t>
            </a:r>
          </a:p>
        </p:txBody>
      </p:sp>
      <p:sp>
        <p:nvSpPr>
          <p:cNvPr id="8" name="文本框 7">
            <a:extLst>
              <a:ext uri="{FF2B5EF4-FFF2-40B4-BE49-F238E27FC236}">
                <a16:creationId xmlns:a16="http://schemas.microsoft.com/office/drawing/2014/main" id="{649314D3-8BE0-DD3C-8A50-7A74FCFE9D1A}"/>
              </a:ext>
            </a:extLst>
          </p:cNvPr>
          <p:cNvSpPr txBox="1"/>
          <p:nvPr/>
        </p:nvSpPr>
        <p:spPr>
          <a:xfrm>
            <a:off x="669925" y="1646156"/>
            <a:ext cx="534864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a:t>1. Sampling from a Single Table </a:t>
            </a:r>
            <a:r>
              <a:rPr lang="zh-CN" altLang="en-US" dirty="0"/>
              <a:t>从单个表进行采样</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C14C4F7-39D0-9E94-ADA7-39A6B5744B3C}"/>
                  </a:ext>
                </a:extLst>
              </p:cNvPr>
              <p:cNvSpPr txBox="1"/>
              <p:nvPr/>
            </p:nvSpPr>
            <p:spPr>
              <a:xfrm>
                <a:off x="669925" y="2139550"/>
                <a:ext cx="10850562" cy="873957"/>
              </a:xfrm>
              <a:prstGeom prst="rect">
                <a:avLst/>
              </a:prstGeom>
              <a:noFill/>
            </p:spPr>
            <p:txBody>
              <a:bodyPr wrap="square">
                <a:spAutoFit/>
              </a:bodyPr>
              <a:lstStyle/>
              <a:p>
                <a:pPr>
                  <a:lnSpc>
                    <a:spcPct val="150000"/>
                  </a:lnSpc>
                </a:pPr>
                <a:r>
                  <a:rPr lang="zh-CN" altLang="en-US" dirty="0"/>
                  <a:t>问题重申：给定一个包含</a:t>
                </a:r>
                <a:r>
                  <a:rPr lang="en-US" altLang="zh-CN" dirty="0"/>
                  <a:t>N</a:t>
                </a:r>
                <a:r>
                  <a:rPr lang="zh-CN" altLang="en-US" dirty="0"/>
                  <a:t>个元组的单表，每个元组</a:t>
                </a:r>
                <a14:m>
                  <m:oMath xmlns:m="http://schemas.openxmlformats.org/officeDocument/2006/math">
                    <m:r>
                      <a:rPr lang="en-US" altLang="zh-CN" i="1" dirty="0" smtClean="0">
                        <a:latin typeface="Cambria Math" panose="02040503050406030204" pitchFamily="18" charset="0"/>
                      </a:rPr>
                      <m:t>𝑡</m:t>
                    </m:r>
                  </m:oMath>
                </a14:m>
                <a:r>
                  <a:rPr lang="zh-CN" altLang="en-US" dirty="0"/>
                  <a:t>都和一个值</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r>
                  <a:rPr lang="zh-CN" altLang="en-US" dirty="0"/>
                  <a:t>和一个指示变量</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r>
                  <a:rPr lang="zh-CN" altLang="en-US" dirty="0"/>
                  <a:t>相关，其中当元组</a:t>
                </a:r>
                <a14:m>
                  <m:oMath xmlns:m="http://schemas.openxmlformats.org/officeDocument/2006/math">
                    <m:r>
                      <a:rPr lang="en-US" altLang="zh-CN" i="1" dirty="0" smtClean="0">
                        <a:latin typeface="Cambria Math" panose="02040503050406030204" pitchFamily="18" charset="0"/>
                      </a:rPr>
                      <m:t>𝑡</m:t>
                    </m:r>
                  </m:oMath>
                </a14:m>
                <a:r>
                  <a:rPr lang="zh-CN" altLang="en-US" dirty="0"/>
                  <a:t>满足谓词时，</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zh-CN" altLang="en-US" dirty="0"/>
                  <a:t>，否则</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)=0</m:t>
                    </m:r>
                  </m:oMath>
                </a14:m>
                <a:r>
                  <a:rPr lang="zh-CN" altLang="en-US" dirty="0"/>
                  <a:t>。以平均的方式表示出任意聚合函数：</a:t>
                </a:r>
              </a:p>
            </p:txBody>
          </p:sp>
        </mc:Choice>
        <mc:Fallback xmlns="">
          <p:sp>
            <p:nvSpPr>
              <p:cNvPr id="12" name="文本框 11">
                <a:extLst>
                  <a:ext uri="{FF2B5EF4-FFF2-40B4-BE49-F238E27FC236}">
                    <a16:creationId xmlns:a16="http://schemas.microsoft.com/office/drawing/2014/main" id="{BC14C4F7-39D0-9E94-ADA7-39A6B5744B3C}"/>
                  </a:ext>
                </a:extLst>
              </p:cNvPr>
              <p:cNvSpPr txBox="1">
                <a:spLocks noRot="1" noChangeAspect="1" noMove="1" noResize="1" noEditPoints="1" noAdjustHandles="1" noChangeArrowheads="1" noChangeShapeType="1" noTextEdit="1"/>
              </p:cNvSpPr>
              <p:nvPr/>
            </p:nvSpPr>
            <p:spPr>
              <a:xfrm>
                <a:off x="669925" y="2139550"/>
                <a:ext cx="10850562" cy="873957"/>
              </a:xfrm>
              <a:prstGeom prst="rect">
                <a:avLst/>
              </a:prstGeom>
              <a:blipFill>
                <a:blip r:embed="rId2"/>
                <a:stretch>
                  <a:fillRect l="-506" b="-10490"/>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594EA1B1-8984-AD1D-5933-05168B91B6FB}"/>
              </a:ext>
            </a:extLst>
          </p:cNvPr>
          <p:cNvPicPr>
            <a:picLocks noChangeAspect="1"/>
          </p:cNvPicPr>
          <p:nvPr/>
        </p:nvPicPr>
        <p:blipFill>
          <a:blip r:embed="rId3"/>
          <a:stretch>
            <a:fillRect/>
          </a:stretch>
        </p:blipFill>
        <p:spPr>
          <a:xfrm>
            <a:off x="6018569" y="3070359"/>
            <a:ext cx="2407365" cy="717282"/>
          </a:xfrm>
          <a:prstGeom prst="rect">
            <a:avLst/>
          </a:prstGeom>
        </p:spPr>
      </p:pic>
      <mc:AlternateContent xmlns:mc="http://schemas.openxmlformats.org/markup-compatibility/2006" xmlns:a14="http://schemas.microsoft.com/office/drawing/2010/main">
        <mc:Choice Requires="a14">
          <p:graphicFrame>
            <p:nvGraphicFramePr>
              <p:cNvPr id="14" name="表格 14">
                <a:extLst>
                  <a:ext uri="{FF2B5EF4-FFF2-40B4-BE49-F238E27FC236}">
                    <a16:creationId xmlns:a16="http://schemas.microsoft.com/office/drawing/2014/main" id="{F016FD80-AD67-07A6-C37F-1A72CA9B8D49}"/>
                  </a:ext>
                </a:extLst>
              </p:cNvPr>
              <p:cNvGraphicFramePr>
                <a:graphicFrameLocks noGrp="1"/>
              </p:cNvGraphicFramePr>
              <p:nvPr>
                <p:extLst>
                  <p:ext uri="{D42A27DB-BD31-4B8C-83A1-F6EECF244321}">
                    <p14:modId xmlns:p14="http://schemas.microsoft.com/office/powerpoint/2010/main" val="1219392240"/>
                  </p:ext>
                </p:extLst>
              </p:nvPr>
            </p:nvGraphicFramePr>
            <p:xfrm>
              <a:off x="669925" y="3355555"/>
              <a:ext cx="2097823" cy="2225040"/>
            </p:xfrm>
            <a:graphic>
              <a:graphicData uri="http://schemas.openxmlformats.org/drawingml/2006/table">
                <a:tbl>
                  <a:tblPr firstRow="1" bandRow="1">
                    <a:tableStyleId>{5C22544A-7EE6-4342-B048-85BDC9FD1C3A}</a:tableStyleId>
                  </a:tblPr>
                  <a:tblGrid>
                    <a:gridCol w="2097823">
                      <a:extLst>
                        <a:ext uri="{9D8B030D-6E8A-4147-A177-3AD203B41FA5}">
                          <a16:colId xmlns:a16="http://schemas.microsoft.com/office/drawing/2014/main" val="2788063149"/>
                        </a:ext>
                      </a:extLst>
                    </a:gridCol>
                  </a:tblGrid>
                  <a:tr h="370840">
                    <a:tc>
                      <a:txBody>
                        <a:bodyPr/>
                        <a:lstStyle/>
                        <a:p>
                          <a:pPr algn="ctr"/>
                          <a:r>
                            <a:rPr lang="en-US" altLang="zh-CN" dirty="0"/>
                            <a:t>Single Table</a:t>
                          </a:r>
                          <a:endParaRPr lang="zh-CN" altLang="en-US" dirty="0"/>
                        </a:p>
                      </a:txBody>
                      <a:tcPr anchor="ctr"/>
                    </a:tc>
                    <a:extLst>
                      <a:ext uri="{0D108BD9-81ED-4DB2-BD59-A6C34878D82A}">
                        <a16:rowId xmlns:a16="http://schemas.microsoft.com/office/drawing/2014/main" val="3331179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a:txBody>
                      <a:tcPr anchor="ctr"/>
                    </a:tc>
                    <a:extLst>
                      <a:ext uri="{0D108BD9-81ED-4DB2-BD59-A6C34878D82A}">
                        <a16:rowId xmlns:a16="http://schemas.microsoft.com/office/drawing/2014/main" val="3396054579"/>
                      </a:ext>
                    </a:extLst>
                  </a:tr>
                  <a:tr h="370840">
                    <a:tc>
                      <a:txBody>
                        <a:bodyPr/>
                        <a:lstStyle/>
                        <a:p>
                          <a:pPr algn="ctr"/>
                          <a:r>
                            <a:rPr lang="en-US" altLang="zh-CN" dirty="0"/>
                            <a:t>……</a:t>
                          </a:r>
                          <a:endParaRPr lang="zh-CN" altLang="en-US" dirty="0"/>
                        </a:p>
                      </a:txBody>
                      <a:tcPr anchor="ctr"/>
                    </a:tc>
                    <a:extLst>
                      <a:ext uri="{0D108BD9-81ED-4DB2-BD59-A6C34878D82A}">
                        <a16:rowId xmlns:a16="http://schemas.microsoft.com/office/drawing/2014/main" val="329740271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m:oMathPara>
                          </a14:m>
                          <a:endParaRPr lang="zh-CN" altLang="en-US" dirty="0"/>
                        </a:p>
                      </a:txBody>
                      <a:tcPr anchor="ctr"/>
                    </a:tc>
                    <a:extLst>
                      <a:ext uri="{0D108BD9-81ED-4DB2-BD59-A6C34878D82A}">
                        <a16:rowId xmlns:a16="http://schemas.microsoft.com/office/drawing/2014/main" val="2125313810"/>
                      </a:ext>
                    </a:extLst>
                  </a:tr>
                  <a:tr h="370840">
                    <a:tc>
                      <a:txBody>
                        <a:bodyPr/>
                        <a:lstStyle/>
                        <a:p>
                          <a:pPr algn="ctr"/>
                          <a:r>
                            <a:rPr lang="en-US" altLang="zh-CN" dirty="0"/>
                            <a:t>……</a:t>
                          </a:r>
                          <a:endParaRPr lang="zh-CN" altLang="en-US" dirty="0"/>
                        </a:p>
                      </a:txBody>
                      <a:tcPr anchor="ctr"/>
                    </a:tc>
                    <a:extLst>
                      <a:ext uri="{0D108BD9-81ED-4DB2-BD59-A6C34878D82A}">
                        <a16:rowId xmlns:a16="http://schemas.microsoft.com/office/drawing/2014/main" val="2589551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𝑁</m:t>
                                    </m:r>
                                  </m:sub>
                                </m:sSub>
                              </m:oMath>
                            </m:oMathPara>
                          </a14:m>
                          <a:endParaRPr lang="zh-CN" altLang="en-US" dirty="0"/>
                        </a:p>
                      </a:txBody>
                      <a:tcPr anchor="ctr"/>
                    </a:tc>
                    <a:extLst>
                      <a:ext uri="{0D108BD9-81ED-4DB2-BD59-A6C34878D82A}">
                        <a16:rowId xmlns:a16="http://schemas.microsoft.com/office/drawing/2014/main" val="2939670855"/>
                      </a:ext>
                    </a:extLst>
                  </a:tr>
                </a:tbl>
              </a:graphicData>
            </a:graphic>
          </p:graphicFrame>
        </mc:Choice>
        <mc:Fallback xmlns="">
          <p:graphicFrame>
            <p:nvGraphicFramePr>
              <p:cNvPr id="14" name="表格 14">
                <a:extLst>
                  <a:ext uri="{FF2B5EF4-FFF2-40B4-BE49-F238E27FC236}">
                    <a16:creationId xmlns:a16="http://schemas.microsoft.com/office/drawing/2014/main" id="{F016FD80-AD67-07A6-C37F-1A72CA9B8D49}"/>
                  </a:ext>
                </a:extLst>
              </p:cNvPr>
              <p:cNvGraphicFramePr>
                <a:graphicFrameLocks noGrp="1"/>
              </p:cNvGraphicFramePr>
              <p:nvPr>
                <p:extLst>
                  <p:ext uri="{D42A27DB-BD31-4B8C-83A1-F6EECF244321}">
                    <p14:modId xmlns:p14="http://schemas.microsoft.com/office/powerpoint/2010/main" val="1219392240"/>
                  </p:ext>
                </p:extLst>
              </p:nvPr>
            </p:nvGraphicFramePr>
            <p:xfrm>
              <a:off x="669925" y="3355555"/>
              <a:ext cx="2097823" cy="2225040"/>
            </p:xfrm>
            <a:graphic>
              <a:graphicData uri="http://schemas.openxmlformats.org/drawingml/2006/table">
                <a:tbl>
                  <a:tblPr firstRow="1" bandRow="1">
                    <a:tableStyleId>{5C22544A-7EE6-4342-B048-85BDC9FD1C3A}</a:tableStyleId>
                  </a:tblPr>
                  <a:tblGrid>
                    <a:gridCol w="2097823">
                      <a:extLst>
                        <a:ext uri="{9D8B030D-6E8A-4147-A177-3AD203B41FA5}">
                          <a16:colId xmlns:a16="http://schemas.microsoft.com/office/drawing/2014/main" val="2788063149"/>
                        </a:ext>
                      </a:extLst>
                    </a:gridCol>
                  </a:tblGrid>
                  <a:tr h="370840">
                    <a:tc>
                      <a:txBody>
                        <a:bodyPr/>
                        <a:lstStyle/>
                        <a:p>
                          <a:pPr algn="ctr"/>
                          <a:r>
                            <a:rPr lang="en-US" altLang="zh-CN" dirty="0"/>
                            <a:t>Single Table</a:t>
                          </a:r>
                          <a:endParaRPr lang="zh-CN" altLang="en-US" dirty="0"/>
                        </a:p>
                      </a:txBody>
                      <a:tcPr anchor="ctr"/>
                    </a:tc>
                    <a:extLst>
                      <a:ext uri="{0D108BD9-81ED-4DB2-BD59-A6C34878D82A}">
                        <a16:rowId xmlns:a16="http://schemas.microsoft.com/office/drawing/2014/main" val="3331179513"/>
                      </a:ext>
                    </a:extLst>
                  </a:tr>
                  <a:tr h="370840">
                    <a:tc>
                      <a:txBody>
                        <a:bodyPr/>
                        <a:lstStyle/>
                        <a:p>
                          <a:endParaRPr lang="zh-CN"/>
                        </a:p>
                      </a:txBody>
                      <a:tcPr anchor="ctr">
                        <a:blipFill>
                          <a:blip r:embed="rId4"/>
                          <a:stretch>
                            <a:fillRect l="-289" t="-108197" r="-1156" b="-403279"/>
                          </a:stretch>
                        </a:blipFill>
                      </a:tcPr>
                    </a:tc>
                    <a:extLst>
                      <a:ext uri="{0D108BD9-81ED-4DB2-BD59-A6C34878D82A}">
                        <a16:rowId xmlns:a16="http://schemas.microsoft.com/office/drawing/2014/main" val="3396054579"/>
                      </a:ext>
                    </a:extLst>
                  </a:tr>
                  <a:tr h="370840">
                    <a:tc>
                      <a:txBody>
                        <a:bodyPr/>
                        <a:lstStyle/>
                        <a:p>
                          <a:pPr algn="ctr"/>
                          <a:r>
                            <a:rPr lang="en-US" altLang="zh-CN" dirty="0"/>
                            <a:t>……</a:t>
                          </a:r>
                          <a:endParaRPr lang="zh-CN" altLang="en-US" dirty="0"/>
                        </a:p>
                      </a:txBody>
                      <a:tcPr anchor="ctr"/>
                    </a:tc>
                    <a:extLst>
                      <a:ext uri="{0D108BD9-81ED-4DB2-BD59-A6C34878D82A}">
                        <a16:rowId xmlns:a16="http://schemas.microsoft.com/office/drawing/2014/main" val="3297402718"/>
                      </a:ext>
                    </a:extLst>
                  </a:tr>
                  <a:tr h="370840">
                    <a:tc>
                      <a:txBody>
                        <a:bodyPr/>
                        <a:lstStyle/>
                        <a:p>
                          <a:endParaRPr lang="zh-CN"/>
                        </a:p>
                      </a:txBody>
                      <a:tcPr anchor="ctr">
                        <a:blipFill>
                          <a:blip r:embed="rId4"/>
                          <a:stretch>
                            <a:fillRect l="-289" t="-308197" r="-1156" b="-203279"/>
                          </a:stretch>
                        </a:blipFill>
                      </a:tcPr>
                    </a:tc>
                    <a:extLst>
                      <a:ext uri="{0D108BD9-81ED-4DB2-BD59-A6C34878D82A}">
                        <a16:rowId xmlns:a16="http://schemas.microsoft.com/office/drawing/2014/main" val="2125313810"/>
                      </a:ext>
                    </a:extLst>
                  </a:tr>
                  <a:tr h="370840">
                    <a:tc>
                      <a:txBody>
                        <a:bodyPr/>
                        <a:lstStyle/>
                        <a:p>
                          <a:pPr algn="ctr"/>
                          <a:r>
                            <a:rPr lang="en-US" altLang="zh-CN" dirty="0"/>
                            <a:t>……</a:t>
                          </a:r>
                          <a:endParaRPr lang="zh-CN" altLang="en-US" dirty="0"/>
                        </a:p>
                      </a:txBody>
                      <a:tcPr anchor="ctr"/>
                    </a:tc>
                    <a:extLst>
                      <a:ext uri="{0D108BD9-81ED-4DB2-BD59-A6C34878D82A}">
                        <a16:rowId xmlns:a16="http://schemas.microsoft.com/office/drawing/2014/main" val="258955145"/>
                      </a:ext>
                    </a:extLst>
                  </a:tr>
                  <a:tr h="370840">
                    <a:tc>
                      <a:txBody>
                        <a:bodyPr/>
                        <a:lstStyle/>
                        <a:p>
                          <a:endParaRPr lang="zh-CN"/>
                        </a:p>
                      </a:txBody>
                      <a:tcPr anchor="ctr">
                        <a:blipFill>
                          <a:blip r:embed="rId4"/>
                          <a:stretch>
                            <a:fillRect l="-289" t="-508197" r="-1156" b="-3279"/>
                          </a:stretch>
                        </a:blipFill>
                      </a:tcPr>
                    </a:tc>
                    <a:extLst>
                      <a:ext uri="{0D108BD9-81ED-4DB2-BD59-A6C34878D82A}">
                        <a16:rowId xmlns:a16="http://schemas.microsoft.com/office/drawing/2014/main" val="2939670855"/>
                      </a:ext>
                    </a:extLst>
                  </a:tr>
                </a:tbl>
              </a:graphicData>
            </a:graphic>
          </p:graphicFrame>
        </mc:Fallback>
      </mc:AlternateContent>
      <p:sp>
        <p:nvSpPr>
          <p:cNvPr id="15" name="左大括号 14">
            <a:extLst>
              <a:ext uri="{FF2B5EF4-FFF2-40B4-BE49-F238E27FC236}">
                <a16:creationId xmlns:a16="http://schemas.microsoft.com/office/drawing/2014/main" id="{D786BD45-CA9E-4880-E04C-E4E5E0517AB7}"/>
              </a:ext>
            </a:extLst>
          </p:cNvPr>
          <p:cNvSpPr/>
          <p:nvPr/>
        </p:nvSpPr>
        <p:spPr>
          <a:xfrm>
            <a:off x="2767748" y="4455398"/>
            <a:ext cx="263887" cy="46640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D0278A5-2B98-F5C2-90BB-05F74A89F0F2}"/>
              </a:ext>
            </a:extLst>
          </p:cNvPr>
          <p:cNvSpPr txBox="1"/>
          <p:nvPr/>
        </p:nvSpPr>
        <p:spPr>
          <a:xfrm>
            <a:off x="5710397" y="3007087"/>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B0CEA67-87F8-1486-C706-5AC91EE6E3F6}"/>
                  </a:ext>
                </a:extLst>
              </p:cNvPr>
              <p:cNvSpPr txBox="1"/>
              <p:nvPr/>
            </p:nvSpPr>
            <p:spPr>
              <a:xfrm>
                <a:off x="3017456" y="4255273"/>
                <a:ext cx="6535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panose="02040503050406030204" pitchFamily="18" charset="0"/>
                        </a:rPr>
                        <m:t>𝑣</m:t>
                      </m:r>
                      <m:r>
                        <a:rPr lang="en-US" altLang="zh-CN" i="1" dirty="0" smtClean="0">
                          <a:solidFill>
                            <a:srgbClr val="FF0000"/>
                          </a:solidFill>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𝑡</m:t>
                          </m:r>
                        </m:e>
                        <m:sub>
                          <m:r>
                            <a:rPr lang="en-US" altLang="zh-CN" b="0" i="1" dirty="0" smtClean="0">
                              <a:solidFill>
                                <a:srgbClr val="FF0000"/>
                              </a:solidFill>
                              <a:latin typeface="Cambria Math" panose="02040503050406030204" pitchFamily="18" charset="0"/>
                            </a:rPr>
                            <m:t>𝑖</m:t>
                          </m:r>
                        </m:sub>
                      </m:sSub>
                      <m:r>
                        <a:rPr lang="en-US" altLang="zh-CN" i="1" dirty="0"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18" name="文本框 17">
                <a:extLst>
                  <a:ext uri="{FF2B5EF4-FFF2-40B4-BE49-F238E27FC236}">
                    <a16:creationId xmlns:a16="http://schemas.microsoft.com/office/drawing/2014/main" id="{8B0CEA67-87F8-1486-C706-5AC91EE6E3F6}"/>
                  </a:ext>
                </a:extLst>
              </p:cNvPr>
              <p:cNvSpPr txBox="1">
                <a:spLocks noRot="1" noChangeAspect="1" noMove="1" noResize="1" noEditPoints="1" noAdjustHandles="1" noChangeArrowheads="1" noChangeShapeType="1" noTextEdit="1"/>
              </p:cNvSpPr>
              <p:nvPr/>
            </p:nvSpPr>
            <p:spPr>
              <a:xfrm>
                <a:off x="3017456" y="4255273"/>
                <a:ext cx="653581" cy="369332"/>
              </a:xfrm>
              <a:prstGeom prst="rect">
                <a:avLst/>
              </a:prstGeom>
              <a:blipFill>
                <a:blip r:embed="rId5"/>
                <a:stretch>
                  <a:fillRect r="-5607"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C46ADDB-7DBF-6190-685F-D00F36C66B10}"/>
                  </a:ext>
                </a:extLst>
              </p:cNvPr>
              <p:cNvSpPr txBox="1"/>
              <p:nvPr/>
            </p:nvSpPr>
            <p:spPr>
              <a:xfrm>
                <a:off x="3017455" y="4697201"/>
                <a:ext cx="6535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rgbClr val="FF0000"/>
                          </a:solidFill>
                          <a:latin typeface="Cambria Math" panose="02040503050406030204" pitchFamily="18" charset="0"/>
                        </a:rPr>
                        <m:t>𝑢</m:t>
                      </m:r>
                      <m:r>
                        <a:rPr lang="en-US" altLang="zh-CN" i="1" dirty="0" smtClean="0">
                          <a:solidFill>
                            <a:srgbClr val="FF0000"/>
                          </a:solidFill>
                          <a:latin typeface="Cambria Math" panose="02040503050406030204" pitchFamily="18" charset="0"/>
                        </a:rPr>
                        <m:t>(</m:t>
                      </m:r>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𝑡</m:t>
                          </m:r>
                        </m:e>
                        <m:sub>
                          <m:r>
                            <a:rPr lang="en-US" altLang="zh-CN" b="0" i="1" dirty="0" smtClean="0">
                              <a:solidFill>
                                <a:srgbClr val="FF0000"/>
                              </a:solidFill>
                              <a:latin typeface="Cambria Math" panose="02040503050406030204" pitchFamily="18" charset="0"/>
                            </a:rPr>
                            <m:t>𝑖</m:t>
                          </m:r>
                        </m:sub>
                      </m:sSub>
                      <m:r>
                        <a:rPr lang="en-US" altLang="zh-CN" i="1" dirty="0"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20" name="文本框 19">
                <a:extLst>
                  <a:ext uri="{FF2B5EF4-FFF2-40B4-BE49-F238E27FC236}">
                    <a16:creationId xmlns:a16="http://schemas.microsoft.com/office/drawing/2014/main" id="{BC46ADDB-7DBF-6190-685F-D00F36C66B10}"/>
                  </a:ext>
                </a:extLst>
              </p:cNvPr>
              <p:cNvSpPr txBox="1">
                <a:spLocks noRot="1" noChangeAspect="1" noMove="1" noResize="1" noEditPoints="1" noAdjustHandles="1" noChangeArrowheads="1" noChangeShapeType="1" noTextEdit="1"/>
              </p:cNvSpPr>
              <p:nvPr/>
            </p:nvSpPr>
            <p:spPr>
              <a:xfrm>
                <a:off x="3017455" y="4697201"/>
                <a:ext cx="653581" cy="369332"/>
              </a:xfrm>
              <a:prstGeom prst="rect">
                <a:avLst/>
              </a:prstGeom>
              <a:blipFill>
                <a:blip r:embed="rId6"/>
                <a:stretch>
                  <a:fillRect r="-6542"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0A1AD63-565E-8D49-D9BC-7EF6F64060D2}"/>
                  </a:ext>
                </a:extLst>
              </p:cNvPr>
              <p:cNvSpPr txBox="1"/>
              <p:nvPr/>
            </p:nvSpPr>
            <p:spPr>
              <a:xfrm>
                <a:off x="2823945" y="3813345"/>
                <a:ext cx="9332170" cy="369332"/>
              </a:xfrm>
              <a:prstGeom prst="rect">
                <a:avLst/>
              </a:prstGeom>
              <a:noFill/>
            </p:spPr>
            <p:txBody>
              <a:bodyPr wrap="none" rtlCol="0">
                <a:spAutoFit/>
              </a:bodyPr>
              <a:lstStyle/>
              <a:p>
                <a:r>
                  <a:rPr lang="zh-CN" altLang="en-US" dirty="0"/>
                  <a:t>例如，令</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𝑁</m:t>
                    </m:r>
                  </m:oMath>
                </a14:m>
                <a:r>
                  <a:rPr lang="zh-CN" altLang="en-US" dirty="0"/>
                  <a:t>时，其表示</a:t>
                </a:r>
                <a:r>
                  <a:rPr lang="en-US" altLang="zh-CN" dirty="0"/>
                  <a:t>COUNT</a:t>
                </a:r>
                <a:r>
                  <a:rPr lang="zh-CN" altLang="en-US" dirty="0"/>
                  <a:t>聚合；设置</a:t>
                </a:r>
                <a:r>
                  <a:rPr lang="en-US" altLang="zh-CN" dirty="0"/>
                  <a:t>N</a:t>
                </a:r>
                <a:r>
                  <a:rPr lang="zh-CN" altLang="en-US" dirty="0"/>
                  <a:t>次</a:t>
                </a:r>
                <a14:m>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m:t>
                    </m:r>
                  </m:oMath>
                </a14:m>
                <a:r>
                  <a:rPr lang="zh-CN" altLang="en-US" dirty="0"/>
                  <a:t>为元组</a:t>
                </a:r>
                <a14:m>
                  <m:oMath xmlns:m="http://schemas.openxmlformats.org/officeDocument/2006/math">
                    <m:r>
                      <a:rPr lang="en-US" altLang="zh-CN" i="1" dirty="0" smtClean="0">
                        <a:latin typeface="Cambria Math" panose="02040503050406030204" pitchFamily="18" charset="0"/>
                      </a:rPr>
                      <m:t>𝑡</m:t>
                    </m:r>
                  </m:oMath>
                </a14:m>
                <a:r>
                  <a:rPr lang="zh-CN" altLang="en-US" dirty="0"/>
                  <a:t>真正的值表示</a:t>
                </a:r>
                <a:r>
                  <a:rPr lang="en-US" altLang="zh-CN" dirty="0"/>
                  <a:t>SUM</a:t>
                </a:r>
                <a:r>
                  <a:rPr lang="zh-CN" altLang="en-US" dirty="0"/>
                  <a:t>聚合。</a:t>
                </a:r>
              </a:p>
            </p:txBody>
          </p:sp>
        </mc:Choice>
        <mc:Fallback xmlns="">
          <p:sp>
            <p:nvSpPr>
              <p:cNvPr id="21" name="文本框 20">
                <a:extLst>
                  <a:ext uri="{FF2B5EF4-FFF2-40B4-BE49-F238E27FC236}">
                    <a16:creationId xmlns:a16="http://schemas.microsoft.com/office/drawing/2014/main" id="{C0A1AD63-565E-8D49-D9BC-7EF6F64060D2}"/>
                  </a:ext>
                </a:extLst>
              </p:cNvPr>
              <p:cNvSpPr txBox="1">
                <a:spLocks noRot="1" noChangeAspect="1" noMove="1" noResize="1" noEditPoints="1" noAdjustHandles="1" noChangeArrowheads="1" noChangeShapeType="1" noTextEdit="1"/>
              </p:cNvSpPr>
              <p:nvPr/>
            </p:nvSpPr>
            <p:spPr>
              <a:xfrm>
                <a:off x="2823945" y="3813345"/>
                <a:ext cx="9332170" cy="369332"/>
              </a:xfrm>
              <a:prstGeom prst="rect">
                <a:avLst/>
              </a:prstGeom>
              <a:blipFill>
                <a:blip r:embed="rId7"/>
                <a:stretch>
                  <a:fillRect l="-523" t="-10000" b="-26667"/>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87081F30-7564-ADA6-74D7-B3E216EA53CA}"/>
              </a:ext>
            </a:extLst>
          </p:cNvPr>
          <p:cNvSpPr txBox="1"/>
          <p:nvPr/>
        </p:nvSpPr>
        <p:spPr>
          <a:xfrm>
            <a:off x="6173433" y="1612836"/>
            <a:ext cx="2078518" cy="369332"/>
          </a:xfrm>
          <a:prstGeom prst="rect">
            <a:avLst/>
          </a:prstGeom>
          <a:noFill/>
        </p:spPr>
        <p:txBody>
          <a:bodyPr wrap="none" rtlCol="0">
            <a:spAutoFit/>
          </a:bodyPr>
          <a:lstStyle/>
          <a:p>
            <a:r>
              <a:rPr lang="en-US" altLang="zh-CN" dirty="0"/>
              <a:t>(P. J. Haas. 1997.)</a:t>
            </a:r>
            <a:endParaRPr lang="zh-CN" altLang="en-US" dirty="0"/>
          </a:p>
        </p:txBody>
      </p:sp>
      <p:pic>
        <p:nvPicPr>
          <p:cNvPr id="25" name="图片 24">
            <a:extLst>
              <a:ext uri="{FF2B5EF4-FFF2-40B4-BE49-F238E27FC236}">
                <a16:creationId xmlns:a16="http://schemas.microsoft.com/office/drawing/2014/main" id="{6A54AE6C-BE06-56C6-5C49-9806766B80F2}"/>
              </a:ext>
            </a:extLst>
          </p:cNvPr>
          <p:cNvPicPr>
            <a:picLocks noChangeAspect="1"/>
          </p:cNvPicPr>
          <p:nvPr/>
        </p:nvPicPr>
        <p:blipFill>
          <a:blip r:embed="rId8"/>
          <a:stretch>
            <a:fillRect/>
          </a:stretch>
        </p:blipFill>
        <p:spPr>
          <a:xfrm>
            <a:off x="4043470" y="4316900"/>
            <a:ext cx="7398552" cy="1885713"/>
          </a:xfrm>
          <a:prstGeom prst="rect">
            <a:avLst/>
          </a:prstGeom>
          <a:ln>
            <a:solidFill>
              <a:schemeClr val="tx1"/>
            </a:solidFill>
          </a:ln>
        </p:spPr>
      </p:pic>
    </p:spTree>
    <p:extLst>
      <p:ext uri="{BB962C8B-B14F-4D97-AF65-F5344CB8AC3E}">
        <p14:creationId xmlns:p14="http://schemas.microsoft.com/office/powerpoint/2010/main" val="225273753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E13EB-5188-9021-83D8-A08DB23E4D78}"/>
              </a:ext>
            </a:extLst>
          </p:cNvPr>
          <p:cNvSpPr>
            <a:spLocks noGrp="1"/>
          </p:cNvSpPr>
          <p:nvPr>
            <p:ph type="title"/>
          </p:nvPr>
        </p:nvSpPr>
        <p:spPr/>
        <p:txBody>
          <a:bodyPr>
            <a:normAutofit/>
          </a:bodyPr>
          <a:lstStyle/>
          <a:p>
            <a:r>
              <a:rPr lang="en-US" altLang="zh-CN" sz="3600" dirty="0"/>
              <a:t>6.5 Estimators and Confidence Intervals</a:t>
            </a:r>
            <a:endParaRPr lang="zh-CN" altLang="en-US" sz="3600" dirty="0"/>
          </a:p>
        </p:txBody>
      </p:sp>
      <p:sp>
        <p:nvSpPr>
          <p:cNvPr id="3" name="灯片编号占位符 2">
            <a:extLst>
              <a:ext uri="{FF2B5EF4-FFF2-40B4-BE49-F238E27FC236}">
                <a16:creationId xmlns:a16="http://schemas.microsoft.com/office/drawing/2014/main" id="{5B656C47-8627-17E7-0450-BAADE1A418E9}"/>
              </a:ext>
            </a:extLst>
          </p:cNvPr>
          <p:cNvSpPr>
            <a:spLocks noGrp="1"/>
          </p:cNvSpPr>
          <p:nvPr>
            <p:ph type="sldNum" sz="quarter" idx="12"/>
          </p:nvPr>
        </p:nvSpPr>
        <p:spPr/>
        <p:txBody>
          <a:bodyPr/>
          <a:lstStyle/>
          <a:p>
            <a:fld id="{5DD3DB80-B894-403A-B48E-6FDC1A72010E}" type="slidenum">
              <a:rPr lang="zh-CN" altLang="en-US" smtClean="0"/>
              <a:t>18</a:t>
            </a:fld>
            <a:endParaRPr lang="zh-CN" altLang="en-US"/>
          </a:p>
        </p:txBody>
      </p:sp>
      <p:sp>
        <p:nvSpPr>
          <p:cNvPr id="5" name="文本框 4">
            <a:extLst>
              <a:ext uri="{FF2B5EF4-FFF2-40B4-BE49-F238E27FC236}">
                <a16:creationId xmlns:a16="http://schemas.microsoft.com/office/drawing/2014/main" id="{B29BA3EA-7550-67AC-5E19-3D5ABEC31343}"/>
              </a:ext>
            </a:extLst>
          </p:cNvPr>
          <p:cNvSpPr txBox="1"/>
          <p:nvPr/>
        </p:nvSpPr>
        <p:spPr>
          <a:xfrm>
            <a:off x="669925" y="1152762"/>
            <a:ext cx="75903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zh-CN" altLang="en-US" dirty="0"/>
              <a:t>将</a:t>
            </a:r>
            <a:r>
              <a:rPr lang="en-US" altLang="zh-CN" dirty="0"/>
              <a:t>Wander Join</a:t>
            </a:r>
            <a:r>
              <a:rPr lang="zh-CN" altLang="en-US" dirty="0"/>
              <a:t>的两个问题归约到使用选择谓词从单个表进行采样的情况：</a:t>
            </a:r>
          </a:p>
        </p:txBody>
      </p:sp>
      <p:sp>
        <p:nvSpPr>
          <p:cNvPr id="6" name="文本框 5">
            <a:extLst>
              <a:ext uri="{FF2B5EF4-FFF2-40B4-BE49-F238E27FC236}">
                <a16:creationId xmlns:a16="http://schemas.microsoft.com/office/drawing/2014/main" id="{C2032897-4387-3E27-C3AF-588F5A4E7B60}"/>
              </a:ext>
            </a:extLst>
          </p:cNvPr>
          <p:cNvSpPr txBox="1"/>
          <p:nvPr/>
        </p:nvSpPr>
        <p:spPr>
          <a:xfrm>
            <a:off x="669925" y="1646156"/>
            <a:ext cx="246317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a:t>2. The Reduction </a:t>
            </a:r>
            <a:r>
              <a:rPr lang="zh-CN" altLang="en-US" dirty="0"/>
              <a:t>降级</a:t>
            </a:r>
          </a:p>
        </p:txBody>
      </p:sp>
      <p:sp>
        <p:nvSpPr>
          <p:cNvPr id="10" name="文本框 9">
            <a:extLst>
              <a:ext uri="{FF2B5EF4-FFF2-40B4-BE49-F238E27FC236}">
                <a16:creationId xmlns:a16="http://schemas.microsoft.com/office/drawing/2014/main" id="{7CE6B48F-DBD9-622F-1748-D32742AA7E1E}"/>
              </a:ext>
            </a:extLst>
          </p:cNvPr>
          <p:cNvSpPr txBox="1"/>
          <p:nvPr/>
        </p:nvSpPr>
        <p:spPr>
          <a:xfrm>
            <a:off x="3228583" y="1646156"/>
            <a:ext cx="3948831" cy="369332"/>
          </a:xfrm>
          <a:prstGeom prst="rect">
            <a:avLst/>
          </a:prstGeom>
          <a:noFill/>
        </p:spPr>
        <p:txBody>
          <a:bodyPr wrap="square">
            <a:spAutoFit/>
          </a:bodyPr>
          <a:lstStyle/>
          <a:p>
            <a:r>
              <a:rPr lang="zh-CN" altLang="en-US" dirty="0">
                <a:solidFill>
                  <a:srgbClr val="FF0000"/>
                </a:solidFill>
              </a:rPr>
              <a:t>将</a:t>
            </a:r>
            <a:r>
              <a:rPr lang="en-US" altLang="zh-CN" dirty="0">
                <a:solidFill>
                  <a:srgbClr val="FF0000"/>
                </a:solidFill>
              </a:rPr>
              <a:t>Wander Join</a:t>
            </a:r>
            <a:r>
              <a:rPr lang="zh-CN" altLang="en-US" dirty="0">
                <a:solidFill>
                  <a:srgbClr val="FF0000"/>
                </a:solidFill>
              </a:rPr>
              <a:t>降级为单表采样问题。</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274F7DE-61FD-AB4C-63CF-362B0927315D}"/>
                  </a:ext>
                </a:extLst>
              </p:cNvPr>
              <p:cNvSpPr txBox="1"/>
              <p:nvPr/>
            </p:nvSpPr>
            <p:spPr>
              <a:xfrm>
                <a:off x="669925" y="2204581"/>
                <a:ext cx="10850562" cy="12894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两个观察：</a:t>
                </a:r>
                <a:br>
                  <a:rPr lang="en-US" altLang="zh-CN" dirty="0"/>
                </a:br>
                <a:r>
                  <a:rPr lang="en-US" altLang="zh-CN" dirty="0"/>
                  <a:t>1</a:t>
                </a:r>
                <a:r>
                  <a:rPr lang="zh-CN" altLang="en-US" dirty="0"/>
                  <a:t>）</a:t>
                </a:r>
                <a:r>
                  <a:rPr lang="en-US" altLang="zh-CN" dirty="0"/>
                  <a:t>Hass</a:t>
                </a:r>
                <a:r>
                  <a:rPr lang="zh-CN" altLang="en-US" dirty="0"/>
                  <a:t>的结果对</a:t>
                </a:r>
                <a14:m>
                  <m:oMath xmlns:m="http://schemas.openxmlformats.org/officeDocument/2006/math">
                    <m:r>
                      <a:rPr lang="en-US" altLang="zh-CN" i="1" dirty="0" smtClean="0">
                        <a:latin typeface="Cambria Math" panose="02040503050406030204" pitchFamily="18" charset="0"/>
                      </a:rPr>
                      <m:t>𝑢</m:t>
                    </m:r>
                  </m:oMath>
                </a14:m>
                <a:r>
                  <a:rPr lang="zh-CN" altLang="en-US" dirty="0"/>
                  <a:t>和</a:t>
                </a:r>
                <a14:m>
                  <m:oMath xmlns:m="http://schemas.openxmlformats.org/officeDocument/2006/math">
                    <m:r>
                      <a:rPr lang="en-US" altLang="zh-CN" i="1" dirty="0" smtClean="0">
                        <a:latin typeface="Cambria Math" panose="02040503050406030204" pitchFamily="18" charset="0"/>
                      </a:rPr>
                      <m:t>𝑣</m:t>
                    </m:r>
                  </m:oMath>
                </a14:m>
                <a:r>
                  <a:rPr lang="zh-CN" altLang="en-US" dirty="0"/>
                  <a:t>的任何定义都成立；</a:t>
                </a:r>
                <a:br>
                  <a:rPr lang="en-US" altLang="zh-CN" dirty="0"/>
                </a:br>
                <a:r>
                  <a:rPr lang="en-US" altLang="zh-CN" dirty="0"/>
                  <a:t>2</a:t>
                </a:r>
                <a:r>
                  <a:rPr lang="zh-CN" altLang="en-US" dirty="0"/>
                  <a:t>）即使每个</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oMath>
                </a14:m>
                <a:r>
                  <a:rPr lang="zh-CN" altLang="en-US" dirty="0"/>
                  <a:t>都是非均匀采样，只要</a:t>
                </a:r>
                <a14:m>
                  <m:oMath xmlns:m="http://schemas.openxmlformats.org/officeDocument/2006/math">
                    <m:r>
                      <a:rPr lang="en-US" altLang="zh-CN" i="1" dirty="0" smtClean="0">
                        <a:latin typeface="Cambria Math" panose="02040503050406030204" pitchFamily="18" charset="0"/>
                      </a:rPr>
                      <m:t>𝐸</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d>
                          <m:dPr>
                            <m:ctrlPr>
                              <a:rPr lang="en-US" altLang="zh-CN"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e>
                        </m:d>
                        <m:r>
                          <a:rPr lang="en-US" altLang="zh-CN" i="1" dirty="0" smtClean="0">
                            <a:latin typeface="Cambria Math" panose="02040503050406030204" pitchFamily="18" charset="0"/>
                          </a:rPr>
                          <m:t>𝑣</m:t>
                        </m:r>
                        <m:d>
                          <m:dPr>
                            <m:ctrlPr>
                              <a:rPr lang="en-US" altLang="zh-CN"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e>
                        </m:d>
                      </m:e>
                    </m:d>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𝐴𝐺𝐺</m:t>
                    </m:r>
                  </m:oMath>
                </a14:m>
                <a:r>
                  <a:rPr lang="zh-CN" altLang="en-US" dirty="0"/>
                  <a:t>，</a:t>
                </a:r>
                <a:r>
                  <a:rPr lang="en-US" altLang="zh-CN" dirty="0"/>
                  <a:t>Hass</a:t>
                </a:r>
                <a:r>
                  <a:rPr lang="zh-CN" altLang="en-US" dirty="0"/>
                  <a:t>的结果也成立，但是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zh-CN" altLang="en-US" dirty="0"/>
                  <a:t>仍然需要独立。</a:t>
                </a:r>
              </a:p>
            </p:txBody>
          </p:sp>
        </mc:Choice>
        <mc:Fallback xmlns="">
          <p:sp>
            <p:nvSpPr>
              <p:cNvPr id="11" name="文本框 10">
                <a:extLst>
                  <a:ext uri="{FF2B5EF4-FFF2-40B4-BE49-F238E27FC236}">
                    <a16:creationId xmlns:a16="http://schemas.microsoft.com/office/drawing/2014/main" id="{3274F7DE-61FD-AB4C-63CF-362B0927315D}"/>
                  </a:ext>
                </a:extLst>
              </p:cNvPr>
              <p:cNvSpPr txBox="1">
                <a:spLocks noRot="1" noChangeAspect="1" noMove="1" noResize="1" noEditPoints="1" noAdjustHandles="1" noChangeArrowheads="1" noChangeShapeType="1" noTextEdit="1"/>
              </p:cNvSpPr>
              <p:nvPr/>
            </p:nvSpPr>
            <p:spPr>
              <a:xfrm>
                <a:off x="669925" y="2204581"/>
                <a:ext cx="10850562" cy="1289456"/>
              </a:xfrm>
              <a:prstGeom prst="rect">
                <a:avLst/>
              </a:prstGeom>
              <a:blipFill>
                <a:blip r:embed="rId2"/>
                <a:stretch>
                  <a:fillRect l="-449" b="-657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42FAD77B-69D8-4B03-7835-CFA0BF6E1D9F}"/>
              </a:ext>
            </a:extLst>
          </p:cNvPr>
          <p:cNvSpPr txBox="1"/>
          <p:nvPr/>
        </p:nvSpPr>
        <p:spPr>
          <a:xfrm>
            <a:off x="669924" y="3628796"/>
            <a:ext cx="10850561" cy="369332"/>
          </a:xfrm>
          <a:prstGeom prst="rect">
            <a:avLst/>
          </a:prstGeom>
          <a:noFill/>
        </p:spPr>
        <p:txBody>
          <a:bodyPr wrap="square">
            <a:spAutoFit/>
          </a:bodyPr>
          <a:lstStyle/>
          <a:p>
            <a:r>
              <a:rPr lang="zh-CN" altLang="en-US" dirty="0"/>
              <a:t>基于上述观察，可以将</a:t>
            </a:r>
            <a:r>
              <a:rPr lang="en-US" altLang="zh-CN" dirty="0"/>
              <a:t>Wander Join</a:t>
            </a:r>
            <a:r>
              <a:rPr lang="zh-CN" altLang="en-US" dirty="0"/>
              <a:t>中估计量的计算简化为从单个表中采样的计算</a:t>
            </a:r>
            <a:r>
              <a:rPr lang="en-US" altLang="zh-CN" dirty="0"/>
              <a:t>:</a:t>
            </a:r>
            <a:endParaRPr lang="zh-CN" altLang="en-US" dirty="0"/>
          </a:p>
        </p:txBody>
      </p:sp>
      <p:pic>
        <p:nvPicPr>
          <p:cNvPr id="17" name="图片 16">
            <a:extLst>
              <a:ext uri="{FF2B5EF4-FFF2-40B4-BE49-F238E27FC236}">
                <a16:creationId xmlns:a16="http://schemas.microsoft.com/office/drawing/2014/main" id="{804AA4E8-3B87-FF9F-EB1D-EA7DEC23EB44}"/>
              </a:ext>
            </a:extLst>
          </p:cNvPr>
          <p:cNvPicPr>
            <a:picLocks noChangeAspect="1"/>
          </p:cNvPicPr>
          <p:nvPr/>
        </p:nvPicPr>
        <p:blipFill>
          <a:blip r:embed="rId3"/>
          <a:stretch>
            <a:fillRect/>
          </a:stretch>
        </p:blipFill>
        <p:spPr>
          <a:xfrm>
            <a:off x="669924" y="4122006"/>
            <a:ext cx="9220674" cy="857294"/>
          </a:xfrm>
          <a:prstGeom prst="rect">
            <a:avLst/>
          </a:prstGeom>
        </p:spPr>
      </p:pic>
      <p:sp>
        <p:nvSpPr>
          <p:cNvPr id="18" name="文本框 17">
            <a:extLst>
              <a:ext uri="{FF2B5EF4-FFF2-40B4-BE49-F238E27FC236}">
                <a16:creationId xmlns:a16="http://schemas.microsoft.com/office/drawing/2014/main" id="{A943F965-1A7D-66B4-98C4-9AC5D15B2052}"/>
              </a:ext>
            </a:extLst>
          </p:cNvPr>
          <p:cNvSpPr txBox="1"/>
          <p:nvPr/>
        </p:nvSpPr>
        <p:spPr>
          <a:xfrm>
            <a:off x="669924" y="5218069"/>
            <a:ext cx="3416320" cy="369332"/>
          </a:xfrm>
          <a:prstGeom prst="rect">
            <a:avLst/>
          </a:prstGeom>
          <a:noFill/>
        </p:spPr>
        <p:txBody>
          <a:bodyPr wrap="none" rtlCol="0">
            <a:spAutoFit/>
          </a:bodyPr>
          <a:lstStyle/>
          <a:p>
            <a:r>
              <a:rPr lang="zh-CN" altLang="en-US" dirty="0"/>
              <a:t>置信区间半宽也可以计算得到：</a:t>
            </a:r>
          </a:p>
        </p:txBody>
      </p:sp>
      <p:pic>
        <p:nvPicPr>
          <p:cNvPr id="19" name="图片 18">
            <a:extLst>
              <a:ext uri="{FF2B5EF4-FFF2-40B4-BE49-F238E27FC236}">
                <a16:creationId xmlns:a16="http://schemas.microsoft.com/office/drawing/2014/main" id="{680AC807-3DB0-06F7-0B6C-84FC5E34F485}"/>
              </a:ext>
            </a:extLst>
          </p:cNvPr>
          <p:cNvPicPr>
            <a:picLocks noChangeAspect="1"/>
          </p:cNvPicPr>
          <p:nvPr/>
        </p:nvPicPr>
        <p:blipFill>
          <a:blip r:embed="rId4"/>
          <a:stretch>
            <a:fillRect/>
          </a:stretch>
        </p:blipFill>
        <p:spPr>
          <a:xfrm>
            <a:off x="3922737" y="4979300"/>
            <a:ext cx="1474414" cy="827011"/>
          </a:xfrm>
          <a:prstGeom prst="rect">
            <a:avLst/>
          </a:prstGeom>
        </p:spPr>
      </p:pic>
    </p:spTree>
    <p:extLst>
      <p:ext uri="{BB962C8B-B14F-4D97-AF65-F5344CB8AC3E}">
        <p14:creationId xmlns:p14="http://schemas.microsoft.com/office/powerpoint/2010/main" val="62908180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C542F-97CB-EB9A-211E-BEB5C79CDD0D}"/>
              </a:ext>
            </a:extLst>
          </p:cNvPr>
          <p:cNvSpPr>
            <a:spLocks noGrp="1"/>
          </p:cNvSpPr>
          <p:nvPr>
            <p:ph type="title"/>
          </p:nvPr>
        </p:nvSpPr>
        <p:spPr/>
        <p:txBody>
          <a:bodyPr>
            <a:normAutofit/>
          </a:bodyPr>
          <a:lstStyle/>
          <a:p>
            <a:r>
              <a:rPr lang="en-US" altLang="zh-CN" sz="3600" dirty="0"/>
              <a:t>6.6 </a:t>
            </a:r>
            <a:r>
              <a:rPr lang="zh-CN" altLang="en-US" sz="3600" dirty="0"/>
              <a:t>优化技术</a:t>
            </a:r>
          </a:p>
        </p:txBody>
      </p:sp>
      <p:sp>
        <p:nvSpPr>
          <p:cNvPr id="3" name="灯片编号占位符 2">
            <a:extLst>
              <a:ext uri="{FF2B5EF4-FFF2-40B4-BE49-F238E27FC236}">
                <a16:creationId xmlns:a16="http://schemas.microsoft.com/office/drawing/2014/main" id="{9BBC3423-1259-4BE1-4A6F-E5017691EC9F}"/>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5" name="文本框 4">
            <a:extLst>
              <a:ext uri="{FF2B5EF4-FFF2-40B4-BE49-F238E27FC236}">
                <a16:creationId xmlns:a16="http://schemas.microsoft.com/office/drawing/2014/main" id="{858325C1-003E-2297-979A-0F940C67266D}"/>
              </a:ext>
            </a:extLst>
          </p:cNvPr>
          <p:cNvSpPr txBox="1"/>
          <p:nvPr/>
        </p:nvSpPr>
        <p:spPr>
          <a:xfrm>
            <a:off x="669925" y="1215109"/>
            <a:ext cx="290335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1. Leaf Scanning </a:t>
            </a:r>
            <a:r>
              <a:rPr lang="zh-CN" altLang="en-US" dirty="0"/>
              <a:t>叶子扫描</a:t>
            </a:r>
          </a:p>
        </p:txBody>
      </p:sp>
      <p:sp>
        <p:nvSpPr>
          <p:cNvPr id="6" name="文本框 5">
            <a:extLst>
              <a:ext uri="{FF2B5EF4-FFF2-40B4-BE49-F238E27FC236}">
                <a16:creationId xmlns:a16="http://schemas.microsoft.com/office/drawing/2014/main" id="{9E380E1C-0A07-55AB-BD79-71862D03726E}"/>
              </a:ext>
            </a:extLst>
          </p:cNvPr>
          <p:cNvSpPr txBox="1"/>
          <p:nvPr/>
        </p:nvSpPr>
        <p:spPr>
          <a:xfrm>
            <a:off x="3933761" y="1215109"/>
            <a:ext cx="4339650" cy="369332"/>
          </a:xfrm>
          <a:prstGeom prst="rect">
            <a:avLst/>
          </a:prstGeom>
          <a:noFill/>
        </p:spPr>
        <p:txBody>
          <a:bodyPr wrap="none" rtlCol="0">
            <a:spAutoFit/>
          </a:bodyPr>
          <a:lstStyle/>
          <a:p>
            <a:r>
              <a:rPr lang="zh-CN" altLang="en-US" dirty="0"/>
              <a:t>考虑随机游走顺序中的最后一个表的优化</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CED5628-4C11-B525-CCAD-A9DC5929B093}"/>
                  </a:ext>
                </a:extLst>
              </p:cNvPr>
              <p:cNvSpPr txBox="1"/>
              <p:nvPr/>
            </p:nvSpPr>
            <p:spPr>
              <a:xfrm>
                <a:off x="669925" y="1770850"/>
                <a:ext cx="10372070" cy="39600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观察：如果已经随机游走了很长的路径来到达最后一个表</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𝜆</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sub>
                    </m:sSub>
                  </m:oMath>
                </a14:m>
                <a:r>
                  <a:rPr lang="zh-CN" altLang="en-US" dirty="0"/>
                  <a:t>，仅仅返回一个估计量是非常浪费的。</a:t>
                </a:r>
              </a:p>
            </p:txBody>
          </p:sp>
        </mc:Choice>
        <mc:Fallback xmlns="">
          <p:sp>
            <p:nvSpPr>
              <p:cNvPr id="7" name="文本框 6">
                <a:extLst>
                  <a:ext uri="{FF2B5EF4-FFF2-40B4-BE49-F238E27FC236}">
                    <a16:creationId xmlns:a16="http://schemas.microsoft.com/office/drawing/2014/main" id="{ECED5628-4C11-B525-CCAD-A9DC5929B093}"/>
                  </a:ext>
                </a:extLst>
              </p:cNvPr>
              <p:cNvSpPr txBox="1">
                <a:spLocks noRot="1" noChangeAspect="1" noMove="1" noResize="1" noEditPoints="1" noAdjustHandles="1" noChangeArrowheads="1" noChangeShapeType="1" noTextEdit="1"/>
              </p:cNvSpPr>
              <p:nvPr/>
            </p:nvSpPr>
            <p:spPr>
              <a:xfrm>
                <a:off x="669925" y="1770850"/>
                <a:ext cx="10372070" cy="396006"/>
              </a:xfrm>
              <a:prstGeom prst="rect">
                <a:avLst/>
              </a:prstGeom>
              <a:blipFill>
                <a:blip r:embed="rId2"/>
                <a:stretch>
                  <a:fillRect l="-470" t="-5970"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5E45D56-13E1-4DA6-1893-C44C99C2BEB1}"/>
                  </a:ext>
                </a:extLst>
              </p:cNvPr>
              <p:cNvSpPr txBox="1"/>
              <p:nvPr/>
            </p:nvSpPr>
            <p:spPr>
              <a:xfrm>
                <a:off x="669925" y="2353265"/>
                <a:ext cx="10362580" cy="39600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t>优化策略：不再是从</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𝜆</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sub>
                    </m:sSub>
                  </m:oMath>
                </a14:m>
                <a:r>
                  <a:rPr lang="zh-CN" altLang="en-US" dirty="0"/>
                  <a:t>中的能与</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zh-CN" altLang="en-US" i="1" dirty="0" smtClean="0">
                            <a:latin typeface="Cambria Math" panose="02040503050406030204" pitchFamily="18" charset="0"/>
                          </a:rPr>
                          <m:t>𝜂</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sub>
                    </m:sSub>
                  </m:oMath>
                </a14:m>
                <a:r>
                  <a:rPr lang="zh-CN" altLang="en-US" dirty="0"/>
                  <a:t>连接的元组中采样一个元组，而是访问所有可以连接的元组。</a:t>
                </a:r>
              </a:p>
            </p:txBody>
          </p:sp>
        </mc:Choice>
        <mc:Fallback xmlns="">
          <p:sp>
            <p:nvSpPr>
              <p:cNvPr id="8" name="文本框 7">
                <a:extLst>
                  <a:ext uri="{FF2B5EF4-FFF2-40B4-BE49-F238E27FC236}">
                    <a16:creationId xmlns:a16="http://schemas.microsoft.com/office/drawing/2014/main" id="{65E45D56-13E1-4DA6-1893-C44C99C2BEB1}"/>
                  </a:ext>
                </a:extLst>
              </p:cNvPr>
              <p:cNvSpPr txBox="1">
                <a:spLocks noRot="1" noChangeAspect="1" noMove="1" noResize="1" noEditPoints="1" noAdjustHandles="1" noChangeArrowheads="1" noChangeShapeType="1" noTextEdit="1"/>
              </p:cNvSpPr>
              <p:nvPr/>
            </p:nvSpPr>
            <p:spPr>
              <a:xfrm>
                <a:off x="669925" y="2353265"/>
                <a:ext cx="10362580" cy="396006"/>
              </a:xfrm>
              <a:prstGeom prst="rect">
                <a:avLst/>
              </a:prstGeom>
              <a:blipFill>
                <a:blip r:embed="rId3"/>
                <a:stretch>
                  <a:fillRect l="-470" t="-5970" b="-1492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DA3845F2-275D-D656-023C-5CFC451F7452}"/>
              </a:ext>
            </a:extLst>
          </p:cNvPr>
          <p:cNvPicPr>
            <a:picLocks noChangeAspect="1"/>
          </p:cNvPicPr>
          <p:nvPr/>
        </p:nvPicPr>
        <p:blipFill>
          <a:blip r:embed="rId4"/>
          <a:stretch>
            <a:fillRect/>
          </a:stretch>
        </p:blipFill>
        <p:spPr>
          <a:xfrm>
            <a:off x="669925" y="2874018"/>
            <a:ext cx="2288067" cy="2921363"/>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4BACCBA-2970-28E5-EE4B-2DD5F360EEE9}"/>
                  </a:ext>
                </a:extLst>
              </p:cNvPr>
              <p:cNvSpPr txBox="1"/>
              <p:nvPr/>
            </p:nvSpPr>
            <p:spPr>
              <a:xfrm>
                <a:off x="3633052" y="2943351"/>
                <a:ext cx="6806992" cy="134088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nSpc>
                    <a:spcPct val="150000"/>
                  </a:lnSpc>
                </a:pPr>
                <a:r>
                  <a:rPr lang="zh-CN" altLang="en-US" dirty="0"/>
                  <a:t>注意：</a:t>
                </a:r>
                <a:br>
                  <a:rPr lang="en-US" altLang="zh-CN" dirty="0"/>
                </a:br>
                <a:r>
                  <a:rPr lang="en-US" altLang="zh-CN" dirty="0"/>
                  <a:t>1</a:t>
                </a:r>
                <a:r>
                  <a:rPr lang="zh-CN" altLang="en-US" dirty="0"/>
                  <a:t>）这里不能直接运用之前提到的估计量计算公式。；</a:t>
                </a:r>
                <a:endParaRPr lang="en-US" altLang="zh-CN" dirty="0"/>
              </a:p>
              <a:p>
                <a:pPr>
                  <a:lnSpc>
                    <a:spcPct val="150000"/>
                  </a:lnSpc>
                </a:pPr>
                <a:r>
                  <a:rPr lang="en-US" altLang="zh-CN" dirty="0"/>
                  <a:t>2</a:t>
                </a:r>
                <a:r>
                  <a:rPr lang="zh-CN" altLang="en-US" dirty="0"/>
                  <a:t>）检索</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𝜆</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sub>
                    </m:sSub>
                  </m:oMath>
                </a14:m>
                <a:r>
                  <a:rPr lang="zh-CN" altLang="en-US" dirty="0"/>
                  <a:t>中所有能与</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zh-CN" altLang="en-US" i="1" dirty="0">
                            <a:latin typeface="Cambria Math" panose="02040503050406030204" pitchFamily="18" charset="0"/>
                          </a:rPr>
                          <m:t>𝜂</m:t>
                        </m:r>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sub>
                    </m:sSub>
                  </m:oMath>
                </a14:m>
                <a:r>
                  <a:rPr lang="zh-CN" altLang="en-US" dirty="0"/>
                  <a:t>连接的元组的相关代价可能是无界的</a:t>
                </a:r>
              </a:p>
            </p:txBody>
          </p:sp>
        </mc:Choice>
        <mc:Fallback xmlns="">
          <p:sp>
            <p:nvSpPr>
              <p:cNvPr id="12" name="文本框 11">
                <a:extLst>
                  <a:ext uri="{FF2B5EF4-FFF2-40B4-BE49-F238E27FC236}">
                    <a16:creationId xmlns:a16="http://schemas.microsoft.com/office/drawing/2014/main" id="{74BACCBA-2970-28E5-EE4B-2DD5F360EEE9}"/>
                  </a:ext>
                </a:extLst>
              </p:cNvPr>
              <p:cNvSpPr txBox="1">
                <a:spLocks noRot="1" noChangeAspect="1" noMove="1" noResize="1" noEditPoints="1" noAdjustHandles="1" noChangeArrowheads="1" noChangeShapeType="1" noTextEdit="1"/>
              </p:cNvSpPr>
              <p:nvPr/>
            </p:nvSpPr>
            <p:spPr>
              <a:xfrm>
                <a:off x="3633052" y="2943351"/>
                <a:ext cx="6806992" cy="1340880"/>
              </a:xfrm>
              <a:prstGeom prst="rect">
                <a:avLst/>
              </a:prstGeom>
              <a:blipFill>
                <a:blip r:embed="rId5"/>
                <a:stretch>
                  <a:fillRect l="-715" b="-360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2721159-F0EA-9744-D67D-4B94B091A374}"/>
              </a:ext>
            </a:extLst>
          </p:cNvPr>
          <p:cNvSpPr txBox="1"/>
          <p:nvPr/>
        </p:nvSpPr>
        <p:spPr>
          <a:xfrm>
            <a:off x="3633052" y="4608821"/>
            <a:ext cx="6806992" cy="12894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解决方法：</a:t>
            </a:r>
            <a:endParaRPr lang="en-US" altLang="zh-CN" dirty="0"/>
          </a:p>
          <a:p>
            <a:pPr>
              <a:lnSpc>
                <a:spcPct val="150000"/>
              </a:lnSpc>
            </a:pPr>
            <a:r>
              <a:rPr lang="en-US" altLang="zh-CN" dirty="0"/>
              <a:t>1</a:t>
            </a:r>
            <a:r>
              <a:rPr lang="zh-CN" altLang="en-US" dirty="0"/>
              <a:t>）视为组合路径。且当聚集与最后一个表无关时可进一步优化；</a:t>
            </a:r>
            <a:endParaRPr lang="en-US" altLang="zh-CN" dirty="0"/>
          </a:p>
          <a:p>
            <a:pPr>
              <a:lnSpc>
                <a:spcPct val="150000"/>
              </a:lnSpc>
            </a:pPr>
            <a:r>
              <a:rPr lang="en-US" altLang="zh-CN" dirty="0"/>
              <a:t>2</a:t>
            </a:r>
            <a:r>
              <a:rPr lang="zh-CN" altLang="en-US" dirty="0"/>
              <a:t>）在最后一张表中进行</a:t>
            </a:r>
            <a:r>
              <a:rPr lang="en-US" altLang="zh-CN" dirty="0"/>
              <a:t>B</a:t>
            </a:r>
            <a:r>
              <a:rPr lang="zh-CN" altLang="en-US" dirty="0"/>
              <a:t>树游走算法。</a:t>
            </a:r>
          </a:p>
        </p:txBody>
      </p:sp>
    </p:spTree>
    <p:extLst>
      <p:ext uri="{BB962C8B-B14F-4D97-AF65-F5344CB8AC3E}">
        <p14:creationId xmlns:p14="http://schemas.microsoft.com/office/powerpoint/2010/main" val="15179845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2B223-6BFD-7B5A-2808-CECDBBA8CCA4}"/>
              </a:ext>
            </a:extLst>
          </p:cNvPr>
          <p:cNvSpPr>
            <a:spLocks noGrp="1"/>
          </p:cNvSpPr>
          <p:nvPr>
            <p:ph type="title"/>
          </p:nvPr>
        </p:nvSpPr>
        <p:spPr>
          <a:xfrm>
            <a:off x="669925" y="248716"/>
            <a:ext cx="10850563" cy="779983"/>
          </a:xfrm>
        </p:spPr>
        <p:txBody>
          <a:bodyPr>
            <a:normAutofit/>
          </a:bodyPr>
          <a:lstStyle/>
          <a:p>
            <a:r>
              <a:rPr lang="en-US" altLang="zh-CN" sz="3600" dirty="0"/>
              <a:t>1.</a:t>
            </a:r>
            <a:r>
              <a:rPr lang="zh-CN" altLang="en-US" sz="3600" dirty="0"/>
              <a:t>背景介绍</a:t>
            </a:r>
          </a:p>
        </p:txBody>
      </p:sp>
      <p:sp>
        <p:nvSpPr>
          <p:cNvPr id="4" name="文本框 3">
            <a:extLst>
              <a:ext uri="{FF2B5EF4-FFF2-40B4-BE49-F238E27FC236}">
                <a16:creationId xmlns:a16="http://schemas.microsoft.com/office/drawing/2014/main" id="{CB00FDB8-5F00-1D5B-4B66-979D4925F5B9}"/>
              </a:ext>
            </a:extLst>
          </p:cNvPr>
          <p:cNvSpPr txBox="1"/>
          <p:nvPr/>
        </p:nvSpPr>
        <p:spPr>
          <a:xfrm>
            <a:off x="669925" y="1746626"/>
            <a:ext cx="10850562" cy="46365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zh-CN" altLang="zh-CN" dirty="0"/>
              <a:t>当数据规模较大时，针对数据库的多表连接操作效率会很低，违背了交互式数据分析的低延迟要求。</a:t>
            </a:r>
            <a:endParaRPr lang="zh-CN" altLang="en-US" dirty="0"/>
          </a:p>
        </p:txBody>
      </p:sp>
      <p:sp>
        <p:nvSpPr>
          <p:cNvPr id="5" name="文本框 4">
            <a:extLst>
              <a:ext uri="{FF2B5EF4-FFF2-40B4-BE49-F238E27FC236}">
                <a16:creationId xmlns:a16="http://schemas.microsoft.com/office/drawing/2014/main" id="{EA5AC129-738C-6509-F851-E0B5615A7A09}"/>
              </a:ext>
            </a:extLst>
          </p:cNvPr>
          <p:cNvSpPr txBox="1"/>
          <p:nvPr/>
        </p:nvSpPr>
        <p:spPr>
          <a:xfrm>
            <a:off x="669923" y="1226078"/>
            <a:ext cx="3193503" cy="461665"/>
          </a:xfrm>
          <a:prstGeom prst="rect">
            <a:avLst/>
          </a:prstGeom>
          <a:noFill/>
        </p:spPr>
        <p:txBody>
          <a:bodyPr wrap="none" rtlCol="0">
            <a:spAutoFit/>
          </a:bodyPr>
          <a:lstStyle/>
          <a:p>
            <a:r>
              <a:rPr lang="en-US" altLang="zh-CN" sz="2400" b="1" dirty="0"/>
              <a:t>OLAP</a:t>
            </a:r>
            <a:r>
              <a:rPr lang="zh-CN" altLang="en-US" sz="2400" b="1" dirty="0"/>
              <a:t>：联机分析处理</a:t>
            </a:r>
          </a:p>
        </p:txBody>
      </p:sp>
      <p:pic>
        <p:nvPicPr>
          <p:cNvPr id="7" name="图片 6">
            <a:extLst>
              <a:ext uri="{FF2B5EF4-FFF2-40B4-BE49-F238E27FC236}">
                <a16:creationId xmlns:a16="http://schemas.microsoft.com/office/drawing/2014/main" id="{DC9D3371-6449-00E3-02A6-3190270F736E}"/>
              </a:ext>
            </a:extLst>
          </p:cNvPr>
          <p:cNvPicPr>
            <a:picLocks noChangeAspect="1"/>
          </p:cNvPicPr>
          <p:nvPr/>
        </p:nvPicPr>
        <p:blipFill>
          <a:blip r:embed="rId3"/>
          <a:stretch>
            <a:fillRect/>
          </a:stretch>
        </p:blipFill>
        <p:spPr>
          <a:xfrm>
            <a:off x="6097964" y="2405670"/>
            <a:ext cx="5422522" cy="3641694"/>
          </a:xfrm>
          <a:prstGeom prst="rect">
            <a:avLst/>
          </a:prstGeom>
        </p:spPr>
      </p:pic>
      <p:sp>
        <p:nvSpPr>
          <p:cNvPr id="9" name="文本框 8">
            <a:extLst>
              <a:ext uri="{FF2B5EF4-FFF2-40B4-BE49-F238E27FC236}">
                <a16:creationId xmlns:a16="http://schemas.microsoft.com/office/drawing/2014/main" id="{6B33F9BD-FEB4-D02E-C63F-9B9917C11C2B}"/>
              </a:ext>
            </a:extLst>
          </p:cNvPr>
          <p:cNvSpPr txBox="1"/>
          <p:nvPr/>
        </p:nvSpPr>
        <p:spPr>
          <a:xfrm>
            <a:off x="951221" y="2405670"/>
            <a:ext cx="4442242" cy="3350404"/>
          </a:xfrm>
          <a:prstGeom prst="rect">
            <a:avLst/>
          </a:prstGeom>
          <a:noFill/>
        </p:spPr>
        <p:txBody>
          <a:bodyPr wrap="none" rtlCol="0">
            <a:spAutoFit/>
          </a:bodyPr>
          <a:lstStyle/>
          <a:p>
            <a:pPr>
              <a:lnSpc>
                <a:spcPct val="150000"/>
              </a:lnSpc>
            </a:pPr>
            <a:r>
              <a:rPr lang="zh-CN" altLang="en-US" sz="2400" dirty="0"/>
              <a:t>特点：</a:t>
            </a:r>
            <a:br>
              <a:rPr lang="en-US" altLang="zh-CN" sz="2400" dirty="0"/>
            </a:br>
            <a:r>
              <a:rPr lang="en-US" altLang="zh-CN" sz="2400" dirty="0"/>
              <a:t>1.</a:t>
            </a:r>
            <a:r>
              <a:rPr lang="zh-CN" altLang="en-US" sz="2400" dirty="0"/>
              <a:t>基于庞大的数据，即数据仓库</a:t>
            </a:r>
            <a:endParaRPr lang="en-US" altLang="zh-CN" sz="2400" dirty="0"/>
          </a:p>
          <a:p>
            <a:pPr>
              <a:lnSpc>
                <a:spcPct val="150000"/>
              </a:lnSpc>
            </a:pPr>
            <a:r>
              <a:rPr lang="en-US" altLang="zh-CN" sz="2400" dirty="0"/>
              <a:t>2.</a:t>
            </a:r>
            <a:r>
              <a:rPr lang="zh-CN" altLang="en-US" sz="2400" dirty="0"/>
              <a:t>涉及多个数据表的分析</a:t>
            </a:r>
            <a:endParaRPr lang="en-US" altLang="zh-CN" sz="2400" dirty="0"/>
          </a:p>
          <a:p>
            <a:pPr>
              <a:lnSpc>
                <a:spcPct val="150000"/>
              </a:lnSpc>
            </a:pPr>
            <a:r>
              <a:rPr lang="en-US" altLang="zh-CN" sz="2400" dirty="0"/>
              <a:t>3.</a:t>
            </a:r>
            <a:r>
              <a:rPr lang="zh-CN" altLang="en-US" sz="2400" dirty="0"/>
              <a:t>复杂的连接条件</a:t>
            </a:r>
            <a:endParaRPr lang="en-US" altLang="zh-CN" sz="2400" dirty="0"/>
          </a:p>
          <a:p>
            <a:pPr>
              <a:lnSpc>
                <a:spcPct val="150000"/>
              </a:lnSpc>
            </a:pPr>
            <a:r>
              <a:rPr lang="en-US" altLang="zh-CN" sz="2400" dirty="0"/>
              <a:t>4.</a:t>
            </a:r>
            <a:r>
              <a:rPr lang="zh-CN" altLang="en-US" sz="2400" dirty="0"/>
              <a:t>快速反应</a:t>
            </a:r>
            <a:endParaRPr lang="en-US" altLang="zh-CN" sz="2400" dirty="0"/>
          </a:p>
          <a:p>
            <a:pPr>
              <a:lnSpc>
                <a:spcPct val="150000"/>
              </a:lnSpc>
            </a:pPr>
            <a:r>
              <a:rPr lang="en-US" altLang="zh-CN" sz="2400" dirty="0"/>
              <a:t>5.</a:t>
            </a:r>
            <a:r>
              <a:rPr lang="zh-CN" altLang="en-US" sz="2400" dirty="0"/>
              <a:t>分析结果的正确性</a:t>
            </a:r>
            <a:endParaRPr lang="zh-CN" altLang="en-US" sz="2000" dirty="0"/>
          </a:p>
        </p:txBody>
      </p:sp>
    </p:spTree>
    <p:extLst>
      <p:ext uri="{BB962C8B-B14F-4D97-AF65-F5344CB8AC3E}">
        <p14:creationId xmlns:p14="http://schemas.microsoft.com/office/powerpoint/2010/main" val="145168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67572-7DE0-4355-7A67-0A24C558D98F}"/>
              </a:ext>
            </a:extLst>
          </p:cNvPr>
          <p:cNvSpPr>
            <a:spLocks noGrp="1"/>
          </p:cNvSpPr>
          <p:nvPr>
            <p:ph type="title"/>
          </p:nvPr>
        </p:nvSpPr>
        <p:spPr/>
        <p:txBody>
          <a:bodyPr>
            <a:normAutofit/>
          </a:bodyPr>
          <a:lstStyle/>
          <a:p>
            <a:r>
              <a:rPr lang="en-US" altLang="zh-CN" sz="3600" dirty="0"/>
              <a:t>6.6 </a:t>
            </a:r>
            <a:r>
              <a:rPr lang="zh-CN" altLang="en-US" sz="3600" dirty="0"/>
              <a:t>优化技术</a:t>
            </a:r>
          </a:p>
        </p:txBody>
      </p:sp>
      <p:sp>
        <p:nvSpPr>
          <p:cNvPr id="3" name="灯片编号占位符 2">
            <a:extLst>
              <a:ext uri="{FF2B5EF4-FFF2-40B4-BE49-F238E27FC236}">
                <a16:creationId xmlns:a16="http://schemas.microsoft.com/office/drawing/2014/main" id="{0F249B93-D996-F6DA-156D-53024ED7ADF5}"/>
              </a:ext>
            </a:extLst>
          </p:cNvPr>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4" name="文本框 3">
            <a:extLst>
              <a:ext uri="{FF2B5EF4-FFF2-40B4-BE49-F238E27FC236}">
                <a16:creationId xmlns:a16="http://schemas.microsoft.com/office/drawing/2014/main" id="{E60FD7AD-BDC6-EC97-6BF3-7265F3E5E15B}"/>
              </a:ext>
            </a:extLst>
          </p:cNvPr>
          <p:cNvSpPr txBox="1"/>
          <p:nvPr/>
        </p:nvSpPr>
        <p:spPr>
          <a:xfrm>
            <a:off x="669925" y="1215109"/>
            <a:ext cx="374974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2. Selective Predicates </a:t>
            </a:r>
            <a:r>
              <a:rPr lang="zh-CN" altLang="en-US" dirty="0"/>
              <a:t>选择性谓词</a:t>
            </a:r>
          </a:p>
        </p:txBody>
      </p:sp>
      <p:sp>
        <p:nvSpPr>
          <p:cNvPr id="5" name="文本框 4">
            <a:extLst>
              <a:ext uri="{FF2B5EF4-FFF2-40B4-BE49-F238E27FC236}">
                <a16:creationId xmlns:a16="http://schemas.microsoft.com/office/drawing/2014/main" id="{F13A1CC6-9C68-8C14-4B62-3A54EEDA311C}"/>
              </a:ext>
            </a:extLst>
          </p:cNvPr>
          <p:cNvSpPr txBox="1"/>
          <p:nvPr/>
        </p:nvSpPr>
        <p:spPr>
          <a:xfrm>
            <a:off x="4817476" y="1215109"/>
            <a:ext cx="2723823" cy="369332"/>
          </a:xfrm>
          <a:prstGeom prst="rect">
            <a:avLst/>
          </a:prstGeom>
          <a:noFill/>
        </p:spPr>
        <p:txBody>
          <a:bodyPr wrap="none" rtlCol="0">
            <a:spAutoFit/>
          </a:bodyPr>
          <a:lstStyle/>
          <a:p>
            <a:r>
              <a:rPr lang="zh-CN" altLang="en-US" dirty="0"/>
              <a:t>考虑高选择性谓词的优化</a:t>
            </a:r>
          </a:p>
        </p:txBody>
      </p:sp>
      <p:pic>
        <p:nvPicPr>
          <p:cNvPr id="6" name="图片 5">
            <a:extLst>
              <a:ext uri="{FF2B5EF4-FFF2-40B4-BE49-F238E27FC236}">
                <a16:creationId xmlns:a16="http://schemas.microsoft.com/office/drawing/2014/main" id="{9685BFF8-47B7-4789-5C67-3109113B9EE4}"/>
              </a:ext>
            </a:extLst>
          </p:cNvPr>
          <p:cNvPicPr>
            <a:picLocks noChangeAspect="1"/>
          </p:cNvPicPr>
          <p:nvPr/>
        </p:nvPicPr>
        <p:blipFill>
          <a:blip r:embed="rId2"/>
          <a:stretch>
            <a:fillRect/>
          </a:stretch>
        </p:blipFill>
        <p:spPr>
          <a:xfrm>
            <a:off x="669925" y="1818469"/>
            <a:ext cx="2288067" cy="2921363"/>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63F263E-D5B7-648C-5CEA-27DE75A283F3}"/>
                  </a:ext>
                </a:extLst>
              </p:cNvPr>
              <p:cNvSpPr txBox="1"/>
              <p:nvPr/>
            </p:nvSpPr>
            <p:spPr>
              <a:xfrm>
                <a:off x="3587026" y="1847226"/>
                <a:ext cx="7802868" cy="178497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观察：</a:t>
                </a:r>
                <a:endParaRPr lang="en-US" altLang="zh-CN" dirty="0"/>
              </a:p>
              <a:p>
                <a:pPr>
                  <a:lnSpc>
                    <a:spcPct val="150000"/>
                  </a:lnSpc>
                </a:pPr>
                <a:r>
                  <a:rPr lang="zh-CN" altLang="en-US" dirty="0"/>
                  <a:t>假设当游走从元组</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𝜂</m:t>
                        </m:r>
                        <m:r>
                          <a:rPr lang="en-US" altLang="zh-CN" i="1" dirty="0">
                            <a:latin typeface="Cambria Math" panose="02040503050406030204" pitchFamily="18" charset="0"/>
                          </a:rPr>
                          <m:t>(</m:t>
                        </m:r>
                        <m:r>
                          <a:rPr lang="en-US" altLang="zh-CN" b="0" i="1" dirty="0" smtClean="0">
                            <a:latin typeface="Cambria Math" panose="02040503050406030204" pitchFamily="18" charset="0"/>
                          </a:rPr>
                          <m:t>𝑖</m:t>
                        </m:r>
                        <m:r>
                          <a:rPr lang="en-US" altLang="zh-CN" i="1" dirty="0">
                            <a:latin typeface="Cambria Math" panose="02040503050406030204" pitchFamily="18" charset="0"/>
                          </a:rPr>
                          <m:t>)</m:t>
                        </m:r>
                      </m:sub>
                    </m:sSub>
                  </m:oMath>
                </a14:m>
                <a:r>
                  <a:rPr lang="zh-CN" altLang="en-US" dirty="0"/>
                  <a:t>到表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zh-CN" altLang="en-US"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oMath>
                </a14:m>
                <a:r>
                  <a:rPr lang="zh-CN" altLang="en-US" dirty="0"/>
                  <a:t>时，如果</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带有一个选择性谓词，并且其</a:t>
                </a:r>
                <a:r>
                  <a:rPr lang="zh-CN" altLang="en-US" dirty="0">
                    <a:solidFill>
                      <a:srgbClr val="FF0000"/>
                    </a:solidFill>
                  </a:rPr>
                  <a:t>选择率为</a:t>
                </a:r>
                <a14:m>
                  <m:oMath xmlns:m="http://schemas.openxmlformats.org/officeDocument/2006/math">
                    <m:r>
                      <a:rPr lang="en-US" altLang="zh-CN" i="1" dirty="0" smtClean="0">
                        <a:solidFill>
                          <a:srgbClr val="FF0000"/>
                        </a:solidFill>
                        <a:latin typeface="Cambria Math" panose="02040503050406030204" pitchFamily="18" charset="0"/>
                      </a:rPr>
                      <m:t>𝜌</m:t>
                    </m:r>
                  </m:oMath>
                </a14:m>
                <a:r>
                  <a:rPr lang="zh-CN" altLang="en-US" dirty="0"/>
                  <a:t>（即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中满足谓词条件元组的比例为</a:t>
                </a:r>
                <a14:m>
                  <m:oMath xmlns:m="http://schemas.openxmlformats.org/officeDocument/2006/math">
                    <m:r>
                      <a:rPr lang="en-US" altLang="zh-CN" i="1" dirty="0" smtClean="0">
                        <a:latin typeface="Cambria Math" panose="02040503050406030204" pitchFamily="18" charset="0"/>
                      </a:rPr>
                      <m:t>𝜌</m:t>
                    </m:r>
                  </m:oMath>
                </a14:m>
                <a:r>
                  <a:rPr lang="zh-CN" altLang="en-US" dirty="0"/>
                  <a:t>）。如果这个</a:t>
                </a:r>
                <a:r>
                  <a:rPr lang="en-US" altLang="zh-CN" dirty="0">
                    <a:solidFill>
                      <a:srgbClr val="FF0000"/>
                    </a:solidFill>
                  </a:rPr>
                  <a:t>ρ</a:t>
                </a:r>
                <a:r>
                  <a:rPr lang="zh-CN" altLang="en-US" dirty="0">
                    <a:solidFill>
                      <a:srgbClr val="FF0000"/>
                    </a:solidFill>
                  </a:rPr>
                  <a:t>非常小</a:t>
                </a:r>
                <a:r>
                  <a:rPr lang="zh-CN" altLang="en-US" dirty="0"/>
                  <a:t>，那么会导致很多的失败随机游走。</a:t>
                </a:r>
              </a:p>
            </p:txBody>
          </p:sp>
        </mc:Choice>
        <mc:Fallback>
          <p:sp>
            <p:nvSpPr>
              <p:cNvPr id="7" name="文本框 6">
                <a:extLst>
                  <a:ext uri="{FF2B5EF4-FFF2-40B4-BE49-F238E27FC236}">
                    <a16:creationId xmlns:a16="http://schemas.microsoft.com/office/drawing/2014/main" id="{263F263E-D5B7-648C-5CEA-27DE75A283F3}"/>
                  </a:ext>
                </a:extLst>
              </p:cNvPr>
              <p:cNvSpPr txBox="1">
                <a:spLocks noRot="1" noChangeAspect="1" noMove="1" noResize="1" noEditPoints="1" noAdjustHandles="1" noChangeArrowheads="1" noChangeShapeType="1" noTextEdit="1"/>
              </p:cNvSpPr>
              <p:nvPr/>
            </p:nvSpPr>
            <p:spPr>
              <a:xfrm>
                <a:off x="3587026" y="1847226"/>
                <a:ext cx="7802868" cy="1784976"/>
              </a:xfrm>
              <a:prstGeom prst="rect">
                <a:avLst/>
              </a:prstGeom>
              <a:blipFill>
                <a:blip r:embed="rId3"/>
                <a:stretch>
                  <a:fillRect l="-546" b="-40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673143A-1C9E-48B8-55E7-7815DBB4DA36}"/>
                  </a:ext>
                </a:extLst>
              </p:cNvPr>
              <p:cNvSpPr txBox="1"/>
              <p:nvPr/>
            </p:nvSpPr>
            <p:spPr>
              <a:xfrm>
                <a:off x="3587026" y="3862669"/>
                <a:ext cx="7802868" cy="22345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t>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zh-CN" altLang="en-US"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Sub>
                  </m:oMath>
                </a14:m>
                <a:r>
                  <a:rPr lang="zh-CN" altLang="en-US" dirty="0"/>
                  <a:t>上执行</a:t>
                </a:r>
                <a:r>
                  <a:rPr lang="en-US" altLang="zh-CN" dirty="0"/>
                  <a:t>B</a:t>
                </a:r>
                <a:r>
                  <a:rPr lang="zh-CN" altLang="en-US" dirty="0"/>
                  <a:t>树游走算法并到达一个叶子节点时，扫描存储在该叶子节点中的所有元组以</a:t>
                </a:r>
                <a:r>
                  <a:rPr lang="zh-CN" altLang="en-US" dirty="0">
                    <a:solidFill>
                      <a:srgbClr val="FF0000"/>
                    </a:solidFill>
                  </a:rPr>
                  <a:t>过滤</a:t>
                </a:r>
                <a:r>
                  <a:rPr lang="zh-CN" altLang="en-US" dirty="0"/>
                  <a:t>出所有满足该谓词的元组，并且在这些过滤掉的元组中只随机选择其中一个元组继续游走。相应的，</a:t>
                </a:r>
                <a14:m>
                  <m:oMath xmlns:m="http://schemas.openxmlformats.org/officeDocument/2006/math">
                    <m:r>
                      <a:rPr lang="en-US" altLang="zh-CN" b="0" i="1" dirty="0" smtClean="0">
                        <a:latin typeface="Cambria Math" panose="02040503050406030204" pitchFamily="18" charset="0"/>
                      </a:rPr>
                      <m:t>𝑃𝑟</m:t>
                    </m:r>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𝜂</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𝑖</m:t>
                            </m:r>
                          </m:e>
                        </m:d>
                      </m:sub>
                    </m:sSub>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𝜆</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𝑖</m:t>
                            </m:r>
                          </m:e>
                        </m:d>
                      </m:sub>
                    </m:sSub>
                    <m:r>
                      <a:rPr lang="en-US" altLang="zh-CN" b="0" i="1" dirty="0" smtClean="0">
                        <a:latin typeface="Cambria Math" panose="02040503050406030204" pitchFamily="18" charset="0"/>
                      </a:rPr>
                      <m:t>]</m:t>
                    </m:r>
                  </m:oMath>
                </a14:m>
                <a:r>
                  <a:rPr lang="zh-CN" altLang="en-US" dirty="0"/>
                  <a:t>的计算也应做相应的</a:t>
                </a:r>
                <a:r>
                  <a:rPr lang="zh-CN" altLang="en-US" dirty="0">
                    <a:solidFill>
                      <a:srgbClr val="FF0000"/>
                    </a:solidFill>
                  </a:rPr>
                  <a:t>修改</a:t>
                </a:r>
                <a:r>
                  <a:rPr lang="zh-CN" altLang="en-US" dirty="0"/>
                  <a:t>，即在最后一步中，与</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𝜂</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sub>
                    </m:sSub>
                  </m:oMath>
                </a14:m>
                <a:r>
                  <a:rPr lang="zh-CN" altLang="en-US" dirty="0"/>
                  <a:t>连接且满足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zh-CN" altLang="en-US" i="1">
                            <a:latin typeface="Cambria Math" panose="02040503050406030204" pitchFamily="18" charset="0"/>
                          </a:rPr>
                          <m:t>𝜆</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ub>
                    </m:sSub>
                  </m:oMath>
                </a14:m>
                <a:r>
                  <a:rPr lang="zh-CN" altLang="en-US" dirty="0"/>
                  <a:t>上的谓词的叶节点中元组的实际数目的概率应为</a:t>
                </a:r>
                <a:r>
                  <a:rPr lang="en-US" altLang="zh-CN" dirty="0"/>
                  <a:t>1</a:t>
                </a:r>
                <a:r>
                  <a:rPr lang="zh-CN" altLang="en-US" dirty="0"/>
                  <a:t>。</a:t>
                </a:r>
              </a:p>
            </p:txBody>
          </p:sp>
        </mc:Choice>
        <mc:Fallback>
          <p:sp>
            <p:nvSpPr>
              <p:cNvPr id="9" name="文本框 8">
                <a:extLst>
                  <a:ext uri="{FF2B5EF4-FFF2-40B4-BE49-F238E27FC236}">
                    <a16:creationId xmlns:a16="http://schemas.microsoft.com/office/drawing/2014/main" id="{D673143A-1C9E-48B8-55E7-7815DBB4DA36}"/>
                  </a:ext>
                </a:extLst>
              </p:cNvPr>
              <p:cNvSpPr txBox="1">
                <a:spLocks noRot="1" noChangeAspect="1" noMove="1" noResize="1" noEditPoints="1" noAdjustHandles="1" noChangeArrowheads="1" noChangeShapeType="1" noTextEdit="1"/>
              </p:cNvSpPr>
              <p:nvPr/>
            </p:nvSpPr>
            <p:spPr>
              <a:xfrm>
                <a:off x="3587026" y="3862669"/>
                <a:ext cx="7802868" cy="2234586"/>
              </a:xfrm>
              <a:prstGeom prst="rect">
                <a:avLst/>
              </a:prstGeom>
              <a:blipFill>
                <a:blip r:embed="rId4"/>
                <a:stretch>
                  <a:fillRect l="-546" b="-353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BB45807C-E049-8351-D24A-AC3D7A465B3B}"/>
              </a:ext>
            </a:extLst>
          </p:cNvPr>
          <p:cNvPicPr>
            <a:picLocks noChangeAspect="1"/>
          </p:cNvPicPr>
          <p:nvPr/>
        </p:nvPicPr>
        <p:blipFill>
          <a:blip r:embed="rId5"/>
          <a:stretch>
            <a:fillRect/>
          </a:stretch>
        </p:blipFill>
        <p:spPr>
          <a:xfrm>
            <a:off x="444106" y="5200909"/>
            <a:ext cx="2914546" cy="661707"/>
          </a:xfrm>
          <a:prstGeom prst="rect">
            <a:avLst/>
          </a:prstGeom>
        </p:spPr>
      </p:pic>
    </p:spTree>
    <p:extLst>
      <p:ext uri="{BB962C8B-B14F-4D97-AF65-F5344CB8AC3E}">
        <p14:creationId xmlns:p14="http://schemas.microsoft.com/office/powerpoint/2010/main" val="523579154"/>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FBE33-AA0D-F79D-648B-3F3F2B0D9BC0}"/>
              </a:ext>
            </a:extLst>
          </p:cNvPr>
          <p:cNvSpPr>
            <a:spLocks noGrp="1"/>
          </p:cNvSpPr>
          <p:nvPr>
            <p:ph type="title"/>
          </p:nvPr>
        </p:nvSpPr>
        <p:spPr/>
        <p:txBody>
          <a:bodyPr>
            <a:normAutofit/>
          </a:bodyPr>
          <a:lstStyle/>
          <a:p>
            <a:r>
              <a:rPr lang="en-US" altLang="zh-CN" sz="3600" dirty="0"/>
              <a:t>6.7 </a:t>
            </a:r>
            <a:r>
              <a:rPr lang="zh-CN" altLang="en-US" sz="3600" dirty="0"/>
              <a:t>索引成本</a:t>
            </a:r>
          </a:p>
        </p:txBody>
      </p:sp>
      <p:sp>
        <p:nvSpPr>
          <p:cNvPr id="3" name="灯片编号占位符 2">
            <a:extLst>
              <a:ext uri="{FF2B5EF4-FFF2-40B4-BE49-F238E27FC236}">
                <a16:creationId xmlns:a16="http://schemas.microsoft.com/office/drawing/2014/main" id="{1AB76F40-32DC-B3BD-AF88-4744A98D03B8}"/>
              </a:ext>
            </a:extLst>
          </p:cNvPr>
          <p:cNvSpPr>
            <a:spLocks noGrp="1"/>
          </p:cNvSpPr>
          <p:nvPr>
            <p:ph type="sldNum" sz="quarter" idx="12"/>
          </p:nvPr>
        </p:nvSpPr>
        <p:spPr/>
        <p:txBody>
          <a:bodyPr/>
          <a:lstStyle/>
          <a:p>
            <a:fld id="{5DD3DB80-B894-403A-B48E-6FDC1A72010E}" type="slidenum">
              <a:rPr lang="zh-CN" altLang="en-US" smtClean="0"/>
              <a:t>21</a:t>
            </a:fld>
            <a:endParaRPr lang="zh-CN" altLang="en-US"/>
          </a:p>
        </p:txBody>
      </p:sp>
      <p:sp>
        <p:nvSpPr>
          <p:cNvPr id="5" name="文本框 4">
            <a:extLst>
              <a:ext uri="{FF2B5EF4-FFF2-40B4-BE49-F238E27FC236}">
                <a16:creationId xmlns:a16="http://schemas.microsoft.com/office/drawing/2014/main" id="{C686B269-6D29-9887-9AE8-172F66D61569}"/>
              </a:ext>
            </a:extLst>
          </p:cNvPr>
          <p:cNvSpPr txBox="1"/>
          <p:nvPr/>
        </p:nvSpPr>
        <p:spPr>
          <a:xfrm>
            <a:off x="669925" y="1173822"/>
            <a:ext cx="10850562" cy="873957"/>
          </a:xfrm>
          <a:prstGeom prst="rect">
            <a:avLst/>
          </a:prstGeom>
          <a:noFill/>
        </p:spPr>
        <p:txBody>
          <a:bodyPr wrap="square">
            <a:spAutoFit/>
          </a:bodyPr>
          <a:lstStyle/>
          <a:p>
            <a:pPr>
              <a:lnSpc>
                <a:spcPct val="150000"/>
              </a:lnSpc>
            </a:pPr>
            <a:r>
              <a:rPr lang="zh-CN" altLang="en-US" dirty="0"/>
              <a:t>随机游走算法在很大程度上依赖于</a:t>
            </a:r>
            <a:r>
              <a:rPr lang="zh-CN" altLang="en-US" dirty="0">
                <a:solidFill>
                  <a:srgbClr val="FF0000"/>
                </a:solidFill>
              </a:rPr>
              <a:t>索引的可得性</a:t>
            </a:r>
            <a:r>
              <a:rPr lang="zh-CN" altLang="en-US" dirty="0"/>
              <a:t>。一般而言，一个有效的游走顺序取决于连接属性上哪些索引可用。索引的建立和维护都存在成本。</a:t>
            </a:r>
          </a:p>
        </p:txBody>
      </p:sp>
      <p:sp>
        <p:nvSpPr>
          <p:cNvPr id="6" name="文本框 5">
            <a:extLst>
              <a:ext uri="{FF2B5EF4-FFF2-40B4-BE49-F238E27FC236}">
                <a16:creationId xmlns:a16="http://schemas.microsoft.com/office/drawing/2014/main" id="{CCA1C626-247C-97FE-2000-97A1F2974C03}"/>
              </a:ext>
            </a:extLst>
          </p:cNvPr>
          <p:cNvSpPr txBox="1"/>
          <p:nvPr/>
        </p:nvSpPr>
        <p:spPr>
          <a:xfrm>
            <a:off x="669925" y="2270657"/>
            <a:ext cx="13003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1.</a:t>
            </a:r>
            <a:r>
              <a:rPr lang="zh-CN" altLang="en-US" dirty="0"/>
              <a:t>存储成本</a:t>
            </a:r>
          </a:p>
        </p:txBody>
      </p:sp>
      <p:sp>
        <p:nvSpPr>
          <p:cNvPr id="7" name="文本框 6">
            <a:extLst>
              <a:ext uri="{FF2B5EF4-FFF2-40B4-BE49-F238E27FC236}">
                <a16:creationId xmlns:a16="http://schemas.microsoft.com/office/drawing/2014/main" id="{DABBCF20-D5CA-11D3-FCBC-ECA2E849365C}"/>
              </a:ext>
            </a:extLst>
          </p:cNvPr>
          <p:cNvSpPr txBox="1"/>
          <p:nvPr/>
        </p:nvSpPr>
        <p:spPr>
          <a:xfrm>
            <a:off x="669925" y="3587743"/>
            <a:ext cx="13003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2.</a:t>
            </a:r>
            <a:r>
              <a:rPr lang="zh-CN" altLang="en-US" dirty="0"/>
              <a:t>维护成本</a:t>
            </a:r>
          </a:p>
        </p:txBody>
      </p:sp>
      <p:sp>
        <p:nvSpPr>
          <p:cNvPr id="11" name="文本框 10">
            <a:extLst>
              <a:ext uri="{FF2B5EF4-FFF2-40B4-BE49-F238E27FC236}">
                <a16:creationId xmlns:a16="http://schemas.microsoft.com/office/drawing/2014/main" id="{495CB085-B49E-2A2C-27A0-50AC3DAEE51B}"/>
              </a:ext>
            </a:extLst>
          </p:cNvPr>
          <p:cNvSpPr txBox="1"/>
          <p:nvPr/>
        </p:nvSpPr>
        <p:spPr>
          <a:xfrm>
            <a:off x="2378053" y="2270657"/>
            <a:ext cx="9142433" cy="87395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dirty="0"/>
              <a:t>Wander Join</a:t>
            </a:r>
            <a:r>
              <a:rPr lang="zh-CN" altLang="en-US" dirty="0"/>
              <a:t>只需要二级</a:t>
            </a:r>
            <a:r>
              <a:rPr lang="en-US" altLang="zh-CN" dirty="0"/>
              <a:t>B</a:t>
            </a:r>
            <a:r>
              <a:rPr lang="zh-CN" altLang="en-US" dirty="0"/>
              <a:t>树索引，即在基表中存储一个值和一个指向每个记录的指针。对于</a:t>
            </a:r>
            <a:r>
              <a:rPr lang="en-US" altLang="zh-CN" dirty="0"/>
              <a:t>TPC-H</a:t>
            </a:r>
            <a:r>
              <a:rPr lang="zh-CN" altLang="en-US" dirty="0"/>
              <a:t>，额外的空间开销大约为原始数据的</a:t>
            </a:r>
            <a:r>
              <a:rPr lang="en-US" altLang="zh-CN" dirty="0"/>
              <a:t>1.4</a:t>
            </a:r>
            <a:r>
              <a:rPr lang="zh-CN" altLang="en-US" dirty="0"/>
              <a:t>倍。（作者认为该成本不算严重）</a:t>
            </a:r>
          </a:p>
        </p:txBody>
      </p:sp>
      <p:sp>
        <p:nvSpPr>
          <p:cNvPr id="13" name="文本框 12">
            <a:extLst>
              <a:ext uri="{FF2B5EF4-FFF2-40B4-BE49-F238E27FC236}">
                <a16:creationId xmlns:a16="http://schemas.microsoft.com/office/drawing/2014/main" id="{96222B89-B639-1BC4-B73F-7C75139E199E}"/>
              </a:ext>
            </a:extLst>
          </p:cNvPr>
          <p:cNvSpPr txBox="1"/>
          <p:nvPr/>
        </p:nvSpPr>
        <p:spPr>
          <a:xfrm>
            <a:off x="2378052" y="3587743"/>
            <a:ext cx="9142433" cy="170495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zh-CN" altLang="en-US" dirty="0"/>
              <a:t>特别是在并发环境下，多个更新可能同时发生，索引必须被锁定以避免写冲突。因此，</a:t>
            </a:r>
            <a:r>
              <a:rPr lang="en-US" altLang="zh-CN" dirty="0"/>
              <a:t>Wander Join</a:t>
            </a:r>
            <a:r>
              <a:rPr lang="zh-CN" altLang="en-US" dirty="0"/>
              <a:t>并不是为这种更新频繁的工作负载所涉及的，其</a:t>
            </a:r>
            <a:r>
              <a:rPr lang="zh-CN" altLang="en-US" dirty="0">
                <a:solidFill>
                  <a:srgbClr val="FF0000"/>
                </a:solidFill>
              </a:rPr>
              <a:t>更适合在线分析处理（</a:t>
            </a:r>
            <a:r>
              <a:rPr lang="en-US" altLang="zh-CN" dirty="0">
                <a:solidFill>
                  <a:srgbClr val="FF0000"/>
                </a:solidFill>
              </a:rPr>
              <a:t>OLAP</a:t>
            </a:r>
            <a:r>
              <a:rPr lang="zh-CN" altLang="en-US" dirty="0">
                <a:solidFill>
                  <a:srgbClr val="FF0000"/>
                </a:solidFill>
              </a:rPr>
              <a:t>）引擎</a:t>
            </a:r>
            <a:r>
              <a:rPr lang="zh-CN" altLang="en-US" dirty="0"/>
              <a:t>，它只看到离线时间中发生的批量更新。若要用于</a:t>
            </a:r>
            <a:r>
              <a:rPr lang="en-US" altLang="zh-CN" dirty="0"/>
              <a:t>OLTP</a:t>
            </a:r>
            <a:r>
              <a:rPr lang="zh-CN" altLang="en-US" dirty="0"/>
              <a:t>，则应该选择</a:t>
            </a:r>
            <a:r>
              <a:rPr lang="en-US" altLang="zh-CN" dirty="0"/>
              <a:t>fractal tree index</a:t>
            </a:r>
            <a:r>
              <a:rPr lang="zh-CN" altLang="en-US" dirty="0"/>
              <a:t>作为索引框架而不是</a:t>
            </a:r>
            <a:r>
              <a:rPr lang="en-US" altLang="zh-CN" dirty="0"/>
              <a:t>B</a:t>
            </a:r>
            <a:r>
              <a:rPr lang="zh-CN" altLang="en-US" dirty="0"/>
              <a:t>树。</a:t>
            </a:r>
          </a:p>
        </p:txBody>
      </p:sp>
    </p:spTree>
    <p:extLst>
      <p:ext uri="{BB962C8B-B14F-4D97-AF65-F5344CB8AC3E}">
        <p14:creationId xmlns:p14="http://schemas.microsoft.com/office/powerpoint/2010/main" val="3516962104"/>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A3946-1107-1C3F-6012-00286A29EA30}"/>
              </a:ext>
            </a:extLst>
          </p:cNvPr>
          <p:cNvSpPr>
            <a:spLocks noGrp="1"/>
          </p:cNvSpPr>
          <p:nvPr>
            <p:ph type="title"/>
          </p:nvPr>
        </p:nvSpPr>
        <p:spPr/>
        <p:txBody>
          <a:bodyPr>
            <a:normAutofit/>
          </a:bodyPr>
          <a:lstStyle/>
          <a:p>
            <a:r>
              <a:rPr lang="en-US" altLang="zh-CN" sz="3600" dirty="0"/>
              <a:t>6.8 </a:t>
            </a:r>
            <a:r>
              <a:rPr lang="zh-CN" altLang="en-US" sz="3600" dirty="0"/>
              <a:t>与</a:t>
            </a:r>
            <a:r>
              <a:rPr lang="en-US" altLang="zh-CN" sz="3600" dirty="0"/>
              <a:t>Ripple Join</a:t>
            </a:r>
            <a:r>
              <a:rPr lang="zh-CN" altLang="en-US" sz="3600" dirty="0"/>
              <a:t>比较</a:t>
            </a:r>
          </a:p>
        </p:txBody>
      </p:sp>
      <p:sp>
        <p:nvSpPr>
          <p:cNvPr id="3" name="灯片编号占位符 2">
            <a:extLst>
              <a:ext uri="{FF2B5EF4-FFF2-40B4-BE49-F238E27FC236}">
                <a16:creationId xmlns:a16="http://schemas.microsoft.com/office/drawing/2014/main" id="{D0804147-A60F-7853-536B-5F9C169D9D79}"/>
              </a:ext>
            </a:extLst>
          </p:cNvPr>
          <p:cNvSpPr>
            <a:spLocks noGrp="1"/>
          </p:cNvSpPr>
          <p:nvPr>
            <p:ph type="sldNum" sz="quarter" idx="12"/>
          </p:nvPr>
        </p:nvSpPr>
        <p:spPr/>
        <p:txBody>
          <a:bodyPr/>
          <a:lstStyle/>
          <a:p>
            <a:fld id="{5DD3DB80-B894-403A-B48E-6FDC1A72010E}" type="slidenum">
              <a:rPr lang="zh-CN" altLang="en-US" smtClean="0"/>
              <a:t>22</a:t>
            </a:fld>
            <a:endParaRPr lang="zh-CN" altLang="en-US"/>
          </a:p>
        </p:txBody>
      </p:sp>
      <p:sp>
        <p:nvSpPr>
          <p:cNvPr id="4" name="文本框 3">
            <a:extLst>
              <a:ext uri="{FF2B5EF4-FFF2-40B4-BE49-F238E27FC236}">
                <a16:creationId xmlns:a16="http://schemas.microsoft.com/office/drawing/2014/main" id="{24CCE847-F552-A938-61C4-2BF564001D99}"/>
              </a:ext>
            </a:extLst>
          </p:cNvPr>
          <p:cNvSpPr txBox="1"/>
          <p:nvPr/>
        </p:nvSpPr>
        <p:spPr>
          <a:xfrm>
            <a:off x="669925" y="1443851"/>
            <a:ext cx="11079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相同点：</a:t>
            </a:r>
          </a:p>
        </p:txBody>
      </p:sp>
      <p:sp>
        <p:nvSpPr>
          <p:cNvPr id="5" name="文本框 4">
            <a:extLst>
              <a:ext uri="{FF2B5EF4-FFF2-40B4-BE49-F238E27FC236}">
                <a16:creationId xmlns:a16="http://schemas.microsoft.com/office/drawing/2014/main" id="{31D1341E-E6FF-73EC-33B4-4E97A88F52A1}"/>
              </a:ext>
            </a:extLst>
          </p:cNvPr>
          <p:cNvSpPr txBox="1"/>
          <p:nvPr/>
        </p:nvSpPr>
        <p:spPr>
          <a:xfrm>
            <a:off x="669925" y="2245087"/>
            <a:ext cx="11079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不同点：</a:t>
            </a:r>
          </a:p>
        </p:txBody>
      </p:sp>
      <p:sp>
        <p:nvSpPr>
          <p:cNvPr id="6" name="文本框 5">
            <a:extLst>
              <a:ext uri="{FF2B5EF4-FFF2-40B4-BE49-F238E27FC236}">
                <a16:creationId xmlns:a16="http://schemas.microsoft.com/office/drawing/2014/main" id="{B8AC61FE-F90D-BD9D-FE5E-3751B26A0D80}"/>
              </a:ext>
            </a:extLst>
          </p:cNvPr>
          <p:cNvSpPr txBox="1"/>
          <p:nvPr/>
        </p:nvSpPr>
        <p:spPr>
          <a:xfrm>
            <a:off x="2393397" y="1443851"/>
            <a:ext cx="8494633"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两者都是对</a:t>
            </a:r>
            <a:r>
              <a:rPr lang="zh-CN" altLang="en-US" dirty="0">
                <a:solidFill>
                  <a:srgbClr val="FF0000"/>
                </a:solidFill>
              </a:rPr>
              <a:t>表连接进行采样</a:t>
            </a:r>
            <a:r>
              <a:rPr lang="zh-CN" altLang="en-US" dirty="0"/>
              <a:t>，且相对于既均匀有独立的理想采样方法来说</a:t>
            </a:r>
            <a:r>
              <a:rPr lang="zh-CN" altLang="en-US" dirty="0">
                <a:solidFill>
                  <a:srgbClr val="FF0000"/>
                </a:solidFill>
              </a:rPr>
              <a:t>收敛更慢</a:t>
            </a:r>
          </a:p>
        </p:txBody>
      </p:sp>
      <p:sp>
        <p:nvSpPr>
          <p:cNvPr id="7" name="文本框 6">
            <a:extLst>
              <a:ext uri="{FF2B5EF4-FFF2-40B4-BE49-F238E27FC236}">
                <a16:creationId xmlns:a16="http://schemas.microsoft.com/office/drawing/2014/main" id="{FFA190E2-67B6-2C10-21F6-1D3D18FF3A9F}"/>
              </a:ext>
            </a:extLst>
          </p:cNvPr>
          <p:cNvSpPr txBox="1"/>
          <p:nvPr/>
        </p:nvSpPr>
        <p:spPr>
          <a:xfrm>
            <a:off x="2393397" y="2227870"/>
            <a:ext cx="8494633" cy="17049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en-US" altLang="zh-CN" dirty="0"/>
              <a:t>Ripple Join</a:t>
            </a:r>
            <a:r>
              <a:rPr lang="zh-CN" altLang="en-US" dirty="0"/>
              <a:t>：从连接中采样均匀但不独立；</a:t>
            </a:r>
          </a:p>
          <a:p>
            <a:pPr>
              <a:lnSpc>
                <a:spcPct val="150000"/>
              </a:lnSpc>
            </a:pPr>
            <a:r>
              <a:rPr lang="en-US" altLang="zh-CN" dirty="0"/>
              <a:t>Wander Join</a:t>
            </a:r>
            <a:r>
              <a:rPr lang="zh-CN" altLang="en-US" dirty="0"/>
              <a:t>：从连接中采样独立但不均匀。</a:t>
            </a:r>
            <a:endParaRPr lang="en-US" altLang="zh-CN" dirty="0"/>
          </a:p>
          <a:p>
            <a:pPr>
              <a:lnSpc>
                <a:spcPct val="150000"/>
              </a:lnSpc>
            </a:pPr>
            <a:r>
              <a:rPr lang="zh-CN" altLang="en-US" dirty="0"/>
              <a:t>前者的影响取决于相关度的大小，而后者取决于非均匀性的程度，两者都取决于实际数据特征和查询情况。</a:t>
            </a:r>
          </a:p>
        </p:txBody>
      </p:sp>
      <p:sp>
        <p:nvSpPr>
          <p:cNvPr id="8" name="文本框 7">
            <a:extLst>
              <a:ext uri="{FF2B5EF4-FFF2-40B4-BE49-F238E27FC236}">
                <a16:creationId xmlns:a16="http://schemas.microsoft.com/office/drawing/2014/main" id="{32AD5D55-BC24-7B58-9BE9-B838494316D8}"/>
              </a:ext>
            </a:extLst>
          </p:cNvPr>
          <p:cNvSpPr txBox="1"/>
          <p:nvPr/>
        </p:nvSpPr>
        <p:spPr>
          <a:xfrm>
            <a:off x="669925" y="4243582"/>
            <a:ext cx="180049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采样效率比较：</a:t>
            </a:r>
          </a:p>
        </p:txBody>
      </p:sp>
      <p:sp>
        <p:nvSpPr>
          <p:cNvPr id="9" name="文本框 8">
            <a:extLst>
              <a:ext uri="{FF2B5EF4-FFF2-40B4-BE49-F238E27FC236}">
                <a16:creationId xmlns:a16="http://schemas.microsoft.com/office/drawing/2014/main" id="{D209354C-F636-E39D-6C86-C4661D0370E4}"/>
              </a:ext>
            </a:extLst>
          </p:cNvPr>
          <p:cNvSpPr txBox="1"/>
          <p:nvPr/>
        </p:nvSpPr>
        <p:spPr>
          <a:xfrm>
            <a:off x="669925" y="4745143"/>
            <a:ext cx="10850562" cy="458459"/>
          </a:xfrm>
          <a:prstGeom prst="rect">
            <a:avLst/>
          </a:prstGeom>
          <a:noFill/>
        </p:spPr>
        <p:txBody>
          <a:bodyPr wrap="square" rtlCol="0">
            <a:spAutoFit/>
          </a:bodyPr>
          <a:lstStyle/>
          <a:p>
            <a:pPr>
              <a:lnSpc>
                <a:spcPct val="150000"/>
              </a:lnSpc>
            </a:pPr>
            <a:r>
              <a:rPr lang="zh-CN" altLang="en-US" dirty="0"/>
              <a:t>比较指标：经过</a:t>
            </a:r>
            <a:r>
              <a:rPr lang="en-US" altLang="zh-CN" dirty="0"/>
              <a:t>n</a:t>
            </a:r>
            <a:r>
              <a:rPr lang="zh-CN" altLang="en-US" dirty="0"/>
              <a:t>个采样步骤后可以返回多少个联接样本。</a:t>
            </a:r>
          </a:p>
        </p:txBody>
      </p:sp>
      <p:sp>
        <p:nvSpPr>
          <p:cNvPr id="11" name="文本框 10">
            <a:extLst>
              <a:ext uri="{FF2B5EF4-FFF2-40B4-BE49-F238E27FC236}">
                <a16:creationId xmlns:a16="http://schemas.microsoft.com/office/drawing/2014/main" id="{5FB4946E-72E0-3169-049C-67504E427091}"/>
              </a:ext>
            </a:extLst>
          </p:cNvPr>
          <p:cNvSpPr txBox="1"/>
          <p:nvPr/>
        </p:nvSpPr>
        <p:spPr>
          <a:xfrm>
            <a:off x="3278114" y="5571815"/>
            <a:ext cx="8590676" cy="369332"/>
          </a:xfrm>
          <a:prstGeom prst="rect">
            <a:avLst/>
          </a:prstGeom>
          <a:noFill/>
        </p:spPr>
        <p:txBody>
          <a:bodyPr wrap="square">
            <a:spAutoFit/>
          </a:bodyPr>
          <a:lstStyle/>
          <a:p>
            <a:r>
              <a:rPr lang="en-US" altLang="zh-CN" dirty="0"/>
              <a:t>Computational costs/Run to completion/Worst case</a:t>
            </a:r>
            <a:endParaRPr lang="zh-CN" altLang="en-US" dirty="0"/>
          </a:p>
        </p:txBody>
      </p:sp>
      <p:sp>
        <p:nvSpPr>
          <p:cNvPr id="13" name="文本框 12">
            <a:extLst>
              <a:ext uri="{FF2B5EF4-FFF2-40B4-BE49-F238E27FC236}">
                <a16:creationId xmlns:a16="http://schemas.microsoft.com/office/drawing/2014/main" id="{1B9FF9D0-4C66-6FCC-C0D5-A6399575075F}"/>
              </a:ext>
            </a:extLst>
          </p:cNvPr>
          <p:cNvSpPr txBox="1"/>
          <p:nvPr/>
        </p:nvSpPr>
        <p:spPr>
          <a:xfrm>
            <a:off x="669924" y="5571815"/>
            <a:ext cx="239853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zh-CN" altLang="en-US" dirty="0"/>
              <a:t>其他可以比较的方面：</a:t>
            </a:r>
          </a:p>
        </p:txBody>
      </p:sp>
      <p:sp>
        <p:nvSpPr>
          <p:cNvPr id="10" name="文本框 9">
            <a:extLst>
              <a:ext uri="{FF2B5EF4-FFF2-40B4-BE49-F238E27FC236}">
                <a16:creationId xmlns:a16="http://schemas.microsoft.com/office/drawing/2014/main" id="{EFE8EC4F-E328-FC95-8687-1A8697B0CF79}"/>
              </a:ext>
            </a:extLst>
          </p:cNvPr>
          <p:cNvSpPr txBox="1"/>
          <p:nvPr/>
        </p:nvSpPr>
        <p:spPr>
          <a:xfrm>
            <a:off x="6977670" y="4745143"/>
            <a:ext cx="2875531" cy="369332"/>
          </a:xfrm>
          <a:prstGeom prst="rect">
            <a:avLst/>
          </a:prstGeom>
          <a:noFill/>
        </p:spPr>
        <p:txBody>
          <a:bodyPr wrap="none" rtlCol="0">
            <a:spAutoFit/>
          </a:bodyPr>
          <a:lstStyle/>
          <a:p>
            <a:r>
              <a:rPr lang="en-US" altLang="zh-CN" dirty="0">
                <a:solidFill>
                  <a:srgbClr val="FF0000"/>
                </a:solidFill>
              </a:rPr>
              <a:t>Wander Join &gt; Ripple Join</a:t>
            </a:r>
            <a:endParaRPr lang="zh-CN" altLang="en-US" dirty="0">
              <a:solidFill>
                <a:srgbClr val="FF0000"/>
              </a:solidFill>
            </a:endParaRPr>
          </a:p>
        </p:txBody>
      </p:sp>
    </p:spTree>
    <p:extLst>
      <p:ext uri="{BB962C8B-B14F-4D97-AF65-F5344CB8AC3E}">
        <p14:creationId xmlns:p14="http://schemas.microsoft.com/office/powerpoint/2010/main" val="1184985227"/>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57E6F-C2F2-C036-8318-B8FFE9A05478}"/>
              </a:ext>
            </a:extLst>
          </p:cNvPr>
          <p:cNvSpPr>
            <a:spLocks noGrp="1"/>
          </p:cNvSpPr>
          <p:nvPr>
            <p:ph type="title"/>
          </p:nvPr>
        </p:nvSpPr>
        <p:spPr/>
        <p:txBody>
          <a:bodyPr>
            <a:normAutofit/>
          </a:bodyPr>
          <a:lstStyle/>
          <a:p>
            <a:r>
              <a:rPr lang="en-US" altLang="zh-CN" sz="3600" dirty="0"/>
              <a:t>7. Walk Plan Optimizer</a:t>
            </a:r>
            <a:r>
              <a:rPr lang="zh-CN" altLang="en-US" sz="3600" dirty="0"/>
              <a:t>游走方案优化器</a:t>
            </a:r>
          </a:p>
        </p:txBody>
      </p:sp>
      <p:sp>
        <p:nvSpPr>
          <p:cNvPr id="3" name="灯片编号占位符 2">
            <a:extLst>
              <a:ext uri="{FF2B5EF4-FFF2-40B4-BE49-F238E27FC236}">
                <a16:creationId xmlns:a16="http://schemas.microsoft.com/office/drawing/2014/main" id="{A16E13EB-3546-A61F-472A-C1CA946D7311}"/>
              </a:ext>
            </a:extLst>
          </p:cNvPr>
          <p:cNvSpPr>
            <a:spLocks noGrp="1"/>
          </p:cNvSpPr>
          <p:nvPr>
            <p:ph type="sldNum" sz="quarter" idx="12"/>
          </p:nvPr>
        </p:nvSpPr>
        <p:spPr/>
        <p:txBody>
          <a:bodyPr/>
          <a:lstStyle/>
          <a:p>
            <a:fld id="{5DD3DB80-B894-403A-B48E-6FDC1A72010E}" type="slidenum">
              <a:rPr lang="zh-CN" altLang="en-US" smtClean="0"/>
              <a:t>23</a:t>
            </a:fld>
            <a:endParaRPr lang="zh-CN" altLang="en-US"/>
          </a:p>
        </p:txBody>
      </p:sp>
      <p:sp>
        <p:nvSpPr>
          <p:cNvPr id="4" name="文本框 3">
            <a:extLst>
              <a:ext uri="{FF2B5EF4-FFF2-40B4-BE49-F238E27FC236}">
                <a16:creationId xmlns:a16="http://schemas.microsoft.com/office/drawing/2014/main" id="{FC1ECC43-44E2-1C7E-57D2-FDCA7AFE6F44}"/>
              </a:ext>
            </a:extLst>
          </p:cNvPr>
          <p:cNvSpPr txBox="1"/>
          <p:nvPr/>
        </p:nvSpPr>
        <p:spPr>
          <a:xfrm>
            <a:off x="669925" y="1270341"/>
            <a:ext cx="41258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1. </a:t>
            </a:r>
            <a:r>
              <a:rPr lang="zh-CN" altLang="en-US" dirty="0"/>
              <a:t>游走方案生成 </a:t>
            </a:r>
            <a:r>
              <a:rPr lang="en-US" altLang="zh-CN" dirty="0"/>
              <a:t>Walk Plan Generation</a:t>
            </a:r>
            <a:endParaRPr lang="zh-CN" altLang="en-US" dirty="0"/>
          </a:p>
        </p:txBody>
      </p:sp>
      <p:sp>
        <p:nvSpPr>
          <p:cNvPr id="6" name="文本框 5">
            <a:extLst>
              <a:ext uri="{FF2B5EF4-FFF2-40B4-BE49-F238E27FC236}">
                <a16:creationId xmlns:a16="http://schemas.microsoft.com/office/drawing/2014/main" id="{01C4ABF0-B0A0-0307-5596-3873B773D134}"/>
              </a:ext>
            </a:extLst>
          </p:cNvPr>
          <p:cNvSpPr txBox="1"/>
          <p:nvPr/>
        </p:nvSpPr>
        <p:spPr>
          <a:xfrm>
            <a:off x="4984174" y="1284291"/>
            <a:ext cx="2492990" cy="369332"/>
          </a:xfrm>
          <a:prstGeom prst="rect">
            <a:avLst/>
          </a:prstGeom>
          <a:noFill/>
        </p:spPr>
        <p:txBody>
          <a:bodyPr wrap="none" rtlCol="0">
            <a:spAutoFit/>
          </a:bodyPr>
          <a:lstStyle/>
          <a:p>
            <a:r>
              <a:rPr lang="zh-CN" altLang="en-US" dirty="0"/>
              <a:t>首先生成所有游走方案</a:t>
            </a:r>
          </a:p>
        </p:txBody>
      </p:sp>
      <p:pic>
        <p:nvPicPr>
          <p:cNvPr id="7" name="图片 6">
            <a:extLst>
              <a:ext uri="{FF2B5EF4-FFF2-40B4-BE49-F238E27FC236}">
                <a16:creationId xmlns:a16="http://schemas.microsoft.com/office/drawing/2014/main" id="{F9076F83-42A5-F95A-4902-8C20B28F906E}"/>
              </a:ext>
            </a:extLst>
          </p:cNvPr>
          <p:cNvPicPr>
            <a:picLocks noChangeAspect="1"/>
          </p:cNvPicPr>
          <p:nvPr/>
        </p:nvPicPr>
        <p:blipFill>
          <a:blip r:embed="rId2"/>
          <a:stretch>
            <a:fillRect/>
          </a:stretch>
        </p:blipFill>
        <p:spPr>
          <a:xfrm>
            <a:off x="669925" y="2303462"/>
            <a:ext cx="5559041" cy="3659573"/>
          </a:xfrm>
          <a:prstGeom prst="rect">
            <a:avLst/>
          </a:prstGeom>
          <a:ln>
            <a:solidFill>
              <a:schemeClr val="tx1"/>
            </a:solidFill>
          </a:ln>
        </p:spPr>
      </p:pic>
      <p:sp>
        <p:nvSpPr>
          <p:cNvPr id="8" name="文本框 7">
            <a:extLst>
              <a:ext uri="{FF2B5EF4-FFF2-40B4-BE49-F238E27FC236}">
                <a16:creationId xmlns:a16="http://schemas.microsoft.com/office/drawing/2014/main" id="{08147018-91B4-1D11-BF81-775636F81E13}"/>
              </a:ext>
            </a:extLst>
          </p:cNvPr>
          <p:cNvSpPr txBox="1"/>
          <p:nvPr/>
        </p:nvSpPr>
        <p:spPr>
          <a:xfrm>
            <a:off x="536894" y="1783183"/>
            <a:ext cx="3775393" cy="369332"/>
          </a:xfrm>
          <a:prstGeom prst="rect">
            <a:avLst/>
          </a:prstGeom>
          <a:noFill/>
        </p:spPr>
        <p:txBody>
          <a:bodyPr wrap="none" rtlCol="0">
            <a:spAutoFit/>
          </a:bodyPr>
          <a:lstStyle/>
          <a:p>
            <a:r>
              <a:rPr lang="en-US" altLang="zh-CN" dirty="0"/>
              <a:t>1</a:t>
            </a:r>
            <a:r>
              <a:rPr lang="zh-CN" altLang="en-US" dirty="0"/>
              <a:t>）当至少存在一个有效游走顺序时</a:t>
            </a:r>
          </a:p>
        </p:txBody>
      </p:sp>
      <p:pic>
        <p:nvPicPr>
          <p:cNvPr id="9" name="图片 8">
            <a:extLst>
              <a:ext uri="{FF2B5EF4-FFF2-40B4-BE49-F238E27FC236}">
                <a16:creationId xmlns:a16="http://schemas.microsoft.com/office/drawing/2014/main" id="{2B94CB87-FD3E-58FD-B9AE-7222C5073F63}"/>
              </a:ext>
            </a:extLst>
          </p:cNvPr>
          <p:cNvPicPr>
            <a:picLocks noChangeAspect="1"/>
          </p:cNvPicPr>
          <p:nvPr/>
        </p:nvPicPr>
        <p:blipFill>
          <a:blip r:embed="rId3"/>
          <a:stretch>
            <a:fillRect/>
          </a:stretch>
        </p:blipFill>
        <p:spPr>
          <a:xfrm>
            <a:off x="6442247" y="4410735"/>
            <a:ext cx="5078240" cy="1552300"/>
          </a:xfrm>
          <a:prstGeom prst="rect">
            <a:avLst/>
          </a:prstGeom>
          <a:ln>
            <a:solidFill>
              <a:schemeClr val="tx1"/>
            </a:solidFill>
          </a:ln>
        </p:spPr>
      </p:pic>
      <p:sp>
        <p:nvSpPr>
          <p:cNvPr id="11" name="文本框 10">
            <a:extLst>
              <a:ext uri="{FF2B5EF4-FFF2-40B4-BE49-F238E27FC236}">
                <a16:creationId xmlns:a16="http://schemas.microsoft.com/office/drawing/2014/main" id="{F3B6E011-7AE8-BAB9-20FF-2E8020AF2DE6}"/>
              </a:ext>
            </a:extLst>
          </p:cNvPr>
          <p:cNvSpPr txBox="1"/>
          <p:nvPr/>
        </p:nvSpPr>
        <p:spPr>
          <a:xfrm>
            <a:off x="6442247" y="2784272"/>
            <a:ext cx="5078240" cy="1289456"/>
          </a:xfrm>
          <a:prstGeom prst="rect">
            <a:avLst/>
          </a:prstGeom>
          <a:noFill/>
        </p:spPr>
        <p:txBody>
          <a:bodyPr wrap="square">
            <a:spAutoFit/>
          </a:bodyPr>
          <a:lstStyle/>
          <a:p>
            <a:pPr>
              <a:lnSpc>
                <a:spcPct val="150000"/>
              </a:lnSpc>
            </a:pPr>
            <a:r>
              <a:rPr lang="zh-CN" altLang="en-US" dirty="0"/>
              <a:t>类似的，可以为</a:t>
            </a:r>
            <a:r>
              <a:rPr lang="zh-CN" altLang="en-US" dirty="0">
                <a:solidFill>
                  <a:srgbClr val="FF0000"/>
                </a:solidFill>
              </a:rPr>
              <a:t>循环查询</a:t>
            </a:r>
            <a:r>
              <a:rPr lang="zh-CN" altLang="en-US" dirty="0"/>
              <a:t>生成所有可能的游走方案，只是一些边不会被游走，需要在随机游走后进行检查</a:t>
            </a:r>
          </a:p>
        </p:txBody>
      </p:sp>
      <p:sp>
        <p:nvSpPr>
          <p:cNvPr id="13" name="文本框 12">
            <a:extLst>
              <a:ext uri="{FF2B5EF4-FFF2-40B4-BE49-F238E27FC236}">
                <a16:creationId xmlns:a16="http://schemas.microsoft.com/office/drawing/2014/main" id="{9315AE4F-D9C1-0F15-AB24-029F09B693CF}"/>
              </a:ext>
            </a:extLst>
          </p:cNvPr>
          <p:cNvSpPr txBox="1"/>
          <p:nvPr/>
        </p:nvSpPr>
        <p:spPr>
          <a:xfrm>
            <a:off x="6442247" y="2326937"/>
            <a:ext cx="5078240" cy="369332"/>
          </a:xfrm>
          <a:prstGeom prst="rect">
            <a:avLst/>
          </a:prstGeom>
          <a:noFill/>
        </p:spPr>
        <p:txBody>
          <a:bodyPr wrap="square">
            <a:spAutoFit/>
          </a:bodyPr>
          <a:lstStyle/>
          <a:p>
            <a:r>
              <a:rPr lang="zh-CN" altLang="en-US" dirty="0"/>
              <a:t>这些方案可以通过简单的回溯算法进行</a:t>
            </a:r>
            <a:r>
              <a:rPr lang="zh-CN" altLang="en-US" dirty="0">
                <a:solidFill>
                  <a:srgbClr val="FF0000"/>
                </a:solidFill>
              </a:rPr>
              <a:t>枚举</a:t>
            </a:r>
            <a:r>
              <a:rPr lang="zh-CN" altLang="en-US" dirty="0"/>
              <a:t>。</a:t>
            </a:r>
          </a:p>
        </p:txBody>
      </p:sp>
    </p:spTree>
    <p:extLst>
      <p:ext uri="{BB962C8B-B14F-4D97-AF65-F5344CB8AC3E}">
        <p14:creationId xmlns:p14="http://schemas.microsoft.com/office/powerpoint/2010/main" val="212633798"/>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287B0-6151-4399-CA96-FEC64066799C}"/>
              </a:ext>
            </a:extLst>
          </p:cNvPr>
          <p:cNvSpPr>
            <a:spLocks noGrp="1"/>
          </p:cNvSpPr>
          <p:nvPr>
            <p:ph type="title"/>
          </p:nvPr>
        </p:nvSpPr>
        <p:spPr/>
        <p:txBody>
          <a:bodyPr>
            <a:normAutofit/>
          </a:bodyPr>
          <a:lstStyle/>
          <a:p>
            <a:r>
              <a:rPr lang="en-US" altLang="zh-CN" sz="3600" dirty="0"/>
              <a:t>7. Walk Plan Optimizer</a:t>
            </a:r>
            <a:r>
              <a:rPr lang="zh-CN" altLang="en-US" sz="3600" dirty="0"/>
              <a:t>游走方案优化器</a:t>
            </a:r>
          </a:p>
        </p:txBody>
      </p:sp>
      <p:sp>
        <p:nvSpPr>
          <p:cNvPr id="3" name="灯片编号占位符 2">
            <a:extLst>
              <a:ext uri="{FF2B5EF4-FFF2-40B4-BE49-F238E27FC236}">
                <a16:creationId xmlns:a16="http://schemas.microsoft.com/office/drawing/2014/main" id="{3CF78FB1-B8B3-3456-2358-FAC8AFE1491C}"/>
              </a:ext>
            </a:extLst>
          </p:cNvPr>
          <p:cNvSpPr>
            <a:spLocks noGrp="1"/>
          </p:cNvSpPr>
          <p:nvPr>
            <p:ph type="sldNum" sz="quarter" idx="12"/>
          </p:nvPr>
        </p:nvSpPr>
        <p:spPr/>
        <p:txBody>
          <a:bodyPr/>
          <a:lstStyle/>
          <a:p>
            <a:fld id="{5DD3DB80-B894-403A-B48E-6FDC1A72010E}" type="slidenum">
              <a:rPr lang="zh-CN" altLang="en-US" smtClean="0"/>
              <a:t>24</a:t>
            </a:fld>
            <a:endParaRPr lang="zh-CN" altLang="en-US"/>
          </a:p>
        </p:txBody>
      </p:sp>
      <p:sp>
        <p:nvSpPr>
          <p:cNvPr id="4" name="文本框 3">
            <a:extLst>
              <a:ext uri="{FF2B5EF4-FFF2-40B4-BE49-F238E27FC236}">
                <a16:creationId xmlns:a16="http://schemas.microsoft.com/office/drawing/2014/main" id="{223C9477-0BB6-DC13-B4C8-F1859B03B537}"/>
              </a:ext>
            </a:extLst>
          </p:cNvPr>
          <p:cNvSpPr txBox="1"/>
          <p:nvPr/>
        </p:nvSpPr>
        <p:spPr>
          <a:xfrm>
            <a:off x="669925" y="1270341"/>
            <a:ext cx="41258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1. </a:t>
            </a:r>
            <a:r>
              <a:rPr lang="zh-CN" altLang="en-US" dirty="0"/>
              <a:t>游走方案生成 </a:t>
            </a:r>
            <a:r>
              <a:rPr lang="en-US" altLang="zh-CN" dirty="0"/>
              <a:t>Walk Plan Generation</a:t>
            </a:r>
            <a:endParaRPr lang="zh-CN" altLang="en-US" dirty="0"/>
          </a:p>
        </p:txBody>
      </p:sp>
      <p:sp>
        <p:nvSpPr>
          <p:cNvPr id="8" name="文本框 7">
            <a:extLst>
              <a:ext uri="{FF2B5EF4-FFF2-40B4-BE49-F238E27FC236}">
                <a16:creationId xmlns:a16="http://schemas.microsoft.com/office/drawing/2014/main" id="{92498962-F1E2-FAAB-3F34-BEE965F71562}"/>
              </a:ext>
            </a:extLst>
          </p:cNvPr>
          <p:cNvSpPr txBox="1"/>
          <p:nvPr/>
        </p:nvSpPr>
        <p:spPr>
          <a:xfrm>
            <a:off x="669925" y="1871550"/>
            <a:ext cx="3012201" cy="369332"/>
          </a:xfrm>
          <a:prstGeom prst="rect">
            <a:avLst/>
          </a:prstGeom>
          <a:noFill/>
        </p:spPr>
        <p:txBody>
          <a:bodyPr wrap="square">
            <a:spAutoFit/>
          </a:bodyPr>
          <a:lstStyle/>
          <a:p>
            <a:r>
              <a:rPr lang="en-US" altLang="zh-CN" dirty="0"/>
              <a:t>2</a:t>
            </a:r>
            <a:r>
              <a:rPr lang="zh-CN" altLang="en-US" dirty="0"/>
              <a:t>）当没有有效游走顺序时</a:t>
            </a:r>
          </a:p>
        </p:txBody>
      </p:sp>
      <p:pic>
        <p:nvPicPr>
          <p:cNvPr id="9" name="图片 8">
            <a:extLst>
              <a:ext uri="{FF2B5EF4-FFF2-40B4-BE49-F238E27FC236}">
                <a16:creationId xmlns:a16="http://schemas.microsoft.com/office/drawing/2014/main" id="{5B4169C0-2065-840C-DA55-64DE6CAF78DD}"/>
              </a:ext>
            </a:extLst>
          </p:cNvPr>
          <p:cNvPicPr>
            <a:picLocks noChangeAspect="1"/>
          </p:cNvPicPr>
          <p:nvPr/>
        </p:nvPicPr>
        <p:blipFill>
          <a:blip r:embed="rId2"/>
          <a:stretch>
            <a:fillRect/>
          </a:stretch>
        </p:blipFill>
        <p:spPr>
          <a:xfrm>
            <a:off x="6265788" y="1455007"/>
            <a:ext cx="5254699" cy="2308259"/>
          </a:xfrm>
          <a:prstGeom prst="rect">
            <a:avLst/>
          </a:prstGeom>
          <a:ln>
            <a:solidFill>
              <a:schemeClr val="tx1"/>
            </a:solidFill>
          </a:ln>
        </p:spPr>
      </p:pic>
      <p:sp>
        <p:nvSpPr>
          <p:cNvPr id="11" name="文本框 10">
            <a:extLst>
              <a:ext uri="{FF2B5EF4-FFF2-40B4-BE49-F238E27FC236}">
                <a16:creationId xmlns:a16="http://schemas.microsoft.com/office/drawing/2014/main" id="{4281BDF6-0C1A-D47F-8A0F-8F0058D09F8C}"/>
              </a:ext>
            </a:extLst>
          </p:cNvPr>
          <p:cNvSpPr txBox="1"/>
          <p:nvPr/>
        </p:nvSpPr>
        <p:spPr>
          <a:xfrm>
            <a:off x="669925" y="2321266"/>
            <a:ext cx="5254699" cy="873957"/>
          </a:xfrm>
          <a:prstGeom prst="rect">
            <a:avLst/>
          </a:prstGeom>
          <a:noFill/>
        </p:spPr>
        <p:txBody>
          <a:bodyPr wrap="square">
            <a:spAutoFit/>
          </a:bodyPr>
          <a:lstStyle/>
          <a:p>
            <a:pPr>
              <a:lnSpc>
                <a:spcPct val="150000"/>
              </a:lnSpc>
            </a:pPr>
            <a:r>
              <a:rPr lang="zh-CN" altLang="en-US" dirty="0"/>
              <a:t>验证一个查询图至少有有效游走顺序的充要条件是它有一个</a:t>
            </a:r>
            <a:r>
              <a:rPr lang="zh-CN" altLang="en-US" dirty="0">
                <a:solidFill>
                  <a:srgbClr val="FF0000"/>
                </a:solidFill>
              </a:rPr>
              <a:t>有向生成树</a:t>
            </a:r>
            <a:r>
              <a:rPr lang="zh-CN" altLang="en-US" dirty="0"/>
              <a:t>（每条边都指向远离根的树）。</a:t>
            </a:r>
          </a:p>
        </p:txBody>
      </p:sp>
      <p:sp>
        <p:nvSpPr>
          <p:cNvPr id="12" name="文本框 11">
            <a:extLst>
              <a:ext uri="{FF2B5EF4-FFF2-40B4-BE49-F238E27FC236}">
                <a16:creationId xmlns:a16="http://schemas.microsoft.com/office/drawing/2014/main" id="{48447BA8-C061-A7EC-F5CB-6C8F72428E7F}"/>
              </a:ext>
            </a:extLst>
          </p:cNvPr>
          <p:cNvSpPr txBox="1"/>
          <p:nvPr/>
        </p:nvSpPr>
        <p:spPr>
          <a:xfrm>
            <a:off x="669925" y="3293446"/>
            <a:ext cx="5254699" cy="25359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优化方案：</a:t>
            </a:r>
            <a:br>
              <a:rPr lang="en-US" altLang="zh-CN" dirty="0"/>
            </a:br>
            <a:r>
              <a:rPr lang="zh-CN" altLang="en-US" dirty="0"/>
              <a:t>当没有足够索引时，可以将查询图分解为多个</a:t>
            </a:r>
            <a:r>
              <a:rPr lang="zh-CN" altLang="en-US" dirty="0">
                <a:solidFill>
                  <a:srgbClr val="FF0000"/>
                </a:solidFill>
              </a:rPr>
              <a:t>组件</a:t>
            </a:r>
            <a:r>
              <a:rPr lang="zh-CN" altLang="en-US" dirty="0"/>
              <a:t>，使得每个组件都有一个有向生成树。</a:t>
            </a:r>
            <a:endParaRPr lang="en-US" altLang="zh-CN" dirty="0"/>
          </a:p>
          <a:p>
            <a:pPr>
              <a:lnSpc>
                <a:spcPct val="150000"/>
              </a:lnSpc>
            </a:pPr>
            <a:r>
              <a:rPr lang="zh-CN" altLang="en-US" dirty="0"/>
              <a:t>在找到有向生成树分解后，为每个组件生成游走顺序。现在的游走方案是游走顺序的</a:t>
            </a:r>
            <a:r>
              <a:rPr lang="zh-CN" altLang="en-US" dirty="0">
                <a:solidFill>
                  <a:srgbClr val="FF0000"/>
                </a:solidFill>
              </a:rPr>
              <a:t>任意组合</a:t>
            </a:r>
            <a:r>
              <a:rPr lang="zh-CN" altLang="en-US" dirty="0"/>
              <a:t>，每个部件一个。</a:t>
            </a:r>
          </a:p>
        </p:txBody>
      </p:sp>
      <p:sp>
        <p:nvSpPr>
          <p:cNvPr id="13" name="文本框 12">
            <a:extLst>
              <a:ext uri="{FF2B5EF4-FFF2-40B4-BE49-F238E27FC236}">
                <a16:creationId xmlns:a16="http://schemas.microsoft.com/office/drawing/2014/main" id="{C282DC37-B765-DA23-7E48-BF2E481349DB}"/>
              </a:ext>
            </a:extLst>
          </p:cNvPr>
          <p:cNvSpPr txBox="1"/>
          <p:nvPr/>
        </p:nvSpPr>
        <p:spPr>
          <a:xfrm>
            <a:off x="7480898" y="4062636"/>
            <a:ext cx="3317960" cy="8739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nSpc>
                <a:spcPct val="150000"/>
              </a:lnSpc>
            </a:pPr>
            <a:r>
              <a:rPr lang="zh-CN" altLang="en-US" dirty="0"/>
              <a:t>在组件级别上运行</a:t>
            </a:r>
            <a:r>
              <a:rPr lang="en-US" altLang="zh-CN" dirty="0"/>
              <a:t>Ripple Join;</a:t>
            </a:r>
          </a:p>
          <a:p>
            <a:pPr>
              <a:lnSpc>
                <a:spcPct val="150000"/>
              </a:lnSpc>
            </a:pPr>
            <a:r>
              <a:rPr lang="zh-CN" altLang="en-US" dirty="0"/>
              <a:t>在组件内部运行</a:t>
            </a:r>
            <a:r>
              <a:rPr lang="en-US" altLang="zh-CN" dirty="0"/>
              <a:t>Wander Join</a:t>
            </a:r>
            <a:r>
              <a:rPr lang="zh-CN" altLang="en-US" dirty="0"/>
              <a:t>。</a:t>
            </a:r>
          </a:p>
        </p:txBody>
      </p:sp>
      <p:sp>
        <p:nvSpPr>
          <p:cNvPr id="15" name="文本框 14">
            <a:extLst>
              <a:ext uri="{FF2B5EF4-FFF2-40B4-BE49-F238E27FC236}">
                <a16:creationId xmlns:a16="http://schemas.microsoft.com/office/drawing/2014/main" id="{A7481560-9DBA-D177-FA65-DE4FE068E238}"/>
              </a:ext>
            </a:extLst>
          </p:cNvPr>
          <p:cNvSpPr txBox="1"/>
          <p:nvPr/>
        </p:nvSpPr>
        <p:spPr>
          <a:xfrm>
            <a:off x="6265788" y="5183066"/>
            <a:ext cx="5254699" cy="873957"/>
          </a:xfrm>
          <a:prstGeom prst="rect">
            <a:avLst/>
          </a:prstGeom>
          <a:noFill/>
        </p:spPr>
        <p:txBody>
          <a:bodyPr wrap="square">
            <a:spAutoFit/>
          </a:bodyPr>
          <a:lstStyle/>
          <a:p>
            <a:pPr>
              <a:lnSpc>
                <a:spcPct val="150000"/>
              </a:lnSpc>
            </a:pPr>
            <a:r>
              <a:rPr lang="zh-CN" altLang="en-US" dirty="0"/>
              <a:t>在没有索引的极端条件下，每个组件中只包含一个表，此时算法本质上退化为</a:t>
            </a:r>
            <a:r>
              <a:rPr lang="en-US" altLang="zh-CN" dirty="0"/>
              <a:t>Ripple Join</a:t>
            </a:r>
            <a:r>
              <a:rPr lang="zh-CN" altLang="en-US" dirty="0"/>
              <a:t>。</a:t>
            </a:r>
          </a:p>
        </p:txBody>
      </p:sp>
    </p:spTree>
    <p:extLst>
      <p:ext uri="{BB962C8B-B14F-4D97-AF65-F5344CB8AC3E}">
        <p14:creationId xmlns:p14="http://schemas.microsoft.com/office/powerpoint/2010/main" val="1247543198"/>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4BE63-D865-D551-9AD7-AAAEAA3B51EB}"/>
              </a:ext>
            </a:extLst>
          </p:cNvPr>
          <p:cNvSpPr>
            <a:spLocks noGrp="1"/>
          </p:cNvSpPr>
          <p:nvPr>
            <p:ph type="title"/>
          </p:nvPr>
        </p:nvSpPr>
        <p:spPr/>
        <p:txBody>
          <a:bodyPr>
            <a:normAutofit/>
          </a:bodyPr>
          <a:lstStyle/>
          <a:p>
            <a:r>
              <a:rPr lang="en-US" altLang="zh-CN" sz="3600" dirty="0"/>
              <a:t>7. Walk Plan Optimizer</a:t>
            </a:r>
            <a:r>
              <a:rPr lang="zh-CN" altLang="en-US" sz="3600" dirty="0"/>
              <a:t>游走方案优化器</a:t>
            </a:r>
          </a:p>
        </p:txBody>
      </p:sp>
      <p:sp>
        <p:nvSpPr>
          <p:cNvPr id="3" name="灯片编号占位符 2">
            <a:extLst>
              <a:ext uri="{FF2B5EF4-FFF2-40B4-BE49-F238E27FC236}">
                <a16:creationId xmlns:a16="http://schemas.microsoft.com/office/drawing/2014/main" id="{31680759-3B5E-2633-559E-167326690CA1}"/>
              </a:ext>
            </a:extLst>
          </p:cNvPr>
          <p:cNvSpPr>
            <a:spLocks noGrp="1"/>
          </p:cNvSpPr>
          <p:nvPr>
            <p:ph type="sldNum" sz="quarter" idx="12"/>
          </p:nvPr>
        </p:nvSpPr>
        <p:spPr/>
        <p:txBody>
          <a:bodyPr/>
          <a:lstStyle/>
          <a:p>
            <a:fld id="{5DD3DB80-B894-403A-B48E-6FDC1A72010E}" type="slidenum">
              <a:rPr lang="zh-CN" altLang="en-US" smtClean="0"/>
              <a:t>25</a:t>
            </a:fld>
            <a:endParaRPr lang="zh-CN" altLang="en-US"/>
          </a:p>
        </p:txBody>
      </p:sp>
      <p:sp>
        <p:nvSpPr>
          <p:cNvPr id="4" name="文本框 3">
            <a:extLst>
              <a:ext uri="{FF2B5EF4-FFF2-40B4-BE49-F238E27FC236}">
                <a16:creationId xmlns:a16="http://schemas.microsoft.com/office/drawing/2014/main" id="{DEB29ED7-1D7D-720E-DF22-1B1D978A212D}"/>
              </a:ext>
            </a:extLst>
          </p:cNvPr>
          <p:cNvSpPr txBox="1"/>
          <p:nvPr/>
        </p:nvSpPr>
        <p:spPr>
          <a:xfrm>
            <a:off x="669925" y="1270341"/>
            <a:ext cx="41258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1. </a:t>
            </a:r>
            <a:r>
              <a:rPr lang="zh-CN" altLang="en-US" dirty="0"/>
              <a:t>游走方案生成 </a:t>
            </a:r>
            <a:r>
              <a:rPr lang="en-US" altLang="zh-CN" dirty="0"/>
              <a:t>Walk Plan Generation</a:t>
            </a:r>
            <a:endParaRPr lang="zh-CN" altLang="en-US" dirty="0"/>
          </a:p>
        </p:txBody>
      </p:sp>
      <p:sp>
        <p:nvSpPr>
          <p:cNvPr id="6" name="文本框 5">
            <a:extLst>
              <a:ext uri="{FF2B5EF4-FFF2-40B4-BE49-F238E27FC236}">
                <a16:creationId xmlns:a16="http://schemas.microsoft.com/office/drawing/2014/main" id="{828765B0-AC02-FC32-2B6B-DD987A7A8A7B}"/>
              </a:ext>
            </a:extLst>
          </p:cNvPr>
          <p:cNvSpPr txBox="1"/>
          <p:nvPr/>
        </p:nvSpPr>
        <p:spPr>
          <a:xfrm>
            <a:off x="669925" y="1871550"/>
            <a:ext cx="3012201" cy="369332"/>
          </a:xfrm>
          <a:prstGeom prst="rect">
            <a:avLst/>
          </a:prstGeom>
          <a:noFill/>
        </p:spPr>
        <p:txBody>
          <a:bodyPr wrap="square">
            <a:spAutoFit/>
          </a:bodyPr>
          <a:lstStyle/>
          <a:p>
            <a:r>
              <a:rPr lang="en-US" altLang="zh-CN" dirty="0"/>
              <a:t>3</a:t>
            </a:r>
            <a:r>
              <a:rPr lang="zh-CN" altLang="en-US" dirty="0"/>
              <a:t>）有向生成树分解</a:t>
            </a:r>
          </a:p>
        </p:txBody>
      </p:sp>
      <p:sp>
        <p:nvSpPr>
          <p:cNvPr id="8" name="文本框 7">
            <a:extLst>
              <a:ext uri="{FF2B5EF4-FFF2-40B4-BE49-F238E27FC236}">
                <a16:creationId xmlns:a16="http://schemas.microsoft.com/office/drawing/2014/main" id="{BD819664-F46A-D5D3-26F5-B6959DC7D4DE}"/>
              </a:ext>
            </a:extLst>
          </p:cNvPr>
          <p:cNvSpPr txBox="1"/>
          <p:nvPr/>
        </p:nvSpPr>
        <p:spPr>
          <a:xfrm>
            <a:off x="669925" y="2276095"/>
            <a:ext cx="10850562" cy="873957"/>
          </a:xfrm>
          <a:prstGeom prst="rect">
            <a:avLst/>
          </a:prstGeom>
          <a:noFill/>
        </p:spPr>
        <p:txBody>
          <a:bodyPr wrap="square">
            <a:spAutoFit/>
          </a:bodyPr>
          <a:lstStyle/>
          <a:p>
            <a:pPr>
              <a:lnSpc>
                <a:spcPct val="150000"/>
              </a:lnSpc>
            </a:pPr>
            <a:r>
              <a:rPr lang="zh-CN" altLang="en-US" dirty="0"/>
              <a:t>有向生成树分解时希望</a:t>
            </a:r>
            <a:r>
              <a:rPr lang="zh-CN" altLang="en-US" dirty="0">
                <a:solidFill>
                  <a:srgbClr val="FF0000"/>
                </a:solidFill>
              </a:rPr>
              <a:t>尽可能减少组件的数量</a:t>
            </a:r>
            <a:r>
              <a:rPr lang="zh-CN" altLang="en-US" dirty="0"/>
              <a:t>，因为每增加一个组件就会将一个连接条件从</a:t>
            </a:r>
            <a:r>
              <a:rPr lang="en-US" altLang="zh-CN" dirty="0"/>
              <a:t>Wander Join</a:t>
            </a:r>
            <a:r>
              <a:rPr lang="zh-CN" altLang="en-US" dirty="0"/>
              <a:t>推到</a:t>
            </a:r>
            <a:r>
              <a:rPr lang="en-US" altLang="zh-CN" dirty="0"/>
              <a:t>Ripple Join</a:t>
            </a:r>
            <a:r>
              <a:rPr lang="zh-CN" altLang="en-US" dirty="0"/>
              <a:t>，从而降低了采样效率。</a:t>
            </a:r>
          </a:p>
        </p:txBody>
      </p:sp>
      <p:sp>
        <p:nvSpPr>
          <p:cNvPr id="11" name="文本框 10">
            <a:extLst>
              <a:ext uri="{FF2B5EF4-FFF2-40B4-BE49-F238E27FC236}">
                <a16:creationId xmlns:a16="http://schemas.microsoft.com/office/drawing/2014/main" id="{7811B97E-D8CA-EB40-5740-567C302F0069}"/>
              </a:ext>
            </a:extLst>
          </p:cNvPr>
          <p:cNvSpPr txBox="1"/>
          <p:nvPr/>
        </p:nvSpPr>
        <p:spPr>
          <a:xfrm>
            <a:off x="669925" y="3275607"/>
            <a:ext cx="226215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穷举法找最优分解：</a:t>
            </a:r>
          </a:p>
        </p:txBody>
      </p:sp>
      <p:sp>
        <p:nvSpPr>
          <p:cNvPr id="12" name="文本框 11">
            <a:extLst>
              <a:ext uri="{FF2B5EF4-FFF2-40B4-BE49-F238E27FC236}">
                <a16:creationId xmlns:a16="http://schemas.microsoft.com/office/drawing/2014/main" id="{CD318B55-DE64-D16A-1F8C-FEA324460D40}"/>
              </a:ext>
            </a:extLst>
          </p:cNvPr>
          <p:cNvSpPr txBox="1"/>
          <p:nvPr/>
        </p:nvSpPr>
        <p:spPr>
          <a:xfrm>
            <a:off x="3918635" y="3982856"/>
            <a:ext cx="877163" cy="369332"/>
          </a:xfrm>
          <a:prstGeom prst="rect">
            <a:avLst/>
          </a:prstGeom>
          <a:noFill/>
        </p:spPr>
        <p:txBody>
          <a:bodyPr wrap="none" rtlCol="0">
            <a:spAutoFit/>
          </a:bodyPr>
          <a:lstStyle/>
          <a:p>
            <a:r>
              <a:rPr lang="zh-CN" altLang="en-US" dirty="0"/>
              <a:t>保留：</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AD813458-AA0E-880C-6DBA-FCDBBA86D93A}"/>
                  </a:ext>
                </a:extLst>
              </p:cNvPr>
              <p:cNvSpPr txBox="1"/>
              <p:nvPr/>
            </p:nvSpPr>
            <p:spPr>
              <a:xfrm>
                <a:off x="4013558" y="4545670"/>
                <a:ext cx="27818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oMath>
                  </m:oMathPara>
                </a14:m>
                <a:endParaRPr lang="zh-CN" altLang="en-US" dirty="0"/>
              </a:p>
            </p:txBody>
          </p:sp>
        </mc:Choice>
        <mc:Fallback>
          <p:sp>
            <p:nvSpPr>
              <p:cNvPr id="13" name="文本框 12">
                <a:extLst>
                  <a:ext uri="{FF2B5EF4-FFF2-40B4-BE49-F238E27FC236}">
                    <a16:creationId xmlns:a16="http://schemas.microsoft.com/office/drawing/2014/main" id="{AD813458-AA0E-880C-6DBA-FCDBBA86D93A}"/>
                  </a:ext>
                </a:extLst>
              </p:cNvPr>
              <p:cNvSpPr txBox="1">
                <a:spLocks noRot="1" noChangeAspect="1" noMove="1" noResize="1" noEditPoints="1" noAdjustHandles="1" noChangeArrowheads="1" noChangeShapeType="1" noTextEdit="1"/>
              </p:cNvSpPr>
              <p:nvPr/>
            </p:nvSpPr>
            <p:spPr>
              <a:xfrm>
                <a:off x="4013558" y="4545670"/>
                <a:ext cx="2781852" cy="276999"/>
              </a:xfrm>
              <a:prstGeom prst="rect">
                <a:avLst/>
              </a:prstGeom>
              <a:blipFill>
                <a:blip r:embed="rId2"/>
                <a:stretch>
                  <a:fillRect l="-219" t="-2222" r="-1532" b="-4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F23B3EF0-787D-5CA6-A7DE-3D2CB0443237}"/>
                  </a:ext>
                </a:extLst>
              </p:cNvPr>
              <p:cNvSpPr txBox="1"/>
              <p:nvPr/>
            </p:nvSpPr>
            <p:spPr>
              <a:xfrm>
                <a:off x="4013558" y="5016151"/>
                <a:ext cx="2792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6</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3</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6</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m:t>
                      </m:r>
                    </m:oMath>
                  </m:oMathPara>
                </a14:m>
                <a:endParaRPr lang="zh-CN" altLang="en-US" dirty="0"/>
              </a:p>
            </p:txBody>
          </p:sp>
        </mc:Choice>
        <mc:Fallback>
          <p:sp>
            <p:nvSpPr>
              <p:cNvPr id="16" name="文本框 15">
                <a:extLst>
                  <a:ext uri="{FF2B5EF4-FFF2-40B4-BE49-F238E27FC236}">
                    <a16:creationId xmlns:a16="http://schemas.microsoft.com/office/drawing/2014/main" id="{F23B3EF0-787D-5CA6-A7DE-3D2CB0443237}"/>
                  </a:ext>
                </a:extLst>
              </p:cNvPr>
              <p:cNvSpPr txBox="1">
                <a:spLocks noRot="1" noChangeAspect="1" noMove="1" noResize="1" noEditPoints="1" noAdjustHandles="1" noChangeArrowheads="1" noChangeShapeType="1" noTextEdit="1"/>
              </p:cNvSpPr>
              <p:nvPr/>
            </p:nvSpPr>
            <p:spPr>
              <a:xfrm>
                <a:off x="4013558" y="5016151"/>
                <a:ext cx="2792496" cy="276999"/>
              </a:xfrm>
              <a:prstGeom prst="rect">
                <a:avLst/>
              </a:prstGeom>
              <a:blipFill>
                <a:blip r:embed="rId3"/>
                <a:stretch>
                  <a:fillRect l="-218" t="-2222" r="-1528" b="-40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78DA3A1-BE0E-76DF-B0A4-7444A83C9A7F}"/>
              </a:ext>
            </a:extLst>
          </p:cNvPr>
          <p:cNvPicPr>
            <a:picLocks noChangeAspect="1"/>
          </p:cNvPicPr>
          <p:nvPr/>
        </p:nvPicPr>
        <p:blipFill>
          <a:blip r:embed="rId4"/>
          <a:stretch>
            <a:fillRect/>
          </a:stretch>
        </p:blipFill>
        <p:spPr>
          <a:xfrm>
            <a:off x="1257478" y="3892622"/>
            <a:ext cx="2165461" cy="1854295"/>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911F0FD-82A2-A5CE-CB3A-CB2F86E77D51}"/>
                  </a:ext>
                </a:extLst>
              </p:cNvPr>
              <p:cNvSpPr txBox="1"/>
              <p:nvPr/>
            </p:nvSpPr>
            <p:spPr>
              <a:xfrm>
                <a:off x="7396204" y="3929686"/>
                <a:ext cx="2662524" cy="369332"/>
              </a:xfrm>
              <a:prstGeom prst="rect">
                <a:avLst/>
              </a:prstGeom>
              <a:noFill/>
            </p:spPr>
            <p:txBody>
              <a:bodyPr wrap="none" rtlCol="0">
                <a:spAutoFit/>
              </a:bodyPr>
              <a:lstStyle/>
              <a:p>
                <a:r>
                  <a:rPr lang="zh-CN" altLang="en-US" dirty="0"/>
                  <a:t>覆盖集：</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oMath>
                </a14:m>
                <a:endParaRPr lang="zh-CN" altLang="en-US" dirty="0"/>
              </a:p>
            </p:txBody>
          </p:sp>
        </mc:Choice>
        <mc:Fallback>
          <p:sp>
            <p:nvSpPr>
              <p:cNvPr id="9" name="文本框 8">
                <a:extLst>
                  <a:ext uri="{FF2B5EF4-FFF2-40B4-BE49-F238E27FC236}">
                    <a16:creationId xmlns:a16="http://schemas.microsoft.com/office/drawing/2014/main" id="{B911F0FD-82A2-A5CE-CB3A-CB2F86E77D51}"/>
                  </a:ext>
                </a:extLst>
              </p:cNvPr>
              <p:cNvSpPr txBox="1">
                <a:spLocks noRot="1" noChangeAspect="1" noMove="1" noResize="1" noEditPoints="1" noAdjustHandles="1" noChangeArrowheads="1" noChangeShapeType="1" noTextEdit="1"/>
              </p:cNvSpPr>
              <p:nvPr/>
            </p:nvSpPr>
            <p:spPr>
              <a:xfrm>
                <a:off x="7396204" y="3929686"/>
                <a:ext cx="2662524" cy="369332"/>
              </a:xfrm>
              <a:prstGeom prst="rect">
                <a:avLst/>
              </a:prstGeom>
              <a:blipFill>
                <a:blip r:embed="rId5"/>
                <a:stretch>
                  <a:fillRect l="-1831" t="-10000" r="-458"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BE35B7E-956E-CF30-DD2D-00DA5C41E73E}"/>
                  </a:ext>
                </a:extLst>
              </p:cNvPr>
              <p:cNvSpPr txBox="1"/>
              <p:nvPr/>
            </p:nvSpPr>
            <p:spPr>
              <a:xfrm>
                <a:off x="7399836" y="4508212"/>
                <a:ext cx="3765518" cy="369332"/>
              </a:xfrm>
              <a:prstGeom prst="rect">
                <a:avLst/>
              </a:prstGeom>
              <a:noFill/>
            </p:spPr>
            <p:txBody>
              <a:bodyPr wrap="none" rtlCol="0">
                <a:spAutoFit/>
              </a:bodyPr>
              <a:lstStyle/>
              <a:p>
                <a:r>
                  <a:rPr lang="zh-CN" altLang="en-US" dirty="0"/>
                  <a:t>将其分配给</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e>
                    </m:d>
                  </m:oMath>
                </a14:m>
                <a:r>
                  <a:rPr lang="zh-CN" altLang="en-US" dirty="0"/>
                  <a:t>，得到最优分解：</a:t>
                </a:r>
              </a:p>
            </p:txBody>
          </p:sp>
        </mc:Choice>
        <mc:Fallback>
          <p:sp>
            <p:nvSpPr>
              <p:cNvPr id="14" name="文本框 13">
                <a:extLst>
                  <a:ext uri="{FF2B5EF4-FFF2-40B4-BE49-F238E27FC236}">
                    <a16:creationId xmlns:a16="http://schemas.microsoft.com/office/drawing/2014/main" id="{DBE35B7E-956E-CF30-DD2D-00DA5C41E73E}"/>
                  </a:ext>
                </a:extLst>
              </p:cNvPr>
              <p:cNvSpPr txBox="1">
                <a:spLocks noRot="1" noChangeAspect="1" noMove="1" noResize="1" noEditPoints="1" noAdjustHandles="1" noChangeArrowheads="1" noChangeShapeType="1" noTextEdit="1"/>
              </p:cNvSpPr>
              <p:nvPr/>
            </p:nvSpPr>
            <p:spPr>
              <a:xfrm>
                <a:off x="7399836" y="4508212"/>
                <a:ext cx="3765518" cy="369332"/>
              </a:xfrm>
              <a:prstGeom prst="rect">
                <a:avLst/>
              </a:prstGeom>
              <a:blipFill>
                <a:blip r:embed="rId6"/>
                <a:stretch>
                  <a:fillRect l="-1456" t="-10000" r="-647"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29434F6-23ED-47FD-70FD-1215E06ABB4F}"/>
                  </a:ext>
                </a:extLst>
              </p:cNvPr>
              <p:cNvSpPr txBox="1"/>
              <p:nvPr/>
            </p:nvSpPr>
            <p:spPr>
              <a:xfrm>
                <a:off x="7833769" y="5078652"/>
                <a:ext cx="2773260" cy="276999"/>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4</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5</m:t>
                        </m:r>
                      </m:sub>
                    </m:sSub>
                    <m:r>
                      <a:rPr lang="en-US" altLang="zh-CN" i="1">
                        <a:latin typeface="Cambria Math" panose="02040503050406030204" pitchFamily="18" charset="0"/>
                      </a:rPr>
                      <m:t>}</m:t>
                    </m:r>
                  </m:oMath>
                </a14:m>
                <a:r>
                  <a:rPr lang="zh-CN" altLang="en-US" dirty="0"/>
                  <a:t>和</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6</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7</m:t>
                        </m:r>
                      </m:sub>
                    </m:sSub>
                    <m:r>
                      <a:rPr lang="en-US" altLang="zh-CN" i="1">
                        <a:latin typeface="Cambria Math" panose="02040503050406030204" pitchFamily="18" charset="0"/>
                      </a:rPr>
                      <m:t>}</m:t>
                    </m:r>
                  </m:oMath>
                </a14:m>
                <a:endParaRPr lang="zh-CN" altLang="en-US" dirty="0"/>
              </a:p>
            </p:txBody>
          </p:sp>
        </mc:Choice>
        <mc:Fallback>
          <p:sp>
            <p:nvSpPr>
              <p:cNvPr id="15" name="文本框 14">
                <a:extLst>
                  <a:ext uri="{FF2B5EF4-FFF2-40B4-BE49-F238E27FC236}">
                    <a16:creationId xmlns:a16="http://schemas.microsoft.com/office/drawing/2014/main" id="{A29434F6-23ED-47FD-70FD-1215E06ABB4F}"/>
                  </a:ext>
                </a:extLst>
              </p:cNvPr>
              <p:cNvSpPr txBox="1">
                <a:spLocks noRot="1" noChangeAspect="1" noMove="1" noResize="1" noEditPoints="1" noAdjustHandles="1" noChangeArrowheads="1" noChangeShapeType="1" noTextEdit="1"/>
              </p:cNvSpPr>
              <p:nvPr/>
            </p:nvSpPr>
            <p:spPr>
              <a:xfrm>
                <a:off x="7833769" y="5078652"/>
                <a:ext cx="2773260" cy="276999"/>
              </a:xfrm>
              <a:prstGeom prst="rect">
                <a:avLst/>
              </a:prstGeom>
              <a:blipFill>
                <a:blip r:embed="rId7"/>
                <a:stretch>
                  <a:fillRect l="-3956" t="-28261" r="-3297"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595249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3C13B-4D4D-3F2E-E344-03A3BA19A90A}"/>
              </a:ext>
            </a:extLst>
          </p:cNvPr>
          <p:cNvSpPr>
            <a:spLocks noGrp="1"/>
          </p:cNvSpPr>
          <p:nvPr>
            <p:ph type="title"/>
          </p:nvPr>
        </p:nvSpPr>
        <p:spPr/>
        <p:txBody>
          <a:bodyPr>
            <a:normAutofit/>
          </a:bodyPr>
          <a:lstStyle/>
          <a:p>
            <a:r>
              <a:rPr lang="en-US" altLang="zh-CN" sz="3600" dirty="0"/>
              <a:t>7. Walk Plan Optimizer</a:t>
            </a:r>
            <a:r>
              <a:rPr lang="zh-CN" altLang="en-US" sz="3600" dirty="0"/>
              <a:t>游走方案优化器</a:t>
            </a:r>
          </a:p>
        </p:txBody>
      </p:sp>
      <p:sp>
        <p:nvSpPr>
          <p:cNvPr id="3" name="灯片编号占位符 2">
            <a:extLst>
              <a:ext uri="{FF2B5EF4-FFF2-40B4-BE49-F238E27FC236}">
                <a16:creationId xmlns:a16="http://schemas.microsoft.com/office/drawing/2014/main" id="{1B95C994-133B-88F1-0713-1877FDC75B25}"/>
              </a:ext>
            </a:extLst>
          </p:cNvPr>
          <p:cNvSpPr>
            <a:spLocks noGrp="1"/>
          </p:cNvSpPr>
          <p:nvPr>
            <p:ph type="sldNum" sz="quarter" idx="12"/>
          </p:nvPr>
        </p:nvSpPr>
        <p:spPr/>
        <p:txBody>
          <a:bodyPr/>
          <a:lstStyle/>
          <a:p>
            <a:fld id="{5DD3DB80-B894-403A-B48E-6FDC1A72010E}" type="slidenum">
              <a:rPr lang="zh-CN" altLang="en-US" smtClean="0"/>
              <a:t>26</a:t>
            </a:fld>
            <a:endParaRPr lang="zh-CN" altLang="en-US"/>
          </a:p>
        </p:txBody>
      </p:sp>
      <p:sp>
        <p:nvSpPr>
          <p:cNvPr id="4" name="文本框 3">
            <a:extLst>
              <a:ext uri="{FF2B5EF4-FFF2-40B4-BE49-F238E27FC236}">
                <a16:creationId xmlns:a16="http://schemas.microsoft.com/office/drawing/2014/main" id="{3882585C-AA75-0A1B-304E-24542E9754B1}"/>
              </a:ext>
            </a:extLst>
          </p:cNvPr>
          <p:cNvSpPr txBox="1"/>
          <p:nvPr/>
        </p:nvSpPr>
        <p:spPr>
          <a:xfrm>
            <a:off x="669925" y="1270341"/>
            <a:ext cx="42669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2. </a:t>
            </a:r>
            <a:r>
              <a:rPr lang="zh-CN" altLang="en-US" dirty="0"/>
              <a:t>游走方案优化 </a:t>
            </a:r>
            <a:r>
              <a:rPr lang="en-US" altLang="zh-CN" dirty="0"/>
              <a:t>Walk Plan Optimization</a:t>
            </a:r>
            <a:endParaRPr lang="zh-CN" altLang="en-US" dirty="0"/>
          </a:p>
        </p:txBody>
      </p:sp>
      <p:pic>
        <p:nvPicPr>
          <p:cNvPr id="6" name="图片 5">
            <a:extLst>
              <a:ext uri="{FF2B5EF4-FFF2-40B4-BE49-F238E27FC236}">
                <a16:creationId xmlns:a16="http://schemas.microsoft.com/office/drawing/2014/main" id="{80CEE994-8D2D-E6A0-0EEF-4FB02B425BC9}"/>
              </a:ext>
            </a:extLst>
          </p:cNvPr>
          <p:cNvPicPr>
            <a:picLocks noChangeAspect="1"/>
          </p:cNvPicPr>
          <p:nvPr/>
        </p:nvPicPr>
        <p:blipFill>
          <a:blip r:embed="rId2"/>
          <a:stretch>
            <a:fillRect/>
          </a:stretch>
        </p:blipFill>
        <p:spPr>
          <a:xfrm>
            <a:off x="669925" y="1810145"/>
            <a:ext cx="2337162" cy="3241637"/>
          </a:xfrm>
          <a:prstGeom prst="rect">
            <a:avLst/>
          </a:prstGeom>
          <a:ln>
            <a:solidFill>
              <a:schemeClr val="tx1"/>
            </a:solidFill>
          </a:ln>
        </p:spPr>
      </p:pic>
      <p:sp>
        <p:nvSpPr>
          <p:cNvPr id="10" name="文本框 9">
            <a:extLst>
              <a:ext uri="{FF2B5EF4-FFF2-40B4-BE49-F238E27FC236}">
                <a16:creationId xmlns:a16="http://schemas.microsoft.com/office/drawing/2014/main" id="{3A1B8877-5D62-ECFB-06D2-CC2ACFF98286}"/>
              </a:ext>
            </a:extLst>
          </p:cNvPr>
          <p:cNvSpPr txBox="1"/>
          <p:nvPr/>
        </p:nvSpPr>
        <p:spPr>
          <a:xfrm>
            <a:off x="3123690" y="1810145"/>
            <a:ext cx="8396798" cy="369332"/>
          </a:xfrm>
          <a:prstGeom prst="rect">
            <a:avLst/>
          </a:prstGeom>
          <a:noFill/>
        </p:spPr>
        <p:txBody>
          <a:bodyPr wrap="square">
            <a:spAutoFit/>
          </a:bodyPr>
          <a:lstStyle/>
          <a:p>
            <a:r>
              <a:rPr lang="zh-CN" altLang="en-US" dirty="0"/>
              <a:t>通过为有向生成树分解中的每个组件选择最佳的游走顺序来选择最佳的游走方案。</a:t>
            </a:r>
          </a:p>
        </p:txBody>
      </p:sp>
      <p:sp>
        <p:nvSpPr>
          <p:cNvPr id="14" name="文本框 13">
            <a:extLst>
              <a:ext uri="{FF2B5EF4-FFF2-40B4-BE49-F238E27FC236}">
                <a16:creationId xmlns:a16="http://schemas.microsoft.com/office/drawing/2014/main" id="{8AAAF763-1231-73F8-8797-DFAB46474824}"/>
              </a:ext>
            </a:extLst>
          </p:cNvPr>
          <p:cNvSpPr txBox="1"/>
          <p:nvPr/>
        </p:nvSpPr>
        <p:spPr>
          <a:xfrm>
            <a:off x="3123690" y="2257897"/>
            <a:ext cx="8396798" cy="253595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zh-CN" altLang="en-US" dirty="0"/>
              <a:t>游走顺序的表现取决于很多因素：</a:t>
            </a:r>
            <a:endParaRPr lang="en-US" altLang="zh-CN" dirty="0"/>
          </a:p>
          <a:p>
            <a:pPr>
              <a:lnSpc>
                <a:spcPct val="150000"/>
              </a:lnSpc>
            </a:pPr>
            <a:r>
              <a:rPr lang="en-US" altLang="zh-CN" dirty="0"/>
              <a:t>a.</a:t>
            </a:r>
            <a:r>
              <a:rPr lang="zh-CN" altLang="en-US" dirty="0"/>
              <a:t>连接</a:t>
            </a:r>
            <a:r>
              <a:rPr lang="zh-CN" altLang="en-US" dirty="0">
                <a:solidFill>
                  <a:srgbClr val="FF0000"/>
                </a:solidFill>
              </a:rPr>
              <a:t>图的结构</a:t>
            </a:r>
            <a:r>
              <a:rPr lang="zh-CN" altLang="en-US" dirty="0"/>
              <a:t>。</a:t>
            </a:r>
          </a:p>
          <a:p>
            <a:pPr>
              <a:lnSpc>
                <a:spcPct val="150000"/>
              </a:lnSpc>
            </a:pPr>
            <a:r>
              <a:rPr lang="en-US" altLang="zh-CN" dirty="0"/>
              <a:t>b.</a:t>
            </a:r>
            <a:r>
              <a:rPr lang="zh-CN" altLang="en-US" dirty="0"/>
              <a:t>某个属性上有一个</a:t>
            </a:r>
            <a:r>
              <a:rPr lang="zh-CN" altLang="en-US" dirty="0">
                <a:solidFill>
                  <a:srgbClr val="FF0000"/>
                </a:solidFill>
              </a:rPr>
              <a:t>选择谓词</a:t>
            </a:r>
            <a:r>
              <a:rPr lang="zh-CN" altLang="en-US" dirty="0"/>
              <a:t>，并且该属性上有一个索引表，那么最好从该表开始。</a:t>
            </a:r>
          </a:p>
          <a:p>
            <a:pPr>
              <a:lnSpc>
                <a:spcPct val="150000"/>
              </a:lnSpc>
            </a:pPr>
            <a:r>
              <a:rPr lang="en-US" altLang="zh-CN" dirty="0"/>
              <a:t>c.</a:t>
            </a:r>
            <a:r>
              <a:rPr lang="zh-CN" altLang="en-US" dirty="0"/>
              <a:t>对于</a:t>
            </a:r>
            <a:r>
              <a:rPr lang="zh-CN" altLang="en-US" dirty="0">
                <a:solidFill>
                  <a:srgbClr val="FF0000"/>
                </a:solidFill>
              </a:rPr>
              <a:t>循环</a:t>
            </a:r>
            <a:r>
              <a:rPr lang="zh-CN" altLang="en-US" dirty="0"/>
              <a:t>查询图，哪些边作为</a:t>
            </a:r>
            <a:r>
              <a:rPr lang="zh-CN" altLang="en-US" dirty="0">
                <a:solidFill>
                  <a:srgbClr val="FF0000"/>
                </a:solidFill>
              </a:rPr>
              <a:t>非树边</a:t>
            </a:r>
            <a:r>
              <a:rPr lang="zh-CN" altLang="en-US" dirty="0"/>
              <a:t>也会影响查询的成功效率。</a:t>
            </a:r>
          </a:p>
          <a:p>
            <a:pPr>
              <a:lnSpc>
                <a:spcPct val="150000"/>
              </a:lnSpc>
            </a:pPr>
            <a:r>
              <a:rPr lang="en-US" altLang="zh-CN" dirty="0"/>
              <a:t>d. </a:t>
            </a:r>
            <a:r>
              <a:rPr lang="zh-CN" altLang="en-US" dirty="0"/>
              <a:t>即使随机游走的成功概率相同，不同的游走顺序可能导致不同的非均匀性，进而影响估计量的方差收敛速度。</a:t>
            </a:r>
          </a:p>
        </p:txBody>
      </p:sp>
      <p:sp>
        <p:nvSpPr>
          <p:cNvPr id="15" name="文本框 14">
            <a:extLst>
              <a:ext uri="{FF2B5EF4-FFF2-40B4-BE49-F238E27FC236}">
                <a16:creationId xmlns:a16="http://schemas.microsoft.com/office/drawing/2014/main" id="{A0C26F37-E6BF-171A-F490-DEBB5DD98547}"/>
              </a:ext>
            </a:extLst>
          </p:cNvPr>
          <p:cNvSpPr txBox="1"/>
          <p:nvPr/>
        </p:nvSpPr>
        <p:spPr>
          <a:xfrm>
            <a:off x="2061924" y="5436414"/>
            <a:ext cx="189032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dirty="0"/>
              <a:t>A Self Reduction</a:t>
            </a:r>
            <a:endParaRPr lang="zh-CN" altLang="en-US" dirty="0"/>
          </a:p>
        </p:txBody>
      </p:sp>
      <p:sp>
        <p:nvSpPr>
          <p:cNvPr id="16" name="文本框 15">
            <a:extLst>
              <a:ext uri="{FF2B5EF4-FFF2-40B4-BE49-F238E27FC236}">
                <a16:creationId xmlns:a16="http://schemas.microsoft.com/office/drawing/2014/main" id="{920714DD-6AE9-6309-F058-6459EFF7E5FC}"/>
              </a:ext>
            </a:extLst>
          </p:cNvPr>
          <p:cNvSpPr txBox="1"/>
          <p:nvPr/>
        </p:nvSpPr>
        <p:spPr>
          <a:xfrm>
            <a:off x="4936862" y="5436414"/>
            <a:ext cx="630602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a:t>Incorporating Trial Random Walks into the Overall Estimator</a:t>
            </a:r>
            <a:endParaRPr lang="zh-CN" altLang="en-US" dirty="0"/>
          </a:p>
        </p:txBody>
      </p:sp>
    </p:spTree>
    <p:extLst>
      <p:ext uri="{BB962C8B-B14F-4D97-AF65-F5344CB8AC3E}">
        <p14:creationId xmlns:p14="http://schemas.microsoft.com/office/powerpoint/2010/main" val="1535355824"/>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78B82-91D2-C931-DD78-398678BE1F01}"/>
              </a:ext>
            </a:extLst>
          </p:cNvPr>
          <p:cNvSpPr>
            <a:spLocks noGrp="1"/>
          </p:cNvSpPr>
          <p:nvPr>
            <p:ph type="title"/>
          </p:nvPr>
        </p:nvSpPr>
        <p:spPr/>
        <p:txBody>
          <a:bodyPr>
            <a:normAutofit/>
          </a:bodyPr>
          <a:lstStyle/>
          <a:p>
            <a:r>
              <a:rPr lang="en-US" altLang="zh-CN" sz="3600" dirty="0"/>
              <a:t>7. Walk Plan Optimizer</a:t>
            </a:r>
            <a:r>
              <a:rPr lang="zh-CN" altLang="en-US" sz="3600" dirty="0"/>
              <a:t>游走方案优化器</a:t>
            </a:r>
          </a:p>
        </p:txBody>
      </p:sp>
      <p:sp>
        <p:nvSpPr>
          <p:cNvPr id="3" name="灯片编号占位符 2">
            <a:extLst>
              <a:ext uri="{FF2B5EF4-FFF2-40B4-BE49-F238E27FC236}">
                <a16:creationId xmlns:a16="http://schemas.microsoft.com/office/drawing/2014/main" id="{F6E0CE47-E12C-3414-6C13-1CC1CAF42A22}"/>
              </a:ext>
            </a:extLst>
          </p:cNvPr>
          <p:cNvSpPr>
            <a:spLocks noGrp="1"/>
          </p:cNvSpPr>
          <p:nvPr>
            <p:ph type="sldNum" sz="quarter" idx="12"/>
          </p:nvPr>
        </p:nvSpPr>
        <p:spPr/>
        <p:txBody>
          <a:bodyPr/>
          <a:lstStyle/>
          <a:p>
            <a:fld id="{5DD3DB80-B894-403A-B48E-6FDC1A72010E}" type="slidenum">
              <a:rPr lang="zh-CN" altLang="en-US" smtClean="0"/>
              <a:t>27</a:t>
            </a:fld>
            <a:endParaRPr lang="zh-CN" altLang="en-US"/>
          </a:p>
        </p:txBody>
      </p:sp>
      <p:sp>
        <p:nvSpPr>
          <p:cNvPr id="4" name="文本框 3">
            <a:extLst>
              <a:ext uri="{FF2B5EF4-FFF2-40B4-BE49-F238E27FC236}">
                <a16:creationId xmlns:a16="http://schemas.microsoft.com/office/drawing/2014/main" id="{50F27CB4-3FC8-C4C8-7177-250601164047}"/>
              </a:ext>
            </a:extLst>
          </p:cNvPr>
          <p:cNvSpPr txBox="1"/>
          <p:nvPr/>
        </p:nvSpPr>
        <p:spPr>
          <a:xfrm>
            <a:off x="669925" y="1270341"/>
            <a:ext cx="426693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2. </a:t>
            </a:r>
            <a:r>
              <a:rPr lang="zh-CN" altLang="en-US" dirty="0"/>
              <a:t>游走方案优化 </a:t>
            </a:r>
            <a:r>
              <a:rPr lang="en-US" altLang="zh-CN" dirty="0"/>
              <a:t>Walk Plan Optimization</a:t>
            </a:r>
            <a:endParaRPr lang="zh-CN" altLang="en-US" dirty="0"/>
          </a:p>
        </p:txBody>
      </p:sp>
      <p:sp>
        <p:nvSpPr>
          <p:cNvPr id="5" name="文本框 4">
            <a:extLst>
              <a:ext uri="{FF2B5EF4-FFF2-40B4-BE49-F238E27FC236}">
                <a16:creationId xmlns:a16="http://schemas.microsoft.com/office/drawing/2014/main" id="{E9AA1272-DE9E-608C-7337-BEB3F07FFD22}"/>
              </a:ext>
            </a:extLst>
          </p:cNvPr>
          <p:cNvSpPr txBox="1"/>
          <p:nvPr/>
        </p:nvSpPr>
        <p:spPr>
          <a:xfrm>
            <a:off x="669925" y="1815635"/>
            <a:ext cx="189032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dirty="0"/>
              <a:t>A Self Reduction</a:t>
            </a:r>
            <a:endParaRPr lang="zh-CN" altLang="en-US" dirty="0"/>
          </a:p>
        </p:txBody>
      </p:sp>
      <p:sp>
        <p:nvSpPr>
          <p:cNvPr id="6" name="文本框 5">
            <a:extLst>
              <a:ext uri="{FF2B5EF4-FFF2-40B4-BE49-F238E27FC236}">
                <a16:creationId xmlns:a16="http://schemas.microsoft.com/office/drawing/2014/main" id="{31760545-565C-C023-F0F3-F55420A4DEDE}"/>
              </a:ext>
            </a:extLst>
          </p:cNvPr>
          <p:cNvSpPr txBox="1"/>
          <p:nvPr/>
        </p:nvSpPr>
        <p:spPr>
          <a:xfrm>
            <a:off x="669925" y="3891586"/>
            <a:ext cx="630602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a:t>Incorporating Trial Random Walks into the Overall Estimator</a:t>
            </a:r>
            <a:endParaRPr lang="zh-CN" altLang="en-US" dirty="0"/>
          </a:p>
        </p:txBody>
      </p:sp>
      <p:pic>
        <p:nvPicPr>
          <p:cNvPr id="7" name="图片 6">
            <a:extLst>
              <a:ext uri="{FF2B5EF4-FFF2-40B4-BE49-F238E27FC236}">
                <a16:creationId xmlns:a16="http://schemas.microsoft.com/office/drawing/2014/main" id="{20DE530F-6227-B8AF-139C-1BCDE3BBAAD4}"/>
              </a:ext>
            </a:extLst>
          </p:cNvPr>
          <p:cNvPicPr>
            <a:picLocks noChangeAspect="1"/>
          </p:cNvPicPr>
          <p:nvPr/>
        </p:nvPicPr>
        <p:blipFill>
          <a:blip r:embed="rId2"/>
          <a:stretch>
            <a:fillRect/>
          </a:stretch>
        </p:blipFill>
        <p:spPr>
          <a:xfrm>
            <a:off x="938813" y="2513394"/>
            <a:ext cx="1352550" cy="692150"/>
          </a:xfrm>
          <a:prstGeom prst="rect">
            <a:avLst/>
          </a:prstGeom>
        </p:spPr>
      </p:pic>
      <p:pic>
        <p:nvPicPr>
          <p:cNvPr id="8" name="图片 7">
            <a:extLst>
              <a:ext uri="{FF2B5EF4-FFF2-40B4-BE49-F238E27FC236}">
                <a16:creationId xmlns:a16="http://schemas.microsoft.com/office/drawing/2014/main" id="{E3E55F03-308D-CFF1-D2E4-B69C80C64864}"/>
              </a:ext>
            </a:extLst>
          </p:cNvPr>
          <p:cNvPicPr>
            <a:picLocks noChangeAspect="1"/>
          </p:cNvPicPr>
          <p:nvPr/>
        </p:nvPicPr>
        <p:blipFill>
          <a:blip r:embed="rId3"/>
          <a:stretch>
            <a:fillRect/>
          </a:stretch>
        </p:blipFill>
        <p:spPr>
          <a:xfrm>
            <a:off x="2340135" y="2695047"/>
            <a:ext cx="1558925" cy="273685"/>
          </a:xfrm>
          <a:prstGeom prst="rect">
            <a:avLst/>
          </a:prstGeom>
        </p:spPr>
      </p:pic>
      <p:sp>
        <p:nvSpPr>
          <p:cNvPr id="10" name="文本框 9">
            <a:extLst>
              <a:ext uri="{FF2B5EF4-FFF2-40B4-BE49-F238E27FC236}">
                <a16:creationId xmlns:a16="http://schemas.microsoft.com/office/drawing/2014/main" id="{ECFE04E2-2471-F6CA-71FA-EC8C34BBCDF1}"/>
              </a:ext>
            </a:extLst>
          </p:cNvPr>
          <p:cNvSpPr txBox="1"/>
          <p:nvPr/>
        </p:nvSpPr>
        <p:spPr>
          <a:xfrm>
            <a:off x="2803393" y="1815635"/>
            <a:ext cx="3671050" cy="369332"/>
          </a:xfrm>
          <a:prstGeom prst="rect">
            <a:avLst/>
          </a:prstGeom>
          <a:noFill/>
        </p:spPr>
        <p:txBody>
          <a:bodyPr wrap="square">
            <a:spAutoFit/>
          </a:bodyPr>
          <a:lstStyle/>
          <a:p>
            <a:r>
              <a:rPr lang="zh-CN" altLang="en-US" dirty="0"/>
              <a:t>在时间</a:t>
            </a:r>
            <a:r>
              <a:rPr lang="en-US" altLang="zh-CN" dirty="0"/>
              <a:t>t</a:t>
            </a:r>
            <a:r>
              <a:rPr lang="zh-CN" altLang="en-US" dirty="0"/>
              <a:t>内总共进行了</a:t>
            </a:r>
            <a:r>
              <a:rPr lang="en-US" altLang="zh-CN" dirty="0"/>
              <a:t>W</a:t>
            </a:r>
            <a:r>
              <a:rPr lang="zh-CN" altLang="en-US" dirty="0"/>
              <a:t>次随机游走</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0D58947-E2DF-E47C-1D1C-958A4F27B225}"/>
                  </a:ext>
                </a:extLst>
              </p:cNvPr>
              <p:cNvSpPr txBox="1"/>
              <p:nvPr/>
            </p:nvSpPr>
            <p:spPr>
              <a:xfrm>
                <a:off x="4259017" y="2342746"/>
                <a:ext cx="7261470" cy="1289456"/>
              </a:xfrm>
              <a:prstGeom prst="rect">
                <a:avLst/>
              </a:prstGeom>
              <a:noFill/>
            </p:spPr>
            <p:txBody>
              <a:bodyPr wrap="square">
                <a:spAutoFit/>
              </a:bodyPr>
              <a:lstStyle/>
              <a:p>
                <a:pPr>
                  <a:lnSpc>
                    <a:spcPct val="150000"/>
                  </a:lnSpc>
                </a:pPr>
                <a:r>
                  <a:rPr lang="zh-CN" altLang="en-US" dirty="0"/>
                  <a:t>以轮询的方式跟随每个方案进行随机游走，直到至少有一个计划积累了至少</a:t>
                </a:r>
                <a14:m>
                  <m:oMath xmlns:m="http://schemas.openxmlformats.org/officeDocument/2006/math">
                    <m:r>
                      <a:rPr lang="en-US" altLang="zh-CN" i="1" dirty="0" smtClean="0">
                        <a:latin typeface="Cambria Math" panose="02040503050406030204" pitchFamily="18" charset="0"/>
                      </a:rPr>
                      <m:t>𝜏</m:t>
                    </m:r>
                  </m:oMath>
                </a14:m>
                <a:r>
                  <a:rPr lang="zh-CN" altLang="en-US" dirty="0"/>
                  <a:t>次成功游走为止。然后，选择具有最小</a:t>
                </a:r>
                <a14:m>
                  <m:oMath xmlns:m="http://schemas.openxmlformats.org/officeDocument/2006/math">
                    <m:r>
                      <a:rPr lang="en-US" altLang="zh-CN" i="1" dirty="0" smtClean="0">
                        <a:latin typeface="Cambria Math" panose="02040503050406030204" pitchFamily="18" charset="0"/>
                      </a:rPr>
                      <m:t>𝑉𝑎𝑟</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oMath>
                </a14:m>
                <a:r>
                  <a:rPr lang="zh-CN" altLang="en-US" dirty="0"/>
                  <a:t>且至少有</a:t>
                </a:r>
                <a:r>
                  <a:rPr lang="en-US" altLang="zh-CN" dirty="0"/>
                  <a:t>τ/2</a:t>
                </a:r>
                <a:r>
                  <a:rPr lang="zh-CN" altLang="en-US" dirty="0"/>
                  <a:t>次成功行走的方案。默认的阈值</a:t>
                </a:r>
                <a:r>
                  <a:rPr lang="en-US" altLang="zh-CN" dirty="0"/>
                  <a:t>τ = 100</a:t>
                </a:r>
                <a:r>
                  <a:rPr lang="zh-CN" altLang="en-US" dirty="0"/>
                  <a:t>。</a:t>
                </a:r>
              </a:p>
            </p:txBody>
          </p:sp>
        </mc:Choice>
        <mc:Fallback>
          <p:sp>
            <p:nvSpPr>
              <p:cNvPr id="16" name="文本框 15">
                <a:extLst>
                  <a:ext uri="{FF2B5EF4-FFF2-40B4-BE49-F238E27FC236}">
                    <a16:creationId xmlns:a16="http://schemas.microsoft.com/office/drawing/2014/main" id="{D0D58947-E2DF-E47C-1D1C-958A4F27B225}"/>
                  </a:ext>
                </a:extLst>
              </p:cNvPr>
              <p:cNvSpPr txBox="1">
                <a:spLocks noRot="1" noChangeAspect="1" noMove="1" noResize="1" noEditPoints="1" noAdjustHandles="1" noChangeArrowheads="1" noChangeShapeType="1" noTextEdit="1"/>
              </p:cNvSpPr>
              <p:nvPr/>
            </p:nvSpPr>
            <p:spPr>
              <a:xfrm>
                <a:off x="4259017" y="2342746"/>
                <a:ext cx="7261470" cy="1289456"/>
              </a:xfrm>
              <a:prstGeom prst="rect">
                <a:avLst/>
              </a:prstGeom>
              <a:blipFill>
                <a:blip r:embed="rId4"/>
                <a:stretch>
                  <a:fillRect l="-756" b="-6604"/>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8B3DDE4-438F-AB51-81E2-641FD2E80BA2}"/>
              </a:ext>
            </a:extLst>
          </p:cNvPr>
          <p:cNvSpPr txBox="1"/>
          <p:nvPr/>
        </p:nvSpPr>
        <p:spPr>
          <a:xfrm>
            <a:off x="669925" y="4388573"/>
            <a:ext cx="10850562" cy="1289456"/>
          </a:xfrm>
          <a:prstGeom prst="rect">
            <a:avLst/>
          </a:prstGeom>
          <a:noFill/>
        </p:spPr>
        <p:txBody>
          <a:bodyPr wrap="square">
            <a:spAutoFit/>
          </a:bodyPr>
          <a:lstStyle/>
          <a:p>
            <a:pPr>
              <a:lnSpc>
                <a:spcPct val="150000"/>
              </a:lnSpc>
            </a:pPr>
            <a:r>
              <a:rPr lang="zh-CN" altLang="en-US" dirty="0"/>
              <a:t>将</a:t>
            </a:r>
            <a:r>
              <a:rPr lang="zh-CN" altLang="en-US" dirty="0">
                <a:solidFill>
                  <a:srgbClr val="FF0000"/>
                </a:solidFill>
              </a:rPr>
              <a:t>试探随机游走</a:t>
            </a:r>
            <a:r>
              <a:rPr lang="zh-CN" altLang="en-US" dirty="0"/>
              <a:t>纳入整体估计器：</a:t>
            </a:r>
            <a:endParaRPr lang="en-US" altLang="zh-CN" dirty="0"/>
          </a:p>
          <a:p>
            <a:pPr>
              <a:lnSpc>
                <a:spcPct val="150000"/>
              </a:lnSpc>
            </a:pPr>
            <a:r>
              <a:rPr lang="zh-CN" altLang="en-US" dirty="0"/>
              <a:t>每个随机游走，不管遵循哪种计划，都会返回一个无偏估计量。所以优化器发出的试探随机游走也可以被纳入到整体估计量中，进一步减小其方差。</a:t>
            </a:r>
          </a:p>
        </p:txBody>
      </p:sp>
    </p:spTree>
    <p:extLst>
      <p:ext uri="{BB962C8B-B14F-4D97-AF65-F5344CB8AC3E}">
        <p14:creationId xmlns:p14="http://schemas.microsoft.com/office/powerpoint/2010/main" val="172548042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7185C-43E2-A9C8-78B6-A9370A440287}"/>
              </a:ext>
            </a:extLst>
          </p:cNvPr>
          <p:cNvSpPr>
            <a:spLocks noGrp="1"/>
          </p:cNvSpPr>
          <p:nvPr>
            <p:ph type="title"/>
          </p:nvPr>
        </p:nvSpPr>
        <p:spPr/>
        <p:txBody>
          <a:bodyPr/>
          <a:lstStyle/>
          <a:p>
            <a:r>
              <a:rPr lang="en-US" altLang="zh-CN" dirty="0"/>
              <a:t>8.</a:t>
            </a:r>
            <a:r>
              <a:rPr lang="zh-CN" altLang="en-US" dirty="0"/>
              <a:t> 实验结果</a:t>
            </a:r>
          </a:p>
        </p:txBody>
      </p:sp>
      <p:sp>
        <p:nvSpPr>
          <p:cNvPr id="3" name="灯片编号占位符 2">
            <a:extLst>
              <a:ext uri="{FF2B5EF4-FFF2-40B4-BE49-F238E27FC236}">
                <a16:creationId xmlns:a16="http://schemas.microsoft.com/office/drawing/2014/main" id="{042C2F49-1523-13A2-B2EF-57761C8E886A}"/>
              </a:ext>
            </a:extLst>
          </p:cNvPr>
          <p:cNvSpPr>
            <a:spLocks noGrp="1"/>
          </p:cNvSpPr>
          <p:nvPr>
            <p:ph type="sldNum" sz="quarter" idx="12"/>
          </p:nvPr>
        </p:nvSpPr>
        <p:spPr/>
        <p:txBody>
          <a:bodyPr/>
          <a:lstStyle/>
          <a:p>
            <a:fld id="{5DD3DB80-B894-403A-B48E-6FDC1A72010E}" type="slidenum">
              <a:rPr lang="zh-CN" altLang="en-US" smtClean="0"/>
              <a:t>28</a:t>
            </a:fld>
            <a:endParaRPr lang="zh-CN" altLang="en-US"/>
          </a:p>
        </p:txBody>
      </p:sp>
      <p:pic>
        <p:nvPicPr>
          <p:cNvPr id="6" name="图片 5">
            <a:extLst>
              <a:ext uri="{FF2B5EF4-FFF2-40B4-BE49-F238E27FC236}">
                <a16:creationId xmlns:a16="http://schemas.microsoft.com/office/drawing/2014/main" id="{74A9820F-9819-DB15-2060-86634C784565}"/>
              </a:ext>
            </a:extLst>
          </p:cNvPr>
          <p:cNvPicPr>
            <a:picLocks noChangeAspect="1"/>
          </p:cNvPicPr>
          <p:nvPr/>
        </p:nvPicPr>
        <p:blipFill>
          <a:blip r:embed="rId2"/>
          <a:stretch>
            <a:fillRect/>
          </a:stretch>
        </p:blipFill>
        <p:spPr>
          <a:xfrm>
            <a:off x="669924" y="1259801"/>
            <a:ext cx="7191241" cy="2005050"/>
          </a:xfrm>
          <a:prstGeom prst="rect">
            <a:avLst/>
          </a:prstGeom>
          <a:ln>
            <a:solidFill>
              <a:schemeClr val="tx1"/>
            </a:solidFill>
          </a:ln>
        </p:spPr>
      </p:pic>
      <p:pic>
        <p:nvPicPr>
          <p:cNvPr id="9" name="图片 8">
            <a:extLst>
              <a:ext uri="{FF2B5EF4-FFF2-40B4-BE49-F238E27FC236}">
                <a16:creationId xmlns:a16="http://schemas.microsoft.com/office/drawing/2014/main" id="{22D0AC8B-60A9-777B-57BA-B3A90D822AAF}"/>
              </a:ext>
            </a:extLst>
          </p:cNvPr>
          <p:cNvPicPr>
            <a:picLocks noChangeAspect="1"/>
          </p:cNvPicPr>
          <p:nvPr/>
        </p:nvPicPr>
        <p:blipFill>
          <a:blip r:embed="rId3"/>
          <a:stretch>
            <a:fillRect/>
          </a:stretch>
        </p:blipFill>
        <p:spPr>
          <a:xfrm>
            <a:off x="669924" y="3754257"/>
            <a:ext cx="7191241" cy="1992378"/>
          </a:xfrm>
          <a:prstGeom prst="rect">
            <a:avLst/>
          </a:prstGeom>
          <a:ln>
            <a:solidFill>
              <a:schemeClr val="tx1"/>
            </a:solidFill>
          </a:ln>
        </p:spPr>
      </p:pic>
      <p:pic>
        <p:nvPicPr>
          <p:cNvPr id="11" name="图片 10">
            <a:extLst>
              <a:ext uri="{FF2B5EF4-FFF2-40B4-BE49-F238E27FC236}">
                <a16:creationId xmlns:a16="http://schemas.microsoft.com/office/drawing/2014/main" id="{2C5064A8-EFFF-5B0F-FA73-104647720BA5}"/>
              </a:ext>
            </a:extLst>
          </p:cNvPr>
          <p:cNvPicPr>
            <a:picLocks noChangeAspect="1"/>
          </p:cNvPicPr>
          <p:nvPr/>
        </p:nvPicPr>
        <p:blipFill>
          <a:blip r:embed="rId4"/>
          <a:stretch>
            <a:fillRect/>
          </a:stretch>
        </p:blipFill>
        <p:spPr>
          <a:xfrm>
            <a:off x="8176321" y="2011017"/>
            <a:ext cx="3344166" cy="2388690"/>
          </a:xfrm>
          <a:prstGeom prst="rect">
            <a:avLst/>
          </a:prstGeom>
          <a:ln>
            <a:solidFill>
              <a:schemeClr val="tx1"/>
            </a:solidFill>
          </a:ln>
        </p:spPr>
      </p:pic>
      <p:sp>
        <p:nvSpPr>
          <p:cNvPr id="12" name="文本框 11">
            <a:extLst>
              <a:ext uri="{FF2B5EF4-FFF2-40B4-BE49-F238E27FC236}">
                <a16:creationId xmlns:a16="http://schemas.microsoft.com/office/drawing/2014/main" id="{62DD7F36-7F03-C602-2A2D-158C125874B1}"/>
              </a:ext>
            </a:extLst>
          </p:cNvPr>
          <p:cNvSpPr txBox="1"/>
          <p:nvPr/>
        </p:nvSpPr>
        <p:spPr>
          <a:xfrm>
            <a:off x="3197332" y="3321819"/>
            <a:ext cx="2518638" cy="369332"/>
          </a:xfrm>
          <a:prstGeom prst="rect">
            <a:avLst/>
          </a:prstGeom>
          <a:noFill/>
        </p:spPr>
        <p:txBody>
          <a:bodyPr wrap="none" rtlCol="0">
            <a:spAutoFit/>
          </a:bodyPr>
          <a:lstStyle/>
          <a:p>
            <a:r>
              <a:rPr lang="zh-CN" altLang="en-US" dirty="0"/>
              <a:t>当内存充足时：</a:t>
            </a:r>
            <a:r>
              <a:rPr lang="en-US" altLang="zh-CN" dirty="0"/>
              <a:t>128GB</a:t>
            </a:r>
            <a:endParaRPr lang="zh-CN" altLang="en-US" dirty="0"/>
          </a:p>
        </p:txBody>
      </p:sp>
      <p:sp>
        <p:nvSpPr>
          <p:cNvPr id="13" name="文本框 12">
            <a:extLst>
              <a:ext uri="{FF2B5EF4-FFF2-40B4-BE49-F238E27FC236}">
                <a16:creationId xmlns:a16="http://schemas.microsoft.com/office/drawing/2014/main" id="{713C7E45-6B9D-6D30-A30A-6419D90D3C8C}"/>
              </a:ext>
            </a:extLst>
          </p:cNvPr>
          <p:cNvSpPr txBox="1"/>
          <p:nvPr/>
        </p:nvSpPr>
        <p:spPr>
          <a:xfrm>
            <a:off x="3197332" y="5809741"/>
            <a:ext cx="2262158" cy="369332"/>
          </a:xfrm>
          <a:prstGeom prst="rect">
            <a:avLst/>
          </a:prstGeom>
          <a:noFill/>
        </p:spPr>
        <p:txBody>
          <a:bodyPr wrap="none" rtlCol="0">
            <a:spAutoFit/>
          </a:bodyPr>
          <a:lstStyle/>
          <a:p>
            <a:r>
              <a:rPr lang="zh-CN" altLang="en-US" dirty="0"/>
              <a:t>当内存有限时：</a:t>
            </a:r>
            <a:r>
              <a:rPr lang="en-US" altLang="zh-CN" dirty="0"/>
              <a:t>4GB</a:t>
            </a:r>
            <a:endParaRPr lang="zh-CN" altLang="en-US" dirty="0"/>
          </a:p>
        </p:txBody>
      </p:sp>
      <p:sp>
        <p:nvSpPr>
          <p:cNvPr id="14" name="文本框 13">
            <a:extLst>
              <a:ext uri="{FF2B5EF4-FFF2-40B4-BE49-F238E27FC236}">
                <a16:creationId xmlns:a16="http://schemas.microsoft.com/office/drawing/2014/main" id="{75FC247B-D7D8-6E78-96BD-8F38BA9AC42D}"/>
              </a:ext>
            </a:extLst>
          </p:cNvPr>
          <p:cNvSpPr txBox="1"/>
          <p:nvPr/>
        </p:nvSpPr>
        <p:spPr>
          <a:xfrm>
            <a:off x="8610599" y="4645643"/>
            <a:ext cx="2723823" cy="369332"/>
          </a:xfrm>
          <a:prstGeom prst="rect">
            <a:avLst/>
          </a:prstGeom>
          <a:noFill/>
        </p:spPr>
        <p:txBody>
          <a:bodyPr wrap="none" rtlCol="0">
            <a:spAutoFit/>
          </a:bodyPr>
          <a:lstStyle/>
          <a:p>
            <a:r>
              <a:rPr lang="zh-CN" altLang="en-US" dirty="0"/>
              <a:t>充足内存下处理有环查询</a:t>
            </a:r>
          </a:p>
        </p:txBody>
      </p:sp>
    </p:spTree>
    <p:extLst>
      <p:ext uri="{BB962C8B-B14F-4D97-AF65-F5344CB8AC3E}">
        <p14:creationId xmlns:p14="http://schemas.microsoft.com/office/powerpoint/2010/main" val="401660063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90C13-B779-50EC-FE48-CA946933BCA8}"/>
              </a:ext>
            </a:extLst>
          </p:cNvPr>
          <p:cNvSpPr>
            <a:spLocks noGrp="1"/>
          </p:cNvSpPr>
          <p:nvPr>
            <p:ph type="title"/>
          </p:nvPr>
        </p:nvSpPr>
        <p:spPr/>
        <p:txBody>
          <a:bodyPr>
            <a:normAutofit/>
          </a:bodyPr>
          <a:lstStyle/>
          <a:p>
            <a:r>
              <a:rPr lang="en-US" altLang="zh-CN" sz="3600" dirty="0"/>
              <a:t>9. Future Work</a:t>
            </a:r>
            <a:endParaRPr lang="zh-CN" altLang="en-US" sz="3600" dirty="0"/>
          </a:p>
        </p:txBody>
      </p:sp>
      <p:sp>
        <p:nvSpPr>
          <p:cNvPr id="3" name="灯片编号占位符 2">
            <a:extLst>
              <a:ext uri="{FF2B5EF4-FFF2-40B4-BE49-F238E27FC236}">
                <a16:creationId xmlns:a16="http://schemas.microsoft.com/office/drawing/2014/main" id="{48C24A66-1C49-9053-47AE-83A844D1B5F8}"/>
              </a:ext>
            </a:extLst>
          </p:cNvPr>
          <p:cNvSpPr>
            <a:spLocks noGrp="1"/>
          </p:cNvSpPr>
          <p:nvPr>
            <p:ph type="sldNum" sz="quarter" idx="12"/>
          </p:nvPr>
        </p:nvSpPr>
        <p:spPr/>
        <p:txBody>
          <a:bodyPr/>
          <a:lstStyle/>
          <a:p>
            <a:fld id="{5DD3DB80-B894-403A-B48E-6FDC1A72010E}" type="slidenum">
              <a:rPr lang="zh-CN" altLang="en-US" smtClean="0"/>
              <a:t>29</a:t>
            </a:fld>
            <a:endParaRPr lang="zh-CN" altLang="en-US"/>
          </a:p>
        </p:txBody>
      </p:sp>
      <p:sp>
        <p:nvSpPr>
          <p:cNvPr id="4" name="文本框 3">
            <a:extLst>
              <a:ext uri="{FF2B5EF4-FFF2-40B4-BE49-F238E27FC236}">
                <a16:creationId xmlns:a16="http://schemas.microsoft.com/office/drawing/2014/main" id="{34A9B330-8C6F-69C1-E264-EFBFB569568C}"/>
              </a:ext>
            </a:extLst>
          </p:cNvPr>
          <p:cNvSpPr txBox="1"/>
          <p:nvPr/>
        </p:nvSpPr>
        <p:spPr>
          <a:xfrm>
            <a:off x="2069905" y="1485132"/>
            <a:ext cx="8050602" cy="2934906"/>
          </a:xfrm>
          <a:prstGeom prst="rect">
            <a:avLst/>
          </a:prstGeom>
          <a:noFill/>
        </p:spPr>
        <p:txBody>
          <a:bodyPr wrap="none" rtlCol="0">
            <a:spAutoFit/>
          </a:bodyPr>
          <a:lstStyle/>
          <a:p>
            <a:pPr>
              <a:lnSpc>
                <a:spcPct val="200000"/>
              </a:lnSpc>
            </a:pPr>
            <a:r>
              <a:rPr lang="zh-CN" altLang="en-US" sz="2400" dirty="0"/>
              <a:t>（</a:t>
            </a:r>
            <a:r>
              <a:rPr lang="en-US" altLang="zh-CN" sz="2400" dirty="0"/>
              <a:t>1</a:t>
            </a:r>
            <a:r>
              <a:rPr lang="zh-CN" altLang="en-US" sz="2400" dirty="0"/>
              <a:t>）研究</a:t>
            </a:r>
            <a:r>
              <a:rPr lang="en-US" altLang="zh-CN" sz="2400" dirty="0"/>
              <a:t>Wander Join</a:t>
            </a:r>
            <a:r>
              <a:rPr lang="zh-CN" altLang="en-US" sz="2400" dirty="0"/>
              <a:t>对全连接计算的查询改进；</a:t>
            </a:r>
            <a:endParaRPr lang="en-US" altLang="zh-CN" sz="2400" dirty="0"/>
          </a:p>
          <a:p>
            <a:pPr>
              <a:lnSpc>
                <a:spcPct val="200000"/>
              </a:lnSpc>
            </a:pPr>
            <a:r>
              <a:rPr lang="zh-CN" altLang="en-US" sz="2400" dirty="0"/>
              <a:t>（</a:t>
            </a:r>
            <a:r>
              <a:rPr lang="en-US" altLang="zh-CN" sz="2400" dirty="0"/>
              <a:t>2</a:t>
            </a:r>
            <a:r>
              <a:rPr lang="zh-CN" altLang="en-US" sz="2400" dirty="0"/>
              <a:t>）研究</a:t>
            </a:r>
            <a:r>
              <a:rPr lang="en-US" altLang="zh-CN" sz="2400" dirty="0"/>
              <a:t>Group-By</a:t>
            </a:r>
            <a:r>
              <a:rPr lang="zh-CN" altLang="en-US" sz="2400" dirty="0"/>
              <a:t>涉及不同表属性时改进；</a:t>
            </a:r>
            <a:endParaRPr lang="en-US" altLang="zh-CN" sz="2400" dirty="0"/>
          </a:p>
          <a:p>
            <a:pPr>
              <a:lnSpc>
                <a:spcPct val="200000"/>
              </a:lnSpc>
            </a:pPr>
            <a:r>
              <a:rPr lang="zh-CN" altLang="en-US" sz="2400" dirty="0"/>
              <a:t>（</a:t>
            </a:r>
            <a:r>
              <a:rPr lang="en-US" altLang="zh-CN" sz="2400" dirty="0"/>
              <a:t>3</a:t>
            </a:r>
            <a:r>
              <a:rPr lang="zh-CN" altLang="en-US" sz="2400" dirty="0"/>
              <a:t>）研究样本分布极端倾斜，即存在单一极值时的改进；</a:t>
            </a:r>
            <a:endParaRPr lang="en-US" altLang="zh-CN" sz="2400" dirty="0"/>
          </a:p>
          <a:p>
            <a:pPr>
              <a:lnSpc>
                <a:spcPct val="200000"/>
              </a:lnSpc>
            </a:pPr>
            <a:r>
              <a:rPr lang="zh-CN" altLang="en-US" sz="2400" dirty="0"/>
              <a:t>（</a:t>
            </a:r>
            <a:r>
              <a:rPr lang="en-US" altLang="zh-CN" sz="2400" dirty="0"/>
              <a:t>4</a:t>
            </a:r>
            <a:r>
              <a:rPr lang="zh-CN" altLang="en-US" sz="2400" dirty="0"/>
              <a:t>）研究工作负载中有嵌套查询时的改进。</a:t>
            </a:r>
          </a:p>
        </p:txBody>
      </p:sp>
      <p:sp>
        <p:nvSpPr>
          <p:cNvPr id="5" name="文本框 4">
            <a:extLst>
              <a:ext uri="{FF2B5EF4-FFF2-40B4-BE49-F238E27FC236}">
                <a16:creationId xmlns:a16="http://schemas.microsoft.com/office/drawing/2014/main" id="{82D3ABD5-D78E-FD82-FB7E-4891BB9A2F03}"/>
              </a:ext>
            </a:extLst>
          </p:cNvPr>
          <p:cNvSpPr txBox="1"/>
          <p:nvPr/>
        </p:nvSpPr>
        <p:spPr>
          <a:xfrm>
            <a:off x="669925" y="4823614"/>
            <a:ext cx="6087949" cy="369332"/>
          </a:xfrm>
          <a:prstGeom prst="rect">
            <a:avLst/>
          </a:prstGeom>
          <a:noFill/>
        </p:spPr>
        <p:txBody>
          <a:bodyPr wrap="none" rtlCol="0">
            <a:spAutoFit/>
          </a:bodyPr>
          <a:lstStyle/>
          <a:p>
            <a:r>
              <a:rPr lang="zh-CN" altLang="en-US" dirty="0"/>
              <a:t>结合差分隐私：利用</a:t>
            </a:r>
            <a:r>
              <a:rPr lang="en-US" altLang="zh-CN" dirty="0"/>
              <a:t>Wander Join</a:t>
            </a:r>
            <a:r>
              <a:rPr lang="zh-CN" altLang="en-US" dirty="0"/>
              <a:t>采样实现加噪效率的提升</a:t>
            </a:r>
          </a:p>
        </p:txBody>
      </p:sp>
      <p:pic>
        <p:nvPicPr>
          <p:cNvPr id="7" name="图片 6">
            <a:extLst>
              <a:ext uri="{FF2B5EF4-FFF2-40B4-BE49-F238E27FC236}">
                <a16:creationId xmlns:a16="http://schemas.microsoft.com/office/drawing/2014/main" id="{EF657309-591F-B9B1-D8D3-54BFED0B5087}"/>
              </a:ext>
            </a:extLst>
          </p:cNvPr>
          <p:cNvPicPr>
            <a:picLocks noChangeAspect="1"/>
          </p:cNvPicPr>
          <p:nvPr/>
        </p:nvPicPr>
        <p:blipFill>
          <a:blip r:embed="rId2"/>
          <a:stretch>
            <a:fillRect/>
          </a:stretch>
        </p:blipFill>
        <p:spPr>
          <a:xfrm>
            <a:off x="2310858" y="5372868"/>
            <a:ext cx="7953252" cy="378016"/>
          </a:xfrm>
          <a:prstGeom prst="rect">
            <a:avLst/>
          </a:prstGeom>
        </p:spPr>
      </p:pic>
    </p:spTree>
    <p:extLst>
      <p:ext uri="{BB962C8B-B14F-4D97-AF65-F5344CB8AC3E}">
        <p14:creationId xmlns:p14="http://schemas.microsoft.com/office/powerpoint/2010/main" val="117490512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672D8-77E8-FFE0-E258-A7F57F23A952}"/>
              </a:ext>
            </a:extLst>
          </p:cNvPr>
          <p:cNvSpPr>
            <a:spLocks noGrp="1"/>
          </p:cNvSpPr>
          <p:nvPr>
            <p:ph type="title"/>
          </p:nvPr>
        </p:nvSpPr>
        <p:spPr/>
        <p:txBody>
          <a:bodyPr/>
          <a:lstStyle/>
          <a:p>
            <a:r>
              <a:rPr lang="en-US" altLang="zh-CN" sz="4000" dirty="0"/>
              <a:t>1.</a:t>
            </a:r>
            <a:r>
              <a:rPr lang="zh-CN" altLang="en-US" sz="4000" dirty="0"/>
              <a:t>背景介绍</a:t>
            </a:r>
            <a:endParaRPr lang="zh-CN" altLang="en-US" dirty="0"/>
          </a:p>
        </p:txBody>
      </p:sp>
      <p:sp>
        <p:nvSpPr>
          <p:cNvPr id="3" name="灯片编号占位符 2">
            <a:extLst>
              <a:ext uri="{FF2B5EF4-FFF2-40B4-BE49-F238E27FC236}">
                <a16:creationId xmlns:a16="http://schemas.microsoft.com/office/drawing/2014/main" id="{A3744908-D95A-F30D-EFAD-335B06A9F8CF}"/>
              </a:ext>
            </a:extLst>
          </p:cNvPr>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4" name="文本框 3">
            <a:extLst>
              <a:ext uri="{FF2B5EF4-FFF2-40B4-BE49-F238E27FC236}">
                <a16:creationId xmlns:a16="http://schemas.microsoft.com/office/drawing/2014/main" id="{0950544D-5773-E1E0-B86F-AC77DFA6B574}"/>
              </a:ext>
            </a:extLst>
          </p:cNvPr>
          <p:cNvSpPr txBox="1"/>
          <p:nvPr/>
        </p:nvSpPr>
        <p:spPr>
          <a:xfrm>
            <a:off x="669925" y="1106323"/>
            <a:ext cx="10850561" cy="1704954"/>
          </a:xfrm>
          <a:prstGeom prst="rect">
            <a:avLst/>
          </a:prstGeom>
          <a:noFill/>
        </p:spPr>
        <p:txBody>
          <a:bodyPr wrap="square">
            <a:spAutoFit/>
          </a:bodyPr>
          <a:lstStyle/>
          <a:p>
            <a:pPr>
              <a:lnSpc>
                <a:spcPct val="150000"/>
              </a:lnSpc>
            </a:pPr>
            <a:r>
              <a:rPr lang="zh-CN" altLang="en-US" b="1" dirty="0"/>
              <a:t>在线聚集</a:t>
            </a:r>
            <a:r>
              <a:rPr lang="zh-CN" altLang="en-US" dirty="0"/>
              <a:t>（</a:t>
            </a:r>
            <a:r>
              <a:rPr lang="en-US" altLang="zh-CN" b="1" dirty="0"/>
              <a:t>Online aggregation</a:t>
            </a:r>
            <a:r>
              <a:rPr lang="en-US" altLang="zh-CN" dirty="0"/>
              <a:t>. 1997</a:t>
            </a:r>
            <a:r>
              <a:rPr lang="zh-CN" altLang="en-US" dirty="0"/>
              <a:t>）：</a:t>
            </a:r>
            <a:endParaRPr lang="en-US" altLang="zh-CN" dirty="0"/>
          </a:p>
          <a:p>
            <a:pPr>
              <a:lnSpc>
                <a:spcPct val="150000"/>
              </a:lnSpc>
            </a:pPr>
            <a:r>
              <a:rPr lang="zh-CN" altLang="en-US" dirty="0"/>
              <a:t>对于某些应用，并不总是需要精确的结果。相反，近似结果可以提供足够好的估计。</a:t>
            </a:r>
            <a:br>
              <a:rPr lang="en-US" altLang="zh-CN" dirty="0"/>
            </a:br>
            <a:r>
              <a:rPr lang="zh-CN" altLang="en-US" dirty="0"/>
              <a:t>近似结果的准确性由统计模型描述。通常情况下，随着</a:t>
            </a:r>
            <a:r>
              <a:rPr lang="zh-CN" altLang="en-US" dirty="0">
                <a:solidFill>
                  <a:srgbClr val="FF0000"/>
                </a:solidFill>
              </a:rPr>
              <a:t>样本量</a:t>
            </a:r>
            <a:r>
              <a:rPr lang="zh-CN" altLang="en-US" dirty="0"/>
              <a:t>的增加，结果会越来越精细。当用户对结果质量满意时，可以随时终止处理。</a:t>
            </a:r>
            <a:endParaRPr lang="en-US" altLang="zh-CN" dirty="0"/>
          </a:p>
        </p:txBody>
      </p:sp>
      <p:pic>
        <p:nvPicPr>
          <p:cNvPr id="5" name="图片 4">
            <a:extLst>
              <a:ext uri="{FF2B5EF4-FFF2-40B4-BE49-F238E27FC236}">
                <a16:creationId xmlns:a16="http://schemas.microsoft.com/office/drawing/2014/main" id="{F44AE6A0-7AB3-B03E-D214-12470FAB68F9}"/>
              </a:ext>
            </a:extLst>
          </p:cNvPr>
          <p:cNvPicPr>
            <a:picLocks noChangeAspect="1"/>
          </p:cNvPicPr>
          <p:nvPr/>
        </p:nvPicPr>
        <p:blipFill>
          <a:blip r:embed="rId2"/>
          <a:stretch>
            <a:fillRect/>
          </a:stretch>
        </p:blipFill>
        <p:spPr>
          <a:xfrm>
            <a:off x="1156764" y="2999364"/>
            <a:ext cx="9520106" cy="2639388"/>
          </a:xfrm>
          <a:prstGeom prst="rect">
            <a:avLst/>
          </a:prstGeom>
        </p:spPr>
      </p:pic>
    </p:spTree>
    <p:extLst>
      <p:ext uri="{BB962C8B-B14F-4D97-AF65-F5344CB8AC3E}">
        <p14:creationId xmlns:p14="http://schemas.microsoft.com/office/powerpoint/2010/main" val="154385404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08F56-7A7F-BCD5-7872-FF17CA6404E5}"/>
              </a:ext>
            </a:extLst>
          </p:cNvPr>
          <p:cNvSpPr>
            <a:spLocks noGrp="1"/>
          </p:cNvSpPr>
          <p:nvPr>
            <p:ph type="title"/>
          </p:nvPr>
        </p:nvSpPr>
        <p:spPr/>
        <p:txBody>
          <a:bodyPr>
            <a:normAutofit/>
          </a:bodyPr>
          <a:lstStyle/>
          <a:p>
            <a:r>
              <a:rPr lang="en-US" altLang="zh-CN" sz="3600" dirty="0"/>
              <a:t>2.</a:t>
            </a:r>
            <a:r>
              <a:rPr lang="zh-CN" altLang="en-US" sz="3600" dirty="0"/>
              <a:t>采样方法</a:t>
            </a:r>
          </a:p>
        </p:txBody>
      </p:sp>
      <p:sp>
        <p:nvSpPr>
          <p:cNvPr id="3" name="灯片编号占位符 2">
            <a:extLst>
              <a:ext uri="{FF2B5EF4-FFF2-40B4-BE49-F238E27FC236}">
                <a16:creationId xmlns:a16="http://schemas.microsoft.com/office/drawing/2014/main" id="{A4200EEF-06B0-94A4-9B4F-E1103091EABB}"/>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4" name="文本框 3">
            <a:extLst>
              <a:ext uri="{FF2B5EF4-FFF2-40B4-BE49-F238E27FC236}">
                <a16:creationId xmlns:a16="http://schemas.microsoft.com/office/drawing/2014/main" id="{0B3F1AA3-88EF-52CE-6A74-63A398C62614}"/>
              </a:ext>
            </a:extLst>
          </p:cNvPr>
          <p:cNvSpPr txBox="1"/>
          <p:nvPr/>
        </p:nvSpPr>
        <p:spPr>
          <a:xfrm>
            <a:off x="669925" y="1231810"/>
            <a:ext cx="15696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zh-CN" altLang="en-US" dirty="0"/>
              <a:t>完全随机采样</a:t>
            </a:r>
          </a:p>
        </p:txBody>
      </p:sp>
      <p:sp>
        <p:nvSpPr>
          <p:cNvPr id="5" name="文本框 4">
            <a:extLst>
              <a:ext uri="{FF2B5EF4-FFF2-40B4-BE49-F238E27FC236}">
                <a16:creationId xmlns:a16="http://schemas.microsoft.com/office/drawing/2014/main" id="{D5E28BF7-AB93-A0D4-B800-50F2EB08CBAB}"/>
              </a:ext>
            </a:extLst>
          </p:cNvPr>
          <p:cNvSpPr txBox="1"/>
          <p:nvPr/>
        </p:nvSpPr>
        <p:spPr>
          <a:xfrm>
            <a:off x="669925" y="1768285"/>
            <a:ext cx="10850562" cy="873957"/>
          </a:xfrm>
          <a:prstGeom prst="rect">
            <a:avLst/>
          </a:prstGeom>
          <a:noFill/>
        </p:spPr>
        <p:txBody>
          <a:bodyPr wrap="square" rtlCol="0">
            <a:spAutoFit/>
          </a:bodyPr>
          <a:lstStyle/>
          <a:p>
            <a:pPr>
              <a:lnSpc>
                <a:spcPct val="150000"/>
              </a:lnSpc>
            </a:pPr>
            <a:r>
              <a:rPr lang="zh-CN" altLang="en-US" b="0" i="0" dirty="0">
                <a:solidFill>
                  <a:srgbClr val="191919"/>
                </a:solidFill>
                <a:effectLst/>
                <a:latin typeface="PingFang SC"/>
              </a:rPr>
              <a:t>从每个表中均匀随机抽取</a:t>
            </a:r>
            <a:r>
              <a:rPr lang="en-US" altLang="zh-CN" b="0" i="0" dirty="0">
                <a:solidFill>
                  <a:srgbClr val="191919"/>
                </a:solidFill>
                <a:effectLst/>
                <a:latin typeface="PingFang SC"/>
              </a:rPr>
              <a:t>N</a:t>
            </a:r>
            <a:r>
              <a:rPr lang="zh-CN" altLang="en-US" b="0" i="0" dirty="0">
                <a:solidFill>
                  <a:srgbClr val="191919"/>
                </a:solidFill>
                <a:effectLst/>
                <a:latin typeface="PingFang SC"/>
              </a:rPr>
              <a:t>个数据，在这两组大小为</a:t>
            </a:r>
            <a:r>
              <a:rPr lang="en-US" altLang="zh-CN" b="0" i="0" dirty="0">
                <a:solidFill>
                  <a:srgbClr val="191919"/>
                </a:solidFill>
                <a:effectLst/>
                <a:latin typeface="PingFang SC"/>
              </a:rPr>
              <a:t>N</a:t>
            </a:r>
            <a:r>
              <a:rPr lang="zh-CN" altLang="en-US" b="0" i="0" dirty="0">
                <a:solidFill>
                  <a:srgbClr val="191919"/>
                </a:solidFill>
                <a:effectLst/>
                <a:latin typeface="PingFang SC"/>
              </a:rPr>
              <a:t>的数据之间进行</a:t>
            </a:r>
            <a:r>
              <a:rPr lang="en-US" altLang="zh-CN" b="0" i="0" dirty="0">
                <a:solidFill>
                  <a:srgbClr val="191919"/>
                </a:solidFill>
                <a:effectLst/>
                <a:latin typeface="PingFang SC"/>
              </a:rPr>
              <a:t>join</a:t>
            </a:r>
            <a:r>
              <a:rPr lang="zh-CN" altLang="en-US" b="0" i="0" dirty="0">
                <a:solidFill>
                  <a:srgbClr val="191919"/>
                </a:solidFill>
                <a:effectLst/>
                <a:latin typeface="PingFang SC"/>
              </a:rPr>
              <a:t>，返回平均值就可以作为</a:t>
            </a:r>
            <a:r>
              <a:rPr lang="en-US" altLang="zh-CN" b="0" i="0" dirty="0">
                <a:solidFill>
                  <a:srgbClr val="191919"/>
                </a:solidFill>
                <a:effectLst/>
                <a:latin typeface="PingFang SC"/>
              </a:rPr>
              <a:t>AVG</a:t>
            </a:r>
            <a:r>
              <a:rPr lang="zh-CN" altLang="en-US" b="0" i="0" dirty="0">
                <a:solidFill>
                  <a:srgbClr val="191919"/>
                </a:solidFill>
                <a:effectLst/>
                <a:latin typeface="PingFang SC"/>
              </a:rPr>
              <a:t>的估算值。其是整体平均值的无偏估计。</a:t>
            </a:r>
            <a:endParaRPr lang="zh-CN" altLang="en-US" dirty="0"/>
          </a:p>
        </p:txBody>
      </p:sp>
      <p:sp>
        <p:nvSpPr>
          <p:cNvPr id="6" name="文本框 5">
            <a:extLst>
              <a:ext uri="{FF2B5EF4-FFF2-40B4-BE49-F238E27FC236}">
                <a16:creationId xmlns:a16="http://schemas.microsoft.com/office/drawing/2014/main" id="{BA76E581-3D6F-6D00-36F4-663C7FF514D1}"/>
              </a:ext>
            </a:extLst>
          </p:cNvPr>
          <p:cNvSpPr txBox="1"/>
          <p:nvPr/>
        </p:nvSpPr>
        <p:spPr>
          <a:xfrm>
            <a:off x="669925" y="2809386"/>
            <a:ext cx="13260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altLang="zh-CN" dirty="0"/>
              <a:t>Ripple Join</a:t>
            </a:r>
            <a:endParaRPr lang="zh-CN" altLang="en-US" dirty="0"/>
          </a:p>
        </p:txBody>
      </p:sp>
      <p:sp>
        <p:nvSpPr>
          <p:cNvPr id="7" name="文本框 6">
            <a:extLst>
              <a:ext uri="{FF2B5EF4-FFF2-40B4-BE49-F238E27FC236}">
                <a16:creationId xmlns:a16="http://schemas.microsoft.com/office/drawing/2014/main" id="{04606E3A-5DA6-F120-9D32-3E928010744A}"/>
              </a:ext>
            </a:extLst>
          </p:cNvPr>
          <p:cNvSpPr txBox="1"/>
          <p:nvPr/>
        </p:nvSpPr>
        <p:spPr>
          <a:xfrm>
            <a:off x="669925" y="3447536"/>
            <a:ext cx="10850562" cy="369332"/>
          </a:xfrm>
          <a:prstGeom prst="rect">
            <a:avLst/>
          </a:prstGeom>
          <a:noFill/>
        </p:spPr>
        <p:txBody>
          <a:bodyPr wrap="square" rtlCol="0">
            <a:spAutoFit/>
          </a:bodyPr>
          <a:lstStyle/>
          <a:p>
            <a:r>
              <a:rPr lang="zh-CN" altLang="en-US" dirty="0"/>
              <a:t>基本思路是从每个表中重复抽取样本，只对抽取的元组进行连接。然后将结果放大作为对整个联接的估计。</a:t>
            </a:r>
          </a:p>
        </p:txBody>
      </p:sp>
      <p:sp>
        <p:nvSpPr>
          <p:cNvPr id="9" name="文本框 8">
            <a:extLst>
              <a:ext uri="{FF2B5EF4-FFF2-40B4-BE49-F238E27FC236}">
                <a16:creationId xmlns:a16="http://schemas.microsoft.com/office/drawing/2014/main" id="{0A0EA941-8FB5-E8F4-81D8-314805BCCC5C}"/>
              </a:ext>
            </a:extLst>
          </p:cNvPr>
          <p:cNvSpPr txBox="1"/>
          <p:nvPr/>
        </p:nvSpPr>
        <p:spPr>
          <a:xfrm>
            <a:off x="669925" y="4085686"/>
            <a:ext cx="14713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dirty="0"/>
              <a:t>Wander Join</a:t>
            </a:r>
            <a:endParaRPr lang="zh-CN" altLang="en-US" dirty="0"/>
          </a:p>
        </p:txBody>
      </p:sp>
      <p:sp>
        <p:nvSpPr>
          <p:cNvPr id="10" name="文本框 9">
            <a:extLst>
              <a:ext uri="{FF2B5EF4-FFF2-40B4-BE49-F238E27FC236}">
                <a16:creationId xmlns:a16="http://schemas.microsoft.com/office/drawing/2014/main" id="{72CE0D2F-FF8C-0C61-6669-9B5325EB8950}"/>
              </a:ext>
            </a:extLst>
          </p:cNvPr>
          <p:cNvSpPr txBox="1"/>
          <p:nvPr/>
        </p:nvSpPr>
        <p:spPr>
          <a:xfrm>
            <a:off x="669925" y="4586195"/>
            <a:ext cx="10850562" cy="873957"/>
          </a:xfrm>
          <a:prstGeom prst="rect">
            <a:avLst/>
          </a:prstGeom>
          <a:noFill/>
        </p:spPr>
        <p:txBody>
          <a:bodyPr wrap="square">
            <a:spAutoFit/>
          </a:bodyPr>
          <a:lstStyle/>
          <a:p>
            <a:pPr>
              <a:lnSpc>
                <a:spcPct val="150000"/>
              </a:lnSpc>
            </a:pPr>
            <a:r>
              <a:rPr lang="zh-CN" altLang="en-US" dirty="0"/>
              <a:t>基本思路是只从一个表中随机抽取一个元组，之后从该元组开始进行随机游走（</a:t>
            </a:r>
            <a:r>
              <a:rPr lang="en-US" altLang="zh-CN" dirty="0"/>
              <a:t>random walk</a:t>
            </a:r>
            <a:r>
              <a:rPr lang="zh-CN" altLang="en-US" dirty="0"/>
              <a:t>）。在随机游走每一步中，值考虑已采样元组的“邻居（</a:t>
            </a:r>
            <a:r>
              <a:rPr lang="en-US" altLang="zh-CN" dirty="0"/>
              <a:t>neighbor</a:t>
            </a:r>
            <a:r>
              <a:rPr lang="zh-CN" altLang="en-US" dirty="0"/>
              <a:t>）”，即未被探索的表中能够与之实际连接的元组。</a:t>
            </a:r>
          </a:p>
        </p:txBody>
      </p:sp>
    </p:spTree>
    <p:extLst>
      <p:ext uri="{BB962C8B-B14F-4D97-AF65-F5344CB8AC3E}">
        <p14:creationId xmlns:p14="http://schemas.microsoft.com/office/powerpoint/2010/main" val="113388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3A5C4-8867-BAA8-4E66-102AA1EF3976}"/>
              </a:ext>
            </a:extLst>
          </p:cNvPr>
          <p:cNvSpPr>
            <a:spLocks noGrp="1"/>
          </p:cNvSpPr>
          <p:nvPr>
            <p:ph type="title"/>
          </p:nvPr>
        </p:nvSpPr>
        <p:spPr/>
        <p:txBody>
          <a:bodyPr>
            <a:normAutofit/>
          </a:bodyPr>
          <a:lstStyle/>
          <a:p>
            <a:r>
              <a:rPr lang="en-US" altLang="zh-CN" sz="3600" dirty="0"/>
              <a:t>3.</a:t>
            </a:r>
            <a:r>
              <a:rPr lang="zh-CN" altLang="en-US" sz="3600" dirty="0"/>
              <a:t>本文贡献</a:t>
            </a:r>
          </a:p>
        </p:txBody>
      </p:sp>
      <p:sp>
        <p:nvSpPr>
          <p:cNvPr id="3" name="灯片编号占位符 2">
            <a:extLst>
              <a:ext uri="{FF2B5EF4-FFF2-40B4-BE49-F238E27FC236}">
                <a16:creationId xmlns:a16="http://schemas.microsoft.com/office/drawing/2014/main" id="{E029EC1A-0582-0B11-3DA4-30DA1922BA38}"/>
              </a:ext>
            </a:extLst>
          </p:cNvPr>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9" name="文本框 8">
            <a:extLst>
              <a:ext uri="{FF2B5EF4-FFF2-40B4-BE49-F238E27FC236}">
                <a16:creationId xmlns:a16="http://schemas.microsoft.com/office/drawing/2014/main" id="{983621E1-5343-903E-3792-FDC36FF4A1C7}"/>
              </a:ext>
            </a:extLst>
          </p:cNvPr>
          <p:cNvSpPr txBox="1"/>
          <p:nvPr/>
        </p:nvSpPr>
        <p:spPr>
          <a:xfrm>
            <a:off x="638739" y="1652638"/>
            <a:ext cx="10912933" cy="2778325"/>
          </a:xfrm>
          <a:prstGeom prst="rect">
            <a:avLst/>
          </a:prstGeom>
          <a:noFill/>
        </p:spPr>
        <p:txBody>
          <a:bodyPr wrap="square">
            <a:spAutoFit/>
          </a:bodyPr>
          <a:lstStyle/>
          <a:p>
            <a:pPr>
              <a:lnSpc>
                <a:spcPct val="200000"/>
              </a:lnSpc>
            </a:pPr>
            <a:r>
              <a:rPr lang="en-US" altLang="zh-CN" dirty="0"/>
              <a:t>1</a:t>
            </a:r>
            <a:r>
              <a:rPr lang="zh-CN" altLang="en-US" dirty="0"/>
              <a:t>）引入一种称为</a:t>
            </a:r>
            <a:r>
              <a:rPr lang="en-US" altLang="zh-CN" dirty="0"/>
              <a:t>Wander Join</a:t>
            </a:r>
            <a:r>
              <a:rPr lang="zh-CN" altLang="en-US" dirty="0"/>
              <a:t>的新方法来实现</a:t>
            </a:r>
            <a:r>
              <a:rPr lang="en-US" altLang="zh-CN" dirty="0"/>
              <a:t>join</a:t>
            </a:r>
            <a:r>
              <a:rPr lang="zh-CN" altLang="en-US" dirty="0"/>
              <a:t>的在线聚合。</a:t>
            </a:r>
          </a:p>
          <a:p>
            <a:pPr>
              <a:lnSpc>
                <a:spcPct val="200000"/>
              </a:lnSpc>
            </a:pPr>
            <a:r>
              <a:rPr lang="en-US" altLang="zh-CN" dirty="0"/>
              <a:t>2</a:t>
            </a:r>
            <a:r>
              <a:rPr lang="zh-CN" altLang="en-US" dirty="0"/>
              <a:t>）设计了一个选择最优游走方案（</a:t>
            </a:r>
            <a:r>
              <a:rPr lang="en-US" altLang="zh-CN" dirty="0"/>
              <a:t>walk plan</a:t>
            </a:r>
            <a:r>
              <a:rPr lang="zh-CN" altLang="en-US" dirty="0"/>
              <a:t>）的优化器，其无需先验地收集数据的任何统计信息。</a:t>
            </a:r>
          </a:p>
          <a:p>
            <a:pPr>
              <a:lnSpc>
                <a:spcPct val="200000"/>
              </a:lnSpc>
            </a:pPr>
            <a:r>
              <a:rPr lang="en-US" altLang="zh-CN" dirty="0"/>
              <a:t>3</a:t>
            </a:r>
            <a:r>
              <a:rPr lang="zh-CN" altLang="en-US" dirty="0"/>
              <a:t>）提出了</a:t>
            </a:r>
            <a:r>
              <a:rPr lang="en-US" altLang="zh-CN" dirty="0"/>
              <a:t>Wander Join</a:t>
            </a:r>
            <a:r>
              <a:rPr lang="zh-CN" altLang="en-US" dirty="0"/>
              <a:t>在选择谓词和</a:t>
            </a:r>
            <a:r>
              <a:rPr lang="en-US" altLang="zh-CN" dirty="0"/>
              <a:t>Group-by</a:t>
            </a:r>
            <a:r>
              <a:rPr lang="zh-CN" altLang="en-US" dirty="0"/>
              <a:t>方面的性能优化。</a:t>
            </a:r>
          </a:p>
          <a:p>
            <a:pPr>
              <a:lnSpc>
                <a:spcPct val="200000"/>
              </a:lnSpc>
            </a:pPr>
            <a:r>
              <a:rPr lang="en-US" altLang="zh-CN" dirty="0"/>
              <a:t>4</a:t>
            </a:r>
            <a:r>
              <a:rPr lang="zh-CN" altLang="en-US" dirty="0"/>
              <a:t>）通过在</a:t>
            </a:r>
            <a:r>
              <a:rPr lang="en-US" altLang="zh-CN" dirty="0"/>
              <a:t>PostgreSQL</a:t>
            </a:r>
            <a:r>
              <a:rPr lang="zh-CN" altLang="en-US" dirty="0"/>
              <a:t>内核中实现</a:t>
            </a:r>
            <a:r>
              <a:rPr lang="en-US" altLang="zh-CN" dirty="0"/>
              <a:t>Wander Join</a:t>
            </a:r>
            <a:r>
              <a:rPr lang="zh-CN" altLang="en-US" dirty="0"/>
              <a:t>，开发了</a:t>
            </a:r>
            <a:r>
              <a:rPr lang="en-US" altLang="zh-CN" dirty="0"/>
              <a:t>XDB</a:t>
            </a:r>
            <a:r>
              <a:rPr lang="zh-CN" altLang="en-US" dirty="0"/>
              <a:t>（</a:t>
            </a:r>
            <a:r>
              <a:rPr lang="en-US" altLang="zh-CN" dirty="0"/>
              <a:t>approXimate DB</a:t>
            </a:r>
            <a:r>
              <a:rPr lang="zh-CN" altLang="en-US" dirty="0"/>
              <a:t>）系统。</a:t>
            </a:r>
          </a:p>
          <a:p>
            <a:pPr>
              <a:lnSpc>
                <a:spcPct val="200000"/>
              </a:lnSpc>
            </a:pPr>
            <a:r>
              <a:rPr lang="en-US" altLang="zh-CN" dirty="0"/>
              <a:t>5</a:t>
            </a:r>
            <a:r>
              <a:rPr lang="zh-CN" altLang="en-US" dirty="0"/>
              <a:t>）通过实验证明</a:t>
            </a:r>
            <a:r>
              <a:rPr lang="en-US" altLang="zh-CN" dirty="0"/>
              <a:t>Wander Join</a:t>
            </a:r>
            <a:r>
              <a:rPr lang="zh-CN" altLang="en-US" dirty="0"/>
              <a:t>优于</a:t>
            </a:r>
            <a:r>
              <a:rPr lang="en-US" altLang="zh-CN" dirty="0"/>
              <a:t>Ripple Join</a:t>
            </a:r>
            <a:r>
              <a:rPr lang="zh-CN" altLang="en-US" dirty="0"/>
              <a:t>（</a:t>
            </a:r>
            <a:r>
              <a:rPr lang="en-US" altLang="zh-CN" dirty="0"/>
              <a:t>XDB</a:t>
            </a:r>
            <a:r>
              <a:rPr lang="zh-CN" altLang="en-US" dirty="0"/>
              <a:t>性能优于</a:t>
            </a:r>
            <a:r>
              <a:rPr lang="en-US" altLang="zh-CN" dirty="0"/>
              <a:t>TurboDBO</a:t>
            </a:r>
            <a:r>
              <a:rPr lang="zh-CN" altLang="en-US" dirty="0"/>
              <a:t>）。</a:t>
            </a:r>
          </a:p>
        </p:txBody>
      </p:sp>
    </p:spTree>
    <p:extLst>
      <p:ext uri="{BB962C8B-B14F-4D97-AF65-F5344CB8AC3E}">
        <p14:creationId xmlns:p14="http://schemas.microsoft.com/office/powerpoint/2010/main" val="242990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7416-6A5F-E36D-F23D-7CC5AB415AE3}"/>
              </a:ext>
            </a:extLst>
          </p:cNvPr>
          <p:cNvSpPr>
            <a:spLocks noGrp="1"/>
          </p:cNvSpPr>
          <p:nvPr>
            <p:ph type="title"/>
          </p:nvPr>
        </p:nvSpPr>
        <p:spPr/>
        <p:txBody>
          <a:bodyPr>
            <a:normAutofit/>
          </a:bodyPr>
          <a:lstStyle/>
          <a:p>
            <a:r>
              <a:rPr lang="en-US" altLang="zh-CN" sz="3600" dirty="0"/>
              <a:t>4.</a:t>
            </a:r>
            <a:r>
              <a:rPr lang="zh-CN" altLang="en-US" sz="3600" dirty="0"/>
              <a:t>问题描述</a:t>
            </a:r>
          </a:p>
        </p:txBody>
      </p:sp>
      <p:sp>
        <p:nvSpPr>
          <p:cNvPr id="3" name="灯片编号占位符 2">
            <a:extLst>
              <a:ext uri="{FF2B5EF4-FFF2-40B4-BE49-F238E27FC236}">
                <a16:creationId xmlns:a16="http://schemas.microsoft.com/office/drawing/2014/main" id="{B491EA3D-0849-AD8C-B249-17D5934C1D44}"/>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pic>
        <p:nvPicPr>
          <p:cNvPr id="4" name="图片 3">
            <a:extLst>
              <a:ext uri="{FF2B5EF4-FFF2-40B4-BE49-F238E27FC236}">
                <a16:creationId xmlns:a16="http://schemas.microsoft.com/office/drawing/2014/main" id="{D3BF1601-1D96-F86B-3752-7F0FE60C4043}"/>
              </a:ext>
            </a:extLst>
          </p:cNvPr>
          <p:cNvPicPr>
            <a:picLocks noChangeAspect="1"/>
          </p:cNvPicPr>
          <p:nvPr/>
        </p:nvPicPr>
        <p:blipFill>
          <a:blip r:embed="rId2"/>
          <a:stretch>
            <a:fillRect/>
          </a:stretch>
        </p:blipFill>
        <p:spPr>
          <a:xfrm>
            <a:off x="2859397" y="1746892"/>
            <a:ext cx="6235287" cy="1655341"/>
          </a:xfrm>
          <a:prstGeom prst="rect">
            <a:avLst/>
          </a:prstGeom>
          <a:ln>
            <a:solidFill>
              <a:schemeClr val="tx1"/>
            </a:solidFill>
          </a:ln>
        </p:spPr>
      </p:pic>
      <p:sp>
        <p:nvSpPr>
          <p:cNvPr id="5" name="文本框 4">
            <a:extLst>
              <a:ext uri="{FF2B5EF4-FFF2-40B4-BE49-F238E27FC236}">
                <a16:creationId xmlns:a16="http://schemas.microsoft.com/office/drawing/2014/main" id="{A1762522-623A-A224-C00D-EFBF568A4CA5}"/>
              </a:ext>
            </a:extLst>
          </p:cNvPr>
          <p:cNvSpPr txBox="1"/>
          <p:nvPr/>
        </p:nvSpPr>
        <p:spPr>
          <a:xfrm>
            <a:off x="669925" y="3742918"/>
            <a:ext cx="10691773" cy="369332"/>
          </a:xfrm>
          <a:prstGeom prst="rect">
            <a:avLst/>
          </a:prstGeom>
          <a:noFill/>
        </p:spPr>
        <p:txBody>
          <a:bodyPr wrap="none" rtlCol="0">
            <a:spAutoFit/>
          </a:bodyPr>
          <a:lstStyle/>
          <a:p>
            <a:r>
              <a:rPr lang="en-US" altLang="zh-CN" dirty="0"/>
              <a:t>1</a:t>
            </a:r>
            <a:r>
              <a:rPr lang="zh-CN" altLang="en-US" dirty="0"/>
              <a:t>）</a:t>
            </a:r>
            <a:r>
              <a:rPr lang="en-US" altLang="zh-CN" dirty="0">
                <a:solidFill>
                  <a:srgbClr val="FF0000"/>
                </a:solidFill>
              </a:rPr>
              <a:t>AGG</a:t>
            </a:r>
            <a:r>
              <a:rPr lang="zh-CN" altLang="en-US" dirty="0"/>
              <a:t>表示任意标准聚集函数，如</a:t>
            </a:r>
            <a:r>
              <a:rPr lang="en-US" altLang="zh-CN" dirty="0"/>
              <a:t>SUM</a:t>
            </a:r>
            <a:r>
              <a:rPr lang="zh-CN" altLang="en-US" dirty="0"/>
              <a:t>、</a:t>
            </a:r>
            <a:r>
              <a:rPr lang="en-US" altLang="zh-CN" dirty="0"/>
              <a:t>AVE</a:t>
            </a:r>
            <a:r>
              <a:rPr lang="zh-CN" altLang="en-US" dirty="0"/>
              <a:t>、</a:t>
            </a:r>
            <a:r>
              <a:rPr lang="en-US" altLang="zh-CN" dirty="0"/>
              <a:t>COUNT</a:t>
            </a:r>
            <a:r>
              <a:rPr lang="zh-CN" altLang="en-US" dirty="0"/>
              <a:t>、</a:t>
            </a:r>
            <a:r>
              <a:rPr lang="en-US" altLang="zh-CN" dirty="0"/>
              <a:t>VARIANCE</a:t>
            </a:r>
            <a:r>
              <a:rPr lang="zh-CN" altLang="en-US" dirty="0"/>
              <a:t>以及涉及表任何属性的表达式。</a:t>
            </a:r>
          </a:p>
        </p:txBody>
      </p:sp>
      <p:sp>
        <p:nvSpPr>
          <p:cNvPr id="6" name="文本框 5">
            <a:extLst>
              <a:ext uri="{FF2B5EF4-FFF2-40B4-BE49-F238E27FC236}">
                <a16:creationId xmlns:a16="http://schemas.microsoft.com/office/drawing/2014/main" id="{44ECB69C-144C-21CD-F937-F7366DA4F0C2}"/>
              </a:ext>
            </a:extLst>
          </p:cNvPr>
          <p:cNvSpPr txBox="1"/>
          <p:nvPr/>
        </p:nvSpPr>
        <p:spPr>
          <a:xfrm>
            <a:off x="669925" y="1203130"/>
            <a:ext cx="2779351" cy="369332"/>
          </a:xfrm>
          <a:prstGeom prst="rect">
            <a:avLst/>
          </a:prstGeom>
          <a:noFill/>
        </p:spPr>
        <p:txBody>
          <a:bodyPr wrap="none" rtlCol="0">
            <a:spAutoFit/>
          </a:bodyPr>
          <a:lstStyle/>
          <a:p>
            <a:r>
              <a:rPr lang="zh-CN" altLang="en-US" dirty="0"/>
              <a:t>给定</a:t>
            </a:r>
            <a:r>
              <a:rPr lang="en-US" altLang="zh-CN" dirty="0"/>
              <a:t>SQL </a:t>
            </a:r>
            <a:r>
              <a:rPr lang="zh-CN" altLang="en-US" dirty="0"/>
              <a:t>查询形式如下：</a:t>
            </a:r>
          </a:p>
        </p:txBody>
      </p:sp>
      <p:sp>
        <p:nvSpPr>
          <p:cNvPr id="7" name="文本框 6">
            <a:extLst>
              <a:ext uri="{FF2B5EF4-FFF2-40B4-BE49-F238E27FC236}">
                <a16:creationId xmlns:a16="http://schemas.microsoft.com/office/drawing/2014/main" id="{5ABD4313-0388-362F-401C-85EAD44EE21B}"/>
              </a:ext>
            </a:extLst>
          </p:cNvPr>
          <p:cNvSpPr txBox="1"/>
          <p:nvPr/>
        </p:nvSpPr>
        <p:spPr>
          <a:xfrm>
            <a:off x="669925" y="4381755"/>
            <a:ext cx="10238700" cy="369332"/>
          </a:xfrm>
          <a:prstGeom prst="rect">
            <a:avLst/>
          </a:prstGeom>
          <a:noFill/>
        </p:spPr>
        <p:txBody>
          <a:bodyPr wrap="none" rtlCol="0">
            <a:spAutoFit/>
          </a:bodyPr>
          <a:lstStyle/>
          <a:p>
            <a:r>
              <a:rPr lang="en-US" altLang="zh-CN" dirty="0"/>
              <a:t>2</a:t>
            </a:r>
            <a:r>
              <a:rPr lang="zh-CN" altLang="en-US" dirty="0"/>
              <a:t>）</a:t>
            </a:r>
            <a:r>
              <a:rPr lang="zh-CN" altLang="en-US" dirty="0">
                <a:solidFill>
                  <a:srgbClr val="FF0000"/>
                </a:solidFill>
              </a:rPr>
              <a:t>连接条件</a:t>
            </a:r>
            <a:r>
              <a:rPr lang="zh-CN" altLang="en-US" dirty="0"/>
              <a:t>由表对之间的等式、不等式或值域条件组成，</a:t>
            </a:r>
            <a:r>
              <a:rPr lang="zh-CN" altLang="en-US" dirty="0">
                <a:solidFill>
                  <a:srgbClr val="FF0000"/>
                </a:solidFill>
              </a:rPr>
              <a:t>选择谓词</a:t>
            </a:r>
            <a:r>
              <a:rPr lang="zh-CN" altLang="en-US" dirty="0"/>
              <a:t>也可以被应用于表的任意子集。</a:t>
            </a:r>
          </a:p>
        </p:txBody>
      </p:sp>
      <p:sp>
        <p:nvSpPr>
          <p:cNvPr id="8" name="文本框 7">
            <a:extLst>
              <a:ext uri="{FF2B5EF4-FFF2-40B4-BE49-F238E27FC236}">
                <a16:creationId xmlns:a16="http://schemas.microsoft.com/office/drawing/2014/main" id="{6286E73F-D65D-F090-AEA4-1FC76B1E1A13}"/>
              </a:ext>
            </a:extLst>
          </p:cNvPr>
          <p:cNvSpPr txBox="1"/>
          <p:nvPr/>
        </p:nvSpPr>
        <p:spPr>
          <a:xfrm>
            <a:off x="669925" y="5020592"/>
            <a:ext cx="8622873" cy="369332"/>
          </a:xfrm>
          <a:prstGeom prst="rect">
            <a:avLst/>
          </a:prstGeom>
          <a:noFill/>
        </p:spPr>
        <p:txBody>
          <a:bodyPr wrap="none" rtlCol="0">
            <a:spAutoFit/>
          </a:bodyPr>
          <a:lstStyle/>
          <a:p>
            <a:r>
              <a:rPr lang="en-US" altLang="zh-CN" dirty="0"/>
              <a:t>3</a:t>
            </a:r>
            <a:r>
              <a:rPr lang="zh-CN" altLang="en-US" dirty="0"/>
              <a:t>）允许连接条件和选择谓词在查询前未知，但需要提前给定连接条件涉及的属性。</a:t>
            </a:r>
          </a:p>
        </p:txBody>
      </p:sp>
    </p:spTree>
    <p:extLst>
      <p:ext uri="{BB962C8B-B14F-4D97-AF65-F5344CB8AC3E}">
        <p14:creationId xmlns:p14="http://schemas.microsoft.com/office/powerpoint/2010/main" val="4689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AE8D-AE33-FCD7-650F-845AE776C414}"/>
              </a:ext>
            </a:extLst>
          </p:cNvPr>
          <p:cNvSpPr>
            <a:spLocks noGrp="1"/>
          </p:cNvSpPr>
          <p:nvPr>
            <p:ph type="title"/>
          </p:nvPr>
        </p:nvSpPr>
        <p:spPr/>
        <p:txBody>
          <a:bodyPr>
            <a:normAutofit/>
          </a:bodyPr>
          <a:lstStyle/>
          <a:p>
            <a:r>
              <a:rPr lang="en-US" altLang="zh-CN" sz="3600" dirty="0"/>
              <a:t>4.</a:t>
            </a:r>
            <a:r>
              <a:rPr lang="zh-CN" altLang="en-US" sz="3600" dirty="0"/>
              <a:t>问题描述</a:t>
            </a:r>
          </a:p>
        </p:txBody>
      </p:sp>
      <p:sp>
        <p:nvSpPr>
          <p:cNvPr id="3" name="灯片编号占位符 2">
            <a:extLst>
              <a:ext uri="{FF2B5EF4-FFF2-40B4-BE49-F238E27FC236}">
                <a16:creationId xmlns:a16="http://schemas.microsoft.com/office/drawing/2014/main" id="{5005F5BC-E700-C3B4-8686-14C84433267E}"/>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pic>
        <p:nvPicPr>
          <p:cNvPr id="4" name="图片 3">
            <a:extLst>
              <a:ext uri="{FF2B5EF4-FFF2-40B4-BE49-F238E27FC236}">
                <a16:creationId xmlns:a16="http://schemas.microsoft.com/office/drawing/2014/main" id="{DB39266F-BC2B-2A23-020C-17D809DD5BE6}"/>
              </a:ext>
            </a:extLst>
          </p:cNvPr>
          <p:cNvPicPr>
            <a:picLocks noChangeAspect="1"/>
          </p:cNvPicPr>
          <p:nvPr/>
        </p:nvPicPr>
        <p:blipFill>
          <a:blip r:embed="rId2"/>
          <a:stretch>
            <a:fillRect/>
          </a:stretch>
        </p:blipFill>
        <p:spPr>
          <a:xfrm>
            <a:off x="3095728" y="1282963"/>
            <a:ext cx="5998956" cy="1592600"/>
          </a:xfrm>
          <a:prstGeom prst="rect">
            <a:avLst/>
          </a:prstGeom>
          <a:ln>
            <a:solidFill>
              <a:schemeClr val="tx1"/>
            </a:solidFill>
          </a:ln>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E8922C8-E1F8-BDBE-9F4B-7BF9D692387D}"/>
                  </a:ext>
                </a:extLst>
              </p:cNvPr>
              <p:cNvSpPr txBox="1"/>
              <p:nvPr/>
            </p:nvSpPr>
            <p:spPr>
              <a:xfrm>
                <a:off x="675127" y="3073973"/>
                <a:ext cx="8453340" cy="374270"/>
              </a:xfrm>
              <a:prstGeom prst="rect">
                <a:avLst/>
              </a:prstGeom>
              <a:noFill/>
            </p:spPr>
            <p:txBody>
              <a:bodyPr wrap="none" rtlCol="0">
                <a:spAutoFit/>
              </a:bodyPr>
              <a:lstStyle/>
              <a:p>
                <a:r>
                  <a:rPr lang="zh-CN" altLang="en-US" dirty="0"/>
                  <a:t>在查询处理的任一时刻，算法需要输出</a:t>
                </a:r>
                <a14:m>
                  <m:oMath xmlns:m="http://schemas.openxmlformats.org/officeDocument/2006/math">
                    <m:r>
                      <a:rPr lang="en-US" altLang="zh-CN" i="1" dirty="0" smtClean="0">
                        <a:latin typeface="Cambria Math" panose="02040503050406030204" pitchFamily="18" charset="0"/>
                      </a:rPr>
                      <m:t>𝐴𝐺𝐺</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𝑒𝑥𝑝𝑟𝑒𝑠𝑠𝑖𝑜𝑛</m:t>
                    </m:r>
                    <m:r>
                      <a:rPr lang="en-US" altLang="zh-CN" i="1" dirty="0" smtClean="0">
                        <a:latin typeface="Cambria Math" panose="02040503050406030204" pitchFamily="18" charset="0"/>
                      </a:rPr>
                      <m:t>)</m:t>
                    </m:r>
                  </m:oMath>
                </a14:m>
                <a:r>
                  <a:rPr lang="zh-CN" altLang="en-US" dirty="0"/>
                  <a:t>的估计量</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𝑌</m:t>
                        </m:r>
                      </m:e>
                    </m:acc>
                  </m:oMath>
                </a14:m>
                <a:r>
                  <a:rPr lang="zh-CN" altLang="en-US" dirty="0"/>
                  <a:t>和</a:t>
                </a:r>
                <a14:m>
                  <m:oMath xmlns:m="http://schemas.openxmlformats.org/officeDocument/2006/math">
                    <m:r>
                      <a:rPr lang="zh-CN" altLang="en-US" i="1" dirty="0" smtClean="0">
                        <a:latin typeface="Cambria Math" panose="02040503050406030204" pitchFamily="18" charset="0"/>
                      </a:rPr>
                      <m:t>𝜀</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𝛼</m:t>
                    </m:r>
                  </m:oMath>
                </a14:m>
                <a:r>
                  <a:rPr lang="zh-CN" altLang="en-US" dirty="0"/>
                  <a:t>，使得：</a:t>
                </a:r>
              </a:p>
            </p:txBody>
          </p:sp>
        </mc:Choice>
        <mc:Fallback>
          <p:sp>
            <p:nvSpPr>
              <p:cNvPr id="5" name="文本框 4">
                <a:extLst>
                  <a:ext uri="{FF2B5EF4-FFF2-40B4-BE49-F238E27FC236}">
                    <a16:creationId xmlns:a16="http://schemas.microsoft.com/office/drawing/2014/main" id="{4E8922C8-E1F8-BDBE-9F4B-7BF9D692387D}"/>
                  </a:ext>
                </a:extLst>
              </p:cNvPr>
              <p:cNvSpPr txBox="1">
                <a:spLocks noRot="1" noChangeAspect="1" noMove="1" noResize="1" noEditPoints="1" noAdjustHandles="1" noChangeArrowheads="1" noChangeShapeType="1" noTextEdit="1"/>
              </p:cNvSpPr>
              <p:nvPr/>
            </p:nvSpPr>
            <p:spPr>
              <a:xfrm>
                <a:off x="675127" y="3073973"/>
                <a:ext cx="8453340" cy="374270"/>
              </a:xfrm>
              <a:prstGeom prst="rect">
                <a:avLst/>
              </a:prstGeom>
              <a:blipFill>
                <a:blip r:embed="rId3"/>
                <a:stretch>
                  <a:fillRect l="-649" t="-6452" b="-2419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CC11543-C3F5-A027-2BED-3F5CAEA20FD7}"/>
              </a:ext>
            </a:extLst>
          </p:cNvPr>
          <p:cNvPicPr>
            <a:picLocks noChangeAspect="1"/>
          </p:cNvPicPr>
          <p:nvPr/>
        </p:nvPicPr>
        <p:blipFill>
          <a:blip r:embed="rId4"/>
          <a:stretch>
            <a:fillRect/>
          </a:stretch>
        </p:blipFill>
        <p:spPr>
          <a:xfrm>
            <a:off x="4026808" y="3630588"/>
            <a:ext cx="4138384" cy="505289"/>
          </a:xfrm>
          <a:prstGeom prst="rect">
            <a:avLst/>
          </a:prstGeom>
          <a:ln>
            <a:solidFill>
              <a:schemeClr val="accent1"/>
            </a:solidFill>
          </a:ln>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1AF39FC-E76F-32A1-1819-CAC22BD50058}"/>
                  </a:ext>
                </a:extLst>
              </p:cNvPr>
              <p:cNvSpPr txBox="1"/>
              <p:nvPr/>
            </p:nvSpPr>
            <p:spPr>
              <a:xfrm>
                <a:off x="669925" y="4500568"/>
                <a:ext cx="10850562" cy="1289456"/>
              </a:xfrm>
              <a:prstGeom prst="rect">
                <a:avLst/>
              </a:prstGeom>
              <a:noFill/>
            </p:spPr>
            <p:txBody>
              <a:bodyPr wrap="square" rtlCol="0">
                <a:spAutoFit/>
              </a:bodyPr>
              <a:lstStyle/>
              <a:p>
                <a:pPr>
                  <a:lnSpc>
                    <a:spcPct val="150000"/>
                  </a:lnSpc>
                </a:pPr>
                <a:r>
                  <a:rPr lang="zh-CN" altLang="en-US" dirty="0"/>
                  <a:t>这里，</a:t>
                </a:r>
                <a14:m>
                  <m:oMath xmlns:m="http://schemas.openxmlformats.org/officeDocument/2006/math">
                    <m:r>
                      <a:rPr lang="zh-CN" altLang="en-US" i="1" dirty="0" smtClean="0">
                        <a:solidFill>
                          <a:srgbClr val="FF0000"/>
                        </a:solidFill>
                        <a:latin typeface="Cambria Math" panose="02040503050406030204" pitchFamily="18" charset="0"/>
                      </a:rPr>
                      <m:t>𝜀</m:t>
                    </m:r>
                  </m:oMath>
                </a14:m>
                <a:r>
                  <a:rPr lang="zh-CN" altLang="en-US" dirty="0">
                    <a:solidFill>
                      <a:srgbClr val="FF0000"/>
                    </a:solidFill>
                  </a:rPr>
                  <a:t>为置信区间的半宽，</a:t>
                </a:r>
                <a14:m>
                  <m:oMath xmlns:m="http://schemas.openxmlformats.org/officeDocument/2006/math">
                    <m:r>
                      <a:rPr lang="zh-CN" altLang="en-US" i="1" dirty="0">
                        <a:solidFill>
                          <a:srgbClr val="FF0000"/>
                        </a:solidFill>
                        <a:latin typeface="Cambria Math" panose="02040503050406030204" pitchFamily="18" charset="0"/>
                      </a:rPr>
                      <m:t>𝛼</m:t>
                    </m:r>
                  </m:oMath>
                </a14:m>
                <a:r>
                  <a:rPr lang="zh-CN" altLang="en-US" dirty="0">
                    <a:solidFill>
                      <a:srgbClr val="FF0000"/>
                    </a:solidFill>
                  </a:rPr>
                  <a:t>为置信水平</a:t>
                </a:r>
                <a:r>
                  <a:rPr lang="zh-CN" altLang="en-US" dirty="0"/>
                  <a:t>。用户指定其中一个值，算法随着时间会不断更新另外一个值。当查询达到期望的水平时，用户可以终止查询；或者指定一个查询处理时间限制，算法返回在该时限内获得的最佳估计值以及置信区间。</a:t>
                </a:r>
              </a:p>
            </p:txBody>
          </p:sp>
        </mc:Choice>
        <mc:Fallback>
          <p:sp>
            <p:nvSpPr>
              <p:cNvPr id="7" name="文本框 6">
                <a:extLst>
                  <a:ext uri="{FF2B5EF4-FFF2-40B4-BE49-F238E27FC236}">
                    <a16:creationId xmlns:a16="http://schemas.microsoft.com/office/drawing/2014/main" id="{91AF39FC-E76F-32A1-1819-CAC22BD50058}"/>
                  </a:ext>
                </a:extLst>
              </p:cNvPr>
              <p:cNvSpPr txBox="1">
                <a:spLocks noRot="1" noChangeAspect="1" noMove="1" noResize="1" noEditPoints="1" noAdjustHandles="1" noChangeArrowheads="1" noChangeShapeType="1" noTextEdit="1"/>
              </p:cNvSpPr>
              <p:nvPr/>
            </p:nvSpPr>
            <p:spPr>
              <a:xfrm>
                <a:off x="669925" y="4500568"/>
                <a:ext cx="10850562" cy="1289456"/>
              </a:xfrm>
              <a:prstGeom prst="rect">
                <a:avLst/>
              </a:prstGeom>
              <a:blipFill>
                <a:blip r:embed="rId5"/>
                <a:stretch>
                  <a:fillRect l="-506" b="-6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6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E6F69-F3BB-97DD-FB2E-35FFC8C65B78}"/>
              </a:ext>
            </a:extLst>
          </p:cNvPr>
          <p:cNvSpPr>
            <a:spLocks noGrp="1"/>
          </p:cNvSpPr>
          <p:nvPr>
            <p:ph type="title"/>
          </p:nvPr>
        </p:nvSpPr>
        <p:spPr/>
        <p:txBody>
          <a:bodyPr>
            <a:normAutofit/>
          </a:bodyPr>
          <a:lstStyle/>
          <a:p>
            <a:r>
              <a:rPr lang="en-US" altLang="zh-CN" sz="3600" dirty="0"/>
              <a:t>5.Ripple Join</a:t>
            </a:r>
            <a:endParaRPr lang="zh-CN" altLang="en-US" sz="3600" dirty="0"/>
          </a:p>
        </p:txBody>
      </p:sp>
      <p:sp>
        <p:nvSpPr>
          <p:cNvPr id="3" name="灯片编号占位符 2">
            <a:extLst>
              <a:ext uri="{FF2B5EF4-FFF2-40B4-BE49-F238E27FC236}">
                <a16:creationId xmlns:a16="http://schemas.microsoft.com/office/drawing/2014/main" id="{CEFF825E-7934-6231-A5CF-9F26D09CD2CD}"/>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pic>
        <p:nvPicPr>
          <p:cNvPr id="4" name="图片 3">
            <a:extLst>
              <a:ext uri="{FF2B5EF4-FFF2-40B4-BE49-F238E27FC236}">
                <a16:creationId xmlns:a16="http://schemas.microsoft.com/office/drawing/2014/main" id="{7A6710CD-CCC3-A99D-DBE5-573FD9ABA4E9}"/>
              </a:ext>
            </a:extLst>
          </p:cNvPr>
          <p:cNvPicPr>
            <a:picLocks noChangeAspect="1"/>
          </p:cNvPicPr>
          <p:nvPr/>
        </p:nvPicPr>
        <p:blipFill>
          <a:blip r:embed="rId2"/>
          <a:stretch>
            <a:fillRect/>
          </a:stretch>
        </p:blipFill>
        <p:spPr>
          <a:xfrm>
            <a:off x="2550253" y="1678946"/>
            <a:ext cx="7089905" cy="1468172"/>
          </a:xfrm>
          <a:prstGeom prst="rect">
            <a:avLst/>
          </a:prstGeom>
        </p:spPr>
      </p:pic>
      <p:sp>
        <p:nvSpPr>
          <p:cNvPr id="5" name="文本框 4">
            <a:extLst>
              <a:ext uri="{FF2B5EF4-FFF2-40B4-BE49-F238E27FC236}">
                <a16:creationId xmlns:a16="http://schemas.microsoft.com/office/drawing/2014/main" id="{C1BDDB37-1DE2-A0BD-3FD7-6DD4CC94708C}"/>
              </a:ext>
            </a:extLst>
          </p:cNvPr>
          <p:cNvSpPr txBox="1"/>
          <p:nvPr/>
        </p:nvSpPr>
        <p:spPr>
          <a:xfrm>
            <a:off x="669925" y="1169157"/>
            <a:ext cx="2492990" cy="369332"/>
          </a:xfrm>
          <a:prstGeom prst="rect">
            <a:avLst/>
          </a:prstGeom>
          <a:noFill/>
        </p:spPr>
        <p:txBody>
          <a:bodyPr wrap="none" rtlCol="0">
            <a:spAutoFit/>
          </a:bodyPr>
          <a:lstStyle/>
          <a:p>
            <a:r>
              <a:rPr lang="zh-CN" altLang="en-US" dirty="0"/>
              <a:t>针对连接的在线聚集：</a:t>
            </a:r>
          </a:p>
        </p:txBody>
      </p:sp>
      <p:graphicFrame>
        <p:nvGraphicFramePr>
          <p:cNvPr id="6" name="表格 6">
            <a:extLst>
              <a:ext uri="{FF2B5EF4-FFF2-40B4-BE49-F238E27FC236}">
                <a16:creationId xmlns:a16="http://schemas.microsoft.com/office/drawing/2014/main" id="{9AE84071-949B-B02C-B50D-E12FAB4B1E1B}"/>
              </a:ext>
            </a:extLst>
          </p:cNvPr>
          <p:cNvGraphicFramePr>
            <a:graphicFrameLocks noGrp="1"/>
          </p:cNvGraphicFramePr>
          <p:nvPr>
            <p:extLst>
              <p:ext uri="{D42A27DB-BD31-4B8C-83A1-F6EECF244321}">
                <p14:modId xmlns:p14="http://schemas.microsoft.com/office/powerpoint/2010/main" val="742377479"/>
              </p:ext>
            </p:extLst>
          </p:nvPr>
        </p:nvGraphicFramePr>
        <p:xfrm>
          <a:off x="669925" y="3581431"/>
          <a:ext cx="1748020" cy="2219960"/>
        </p:xfrm>
        <a:graphic>
          <a:graphicData uri="http://schemas.openxmlformats.org/drawingml/2006/table">
            <a:tbl>
              <a:tblPr firstRow="1" bandRow="1">
                <a:tableStyleId>{5C22544A-7EE6-4342-B048-85BDC9FD1C3A}</a:tableStyleId>
              </a:tblPr>
              <a:tblGrid>
                <a:gridCol w="874010">
                  <a:extLst>
                    <a:ext uri="{9D8B030D-6E8A-4147-A177-3AD203B41FA5}">
                      <a16:colId xmlns:a16="http://schemas.microsoft.com/office/drawing/2014/main" val="701993758"/>
                    </a:ext>
                  </a:extLst>
                </a:gridCol>
                <a:gridCol w="874010">
                  <a:extLst>
                    <a:ext uri="{9D8B030D-6E8A-4147-A177-3AD203B41FA5}">
                      <a16:colId xmlns:a16="http://schemas.microsoft.com/office/drawing/2014/main" val="3621470106"/>
                    </a:ext>
                  </a:extLst>
                </a:gridCol>
              </a:tblGrid>
              <a:tr h="320210">
                <a:tc>
                  <a:txBody>
                    <a:bodyPr/>
                    <a:lstStyle/>
                    <a:p>
                      <a:pPr algn="ctr"/>
                      <a:r>
                        <a:rPr lang="en-US" altLang="zh-CN" dirty="0"/>
                        <a:t>X</a:t>
                      </a:r>
                      <a:endParaRPr lang="zh-CN" altLang="en-US" dirty="0"/>
                    </a:p>
                  </a:txBody>
                  <a:tcPr anchor="ctr"/>
                </a:tc>
                <a:tc>
                  <a:txBody>
                    <a:bodyPr/>
                    <a:lstStyle/>
                    <a:p>
                      <a:pPr algn="ctr"/>
                      <a:r>
                        <a:rPr lang="en-US" altLang="zh-CN" dirty="0"/>
                        <a:t>Y</a:t>
                      </a:r>
                      <a:endParaRPr lang="zh-CN" altLang="en-US" dirty="0"/>
                    </a:p>
                  </a:txBody>
                  <a:tcPr anchor="ctr"/>
                </a:tc>
                <a:extLst>
                  <a:ext uri="{0D108BD9-81ED-4DB2-BD59-A6C34878D82A}">
                    <a16:rowId xmlns:a16="http://schemas.microsoft.com/office/drawing/2014/main" val="1383190831"/>
                  </a:ext>
                </a:extLst>
              </a:tr>
              <a:tr h="370840">
                <a:tc>
                  <a:txBody>
                    <a:bodyPr/>
                    <a:lstStyle/>
                    <a:p>
                      <a:pPr algn="ctr"/>
                      <a:r>
                        <a:rPr lang="en-US" altLang="zh-CN" dirty="0"/>
                        <a:t>0</a:t>
                      </a:r>
                      <a:endParaRPr lang="zh-CN" altLang="en-US" dirty="0"/>
                    </a:p>
                  </a:txBody>
                  <a:tcPr anchor="ctr"/>
                </a:tc>
                <a:tc>
                  <a:txBody>
                    <a:bodyPr/>
                    <a:lstStyle/>
                    <a:p>
                      <a:pPr algn="ctr"/>
                      <a:r>
                        <a:rPr lang="en-US" altLang="zh-CN" dirty="0"/>
                        <a:t>A</a:t>
                      </a:r>
                      <a:endParaRPr lang="zh-CN" altLang="en-US" dirty="0"/>
                    </a:p>
                  </a:txBody>
                  <a:tcPr anchor="ctr"/>
                </a:tc>
                <a:extLst>
                  <a:ext uri="{0D108BD9-81ED-4DB2-BD59-A6C34878D82A}">
                    <a16:rowId xmlns:a16="http://schemas.microsoft.com/office/drawing/2014/main" val="1943278106"/>
                  </a:ext>
                </a:extLst>
              </a:tr>
              <a:tr h="370840">
                <a:tc>
                  <a:txBody>
                    <a:bodyPr/>
                    <a:lstStyle/>
                    <a:p>
                      <a:pPr algn="ctr"/>
                      <a:r>
                        <a:rPr lang="en-US" altLang="zh-CN" dirty="0"/>
                        <a:t>1</a:t>
                      </a:r>
                      <a:endParaRPr lang="zh-CN" altLang="en-US" dirty="0"/>
                    </a:p>
                  </a:txBody>
                  <a:tcPr anchor="ctr"/>
                </a:tc>
                <a:tc>
                  <a:txBody>
                    <a:bodyPr/>
                    <a:lstStyle/>
                    <a:p>
                      <a:pPr algn="ctr"/>
                      <a:r>
                        <a:rPr lang="en-US" altLang="zh-CN" dirty="0"/>
                        <a:t>C</a:t>
                      </a:r>
                      <a:endParaRPr lang="zh-CN" altLang="en-US" dirty="0"/>
                    </a:p>
                  </a:txBody>
                  <a:tcPr anchor="ctr"/>
                </a:tc>
                <a:extLst>
                  <a:ext uri="{0D108BD9-81ED-4DB2-BD59-A6C34878D82A}">
                    <a16:rowId xmlns:a16="http://schemas.microsoft.com/office/drawing/2014/main" val="1373672298"/>
                  </a:ext>
                </a:extLst>
              </a:tr>
              <a:tr h="370840">
                <a:tc>
                  <a:txBody>
                    <a:bodyPr/>
                    <a:lstStyle/>
                    <a:p>
                      <a:pPr algn="ctr"/>
                      <a:r>
                        <a:rPr lang="en-US" altLang="zh-CN" dirty="0"/>
                        <a:t>2</a:t>
                      </a:r>
                      <a:endParaRPr lang="zh-CN" altLang="en-US" dirty="0"/>
                    </a:p>
                  </a:txBody>
                  <a:tcPr anchor="ctr"/>
                </a:tc>
                <a:tc>
                  <a:txBody>
                    <a:bodyPr/>
                    <a:lstStyle/>
                    <a:p>
                      <a:pPr algn="ctr"/>
                      <a:r>
                        <a:rPr lang="en-US" altLang="zh-CN" dirty="0"/>
                        <a:t>C</a:t>
                      </a:r>
                      <a:endParaRPr lang="zh-CN" altLang="en-US" dirty="0"/>
                    </a:p>
                  </a:txBody>
                  <a:tcPr anchor="ctr"/>
                </a:tc>
                <a:extLst>
                  <a:ext uri="{0D108BD9-81ED-4DB2-BD59-A6C34878D82A}">
                    <a16:rowId xmlns:a16="http://schemas.microsoft.com/office/drawing/2014/main" val="2833457700"/>
                  </a:ext>
                </a:extLst>
              </a:tr>
              <a:tr h="370840">
                <a:tc>
                  <a:txBody>
                    <a:bodyPr/>
                    <a:lstStyle/>
                    <a:p>
                      <a:pPr algn="ctr"/>
                      <a:r>
                        <a:rPr lang="en-US" altLang="zh-CN" dirty="0"/>
                        <a:t>3</a:t>
                      </a:r>
                      <a:endParaRPr lang="zh-CN" altLang="en-US" dirty="0"/>
                    </a:p>
                  </a:txBody>
                  <a:tcPr anchor="ctr"/>
                </a:tc>
                <a:tc>
                  <a:txBody>
                    <a:bodyPr/>
                    <a:lstStyle/>
                    <a:p>
                      <a:pPr algn="ctr"/>
                      <a:r>
                        <a:rPr lang="en-US" altLang="zh-CN" dirty="0"/>
                        <a:t>D</a:t>
                      </a:r>
                      <a:endParaRPr lang="zh-CN" altLang="en-US" dirty="0"/>
                    </a:p>
                  </a:txBody>
                  <a:tcPr anchor="ctr"/>
                </a:tc>
                <a:extLst>
                  <a:ext uri="{0D108BD9-81ED-4DB2-BD59-A6C34878D82A}">
                    <a16:rowId xmlns:a16="http://schemas.microsoft.com/office/drawing/2014/main" val="622213845"/>
                  </a:ext>
                </a:extLst>
              </a:tr>
              <a:tr h="370840">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976951079"/>
                  </a:ext>
                </a:extLst>
              </a:tr>
            </a:tbl>
          </a:graphicData>
        </a:graphic>
      </p:graphicFrame>
      <p:graphicFrame>
        <p:nvGraphicFramePr>
          <p:cNvPr id="7" name="表格 6">
            <a:extLst>
              <a:ext uri="{FF2B5EF4-FFF2-40B4-BE49-F238E27FC236}">
                <a16:creationId xmlns:a16="http://schemas.microsoft.com/office/drawing/2014/main" id="{4E6CF920-C739-DA86-CE34-7E58BE274D6F}"/>
              </a:ext>
            </a:extLst>
          </p:cNvPr>
          <p:cNvGraphicFramePr>
            <a:graphicFrameLocks noGrp="1"/>
          </p:cNvGraphicFramePr>
          <p:nvPr>
            <p:extLst>
              <p:ext uri="{D42A27DB-BD31-4B8C-83A1-F6EECF244321}">
                <p14:modId xmlns:p14="http://schemas.microsoft.com/office/powerpoint/2010/main" val="1855265833"/>
              </p:ext>
            </p:extLst>
          </p:nvPr>
        </p:nvGraphicFramePr>
        <p:xfrm>
          <a:off x="2839249" y="3581431"/>
          <a:ext cx="1748020" cy="2219960"/>
        </p:xfrm>
        <a:graphic>
          <a:graphicData uri="http://schemas.openxmlformats.org/drawingml/2006/table">
            <a:tbl>
              <a:tblPr firstRow="1" bandRow="1">
                <a:tableStyleId>{5C22544A-7EE6-4342-B048-85BDC9FD1C3A}</a:tableStyleId>
              </a:tblPr>
              <a:tblGrid>
                <a:gridCol w="874010">
                  <a:extLst>
                    <a:ext uri="{9D8B030D-6E8A-4147-A177-3AD203B41FA5}">
                      <a16:colId xmlns:a16="http://schemas.microsoft.com/office/drawing/2014/main" val="701993758"/>
                    </a:ext>
                  </a:extLst>
                </a:gridCol>
                <a:gridCol w="874010">
                  <a:extLst>
                    <a:ext uri="{9D8B030D-6E8A-4147-A177-3AD203B41FA5}">
                      <a16:colId xmlns:a16="http://schemas.microsoft.com/office/drawing/2014/main" val="3621470106"/>
                    </a:ext>
                  </a:extLst>
                </a:gridCol>
              </a:tblGrid>
              <a:tr h="320210">
                <a:tc>
                  <a:txBody>
                    <a:bodyPr/>
                    <a:lstStyle/>
                    <a:p>
                      <a:pPr algn="ctr"/>
                      <a:r>
                        <a:rPr lang="en-US" altLang="zh-CN" dirty="0"/>
                        <a:t>Y</a:t>
                      </a:r>
                      <a:endParaRPr lang="zh-CN" altLang="en-US" dirty="0"/>
                    </a:p>
                  </a:txBody>
                  <a:tcPr anchor="ctr"/>
                </a:tc>
                <a:tc>
                  <a:txBody>
                    <a:bodyPr/>
                    <a:lstStyle/>
                    <a:p>
                      <a:pPr algn="ctr"/>
                      <a:r>
                        <a:rPr lang="en-US" altLang="zh-CN" dirty="0"/>
                        <a:t>Z</a:t>
                      </a:r>
                      <a:endParaRPr lang="zh-CN" altLang="en-US" dirty="0"/>
                    </a:p>
                  </a:txBody>
                  <a:tcPr anchor="ctr"/>
                </a:tc>
                <a:extLst>
                  <a:ext uri="{0D108BD9-81ED-4DB2-BD59-A6C34878D82A}">
                    <a16:rowId xmlns:a16="http://schemas.microsoft.com/office/drawing/2014/main" val="1383190831"/>
                  </a:ext>
                </a:extLst>
              </a:tr>
              <a:tr h="370840">
                <a:tc>
                  <a:txBody>
                    <a:bodyPr/>
                    <a:lstStyle/>
                    <a:p>
                      <a:pPr algn="ctr"/>
                      <a:r>
                        <a:rPr lang="en-US" altLang="zh-CN" dirty="0"/>
                        <a:t>B</a:t>
                      </a:r>
                      <a:endParaRPr lang="zh-CN" altLang="en-US" dirty="0"/>
                    </a:p>
                  </a:txBody>
                  <a:tcPr anchor="ctr"/>
                </a:tc>
                <a:tc>
                  <a:txBody>
                    <a:bodyPr/>
                    <a:lstStyle/>
                    <a:p>
                      <a:pPr algn="ctr"/>
                      <a:r>
                        <a:rPr lang="en-US" altLang="zh-CN" dirty="0"/>
                        <a:t>7</a:t>
                      </a:r>
                      <a:endParaRPr lang="zh-CN" altLang="en-US" dirty="0"/>
                    </a:p>
                  </a:txBody>
                  <a:tcPr anchor="ctr"/>
                </a:tc>
                <a:extLst>
                  <a:ext uri="{0D108BD9-81ED-4DB2-BD59-A6C34878D82A}">
                    <a16:rowId xmlns:a16="http://schemas.microsoft.com/office/drawing/2014/main" val="1943278106"/>
                  </a:ext>
                </a:extLst>
              </a:tr>
              <a:tr h="370840">
                <a:tc>
                  <a:txBody>
                    <a:bodyPr/>
                    <a:lstStyle/>
                    <a:p>
                      <a:pPr algn="ctr"/>
                      <a:r>
                        <a:rPr lang="en-US" altLang="zh-CN" dirty="0"/>
                        <a:t>A</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373672298"/>
                  </a:ext>
                </a:extLst>
              </a:tr>
              <a:tr h="370840">
                <a:tc>
                  <a:txBody>
                    <a:bodyPr/>
                    <a:lstStyle/>
                    <a:p>
                      <a:pPr algn="ctr"/>
                      <a:r>
                        <a:rPr lang="en-US" altLang="zh-CN" dirty="0"/>
                        <a:t>A</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2833457700"/>
                  </a:ext>
                </a:extLst>
              </a:tr>
              <a:tr h="370840">
                <a:tc>
                  <a:txBody>
                    <a:bodyPr/>
                    <a:lstStyle/>
                    <a:p>
                      <a:pPr algn="ctr"/>
                      <a:r>
                        <a:rPr lang="en-US" altLang="zh-CN" dirty="0"/>
                        <a:t>C</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622213845"/>
                  </a:ext>
                </a:extLst>
              </a:tr>
              <a:tr h="370840">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976951079"/>
                  </a:ext>
                </a:extLst>
              </a:tr>
            </a:tbl>
          </a:graphicData>
        </a:graphic>
      </p:graphicFrame>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BF0DB8F-9C07-1467-FC7C-DBB3E8F8998A}"/>
                  </a:ext>
                </a:extLst>
              </p:cNvPr>
              <p:cNvSpPr txBox="1"/>
              <p:nvPr/>
            </p:nvSpPr>
            <p:spPr>
              <a:xfrm>
                <a:off x="2501158" y="4492220"/>
                <a:ext cx="2548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p:txBody>
          </p:sp>
        </mc:Choice>
        <mc:Fallback xmlns="">
          <p:sp>
            <p:nvSpPr>
              <p:cNvPr id="8" name="文本框 7">
                <a:extLst>
                  <a:ext uri="{FF2B5EF4-FFF2-40B4-BE49-F238E27FC236}">
                    <a16:creationId xmlns:a16="http://schemas.microsoft.com/office/drawing/2014/main" id="{0BF0DB8F-9C07-1467-FC7C-DBB3E8F8998A}"/>
                  </a:ext>
                </a:extLst>
              </p:cNvPr>
              <p:cNvSpPr txBox="1">
                <a:spLocks noRot="1" noChangeAspect="1" noMove="1" noResize="1" noEditPoints="1" noAdjustHandles="1" noChangeArrowheads="1" noChangeShapeType="1" noTextEdit="1"/>
              </p:cNvSpPr>
              <p:nvPr/>
            </p:nvSpPr>
            <p:spPr>
              <a:xfrm>
                <a:off x="2501158" y="4492220"/>
                <a:ext cx="254878" cy="430887"/>
              </a:xfrm>
              <a:prstGeom prst="rect">
                <a:avLst/>
              </a:prstGeom>
              <a:blipFill>
                <a:blip r:embed="rId3"/>
                <a:stretch>
                  <a:fillRect r="-2381"/>
                </a:stretch>
              </a:blipFill>
            </p:spPr>
            <p:txBody>
              <a:bodyPr/>
              <a:lstStyle/>
              <a:p>
                <a:r>
                  <a:rPr lang="zh-CN" altLang="en-US">
                    <a:noFill/>
                  </a:rPr>
                  <a:t> </a:t>
                </a:r>
              </a:p>
            </p:txBody>
          </p:sp>
        </mc:Fallback>
      </mc:AlternateContent>
      <p:graphicFrame>
        <p:nvGraphicFramePr>
          <p:cNvPr id="9" name="表格 9">
            <a:extLst>
              <a:ext uri="{FF2B5EF4-FFF2-40B4-BE49-F238E27FC236}">
                <a16:creationId xmlns:a16="http://schemas.microsoft.com/office/drawing/2014/main" id="{4341A294-3AC1-1D4C-9F69-53E666A4A71D}"/>
              </a:ext>
            </a:extLst>
          </p:cNvPr>
          <p:cNvGraphicFramePr>
            <a:graphicFrameLocks noGrp="1"/>
          </p:cNvGraphicFramePr>
          <p:nvPr>
            <p:extLst>
              <p:ext uri="{D42A27DB-BD31-4B8C-83A1-F6EECF244321}">
                <p14:modId xmlns:p14="http://schemas.microsoft.com/office/powerpoint/2010/main" val="655724016"/>
              </p:ext>
            </p:extLst>
          </p:nvPr>
        </p:nvGraphicFramePr>
        <p:xfrm>
          <a:off x="5008573" y="3581431"/>
          <a:ext cx="2423229" cy="2219958"/>
        </p:xfrm>
        <a:graphic>
          <a:graphicData uri="http://schemas.openxmlformats.org/drawingml/2006/table">
            <a:tbl>
              <a:tblPr firstRow="1" bandRow="1">
                <a:tableStyleId>{5C22544A-7EE6-4342-B048-85BDC9FD1C3A}</a:tableStyleId>
              </a:tblPr>
              <a:tblGrid>
                <a:gridCol w="807743">
                  <a:extLst>
                    <a:ext uri="{9D8B030D-6E8A-4147-A177-3AD203B41FA5}">
                      <a16:colId xmlns:a16="http://schemas.microsoft.com/office/drawing/2014/main" val="2757214374"/>
                    </a:ext>
                  </a:extLst>
                </a:gridCol>
                <a:gridCol w="807743">
                  <a:extLst>
                    <a:ext uri="{9D8B030D-6E8A-4147-A177-3AD203B41FA5}">
                      <a16:colId xmlns:a16="http://schemas.microsoft.com/office/drawing/2014/main" val="147222182"/>
                    </a:ext>
                  </a:extLst>
                </a:gridCol>
                <a:gridCol w="807743">
                  <a:extLst>
                    <a:ext uri="{9D8B030D-6E8A-4147-A177-3AD203B41FA5}">
                      <a16:colId xmlns:a16="http://schemas.microsoft.com/office/drawing/2014/main" val="169602938"/>
                    </a:ext>
                  </a:extLst>
                </a:gridCol>
              </a:tblGrid>
              <a:tr h="369993">
                <a:tc>
                  <a:txBody>
                    <a:bodyPr/>
                    <a:lstStyle/>
                    <a:p>
                      <a:pPr algn="ctr"/>
                      <a:r>
                        <a:rPr lang="en-US" altLang="zh-CN" dirty="0"/>
                        <a:t>X</a:t>
                      </a:r>
                      <a:endParaRPr lang="zh-CN" altLang="en-US" dirty="0"/>
                    </a:p>
                  </a:txBody>
                  <a:tcPr anchor="ctr"/>
                </a:tc>
                <a:tc>
                  <a:txBody>
                    <a:bodyPr/>
                    <a:lstStyle/>
                    <a:p>
                      <a:pPr algn="ctr"/>
                      <a:r>
                        <a:rPr lang="en-US" altLang="zh-CN" dirty="0"/>
                        <a:t>Y</a:t>
                      </a:r>
                      <a:endParaRPr lang="zh-CN" altLang="en-US" dirty="0"/>
                    </a:p>
                  </a:txBody>
                  <a:tcPr anchor="ctr"/>
                </a:tc>
                <a:tc>
                  <a:txBody>
                    <a:bodyPr/>
                    <a:lstStyle/>
                    <a:p>
                      <a:pPr algn="ctr"/>
                      <a:r>
                        <a:rPr lang="en-US" altLang="zh-CN" dirty="0"/>
                        <a:t>Z</a:t>
                      </a:r>
                      <a:endParaRPr lang="zh-CN" altLang="en-US" dirty="0"/>
                    </a:p>
                  </a:txBody>
                  <a:tcPr anchor="ctr"/>
                </a:tc>
                <a:extLst>
                  <a:ext uri="{0D108BD9-81ED-4DB2-BD59-A6C34878D82A}">
                    <a16:rowId xmlns:a16="http://schemas.microsoft.com/office/drawing/2014/main" val="1090327159"/>
                  </a:ext>
                </a:extLst>
              </a:tr>
              <a:tr h="369993">
                <a:tc>
                  <a:txBody>
                    <a:bodyPr/>
                    <a:lstStyle/>
                    <a:p>
                      <a:pPr algn="ctr"/>
                      <a:r>
                        <a:rPr lang="en-US" altLang="zh-CN" dirty="0"/>
                        <a:t>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1059027034"/>
                  </a:ext>
                </a:extLst>
              </a:tr>
              <a:tr h="369993">
                <a:tc>
                  <a:txBody>
                    <a:bodyPr/>
                    <a:lstStyle/>
                    <a:p>
                      <a:pPr algn="ctr"/>
                      <a:r>
                        <a:rPr lang="en-US" altLang="zh-CN" dirty="0"/>
                        <a:t>0</a:t>
                      </a:r>
                      <a:endParaRPr lang="zh-CN" altLang="en-US" dirty="0"/>
                    </a:p>
                  </a:txBody>
                  <a:tcPr anchor="ctr"/>
                </a:tc>
                <a:tc>
                  <a:txBody>
                    <a:bodyPr/>
                    <a:lstStyle/>
                    <a:p>
                      <a:pPr algn="ctr"/>
                      <a:r>
                        <a:rPr lang="en-US" altLang="zh-CN" dirty="0"/>
                        <a:t>A</a:t>
                      </a:r>
                      <a:endParaRPr lang="zh-CN" altLang="en-US" dirty="0"/>
                    </a:p>
                  </a:txBody>
                  <a:tcPr anchor="ctr"/>
                </a:tc>
                <a:tc>
                  <a:txBody>
                    <a:bodyPr/>
                    <a:lstStyle/>
                    <a:p>
                      <a:pPr algn="ctr"/>
                      <a:r>
                        <a:rPr lang="en-US" altLang="zh-CN" dirty="0"/>
                        <a:t>6</a:t>
                      </a:r>
                      <a:endParaRPr lang="zh-CN" altLang="en-US" dirty="0"/>
                    </a:p>
                  </a:txBody>
                  <a:tcPr anchor="ctr"/>
                </a:tc>
                <a:extLst>
                  <a:ext uri="{0D108BD9-81ED-4DB2-BD59-A6C34878D82A}">
                    <a16:rowId xmlns:a16="http://schemas.microsoft.com/office/drawing/2014/main" val="197715850"/>
                  </a:ext>
                </a:extLst>
              </a:tr>
              <a:tr h="369993">
                <a:tc>
                  <a:txBody>
                    <a:bodyPr/>
                    <a:lstStyle/>
                    <a:p>
                      <a:pPr algn="ctr"/>
                      <a:r>
                        <a:rPr lang="en-US" altLang="zh-CN" dirty="0"/>
                        <a:t>1</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108115823"/>
                  </a:ext>
                </a:extLst>
              </a:tr>
              <a:tr h="369993">
                <a:tc>
                  <a:txBody>
                    <a:bodyPr/>
                    <a:lstStyle/>
                    <a:p>
                      <a:pPr algn="ctr"/>
                      <a:r>
                        <a:rPr lang="en-US" altLang="zh-CN" dirty="0"/>
                        <a:t>2</a:t>
                      </a:r>
                      <a:endParaRPr lang="zh-CN" altLang="en-US" dirty="0"/>
                    </a:p>
                  </a:txBody>
                  <a:tcPr anchor="ctr"/>
                </a:tc>
                <a:tc>
                  <a:txBody>
                    <a:bodyPr/>
                    <a:lstStyle/>
                    <a:p>
                      <a:pPr algn="ctr"/>
                      <a:r>
                        <a:rPr lang="en-US" altLang="zh-CN" dirty="0"/>
                        <a:t>C</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815967959"/>
                  </a:ext>
                </a:extLst>
              </a:tr>
              <a:tr h="369993">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1948229277"/>
                  </a:ext>
                </a:extLst>
              </a:tr>
            </a:tbl>
          </a:graphicData>
        </a:graphic>
      </p:graphicFrame>
      <p:sp>
        <p:nvSpPr>
          <p:cNvPr id="10" name="箭头: 右 9">
            <a:extLst>
              <a:ext uri="{FF2B5EF4-FFF2-40B4-BE49-F238E27FC236}">
                <a16:creationId xmlns:a16="http://schemas.microsoft.com/office/drawing/2014/main" id="{264F3835-F090-555D-2EAC-B5A9A76DD163}"/>
              </a:ext>
            </a:extLst>
          </p:cNvPr>
          <p:cNvSpPr/>
          <p:nvPr/>
        </p:nvSpPr>
        <p:spPr>
          <a:xfrm>
            <a:off x="4634866" y="4610124"/>
            <a:ext cx="326109"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66E94B5-9CDF-94E7-5E41-433CD2D332C6}"/>
              </a:ext>
            </a:extLst>
          </p:cNvPr>
          <p:cNvSpPr txBox="1"/>
          <p:nvPr/>
        </p:nvSpPr>
        <p:spPr>
          <a:xfrm>
            <a:off x="7792196" y="3439687"/>
            <a:ext cx="3695923" cy="25359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dirty="0"/>
              <a:t>两个重要缺陷：</a:t>
            </a:r>
            <a:endParaRPr lang="en-US" altLang="zh-CN" dirty="0"/>
          </a:p>
          <a:p>
            <a:pPr>
              <a:lnSpc>
                <a:spcPct val="150000"/>
              </a:lnSpc>
            </a:pPr>
            <a:r>
              <a:rPr lang="en-US" altLang="zh-CN" dirty="0"/>
              <a:t>1</a:t>
            </a:r>
            <a:r>
              <a:rPr lang="zh-CN" altLang="en-US" dirty="0"/>
              <a:t>）性能关键取决于随机选择的元组中能够实际加入的部分。</a:t>
            </a:r>
            <a:endParaRPr lang="en-US" altLang="zh-CN" dirty="0"/>
          </a:p>
          <a:p>
            <a:pPr>
              <a:lnSpc>
                <a:spcPct val="150000"/>
              </a:lnSpc>
            </a:pPr>
            <a:r>
              <a:rPr lang="en-US" altLang="zh-CN" dirty="0"/>
              <a:t>2</a:t>
            </a:r>
            <a:r>
              <a:rPr lang="zh-CN" altLang="en-US" dirty="0"/>
              <a:t>）要求每个表中的元组按随机顺序存储，针对聚类存放的大型数据库不适用。</a:t>
            </a:r>
          </a:p>
        </p:txBody>
      </p:sp>
    </p:spTree>
    <p:extLst>
      <p:ext uri="{BB962C8B-B14F-4D97-AF65-F5344CB8AC3E}">
        <p14:creationId xmlns:p14="http://schemas.microsoft.com/office/powerpoint/2010/main" val="151416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897C8-52CD-68BF-7C03-072F2874CE39}"/>
              </a:ext>
            </a:extLst>
          </p:cNvPr>
          <p:cNvSpPr>
            <a:spLocks noGrp="1"/>
          </p:cNvSpPr>
          <p:nvPr>
            <p:ph type="title"/>
          </p:nvPr>
        </p:nvSpPr>
        <p:spPr/>
        <p:txBody>
          <a:bodyPr>
            <a:normAutofit/>
          </a:bodyPr>
          <a:lstStyle/>
          <a:p>
            <a:r>
              <a:rPr lang="en-US" altLang="zh-CN" sz="3600" dirty="0"/>
              <a:t>6.Wander Join</a:t>
            </a:r>
            <a:r>
              <a:rPr lang="zh-CN" altLang="en-US" sz="3600" dirty="0"/>
              <a:t>的应用</a:t>
            </a:r>
          </a:p>
        </p:txBody>
      </p:sp>
      <p:sp>
        <p:nvSpPr>
          <p:cNvPr id="3" name="灯片编号占位符 2">
            <a:extLst>
              <a:ext uri="{FF2B5EF4-FFF2-40B4-BE49-F238E27FC236}">
                <a16:creationId xmlns:a16="http://schemas.microsoft.com/office/drawing/2014/main" id="{FCF4B353-6995-E992-0DE4-1FEDB4FF91E2}"/>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4" name="文本框 3">
            <a:extLst>
              <a:ext uri="{FF2B5EF4-FFF2-40B4-BE49-F238E27FC236}">
                <a16:creationId xmlns:a16="http://schemas.microsoft.com/office/drawing/2014/main" id="{82FD9824-C72A-D3E5-2C7C-3F3EE6767D05}"/>
              </a:ext>
            </a:extLst>
          </p:cNvPr>
          <p:cNvSpPr txBox="1"/>
          <p:nvPr/>
        </p:nvSpPr>
        <p:spPr>
          <a:xfrm>
            <a:off x="669925" y="1737758"/>
            <a:ext cx="3715504" cy="369332"/>
          </a:xfrm>
          <a:prstGeom prst="rect">
            <a:avLst/>
          </a:prstGeom>
          <a:noFill/>
        </p:spPr>
        <p:txBody>
          <a:bodyPr wrap="none" rtlCol="0">
            <a:spAutoFit/>
          </a:bodyPr>
          <a:lstStyle/>
          <a:p>
            <a:r>
              <a:rPr lang="zh-CN" altLang="en-US" dirty="0"/>
              <a:t>基于</a:t>
            </a:r>
            <a:r>
              <a:rPr lang="en-US" altLang="zh-CN" dirty="0"/>
              <a:t>Triangle Sampling</a:t>
            </a:r>
            <a:r>
              <a:rPr lang="zh-CN" altLang="en-US" dirty="0"/>
              <a:t>的思想提出</a:t>
            </a:r>
            <a:r>
              <a:rPr lang="en-US" altLang="zh-CN" dirty="0"/>
              <a:t>:</a:t>
            </a:r>
            <a:endParaRPr lang="zh-CN" altLang="en-US" dirty="0"/>
          </a:p>
        </p:txBody>
      </p:sp>
      <p:pic>
        <p:nvPicPr>
          <p:cNvPr id="6" name="图片 5">
            <a:extLst>
              <a:ext uri="{FF2B5EF4-FFF2-40B4-BE49-F238E27FC236}">
                <a16:creationId xmlns:a16="http://schemas.microsoft.com/office/drawing/2014/main" id="{EC6C787B-3F17-AEA6-C162-71A33DAD9E06}"/>
              </a:ext>
            </a:extLst>
          </p:cNvPr>
          <p:cNvPicPr>
            <a:picLocks noChangeAspect="1"/>
          </p:cNvPicPr>
          <p:nvPr/>
        </p:nvPicPr>
        <p:blipFill>
          <a:blip r:embed="rId2"/>
          <a:stretch>
            <a:fillRect/>
          </a:stretch>
        </p:blipFill>
        <p:spPr>
          <a:xfrm>
            <a:off x="4936842" y="1317372"/>
            <a:ext cx="2642245" cy="1429787"/>
          </a:xfrm>
          <a:prstGeom prst="rect">
            <a:avLst/>
          </a:prstGeom>
        </p:spPr>
      </p:pic>
      <p:sp>
        <p:nvSpPr>
          <p:cNvPr id="8" name="文本框 7">
            <a:extLst>
              <a:ext uri="{FF2B5EF4-FFF2-40B4-BE49-F238E27FC236}">
                <a16:creationId xmlns:a16="http://schemas.microsoft.com/office/drawing/2014/main" id="{E66C7210-0DFD-F491-BADD-E6A8961F7E2A}"/>
              </a:ext>
            </a:extLst>
          </p:cNvPr>
          <p:cNvSpPr txBox="1"/>
          <p:nvPr/>
        </p:nvSpPr>
        <p:spPr>
          <a:xfrm>
            <a:off x="669925" y="2693118"/>
            <a:ext cx="14713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CN" dirty="0"/>
              <a:t>Wander Join</a:t>
            </a:r>
            <a:endParaRPr lang="zh-CN" altLang="en-US" dirty="0"/>
          </a:p>
        </p:txBody>
      </p:sp>
      <p:sp>
        <p:nvSpPr>
          <p:cNvPr id="9" name="文本框 8">
            <a:extLst>
              <a:ext uri="{FF2B5EF4-FFF2-40B4-BE49-F238E27FC236}">
                <a16:creationId xmlns:a16="http://schemas.microsoft.com/office/drawing/2014/main" id="{08EB0573-B0E1-DAEC-A165-F607AFADFF0A}"/>
              </a:ext>
            </a:extLst>
          </p:cNvPr>
          <p:cNvSpPr txBox="1"/>
          <p:nvPr/>
        </p:nvSpPr>
        <p:spPr>
          <a:xfrm>
            <a:off x="669925" y="3193627"/>
            <a:ext cx="10850562" cy="873957"/>
          </a:xfrm>
          <a:prstGeom prst="rect">
            <a:avLst/>
          </a:prstGeom>
          <a:noFill/>
        </p:spPr>
        <p:txBody>
          <a:bodyPr wrap="square">
            <a:spAutoFit/>
          </a:bodyPr>
          <a:lstStyle/>
          <a:p>
            <a:pPr>
              <a:lnSpc>
                <a:spcPct val="150000"/>
              </a:lnSpc>
            </a:pPr>
            <a:r>
              <a:rPr lang="zh-CN" altLang="en-US" dirty="0"/>
              <a:t>基本思路是只从一个表中随机抽取一个元组，之后从该元组开始进行</a:t>
            </a:r>
            <a:r>
              <a:rPr lang="zh-CN" altLang="en-US" dirty="0">
                <a:solidFill>
                  <a:srgbClr val="FF0000"/>
                </a:solidFill>
              </a:rPr>
              <a:t>随机游走（</a:t>
            </a:r>
            <a:r>
              <a:rPr lang="en-US" altLang="zh-CN" dirty="0">
                <a:solidFill>
                  <a:srgbClr val="FF0000"/>
                </a:solidFill>
              </a:rPr>
              <a:t>random walk</a:t>
            </a:r>
            <a:r>
              <a:rPr lang="zh-CN" altLang="en-US" dirty="0">
                <a:solidFill>
                  <a:srgbClr val="FF0000"/>
                </a:solidFill>
              </a:rPr>
              <a:t>）</a:t>
            </a:r>
            <a:r>
              <a:rPr lang="zh-CN" altLang="en-US" dirty="0"/>
              <a:t>。在随机游走每一步中，只考虑已采样元组的“</a:t>
            </a:r>
            <a:r>
              <a:rPr lang="zh-CN" altLang="en-US" dirty="0">
                <a:solidFill>
                  <a:srgbClr val="FF0000"/>
                </a:solidFill>
              </a:rPr>
              <a:t>邻居（</a:t>
            </a:r>
            <a:r>
              <a:rPr lang="en-US" altLang="zh-CN" dirty="0">
                <a:solidFill>
                  <a:srgbClr val="FF0000"/>
                </a:solidFill>
              </a:rPr>
              <a:t>neighbor</a:t>
            </a:r>
            <a:r>
              <a:rPr lang="zh-CN" altLang="en-US" dirty="0">
                <a:solidFill>
                  <a:srgbClr val="FF0000"/>
                </a:solidFill>
              </a:rPr>
              <a:t>）</a:t>
            </a:r>
            <a:r>
              <a:rPr lang="zh-CN" altLang="en-US" dirty="0"/>
              <a:t>”，即未被探索的表中能够与之实际连接的元组。</a:t>
            </a:r>
          </a:p>
        </p:txBody>
      </p:sp>
      <p:sp>
        <p:nvSpPr>
          <p:cNvPr id="10" name="文本框 9">
            <a:extLst>
              <a:ext uri="{FF2B5EF4-FFF2-40B4-BE49-F238E27FC236}">
                <a16:creationId xmlns:a16="http://schemas.microsoft.com/office/drawing/2014/main" id="{32C2EC44-6946-E239-60DE-3A856E3ADBA6}"/>
              </a:ext>
            </a:extLst>
          </p:cNvPr>
          <p:cNvSpPr txBox="1"/>
          <p:nvPr/>
        </p:nvSpPr>
        <p:spPr>
          <a:xfrm>
            <a:off x="1871758" y="4927941"/>
            <a:ext cx="156966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链式连接查询</a:t>
            </a:r>
          </a:p>
        </p:txBody>
      </p:sp>
      <p:sp>
        <p:nvSpPr>
          <p:cNvPr id="11" name="文本框 10">
            <a:extLst>
              <a:ext uri="{FF2B5EF4-FFF2-40B4-BE49-F238E27FC236}">
                <a16:creationId xmlns:a16="http://schemas.microsoft.com/office/drawing/2014/main" id="{4BD4B203-DD81-1935-B09D-9EA8F2DB5D55}"/>
              </a:ext>
            </a:extLst>
          </p:cNvPr>
          <p:cNvSpPr txBox="1"/>
          <p:nvPr/>
        </p:nvSpPr>
        <p:spPr>
          <a:xfrm>
            <a:off x="4606143" y="4899812"/>
            <a:ext cx="156966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无环连接查询</a:t>
            </a:r>
          </a:p>
        </p:txBody>
      </p:sp>
      <p:sp>
        <p:nvSpPr>
          <p:cNvPr id="12" name="文本框 11">
            <a:extLst>
              <a:ext uri="{FF2B5EF4-FFF2-40B4-BE49-F238E27FC236}">
                <a16:creationId xmlns:a16="http://schemas.microsoft.com/office/drawing/2014/main" id="{0F49082F-A203-6C1A-81D0-DE943BCF2BBC}"/>
              </a:ext>
            </a:extLst>
          </p:cNvPr>
          <p:cNvSpPr txBox="1"/>
          <p:nvPr/>
        </p:nvSpPr>
        <p:spPr>
          <a:xfrm>
            <a:off x="7340528" y="4912086"/>
            <a:ext cx="156966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dirty="0"/>
              <a:t>有环连接查询</a:t>
            </a:r>
          </a:p>
        </p:txBody>
      </p:sp>
      <p:sp>
        <p:nvSpPr>
          <p:cNvPr id="5" name="文本框 4">
            <a:extLst>
              <a:ext uri="{FF2B5EF4-FFF2-40B4-BE49-F238E27FC236}">
                <a16:creationId xmlns:a16="http://schemas.microsoft.com/office/drawing/2014/main" id="{FB56C06B-3F22-661B-9D70-706F85CC3AAA}"/>
              </a:ext>
            </a:extLst>
          </p:cNvPr>
          <p:cNvSpPr txBox="1"/>
          <p:nvPr/>
        </p:nvSpPr>
        <p:spPr>
          <a:xfrm>
            <a:off x="7965713" y="1737758"/>
            <a:ext cx="3416320" cy="369332"/>
          </a:xfrm>
          <a:prstGeom prst="rect">
            <a:avLst/>
          </a:prstGeom>
          <a:noFill/>
        </p:spPr>
        <p:txBody>
          <a:bodyPr wrap="none" rtlCol="0">
            <a:spAutoFit/>
          </a:bodyPr>
          <a:lstStyle/>
          <a:p>
            <a:r>
              <a:rPr lang="zh-CN" altLang="en-US" dirty="0"/>
              <a:t>图中三角形的近似数量为多少？</a:t>
            </a:r>
          </a:p>
        </p:txBody>
      </p:sp>
    </p:spTree>
    <p:extLst>
      <p:ext uri="{BB962C8B-B14F-4D97-AF65-F5344CB8AC3E}">
        <p14:creationId xmlns:p14="http://schemas.microsoft.com/office/powerpoint/2010/main" val="8906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University of Malaya">
      <a:dk1>
        <a:srgbClr val="000000"/>
      </a:dk1>
      <a:lt1>
        <a:srgbClr val="FFFFFF"/>
      </a:lt1>
      <a:dk2>
        <a:srgbClr val="768395"/>
      </a:dk2>
      <a:lt2>
        <a:srgbClr val="F0F0F0"/>
      </a:lt2>
      <a:accent1>
        <a:srgbClr val="019844"/>
      </a:accent1>
      <a:accent2>
        <a:srgbClr val="E82209"/>
      </a:accent2>
      <a:accent3>
        <a:srgbClr val="FCC300"/>
      </a:accent3>
      <a:accent4>
        <a:srgbClr val="0B52A2"/>
      </a:accent4>
      <a:accent5>
        <a:srgbClr val="0D8ECC"/>
      </a:accent5>
      <a:accent6>
        <a:srgbClr val="ABDBDF"/>
      </a:accent6>
      <a:hlink>
        <a:srgbClr val="4472C4"/>
      </a:hlink>
      <a:folHlink>
        <a:srgbClr val="BFBFBF"/>
      </a:folHlink>
    </a:clrScheme>
    <a:fontScheme name="tdl3kz1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3324</Words>
  <Application>Microsoft Office PowerPoint</Application>
  <PresentationFormat>宽屏</PresentationFormat>
  <Paragraphs>277</Paragraphs>
  <Slides>29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29</vt:i4>
      </vt:variant>
    </vt:vector>
  </HeadingPairs>
  <TitlesOfParts>
    <vt:vector size="37" baseType="lpstr">
      <vt:lpstr>PingFang SC</vt:lpstr>
      <vt:lpstr>等线</vt:lpstr>
      <vt:lpstr>等线 Light</vt:lpstr>
      <vt:lpstr>宋体</vt:lpstr>
      <vt:lpstr>Arial</vt:lpstr>
      <vt:lpstr>Cambria Math</vt:lpstr>
      <vt:lpstr>Office 主题​​</vt:lpstr>
      <vt:lpstr>主题5</vt:lpstr>
      <vt:lpstr>PowerPoint 演示文稿</vt:lpstr>
      <vt:lpstr>1.背景介绍</vt:lpstr>
      <vt:lpstr>1.背景介绍</vt:lpstr>
      <vt:lpstr>2.采样方法</vt:lpstr>
      <vt:lpstr>3.本文贡献</vt:lpstr>
      <vt:lpstr>4.问题描述</vt:lpstr>
      <vt:lpstr>4.问题描述</vt:lpstr>
      <vt:lpstr>5.Ripple Join</vt:lpstr>
      <vt:lpstr>6.Wander Join的应用</vt:lpstr>
      <vt:lpstr>6.1 Wander Join on a Chain Join</vt:lpstr>
      <vt:lpstr>6.1 Wander Join on a Chain Join</vt:lpstr>
      <vt:lpstr>6.2 Wander Join for Acyclic Queries</vt:lpstr>
      <vt:lpstr>6.2 Wander Join for Acyclic Queries</vt:lpstr>
      <vt:lpstr>6.3 Wander Join on Cyclic Queries</vt:lpstr>
      <vt:lpstr>6.4 Selection Predicates and Group-By</vt:lpstr>
      <vt:lpstr>6.5 Estimators and Confidence Intervals</vt:lpstr>
      <vt:lpstr>6.5 Estimators and Confidence Intervals</vt:lpstr>
      <vt:lpstr>6.5 Estimators and Confidence Intervals</vt:lpstr>
      <vt:lpstr>6.6 优化技术</vt:lpstr>
      <vt:lpstr>6.6 优化技术</vt:lpstr>
      <vt:lpstr>6.7 索引成本</vt:lpstr>
      <vt:lpstr>6.8 与Ripple Join比较</vt:lpstr>
      <vt:lpstr>7. Walk Plan Optimizer游走方案优化器</vt:lpstr>
      <vt:lpstr>7. Walk Plan Optimizer游走方案优化器</vt:lpstr>
      <vt:lpstr>7. Walk Plan Optimizer游走方案优化器</vt:lpstr>
      <vt:lpstr>7. Walk Plan Optimizer游走方案优化器</vt:lpstr>
      <vt:lpstr>7. Walk Plan Optimizer游走方案优化器</vt:lpstr>
      <vt:lpstr>8. 实验结果</vt:lpstr>
      <vt:lpstr>9.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鑫</dc:creator>
  <cp:lastModifiedBy>刘 鑫</cp:lastModifiedBy>
  <cp:revision>102</cp:revision>
  <dcterms:created xsi:type="dcterms:W3CDTF">2022-11-08T05:33:54Z</dcterms:created>
  <dcterms:modified xsi:type="dcterms:W3CDTF">2023-02-24T07:42:42Z</dcterms:modified>
</cp:coreProperties>
</file>