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2" r:id="rId5"/>
    <p:sldId id="263" r:id="rId6"/>
    <p:sldId id="264" r:id="rId7"/>
    <p:sldId id="266" r:id="rId8"/>
    <p:sldId id="267" r:id="rId9"/>
    <p:sldId id="272" r:id="rId10"/>
    <p:sldId id="274" r:id="rId11"/>
    <p:sldId id="275" r:id="rId12"/>
    <p:sldId id="276" r:id="rId13"/>
    <p:sldId id="277" r:id="rId14"/>
    <p:sldId id="270" r:id="rId15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ysClr val="windowText" lastClr="000000"/>
                </a:solidFill>
              </a:rPr>
              <a:t>Суточный</a:t>
            </a:r>
            <a:r>
              <a:rPr lang="ru-RU" baseline="0">
                <a:solidFill>
                  <a:sysClr val="windowText" lastClr="000000"/>
                </a:solidFill>
              </a:rPr>
              <a:t> график прогноза ээ </a:t>
            </a:r>
            <a:r>
              <a:rPr lang="ru-RU" baseline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/>
              <a:t> </a:t>
            </a:r>
            <a:r>
              <a:rPr lang="ru-RU" baseline="0">
                <a:solidFill>
                  <a:sysClr val="windowText" lastClr="000000"/>
                </a:solidFill>
              </a:rPr>
              <a:t>и</a:t>
            </a:r>
            <a:r>
              <a:rPr lang="ru-RU" baseline="0"/>
              <a:t> </a:t>
            </a:r>
            <a:r>
              <a:rPr lang="ru-RU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 </a:t>
            </a:r>
            <a:r>
              <a:rPr lang="ru-RU" baseline="0">
                <a:solidFill>
                  <a:sysClr val="windowText" lastClr="000000"/>
                </a:solidFill>
              </a:rPr>
              <a:t>за 09.01.15</a:t>
            </a:r>
            <a:endParaRPr lang="ru-RU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3317432"/>
        <c:axId val="633315136"/>
      </c:lineChart>
      <c:catAx>
        <c:axId val="633317432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3315136"/>
        <c:crosses val="autoZero"/>
        <c:auto val="0"/>
        <c:lblAlgn val="ctr"/>
        <c:lblOffset val="100"/>
        <c:noMultiLvlLbl val="0"/>
      </c:catAx>
      <c:valAx>
        <c:axId val="63331513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633317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Недельный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09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3317432"/>
        <c:axId val="633315136"/>
      </c:lineChart>
      <c:catAx>
        <c:axId val="633317432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3315136"/>
        <c:crosses val="autoZero"/>
        <c:auto val="0"/>
        <c:lblAlgn val="ctr"/>
        <c:lblOffset val="100"/>
        <c:noMultiLvlLbl val="0"/>
      </c:catAx>
      <c:valAx>
        <c:axId val="633315136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633317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3317432"/>
        <c:axId val="633315136"/>
      </c:lineChart>
      <c:catAx>
        <c:axId val="633317432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3315136"/>
        <c:crosses val="autoZero"/>
        <c:auto val="0"/>
        <c:lblAlgn val="ctr"/>
        <c:lblOffset val="100"/>
        <c:noMultiLvlLbl val="0"/>
      </c:catAx>
      <c:valAx>
        <c:axId val="633315136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633317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9:21:52.904" idx="1">
    <p:pos x="3962" y="3759"/>
    <p:text>Для кого презентация вставляеться соотвествующий пункт:
- энергосбытовая компания
- крупные потребители электрической энергии
- генерирующие компании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3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6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11.04.2018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11.04.2018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cala_(%D1%8F%D0%B7%D1%8B%D0%BA_%D0%BF%D1%80%D0%BE%D0%B3%D1%80%D0%B0%D0%BC%D0%BC%D0%B8%D1%80%D0%BE%D0%B2%D0%B0%D0%BD%D0%B8%D1%8F)" TargetMode="External"/><Relationship Id="rId2" Type="http://schemas.openxmlformats.org/officeDocument/2006/relationships/hyperlink" Target="https://ru.wikipedia.org/wiki/R_(%D1%8F%D0%B7%D1%8B%D0%BA_%D0%BF%D1%80%D0%BE%D0%B3%D1%80%D0%B0%D0%BC%D0%BC%D0%B8%D1%80%D0%BE%D0%B2%D0%B0%D0%BD%D0%B8%D1%8F)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545454">
                    <a:lumMod val="50000"/>
                  </a:srgbClr>
                </a:solidFill>
              </a:rPr>
              <a:t>Кронэнерго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> – Самообучаемый </a:t>
            </a:r>
            <a:r>
              <a:rPr lang="ru-RU" dirty="0" smtClean="0"/>
              <a:t>Робот аналитик который с высокой точностью предсказывает потребления 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>электроэнергии.</a:t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899" y="4393451"/>
            <a:ext cx="9621713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В качестве кейса мы рассмотрим на примере одной из компании, мы сравним качество предсказания который был у них и который был у нас, в качестве метрики </a:t>
            </a:r>
            <a:r>
              <a:rPr lang="ru-RU" dirty="0" smtClean="0">
                <a:solidFill>
                  <a:schemeClr val="tx2"/>
                </a:solidFill>
              </a:rPr>
              <a:t>мы взял отклонение по модулю</a:t>
            </a:r>
            <a:r>
              <a:rPr lang="ru-RU" dirty="0" smtClean="0"/>
              <a:t>. </a:t>
            </a:r>
            <a:r>
              <a:rPr lang="ru-RU" dirty="0">
                <a:solidFill>
                  <a:schemeClr val="tx2"/>
                </a:solidFill>
              </a:rPr>
              <a:t>Мы сумели повысить качество </a:t>
            </a:r>
            <a:r>
              <a:rPr lang="ru-RU" dirty="0" smtClean="0">
                <a:solidFill>
                  <a:schemeClr val="tx2"/>
                </a:solidFill>
              </a:rPr>
              <a:t>предсказания на </a:t>
            </a:r>
            <a:r>
              <a:rPr lang="ru-RU" dirty="0" smtClean="0">
                <a:solidFill>
                  <a:srgbClr val="FF0000"/>
                </a:solidFill>
              </a:rPr>
              <a:t>21,82%.</a:t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tx2"/>
                </a:solidFill>
              </a:rPr>
              <a:t>Экономия энергии </a:t>
            </a:r>
            <a:r>
              <a:rPr lang="ru-RU" dirty="0">
                <a:solidFill>
                  <a:schemeClr val="tx2"/>
                </a:solidFill>
              </a:rPr>
              <a:t>по цене для потребителя составила </a:t>
            </a:r>
            <a:r>
              <a:rPr lang="ru-RU" dirty="0" smtClean="0">
                <a:solidFill>
                  <a:srgbClr val="FF0000"/>
                </a:solidFill>
              </a:rPr>
              <a:t>512 958,91 р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chemeClr val="tx2"/>
                </a:solidFill>
              </a:rPr>
              <a:t>за </a:t>
            </a:r>
            <a:r>
              <a:rPr lang="ru-RU" dirty="0" smtClean="0">
                <a:solidFill>
                  <a:schemeClr val="tx2"/>
                </a:solidFill>
              </a:rPr>
              <a:t>неделю.</a:t>
            </a:r>
            <a:endParaRPr lang="ru-R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17525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20619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В качестве кейса мы рассмотрим на примере одной из компании, мы сравним качество предсказания который был у них и который был у нас, в качестве метрики </a:t>
            </a:r>
            <a:r>
              <a:rPr lang="ru-RU" dirty="0" smtClean="0">
                <a:solidFill>
                  <a:schemeClr val="tx2"/>
                </a:solidFill>
              </a:rPr>
              <a:t>мы взял отклонение по модулю</a:t>
            </a:r>
            <a:r>
              <a:rPr lang="ru-RU" dirty="0" smtClean="0"/>
              <a:t>. </a:t>
            </a:r>
            <a:r>
              <a:rPr lang="ru-RU" dirty="0">
                <a:solidFill>
                  <a:schemeClr val="tx2"/>
                </a:solidFill>
              </a:rPr>
              <a:t>Мы сумели повысить качество </a:t>
            </a:r>
            <a:r>
              <a:rPr lang="ru-RU" dirty="0" smtClean="0">
                <a:solidFill>
                  <a:schemeClr val="tx2"/>
                </a:solidFill>
              </a:rPr>
              <a:t>предсказания на </a:t>
            </a:r>
            <a:r>
              <a:rPr lang="ru-RU" dirty="0" smtClean="0">
                <a:solidFill>
                  <a:srgbClr val="FF0000"/>
                </a:solidFill>
              </a:rPr>
              <a:t>20,51%.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Экономия энергии по цене для потребителя составила 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783 319,98 р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chemeClr val="tx2"/>
                </a:solidFill>
              </a:rPr>
              <a:t>за </a:t>
            </a:r>
            <a:r>
              <a:rPr lang="ru-RU" dirty="0" smtClean="0">
                <a:solidFill>
                  <a:schemeClr val="tx2"/>
                </a:solidFill>
              </a:rPr>
              <a:t>месяц.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820" y="332656"/>
            <a:ext cx="21259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Наши планы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13892" y="2492896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Создать алгоритм по прогнозированию цены закупки/продажи энергии на рынке РСВ</a:t>
            </a:r>
            <a:br>
              <a:rPr lang="ru-RU" sz="1600" dirty="0" smtClean="0"/>
            </a:br>
            <a:endParaRPr lang="ru-RU" sz="16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Связать два алгоритма по ценам и по потреблению электроэнергии тем самым находить локальную точку максимума по экономии электроэнергии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269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7828" y="5486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4. «О компании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5940" y="1556792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Компания профессионально занимается анализом данных более 5 лет и созданием автоматических моделей для прогнозирования.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804" y="83671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1. Какие проблемы клиента решает ваша компания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8" y="2132856"/>
            <a:ext cx="1147942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В связи чем происходит большие переплаты на закупки электроэнергии</a:t>
            </a:r>
            <a:br>
              <a:rPr lang="ru-RU" sz="2400" dirty="0" smtClean="0">
                <a:solidFill>
                  <a:schemeClr val="tx2"/>
                </a:solidFill>
              </a:rPr>
            </a:br>
            <a:r>
              <a:rPr lang="ru-RU" sz="2400" dirty="0" smtClean="0">
                <a:solidFill>
                  <a:schemeClr val="tx2"/>
                </a:solidFill>
              </a:rPr>
              <a:t/>
            </a:r>
            <a:br>
              <a:rPr lang="ru-RU" sz="2400" dirty="0" smtClean="0">
                <a:solidFill>
                  <a:schemeClr val="tx2"/>
                </a:solidFill>
              </a:rPr>
            </a:b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804" y="1457084"/>
            <a:ext cx="111132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Проблема: большая ошибка прогноза потребления электроэнергии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1764" y="5486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2. Список предоставляемых услуг или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товаров.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5798" y="3068960"/>
            <a:ext cx="1015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Мы увеличиваем </a:t>
            </a:r>
            <a:r>
              <a:rPr lang="ru-RU" dirty="0" smtClean="0">
                <a:solidFill>
                  <a:schemeClr val="tx2"/>
                </a:solidFill>
              </a:rPr>
              <a:t>прибыль более чем на 5% за счет </a:t>
            </a:r>
            <a:r>
              <a:rPr lang="ru-RU" dirty="0">
                <a:solidFill>
                  <a:schemeClr val="tx2"/>
                </a:solidFill>
              </a:rPr>
              <a:t>уменьшая </a:t>
            </a:r>
            <a:r>
              <a:rPr lang="ru-RU" dirty="0" smtClean="0">
                <a:solidFill>
                  <a:schemeClr val="tx2"/>
                </a:solidFill>
              </a:rPr>
              <a:t>издержек связанных </a:t>
            </a:r>
            <a:r>
              <a:rPr lang="ru-RU" dirty="0">
                <a:solidFill>
                  <a:schemeClr val="tx2"/>
                </a:solidFill>
              </a:rPr>
              <a:t>с не точностью </a:t>
            </a:r>
            <a:r>
              <a:rPr lang="ru-RU" dirty="0" smtClean="0">
                <a:solidFill>
                  <a:schemeClr val="tx2"/>
                </a:solidFill>
              </a:rPr>
              <a:t>прогноза </a:t>
            </a:r>
            <a:r>
              <a:rPr lang="ru-RU" dirty="0">
                <a:solidFill>
                  <a:schemeClr val="tx2"/>
                </a:solidFill>
              </a:rPr>
              <a:t>потребления электроэнергии на рыке сутки </a:t>
            </a:r>
            <a:r>
              <a:rPr lang="ru-RU" dirty="0" smtClean="0">
                <a:solidFill>
                  <a:schemeClr val="tx2"/>
                </a:solidFill>
              </a:rPr>
              <a:t>вперед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Мы для каждого клиента ,строим математическую модель на основе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машинного обучения для автоматического предсказания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 потребления электроэнергии на </a:t>
            </a:r>
            <a:r>
              <a:rPr lang="ru-RU" dirty="0" smtClean="0">
                <a:solidFill>
                  <a:schemeClr val="tx2"/>
                </a:solidFill>
              </a:rPr>
              <a:t>завтра путем подбор алгоритма на основе исторических данных , погоде  , </a:t>
            </a:r>
            <a:r>
              <a:rPr lang="ru-RU" sz="1400" dirty="0" smtClean="0">
                <a:solidFill>
                  <a:schemeClr val="tx2"/>
                </a:solidFill>
              </a:rPr>
              <a:t>ПРОИЗВОДСТВЕННОГО ПРОФИЛЯ, продолжительности дня и производственного календаря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860" y="1241060"/>
            <a:ext cx="93330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Мы создаем индивидуальное решения под каждый объект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804" y="620688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3. Конкурентные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преимущества компании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909836" y="1086864"/>
            <a:ext cx="10585176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У нас 5 основных преимущества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Мы индивидуально </a:t>
            </a:r>
            <a:r>
              <a:rPr lang="ru-RU" sz="2400" dirty="0" smtClean="0"/>
              <a:t>настраиваем для каждого объекта </a:t>
            </a:r>
            <a:r>
              <a:rPr lang="ru-RU" sz="2400" dirty="0"/>
              <a:t>Робот </a:t>
            </a:r>
            <a:r>
              <a:rPr lang="ru-RU" sz="2400" dirty="0" smtClean="0"/>
              <a:t>аналитика для дальнейшего машинного обучения</a:t>
            </a:r>
            <a:endParaRPr lang="ru-RU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Прогноз автоматизированный ( робот отрабатывает автоматически не требует вмешательства )</a:t>
            </a:r>
            <a:br>
              <a:rPr lang="ru-RU" sz="2400" dirty="0" smtClean="0"/>
            </a:br>
            <a:endParaRPr lang="ru-RU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Прогноз строится на основе проверенных и зарекомендовавших себя математических моделей (экономия за счет уменьшения ошибки прогноза более 5%)</a:t>
            </a:r>
            <a:br>
              <a:rPr lang="ru-RU" sz="2400" dirty="0" smtClean="0"/>
            </a:br>
            <a:endParaRPr lang="ru-RU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 мы </a:t>
            </a:r>
            <a:r>
              <a:rPr lang="ru-RU" sz="2400" dirty="0" smtClean="0"/>
              <a:t>единственная компания на рынке которая дает гарантию по договору на 6 месяцев</a:t>
            </a:r>
            <a:br>
              <a:rPr lang="ru-RU" sz="2400" dirty="0" smtClean="0"/>
            </a:br>
            <a:endParaRPr lang="ru-RU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Для своих клиентов готовы предложить бесплатный тестовый </a:t>
            </a:r>
            <a:r>
              <a:rPr lang="ru-RU" sz="2400" dirty="0" smtClean="0"/>
              <a:t>период на один месяц.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6.Команда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89956" y="2420888"/>
            <a:ext cx="7188186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Илья </a:t>
            </a:r>
            <a:r>
              <a:rPr lang="ru-RU" sz="2400" dirty="0"/>
              <a:t>У</a:t>
            </a:r>
            <a:r>
              <a:rPr lang="ru-RU" sz="2400" dirty="0" smtClean="0"/>
              <a:t>сов – Директор по развитию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Аня Рыбакова–</a:t>
            </a:r>
            <a:r>
              <a:rPr lang="en-US" sz="2400" dirty="0"/>
              <a:t> </a:t>
            </a:r>
            <a:r>
              <a:rPr lang="ru-RU" sz="2400" dirty="0" smtClean="0"/>
              <a:t>Коммерческий </a:t>
            </a:r>
            <a:r>
              <a:rPr lang="ru-RU" sz="2400" dirty="0"/>
              <a:t>директор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Дмитрий </a:t>
            </a:r>
            <a:r>
              <a:rPr lang="ru-RU" sz="2400" dirty="0"/>
              <a:t>Ф</a:t>
            </a:r>
            <a:r>
              <a:rPr lang="ru-RU" sz="2400" dirty="0" smtClean="0"/>
              <a:t>окин </a:t>
            </a:r>
            <a:r>
              <a:rPr lang="ru-RU" sz="2400" dirty="0"/>
              <a:t>- Генеральный </a:t>
            </a:r>
            <a:r>
              <a:rPr lang="ru-RU" sz="2400" dirty="0" smtClean="0"/>
              <a:t>директор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Александр Кузьмичёв – Ведущий Аналитик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Антон Юрченко –</a:t>
            </a:r>
            <a:r>
              <a:rPr lang="en-US" sz="2400" dirty="0" smtClean="0"/>
              <a:t> </a:t>
            </a:r>
            <a:r>
              <a:rPr lang="ru-RU" sz="2400" dirty="0" smtClean="0"/>
              <a:t>Ведущий разработчик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5860" y="83671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7.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Шаги вперед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1924" y="1916832"/>
            <a:ext cx="900100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создания математических моделей мы используем весь доступный инструментарий машинного обучения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Алгоритмы написаны на языках программирования </a:t>
            </a:r>
            <a:r>
              <a:rPr lang="ru-RU" dirty="0">
                <a:hlinkClick r:id="rId2"/>
              </a:rPr>
              <a:t>R</a:t>
            </a:r>
            <a:r>
              <a:rPr lang="ru-RU" dirty="0"/>
              <a:t> , </a:t>
            </a:r>
            <a:r>
              <a:rPr lang="ru-RU" dirty="0" err="1">
                <a:hlinkClick r:id="rId3"/>
              </a:rPr>
              <a:t>Scala</a:t>
            </a:r>
            <a:r>
              <a:rPr lang="ru-RU" dirty="0"/>
              <a:t> 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хранения данных и обработке мы используем </a:t>
            </a:r>
            <a:r>
              <a:rPr lang="ru-RU" dirty="0" err="1"/>
              <a:t>MySQL</a:t>
            </a:r>
            <a:r>
              <a:rPr lang="ru-RU" dirty="0"/>
              <a:t> базу данных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Мы не стоим на месте каждый раз проверяем гипотезы на улучшение качества предиктивных моделей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868" y="692696"/>
            <a:ext cx="23647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Сертификаты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9" y="2204864"/>
            <a:ext cx="2508166" cy="1745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76" y="2204864"/>
            <a:ext cx="2462912" cy="17458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19" y="2204865"/>
            <a:ext cx="2458065" cy="17458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9" y="4149080"/>
            <a:ext cx="2508166" cy="17769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476" y="4149080"/>
            <a:ext cx="2502830" cy="17769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20" y="4149080"/>
            <a:ext cx="2458064" cy="17718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2515" y="2182345"/>
            <a:ext cx="2485371" cy="17683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9503" y="4149080"/>
            <a:ext cx="2488384" cy="17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3933" y="4149080"/>
            <a:ext cx="9000999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В качестве кейса мы рассмотрим на примере одной из компании, мы сравним качество предсказания который был у них и который был у нас, в качестве метрики </a:t>
            </a:r>
            <a:r>
              <a:rPr lang="ru-RU" dirty="0" smtClean="0">
                <a:solidFill>
                  <a:schemeClr val="tx2"/>
                </a:solidFill>
              </a:rPr>
              <a:t>мы взял отклонение по модулю</a:t>
            </a:r>
            <a:r>
              <a:rPr lang="ru-RU" dirty="0" smtClean="0"/>
              <a:t>. </a:t>
            </a:r>
            <a:r>
              <a:rPr lang="ru-RU" dirty="0">
                <a:solidFill>
                  <a:schemeClr val="tx2"/>
                </a:solidFill>
              </a:rPr>
              <a:t>Мы</a:t>
            </a:r>
            <a:r>
              <a:rPr lang="ru-RU" dirty="0"/>
              <a:t> </a:t>
            </a:r>
            <a:r>
              <a:rPr lang="ru-RU" dirty="0">
                <a:solidFill>
                  <a:schemeClr val="tx2"/>
                </a:solidFill>
              </a:rPr>
              <a:t>сумели повысить качество </a:t>
            </a:r>
            <a:r>
              <a:rPr lang="ru-RU" dirty="0" smtClean="0">
                <a:solidFill>
                  <a:schemeClr val="tx2"/>
                </a:solidFill>
              </a:rPr>
              <a:t>предсказания на </a:t>
            </a:r>
            <a:r>
              <a:rPr lang="ru-RU" dirty="0" smtClean="0">
                <a:solidFill>
                  <a:srgbClr val="FF0000"/>
                </a:solidFill>
              </a:rPr>
              <a:t>16,47%.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Экономия по цене</a:t>
            </a:r>
            <a:r>
              <a:rPr lang="ru-RU" dirty="0">
                <a:solidFill>
                  <a:schemeClr val="tx2"/>
                </a:solidFill>
              </a:rPr>
              <a:t> энергии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для потребителя составила </a:t>
            </a:r>
            <a:r>
              <a:rPr lang="ru-RU" dirty="0" smtClean="0">
                <a:solidFill>
                  <a:srgbClr val="FF0000"/>
                </a:solidFill>
              </a:rPr>
              <a:t>61 674,3 р. </a:t>
            </a:r>
            <a:r>
              <a:rPr lang="ru-RU" dirty="0">
                <a:solidFill>
                  <a:schemeClr val="tx2"/>
                </a:solidFill>
              </a:rPr>
              <a:t>з</a:t>
            </a:r>
            <a:r>
              <a:rPr lang="ru-RU" dirty="0" smtClean="0">
                <a:solidFill>
                  <a:schemeClr val="tx2"/>
                </a:solidFill>
              </a:rPr>
              <a:t>а сутки.</a:t>
            </a:r>
            <a:endParaRPr lang="ru-R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12621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шаблон презентации Азия (широкоформатный)</Template>
  <TotalTime>0</TotalTime>
  <Words>400</Words>
  <Application>Microsoft Office PowerPoint</Application>
  <PresentationFormat>Произвольный</PresentationFormat>
  <Paragraphs>56</Paragraphs>
  <Slides>13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6.Команда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2018-04-11T13:01:16Z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