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2" r:id="rId5"/>
    <p:sldId id="263" r:id="rId6"/>
    <p:sldId id="264" r:id="rId7"/>
    <p:sldId id="277" r:id="rId8"/>
    <p:sldId id="274" r:id="rId9"/>
    <p:sldId id="275" r:id="rId10"/>
    <p:sldId id="276" r:id="rId11"/>
    <p:sldId id="266" r:id="rId12"/>
    <p:sldId id="279" r:id="rId13"/>
    <p:sldId id="267" r:id="rId14"/>
    <p:sldId id="278" r:id="rId15"/>
    <p:sldId id="270" r:id="rId16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379" autoAdjust="0"/>
  </p:normalViewPr>
  <p:slideViewPr>
    <p:cSldViewPr>
      <p:cViewPr varScale="1">
        <p:scale>
          <a:sx n="68" d="100"/>
          <a:sy n="68" d="100"/>
        </p:scale>
        <p:origin x="90" y="2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ysClr val="windowText" lastClr="000000"/>
                </a:solidFill>
              </a:rPr>
              <a:t>Суточный</a:t>
            </a:r>
            <a:r>
              <a:rPr lang="ru-RU" baseline="0">
                <a:solidFill>
                  <a:sysClr val="windowText" lastClr="000000"/>
                </a:solidFill>
              </a:rPr>
              <a:t> график прогноза ээ </a:t>
            </a:r>
            <a:r>
              <a:rPr lang="ru-RU" baseline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/>
              <a:t> </a:t>
            </a:r>
            <a:r>
              <a:rPr lang="ru-RU" baseline="0">
                <a:solidFill>
                  <a:sysClr val="windowText" lastClr="000000"/>
                </a:solidFill>
              </a:rPr>
              <a:t>и</a:t>
            </a:r>
            <a:r>
              <a:rPr lang="ru-RU" baseline="0"/>
              <a:t> </a:t>
            </a:r>
            <a:r>
              <a:rPr lang="ru-RU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 </a:t>
            </a:r>
            <a:r>
              <a:rPr lang="ru-RU" baseline="0">
                <a:solidFill>
                  <a:sysClr val="windowText" lastClr="000000"/>
                </a:solidFill>
              </a:rPr>
              <a:t>за 09.01.15</a:t>
            </a:r>
            <a:endParaRPr lang="ru-RU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12784"/>
        <c:axId val="460309256"/>
      </c:lineChart>
      <c:catAx>
        <c:axId val="460312784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9256"/>
        <c:crosses val="autoZero"/>
        <c:auto val="0"/>
        <c:lblAlgn val="ctr"/>
        <c:lblOffset val="100"/>
        <c:noMultiLvlLbl val="0"/>
      </c:catAx>
      <c:valAx>
        <c:axId val="46030925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6031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Недельный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</a:t>
            </a:r>
            <a:r>
              <a:rPr lang="ru-RU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09.01.15 - 15.01.15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0788850176678519E-2"/>
          <c:y val="9.7920519812995113E-2"/>
          <c:w val="0.91164161724632609"/>
          <c:h val="0.656183619127441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Лист1!$B$1034:$B$1201</c:f>
              <c:numCache>
                <c:formatCode>General</c:formatCode>
                <c:ptCount val="1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806-46BF-A32F-D4E23D3989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Лист1!$C$1034:$C$1201</c:f>
              <c:numCache>
                <c:formatCode>General</c:formatCode>
                <c:ptCount val="1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806-46BF-A32F-D4E23D3989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Лист1!$D$1034:$D$1201</c:f>
              <c:numCache>
                <c:formatCode>General</c:formatCode>
                <c:ptCount val="1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806-46BF-A32F-D4E23D398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09648"/>
        <c:axId val="460310432"/>
      </c:lineChart>
      <c:catAx>
        <c:axId val="460309648"/>
        <c:scaling>
          <c:orientation val="minMax"/>
        </c:scaling>
        <c:delete val="0"/>
        <c:axPos val="b"/>
        <c:numFmt formatCode="dd/mm/yyyy\ hh: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10432"/>
        <c:crosses val="autoZero"/>
        <c:auto val="0"/>
        <c:lblAlgn val="ctr"/>
        <c:lblOffset val="100"/>
        <c:noMultiLvlLbl val="0"/>
      </c:catAx>
      <c:valAx>
        <c:axId val="460310432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60309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</a:t>
            </a:r>
            <a:r>
              <a:rPr lang="ru-RU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09.01.15 - 09.02.15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08080"/>
        <c:axId val="460312392"/>
      </c:lineChart>
      <c:catAx>
        <c:axId val="460308080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12392"/>
        <c:crosses val="autoZero"/>
        <c:auto val="0"/>
        <c:lblAlgn val="ctr"/>
        <c:lblOffset val="100"/>
        <c:noMultiLvlLbl val="0"/>
      </c:catAx>
      <c:valAx>
        <c:axId val="460312392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60308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30T19:21:52.904" idx="1">
    <p:pos x="5374" y="3848"/>
    <p:text>Для кого презентация вставляеться соотвествующий пункт:
- энергосбытовая компания
- крупные потребители электрической энергии
- генерирующие компании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3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10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/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Кронэнерго</a:t>
            </a:r>
            <a:r>
              <a:rPr lang="ru-RU" dirty="0"/>
              <a:t> – самообучаемый робот-аналитик, который с высокой точностью предсказывает количество потребляемой электроэнергии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9167" y="1124744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Как это работает?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85900" y="1772816"/>
            <a:ext cx="9289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создания математических моделей, мы используем весь доступный инструментарий машинного обучения.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Алгоритмы </a:t>
            </a:r>
            <a:r>
              <a:rPr lang="ru-RU" dirty="0"/>
              <a:t>написаны на языках программирования: R, </a:t>
            </a:r>
            <a:r>
              <a:rPr lang="ru-RU" dirty="0" err="1"/>
              <a:t>Scala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хранения и обработки данных мы используем базу данных </a:t>
            </a:r>
            <a:r>
              <a:rPr lang="ru-RU" dirty="0" err="1"/>
              <a:t>MySQL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9876" y="1340768"/>
            <a:ext cx="75680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Схема работы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Как получить доступ к пробному периоду. </a:t>
            </a:r>
          </a:p>
          <a:p>
            <a:r>
              <a:rPr lang="ru-RU" dirty="0" smtClean="0"/>
              <a:t>Какое нужно для этого оборудование?</a:t>
            </a:r>
          </a:p>
          <a:p>
            <a:r>
              <a:rPr lang="ru-RU" dirty="0" smtClean="0"/>
              <a:t>Договор? Обучение ответственного сотрудника и </a:t>
            </a:r>
            <a:r>
              <a:rPr lang="en-US" dirty="0" smtClean="0"/>
              <a:t>call to action.</a:t>
            </a:r>
          </a:p>
          <a:p>
            <a:r>
              <a:rPr lang="ru-RU" dirty="0" smtClean="0"/>
              <a:t>(оставь заявку тут, напиши сюда 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788" y="751344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мы планируем развиваться?</a:t>
            </a:r>
          </a:p>
          <a:p>
            <a:endParaRPr lang="ru-RU" dirty="0"/>
          </a:p>
          <a:p>
            <a:r>
              <a:rPr lang="ru-RU" dirty="0" smtClean="0"/>
              <a:t>Мы </a:t>
            </a:r>
            <a:r>
              <a:rPr lang="ru-RU" dirty="0"/>
              <a:t>поставили перед собой амбициозную задачу создать алгоритм, который с максимально возможной точностью предсказывающий цены на покупку и продажу электроэнергии на рынке.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известно, торговля происходит путем установления равновесной цены на основе спроса и предложения. Производители с ценовыми заявками выше равновесной цены и потребители с ценовой заявкой ниже равновесной цены теряют возможность попасть в торговый график. Мы планируем минимизировать для своих клиентов риски на рынке благодаря работе нового алгоритма.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планируем объединить </a:t>
            </a:r>
            <a:r>
              <a:rPr lang="ru-RU" dirty="0"/>
              <a:t>две аналитики (прогноз потребления электроэнергии и ценовой прогноз) для поиска локальной точки максимума в вопросе экономии </a:t>
            </a:r>
            <a:r>
              <a:rPr lang="ru-RU" dirty="0" smtClean="0"/>
              <a:t>электроэнергии.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3892" y="1772816"/>
            <a:ext cx="9649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Наша компания – конкурентоспособное предприятие, поставляющее инновационный продукт с гарантией и впечатляющими перспективами </a:t>
            </a:r>
            <a:r>
              <a:rPr lang="ru-RU" dirty="0" smtClean="0"/>
              <a:t>развития.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Мы нацелены на улучшение качества работы в сфере анализа данных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Вы </a:t>
            </a:r>
            <a:r>
              <a:rPr lang="ru-RU" dirty="0"/>
              <a:t>нацелены на снижение погрешностей и повышение качества прогнозов в сфере потребления электроэнергии.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Именно </a:t>
            </a:r>
            <a:r>
              <a:rPr lang="ru-RU" dirty="0"/>
              <a:t>в этой точке наши цели пересекаются, создавая масштабное поле для взаимовыгодного долгосрочного сотрудничества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1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85900" y="1556792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/>
              <a:t>профессионально занимаемся анализом данных и работаем над созданием автоматических моделей для прогнозирования более 5 лет.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85900" y="3429000"/>
            <a:ext cx="9145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Наша миссия</a:t>
            </a:r>
          </a:p>
          <a:p>
            <a:endParaRPr lang="ru-RU" dirty="0"/>
          </a:p>
          <a:p>
            <a:r>
              <a:rPr lang="ru-RU" dirty="0" smtClean="0"/>
              <a:t>Создание максимально точного </a:t>
            </a:r>
            <a:r>
              <a:rPr lang="ru-RU" dirty="0"/>
              <a:t>прогноза потребления электроэнергии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29916" y="1412776"/>
            <a:ext cx="9433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Какую проблему решает наша компания?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Переплата на закупку электроэнергии, связанная с ошибками при </a:t>
            </a:r>
            <a:r>
              <a:rPr lang="ru-RU" dirty="0"/>
              <a:t>составлении прогноза потребления электроэнергии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3852" y="692696"/>
            <a:ext cx="9937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 мы предлагаем?</a:t>
            </a:r>
          </a:p>
          <a:p>
            <a:endParaRPr lang="ru-RU" dirty="0" smtClean="0"/>
          </a:p>
          <a:p>
            <a:r>
              <a:rPr lang="ru-RU" dirty="0" smtClean="0"/>
              <a:t>Увеличение прибыли на 5% за счет снижения издержек. </a:t>
            </a:r>
          </a:p>
          <a:p>
            <a:r>
              <a:rPr lang="ru-RU" dirty="0" smtClean="0"/>
              <a:t>Предоставляем </a:t>
            </a:r>
            <a:r>
              <a:rPr lang="ru-RU" dirty="0"/>
              <a:t>точный прогноз потребления электроэнергии - Рынок на сутки вперед (РСВ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Создаем </a:t>
            </a:r>
            <a:r>
              <a:rPr lang="ru-RU" dirty="0"/>
              <a:t>индивидуальное решения под каждый объект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Выстраиваем </a:t>
            </a:r>
            <a:r>
              <a:rPr lang="ru-RU" dirty="0"/>
              <a:t>точную математическую модель, используя машинное обучение для автоматического предсказания потребления электроэнергии на сутки вперед.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этого мы подбираем алгоритм, используя фактические данные: •производственный профиль; </a:t>
            </a:r>
            <a:endParaRPr lang="ru-RU" dirty="0" smtClean="0"/>
          </a:p>
          <a:p>
            <a:r>
              <a:rPr lang="ru-RU" dirty="0" smtClean="0"/>
              <a:t>•</a:t>
            </a:r>
            <a:r>
              <a:rPr lang="ru-RU" dirty="0"/>
              <a:t>продолжительность дня; </a:t>
            </a:r>
            <a:endParaRPr lang="ru-RU" dirty="0" smtClean="0"/>
          </a:p>
          <a:p>
            <a:r>
              <a:rPr lang="ru-RU" dirty="0" smtClean="0"/>
              <a:t>•</a:t>
            </a:r>
            <a:r>
              <a:rPr lang="ru-RU" dirty="0"/>
              <a:t>погодные условия; </a:t>
            </a:r>
            <a:endParaRPr lang="ru-RU" dirty="0" smtClean="0"/>
          </a:p>
          <a:p>
            <a:r>
              <a:rPr lang="ru-RU" dirty="0" smtClean="0"/>
              <a:t>•</a:t>
            </a:r>
            <a:r>
              <a:rPr lang="ru-RU" dirty="0"/>
              <a:t>производственный календарь. 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85900" y="764704"/>
            <a:ext cx="9094156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Наши преимущества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Надежность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/>
              <a:t>используемые математические модели зарекомендовали себя в </a:t>
            </a:r>
            <a:endParaRPr lang="ru-RU" dirty="0" smtClean="0"/>
          </a:p>
          <a:p>
            <a:r>
              <a:rPr lang="ru-RU" dirty="0" smtClean="0"/>
              <a:t>качестве </a:t>
            </a:r>
            <a:r>
              <a:rPr lang="ru-RU" dirty="0"/>
              <a:t>выгодных инструментов. 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Индивидуальный подход</a:t>
            </a:r>
          </a:p>
          <a:p>
            <a:r>
              <a:rPr lang="ru-RU" dirty="0"/>
              <a:t>Персональная настройка робота – аналитика для дальнейшего </a:t>
            </a:r>
            <a:r>
              <a:rPr lang="ru-RU" dirty="0" smtClean="0"/>
              <a:t>обучения</a:t>
            </a:r>
          </a:p>
          <a:p>
            <a:endParaRPr lang="ru-RU" dirty="0"/>
          </a:p>
          <a:p>
            <a:r>
              <a:rPr lang="ru-RU" dirty="0" smtClean="0"/>
              <a:t>-Легкость </a:t>
            </a:r>
            <a:r>
              <a:rPr lang="ru-RU" dirty="0"/>
              <a:t>использования.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настройки </a:t>
            </a:r>
            <a:r>
              <a:rPr lang="ru-RU" dirty="0" smtClean="0"/>
              <a:t>робот работает </a:t>
            </a:r>
            <a:r>
              <a:rPr lang="ru-RU" dirty="0"/>
              <a:t>без дополнительного вмешательства </a:t>
            </a:r>
            <a:endParaRPr lang="ru-RU" dirty="0" smtClean="0"/>
          </a:p>
          <a:p>
            <a:r>
              <a:rPr lang="ru-RU" dirty="0" smtClean="0"/>
              <a:t>и </a:t>
            </a:r>
            <a:r>
              <a:rPr lang="ru-RU" dirty="0"/>
              <a:t>не нуждается в тех. </a:t>
            </a:r>
            <a:r>
              <a:rPr lang="ru-RU" dirty="0" smtClean="0"/>
              <a:t>обслуживании.</a:t>
            </a:r>
          </a:p>
          <a:p>
            <a:endParaRPr lang="ru-RU" dirty="0" smtClean="0"/>
          </a:p>
          <a:p>
            <a:r>
              <a:rPr lang="ru-RU" dirty="0" smtClean="0"/>
              <a:t>-Гарантированный результат.</a:t>
            </a:r>
          </a:p>
          <a:p>
            <a:r>
              <a:rPr lang="ru-RU" dirty="0"/>
              <a:t>Мы – единственная компания на рынке, которая по </a:t>
            </a:r>
            <a:r>
              <a:rPr lang="ru-RU" dirty="0" smtClean="0"/>
              <a:t>договору</a:t>
            </a:r>
          </a:p>
          <a:p>
            <a:r>
              <a:rPr lang="ru-RU" dirty="0" smtClean="0"/>
              <a:t> </a:t>
            </a:r>
            <a:r>
              <a:rPr lang="ru-RU" dirty="0"/>
              <a:t>предоставляет гарантию в течение 6 месяцев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dirty="0" smtClean="0"/>
              <a:t>-Бесплатный </a:t>
            </a:r>
            <a:r>
              <a:rPr lang="ru-RU" dirty="0"/>
              <a:t>тестовый </a:t>
            </a:r>
            <a:r>
              <a:rPr lang="ru-RU" dirty="0" smtClean="0"/>
              <a:t>период</a:t>
            </a:r>
          </a:p>
          <a:p>
            <a:r>
              <a:rPr lang="ru-RU" dirty="0" smtClean="0"/>
              <a:t>Мы </a:t>
            </a:r>
            <a:r>
              <a:rPr lang="ru-RU" dirty="0"/>
              <a:t>уверены в качестве </a:t>
            </a:r>
            <a:r>
              <a:rPr lang="ru-RU" dirty="0" smtClean="0"/>
              <a:t>нашего продукта </a:t>
            </a:r>
            <a:r>
              <a:rPr lang="ru-RU" dirty="0"/>
              <a:t>и готовы </a:t>
            </a:r>
            <a:r>
              <a:rPr lang="ru-RU" dirty="0" smtClean="0"/>
              <a:t>продемонстрировать</a:t>
            </a:r>
          </a:p>
          <a:p>
            <a:r>
              <a:rPr lang="ru-RU" dirty="0" smtClean="0"/>
              <a:t>его </a:t>
            </a:r>
            <a:r>
              <a:rPr lang="ru-RU" dirty="0"/>
              <a:t>преимущества </a:t>
            </a:r>
            <a:r>
              <a:rPr lang="ru-RU" dirty="0" smtClean="0"/>
              <a:t>заинтересованным клиентам.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5860" y="764704"/>
            <a:ext cx="93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Кейсы</a:t>
            </a:r>
          </a:p>
          <a:p>
            <a:endParaRPr lang="ru-RU" dirty="0" smtClean="0"/>
          </a:p>
          <a:p>
            <a:r>
              <a:rPr lang="ru-RU" dirty="0"/>
              <a:t>В качестве </a:t>
            </a:r>
            <a:r>
              <a:rPr lang="ru-RU" dirty="0" smtClean="0"/>
              <a:t>кейса рассмотрим 3  примера по </a:t>
            </a:r>
            <a:r>
              <a:rPr lang="ru-RU" dirty="0"/>
              <a:t>одной </a:t>
            </a:r>
            <a:r>
              <a:rPr lang="ru-RU" dirty="0" smtClean="0"/>
              <a:t>компании: прогноз на сутки, неделю и месяц.</a:t>
            </a:r>
          </a:p>
          <a:p>
            <a:endParaRPr lang="ru-RU" dirty="0"/>
          </a:p>
          <a:p>
            <a:r>
              <a:rPr lang="ru-RU" dirty="0" smtClean="0"/>
              <a:t>Сравниваем по </a:t>
            </a:r>
            <a:r>
              <a:rPr lang="ru-RU" dirty="0"/>
              <a:t>трем показателям: прогноз компании, прогноз робота-аналитика и фактический объем потребления энергии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Метрика:  </a:t>
            </a:r>
            <a:r>
              <a:rPr lang="ru-RU" dirty="0"/>
              <a:t>отклонение по модулю.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73933" y="4149080"/>
            <a:ext cx="900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Результаты: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Качество предсказания удалось повысить на 16,47%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61 674, 3 руб. за сутки</a:t>
            </a:r>
            <a:endParaRPr lang="ru-RU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12621"/>
              </p:ext>
            </p:extLst>
          </p:nvPr>
        </p:nvGraphicFramePr>
        <p:xfrm>
          <a:off x="1773932" y="260648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899" y="4393451"/>
            <a:ext cx="962171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21,82%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512 958, 91 руб. за неделю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17525"/>
              </p:ext>
            </p:extLst>
          </p:nvPr>
        </p:nvGraphicFramePr>
        <p:xfrm>
          <a:off x="1485900" y="116633"/>
          <a:ext cx="962171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20619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51316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20,51%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-   </a:t>
            </a:r>
            <a:r>
              <a:rPr lang="ru-RU" dirty="0"/>
              <a:t>Экономия для потребителя составила 1 783 319, 98 руб. за месяц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шаблон презентации Азия (широкоформатный)</Template>
  <TotalTime>0</TotalTime>
  <Words>573</Words>
  <Application>Microsoft Office PowerPoint</Application>
  <PresentationFormat>Произвольный</PresentationFormat>
  <Paragraphs>96</Paragraphs>
  <Slides>14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2018-04-15T14:04:39Z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