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4" r:id="rId5"/>
    <p:sldId id="277" r:id="rId6"/>
    <p:sldId id="274" r:id="rId7"/>
    <p:sldId id="275" r:id="rId8"/>
    <p:sldId id="276" r:id="rId9"/>
    <p:sldId id="262" r:id="rId10"/>
    <p:sldId id="279" r:id="rId11"/>
    <p:sldId id="267" r:id="rId12"/>
    <p:sldId id="270" r:id="rId13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ysClr val="windowText" lastClr="000000"/>
                </a:solidFill>
              </a:rPr>
              <a:t>Суточный</a:t>
            </a:r>
            <a:r>
              <a:rPr lang="ru-RU" baseline="0" dirty="0">
                <a:solidFill>
                  <a:sysClr val="windowText" lastClr="000000"/>
                </a:solidFill>
              </a:rPr>
              <a:t> 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82216"/>
        <c:axId val="284780256"/>
      </c:lineChart>
      <c:catAx>
        <c:axId val="284782216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0256"/>
        <c:crosses val="autoZero"/>
        <c:auto val="0"/>
        <c:lblAlgn val="ctr"/>
        <c:lblOffset val="100"/>
        <c:noMultiLvlLbl val="0"/>
      </c:catAx>
      <c:valAx>
        <c:axId val="284780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82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Недельный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09.01.15 - 15.01.15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0788850176678519E-2"/>
          <c:y val="9.7920519812995113E-2"/>
          <c:w val="0.91164161724632609"/>
          <c:h val="0.656183619127441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Лист1!$B$1034:$B$1201</c:f>
              <c:numCache>
                <c:formatCode>General</c:formatCode>
                <c:ptCount val="1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6BF-A32F-D4E23D3989C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Лист1!$C$1034:$C$1201</c:f>
              <c:numCache>
                <c:formatCode>General</c:formatCode>
                <c:ptCount val="1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6-46BF-A32F-D4E23D3989C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Лист1!$A$1034:$A$1201</c:f>
              <c:numCache>
                <c:formatCode>dd/mm/yyyy\ hh:mm:ss</c:formatCode>
                <c:ptCount val="1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</c:numCache>
            </c:numRef>
          </c:cat>
          <c:val>
            <c:numRef>
              <c:f>Лист1!$D$1034:$D$1201</c:f>
              <c:numCache>
                <c:formatCode>General</c:formatCode>
                <c:ptCount val="1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6-46BF-A32F-D4E23D398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76336"/>
        <c:axId val="284777512"/>
      </c:lineChart>
      <c:catAx>
        <c:axId val="284776336"/>
        <c:scaling>
          <c:orientation val="minMax"/>
        </c:scaling>
        <c:delete val="0"/>
        <c:axPos val="b"/>
        <c:numFmt formatCode="dd/mm/yyyy\ hh: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77512"/>
        <c:crosses val="autoZero"/>
        <c:auto val="0"/>
        <c:lblAlgn val="ctr"/>
        <c:lblOffset val="100"/>
        <c:noMultiLvlLbl val="0"/>
      </c:catAx>
      <c:valAx>
        <c:axId val="284777512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76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09.01.15 - 09.02.15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77904"/>
        <c:axId val="284781824"/>
      </c:lineChart>
      <c:catAx>
        <c:axId val="284777904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1824"/>
        <c:crosses val="autoZero"/>
        <c:auto val="0"/>
        <c:lblAlgn val="ctr"/>
        <c:lblOffset val="100"/>
        <c:noMultiLvlLbl val="0"/>
      </c:catAx>
      <c:valAx>
        <c:axId val="284781824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77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8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ru-RU" smtClean="0"/>
              <a:t>17.04.2018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ru-RU" smtClean="0"/>
              <a:pPr/>
              <a:t>17.04.2018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energo.ru/results/rsv/indexes/indexes1/index.htm?date=10.01.2015#id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ochta@pochta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/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КронЭнерго</a:t>
            </a:r>
            <a:r>
              <a:rPr lang="ru-RU" dirty="0" smtClean="0"/>
              <a:t> </a:t>
            </a:r>
            <a:r>
              <a:rPr lang="ru-RU" dirty="0"/>
              <a:t>– самообучаемый робот-аналитик, который с высокой точностью предсказывает </a:t>
            </a:r>
            <a:r>
              <a:rPr lang="ru-RU" dirty="0" smtClean="0"/>
              <a:t>количество </a:t>
            </a:r>
            <a:r>
              <a:rPr lang="ru-RU" dirty="0"/>
              <a:t>потребляемой электроэнергии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788" y="751344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мы планируем развиваться?</a:t>
            </a:r>
          </a:p>
          <a:p>
            <a:endParaRPr lang="ru-RU" dirty="0"/>
          </a:p>
          <a:p>
            <a:r>
              <a:rPr lang="ru-RU" dirty="0" smtClean="0"/>
              <a:t>Мы </a:t>
            </a:r>
            <a:r>
              <a:rPr lang="ru-RU" dirty="0"/>
              <a:t>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планируем объединить </a:t>
            </a:r>
            <a:r>
              <a:rPr lang="ru-RU" dirty="0"/>
              <a:t>две аналитики (прогноз потребления электроэнергии и ценовой прогноз) для поиска локальной точки максимума в вопросе экономии </a:t>
            </a:r>
            <a:r>
              <a:rPr lang="ru-RU" dirty="0" smtClean="0"/>
              <a:t>электроэнергии.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900" y="262821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Робот-аналитик – это математический алгоритм, построенный на основе машинного обучения </a:t>
            </a:r>
            <a:r>
              <a:rPr lang="ru-RU" dirty="0"/>
              <a:t>для автоматического предсказания потребления электроэнергии на сутки вперед.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1804" y="1772816"/>
            <a:ext cx="10801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Мы </a:t>
            </a:r>
            <a:r>
              <a:rPr lang="ru-RU" dirty="0"/>
              <a:t>смогли увеличить точность прогноза, решив одну из проблем рынка на сутки </a:t>
            </a:r>
            <a:r>
              <a:rPr lang="ru-RU" dirty="0" smtClean="0"/>
              <a:t>вперед.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422004" y="407707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Робот-аналитик </a:t>
            </a:r>
            <a:r>
              <a:rPr lang="ru-RU" dirty="0" err="1" smtClean="0"/>
              <a:t>кронэнерго</a:t>
            </a:r>
            <a:r>
              <a:rPr lang="ru-RU" dirty="0" smtClean="0"/>
              <a:t> использует: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исторические данные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профиль;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продолжительность дня;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погодные условия;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</a:t>
            </a:r>
            <a:r>
              <a:rPr lang="ru-RU" dirty="0" smtClean="0"/>
              <a:t>календарь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9836" y="764704"/>
            <a:ext cx="894026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Преимущества робота-аналитика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- Надежность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Все используемые математические </a:t>
            </a:r>
            <a:r>
              <a:rPr lang="ru-RU" dirty="0" smtClean="0"/>
              <a:t>модели </a:t>
            </a:r>
            <a:r>
              <a:rPr lang="ru-RU" dirty="0"/>
              <a:t>тестируются через </a:t>
            </a:r>
            <a:r>
              <a:rPr lang="en-US" dirty="0"/>
              <a:t>train/test</a:t>
            </a:r>
            <a:r>
              <a:rPr lang="ru-RU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Индивидуальный подход</a:t>
            </a:r>
          </a:p>
          <a:p>
            <a:r>
              <a:rPr lang="ru-RU" dirty="0"/>
              <a:t>Персональная настройка робота – аналитика </a:t>
            </a:r>
            <a:r>
              <a:rPr lang="ru-RU" dirty="0" smtClean="0"/>
              <a:t>под каждый объект.</a:t>
            </a:r>
          </a:p>
          <a:p>
            <a:endParaRPr lang="ru-RU" dirty="0"/>
          </a:p>
          <a:p>
            <a:r>
              <a:rPr lang="ru-RU" dirty="0" smtClean="0"/>
              <a:t>- Легкость </a:t>
            </a:r>
            <a:r>
              <a:rPr lang="ru-RU" dirty="0"/>
              <a:t>использования.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настройки </a:t>
            </a:r>
            <a:r>
              <a:rPr lang="ru-RU" dirty="0" smtClean="0"/>
              <a:t>робот работает в автоматическом режиме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- Гарантированный результат.</a:t>
            </a:r>
          </a:p>
          <a:p>
            <a:r>
              <a:rPr lang="ru-RU" dirty="0" smtClean="0"/>
              <a:t>Мы </a:t>
            </a:r>
            <a:r>
              <a:rPr lang="ru-RU" dirty="0"/>
              <a:t>готовы </a:t>
            </a:r>
            <a:r>
              <a:rPr lang="ru-RU" dirty="0" smtClean="0"/>
              <a:t>сравнивать наш прогноз с любым другим прогнозом, </a:t>
            </a:r>
            <a:br>
              <a:rPr lang="ru-RU" dirty="0" smtClean="0"/>
            </a:br>
            <a:r>
              <a:rPr lang="ru-RU" dirty="0" smtClean="0"/>
              <a:t>поскольку полностью уверены в своем продукте.</a:t>
            </a:r>
          </a:p>
          <a:p>
            <a:endParaRPr lang="ru-RU" dirty="0"/>
          </a:p>
          <a:p>
            <a:r>
              <a:rPr lang="ru-RU" dirty="0" smtClean="0"/>
              <a:t>- Бесплатный </a:t>
            </a:r>
            <a:r>
              <a:rPr lang="ru-RU" dirty="0"/>
              <a:t>тестовый </a:t>
            </a:r>
            <a:r>
              <a:rPr lang="ru-RU" dirty="0" smtClean="0"/>
              <a:t>период.</a:t>
            </a:r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76470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Кейсы</a:t>
            </a:r>
          </a:p>
          <a:p>
            <a:endParaRPr lang="ru-RU" dirty="0" smtClean="0"/>
          </a:p>
          <a:p>
            <a:r>
              <a:rPr lang="ru-RU" dirty="0"/>
              <a:t>В качестве </a:t>
            </a:r>
            <a:r>
              <a:rPr lang="ru-RU" dirty="0" smtClean="0"/>
              <a:t>кейса рассмотрим 3  примера по </a:t>
            </a:r>
            <a:r>
              <a:rPr lang="ru-RU" dirty="0"/>
              <a:t>одной </a:t>
            </a:r>
            <a:r>
              <a:rPr lang="ru-RU" dirty="0" smtClean="0"/>
              <a:t>компании: прогноз на сутки, неделю и месяц.</a:t>
            </a:r>
          </a:p>
          <a:p>
            <a:endParaRPr lang="ru-RU" dirty="0"/>
          </a:p>
          <a:p>
            <a:r>
              <a:rPr lang="ru-RU" dirty="0" smtClean="0"/>
              <a:t>Сравниваем по трем показателям: прогноз компании, прогноз робота-аналитика и фактический объем потребления энергии.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Метрика:  </a:t>
            </a:r>
            <a:r>
              <a:rPr lang="ru-RU" dirty="0"/>
              <a:t>отклонение по модулю.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73933" y="4149080"/>
            <a:ext cx="900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Качество предсказания удалось повысить на 16,47%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61 674, 3 руб. за сутки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714508"/>
              </p:ext>
            </p:extLst>
          </p:nvPr>
        </p:nvGraphicFramePr>
        <p:xfrm>
          <a:off x="1773932" y="260648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899" y="4393451"/>
            <a:ext cx="962171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21,82%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512 958, 91 руб. за неделю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048781"/>
              </p:ext>
            </p:extLst>
          </p:nvPr>
        </p:nvGraphicFramePr>
        <p:xfrm>
          <a:off x="1485900" y="116633"/>
          <a:ext cx="962171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0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53893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20,51%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-   </a:t>
            </a:r>
            <a:r>
              <a:rPr lang="ru-RU" dirty="0"/>
              <a:t>Экономия для потребителя составила 1 783 319, 98 руб. за месяц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5324" y="40466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Заключение по кейсу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5940" y="1124744"/>
            <a:ext cx="80759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Нам удалось повысить качество прогноза на стабильные 20% по сравнению с внутренним прогнозом  компании.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Экономия для потребителя рассчитывалась </a:t>
            </a:r>
            <a:r>
              <a:rPr lang="ru-RU" dirty="0"/>
              <a:t>исходя из цены </a:t>
            </a:r>
            <a:r>
              <a:rPr lang="ru-RU" dirty="0" smtClean="0"/>
              <a:t>на </a:t>
            </a:r>
            <a:r>
              <a:rPr lang="ru-RU" dirty="0"/>
              <a:t>покупку </a:t>
            </a:r>
            <a:r>
              <a:rPr lang="ru-RU" dirty="0" smtClean="0"/>
              <a:t>электроэнергии, данные взяты </a:t>
            </a:r>
            <a:r>
              <a:rPr lang="ru-RU" dirty="0" smtClean="0">
                <a:hlinkClick r:id="rId3"/>
              </a:rPr>
              <a:t>с сайта АТС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были достигнуты за счет большого количество стеков математических моделей и нахождения скрытых паттернов роботом – аналитиком.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25860" y="1124744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Схема </a:t>
            </a:r>
            <a:r>
              <a:rPr lang="ru-RU" i="1" dirty="0" smtClean="0"/>
              <a:t>работы с нами 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85900" y="2348880"/>
            <a:ext cx="813690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работает?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предоставляем доступ к личному кабинету, вы загружаете фактические показания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вчерашний день и получаете прогноз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завтрашний день..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нужно для этого оборудование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в интернет.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получить доступ к пробному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периоду?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нам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pochta@pochta.ru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доступа после окончания пробного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Процент от экономии (обсуждается индивидуально)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Произвольный</PresentationFormat>
  <Paragraphs>70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2018-04-17T13:50:28Z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