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349" r:id="rId5"/>
    <p:sldId id="353" r:id="rId6"/>
    <p:sldId id="361" r:id="rId7"/>
    <p:sldId id="355" r:id="rId8"/>
    <p:sldId id="357" r:id="rId9"/>
    <p:sldId id="360" r:id="rId10"/>
    <p:sldId id="351" r:id="rId11"/>
    <p:sldId id="354" r:id="rId12"/>
    <p:sldId id="362" r:id="rId13"/>
    <p:sldId id="352" r:id="rId14"/>
    <p:sldId id="359" r:id="rId15"/>
    <p:sldId id="350" r:id="rId16"/>
    <p:sldId id="35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349"/>
            <p14:sldId id="353"/>
            <p14:sldId id="361"/>
            <p14:sldId id="355"/>
            <p14:sldId id="357"/>
            <p14:sldId id="360"/>
            <p14:sldId id="351"/>
            <p14:sldId id="354"/>
            <p14:sldId id="362"/>
            <p14:sldId id="352"/>
            <p14:sldId id="359"/>
            <p14:sldId id="350"/>
            <p14:sldId id="358"/>
          </p14:sldIdLst>
        </p14:section>
        <p14:section name="Section divider examples" id="{A9F40A45-B498-491F-B229-1F4185ACF804}">
          <p14:sldIdLst/>
        </p14:section>
        <p14:section name="Content slide examples" id="{C335665F-6942-4633-9A59-9BC53EDA1E36}">
          <p14:sldIdLst/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11382-16BE-BD46-BE48-9E612A08E949}" v="15" dt="2023-05-24T09:38:21.243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932" autoAdjust="0"/>
  </p:normalViewPr>
  <p:slideViewPr>
    <p:cSldViewPr snapToGrid="0" showGuides="1">
      <p:cViewPr varScale="1">
        <p:scale>
          <a:sx n="128" d="100"/>
          <a:sy n="128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6/1/23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ucla.edu/" TargetMode="External"/><Relationship Id="rId2" Type="http://schemas.openxmlformats.org/officeDocument/2006/relationships/hyperlink" Target="https://dataverse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BibTeX" TargetMode="External"/><Relationship Id="rId5" Type="http://schemas.openxmlformats.org/officeDocument/2006/relationships/hyperlink" Target="https://en.wikipedia.org/wiki/RIS_(file_format)" TargetMode="External"/><Relationship Id="rId4" Type="http://schemas.openxmlformats.org/officeDocument/2006/relationships/hyperlink" Target="https://dataverse.harvard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Archives_Initiative_Protocol_for_Metadata_Harvesting" TargetMode="External"/><Relationship Id="rId2" Type="http://schemas.openxmlformats.org/officeDocument/2006/relationships/hyperlink" Target="https://dspace.lyrasis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mo7.dspace.org/home" TargetMode="External"/><Relationship Id="rId5" Type="http://schemas.openxmlformats.org/officeDocument/2006/relationships/hyperlink" Target="https://en.wikipedia.org/wiki/MARC_standards#MARCXML" TargetMode="External"/><Relationship Id="rId4" Type="http://schemas.openxmlformats.org/officeDocument/2006/relationships/hyperlink" Target="https://en.wikipedia.org/wiki/Dublin_Co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B08-90E5-4430-AC0B-AEDEBA8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52595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966BB-29F3-7247-FCF2-5A27F5D0A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BD01-A02C-8357-3924-11202E81D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B5313-375C-97E9-9593-036470B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CKAN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C94-2360-A19A-1465-D8E328B67E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51E-01AA-C250-8958-945EA2949D7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B7182D-18C8-B8C6-7C58-E5DF5468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CKAN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02AC8-19B3-D8DF-4818-E084D09742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open-source and widely supported by the developer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Features extensive and comprehensive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deep customization of its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be fully under institutions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unrestricted (non standards-compliant) 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Has faceted search with fuzzy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Records datasets change logs and versioning information</a:t>
            </a:r>
          </a:p>
          <a:p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7E24-7339-5426-6636-38085EBF0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7C65-268C-DFA8-5E4F-9CBCCD64F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CKAN Architecture</a:t>
            </a:r>
          </a:p>
        </p:txBody>
      </p:sp>
      <p:pic>
        <p:nvPicPr>
          <p:cNvPr id="1026" name="Picture 2" descr="CKAN code architecture — CKAN 2.9.8 documentation">
            <a:extLst>
              <a:ext uri="{FF2B5EF4-FFF2-40B4-BE49-F238E27FC236}">
                <a16:creationId xmlns:a16="http://schemas.microsoft.com/office/drawing/2014/main" id="{EC7C4BAB-54CC-58D6-9F36-66479992F2C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891317"/>
            <a:ext cx="7447576" cy="558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9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1F0-31B1-E9F9-720B-0A394FE9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E16A-C614-E57C-2A19-A19F2DEA18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1382A-CFAD-E1EF-AE0F-6203CE0F6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A6455-30E4-1298-17C0-7219D3AB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A8135F-BF0E-AE3D-54D9-AED59C73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98600"/>
            <a:ext cx="889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5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CKAN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A8C688-906B-6F87-BF24-8FD7AC64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1" y="1371599"/>
            <a:ext cx="10883089" cy="45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D87F-F75C-A99D-19B5-DAB224AE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060A-AF46-BD4B-3F2F-4FC35C3F2D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62871-04D9-A41E-D8F6-F355E97C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B8C10-D1BA-853B-97FC-FDFA5A133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372C18-802F-013E-A2F1-A923658A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81318"/>
            <a:ext cx="11387046" cy="40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966BB-29F3-7247-FCF2-5A27F5D0A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BD01-A02C-8357-3924-11202E81D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B5313-375C-97E9-9593-036470B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Dataverse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C94-2360-A19A-1465-D8E328B67E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51E-01AA-C250-8958-945EA2949D7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Dataverse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9C404-92FE-88CB-3C52-3E3778F8F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hlinkClick r:id="rId2"/>
              </a:rPr>
              <a:t>https://dataverse.org/</a:t>
            </a:r>
            <a:r>
              <a:rPr lang="en-GB" sz="1600" dirty="0"/>
              <a:t> - Example: </a:t>
            </a:r>
            <a:r>
              <a:rPr lang="en-GB" sz="1600" dirty="0">
                <a:hlinkClick r:id="rId3"/>
              </a:rPr>
              <a:t>https://dataverse.ucla.edu/</a:t>
            </a:r>
            <a:r>
              <a:rPr lang="en-GB" sz="1600" dirty="0"/>
              <a:t>, </a:t>
            </a:r>
            <a:r>
              <a:rPr lang="en-GB" sz="1600" dirty="0">
                <a:hlinkClick r:id="rId4"/>
              </a:rPr>
              <a:t>https://dataverse.harvard.edu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Is open-source and widely supported by the developer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Data Citation automatically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Multiple Publishing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Faceted Search as well as tags can be used for searches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Already defines roles and also custom roles can be designed and assigned to the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Branding, metadata-based facets, sub-</a:t>
            </a:r>
            <a:r>
              <a:rPr lang="en-GB" sz="1600" dirty="0" err="1"/>
              <a:t>dataverses</a:t>
            </a:r>
            <a:r>
              <a:rPr lang="en-GB" sz="1600" dirty="0"/>
              <a:t>, featured </a:t>
            </a:r>
            <a:r>
              <a:rPr lang="en-GB" sz="1600" dirty="0" err="1"/>
              <a:t>dataverses</a:t>
            </a:r>
            <a:r>
              <a:rPr lang="en-GB" sz="16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Re-format, Summary Statistics, and Analysis for Tabular Files integration with </a:t>
            </a:r>
            <a:r>
              <a:rPr lang="en-GB" sz="1600" dirty="0" err="1"/>
              <a:t>TwoRavens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Mapping of Geospatial files and integration with </a:t>
            </a:r>
            <a:r>
              <a:rPr lang="en-GB" sz="1600" dirty="0" err="1"/>
              <a:t>WorldMap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Restricted Files as well as ability to request access to restricted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Three level of Metadata i.e. description/citation, domain-specific or custom fields, file metadata Search API, data deposit API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Notifications will be generated to the user and also will be communicated by mail for access request, roles, and when data is published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CC0 waiver default, terms of use can be customised by user, and download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Can export reference to EndNote XML, </a:t>
            </a:r>
            <a:r>
              <a:rPr lang="en-GB" sz="1600" dirty="0">
                <a:hlinkClick r:id="rId5"/>
              </a:rPr>
              <a:t>RIS Format</a:t>
            </a:r>
            <a:r>
              <a:rPr lang="en-GB" sz="1600" dirty="0"/>
              <a:t>, or </a:t>
            </a:r>
            <a:r>
              <a:rPr lang="en-GB" sz="1600" dirty="0">
                <a:hlinkClick r:id="rId6"/>
              </a:rPr>
              <a:t>BibTeX</a:t>
            </a:r>
            <a:r>
              <a:rPr lang="en-GB" sz="1600" dirty="0"/>
              <a:t> Format</a:t>
            </a:r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405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10D-5F5F-8E21-B47F-FC2048E3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314B-5380-BD4A-6382-1C89D4FDC3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0"/>
            <a:ext cx="6476999" cy="49403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022B1-C522-5E3A-49B8-A121DE11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F2925-DB31-5CF3-99CC-DE15E3AD1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image1">
            <a:extLst>
              <a:ext uri="{FF2B5EF4-FFF2-40B4-BE49-F238E27FC236}">
                <a16:creationId xmlns:a16="http://schemas.microsoft.com/office/drawing/2014/main" id="{3C72E578-CB0B-A623-0284-209FE613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5186203" cy="39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5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966BB-29F3-7247-FCF2-5A27F5D0A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BD01-A02C-8357-3924-11202E81D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B5313-375C-97E9-9593-036470B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DSpace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C94-2360-A19A-1465-D8E328B67E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51E-01AA-C250-8958-945EA2949D7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DSpace</a:t>
            </a:r>
            <a:endParaRPr lang="de-A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7AFB6-561D-0933-1E1D-FE0BE2CE1C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https://dspace.lyrasis.org/</a:t>
            </a:r>
            <a:r>
              <a:rPr lang="en-GB" dirty="0"/>
              <a:t> - Examples: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comply with domain-level metadata schemas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open-source and has a wide supporting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Has an extensive, community-maintained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be fully under institutions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Structured metadata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Complaint with </a:t>
            </a:r>
            <a:r>
              <a:rPr lang="en-GB" dirty="0">
                <a:hlinkClick r:id="rId3"/>
              </a:rPr>
              <a:t>OAI-PMH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</a:t>
            </a:r>
            <a:r>
              <a:rPr lang="en-GB" dirty="0">
                <a:hlinkClick r:id="rId4"/>
              </a:rPr>
              <a:t> Dublin Core</a:t>
            </a:r>
            <a:r>
              <a:rPr lang="en-GB" dirty="0"/>
              <a:t>, and </a:t>
            </a:r>
            <a:r>
              <a:rPr lang="en-GB" dirty="0">
                <a:hlinkClick r:id="rId5"/>
              </a:rPr>
              <a:t>MARCXML</a:t>
            </a:r>
            <a:r>
              <a:rPr lang="en-GB" dirty="0"/>
              <a:t> for metadata exporting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https://demo7.dspace.org/home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251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4DE5-BA10-F02F-C650-DDBCE9EF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DSpace</a:t>
            </a:r>
            <a:r>
              <a:rPr lang="de-CH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2D32-A1D6-8E47-6505-0E2AF00A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F2651-DABD-549B-99AF-D4B6942C4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BA8E-DF86-B9EC-0771-5E3E4A0E88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47254-E64A-6E50-6F66-D1B9056A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1" y="1371600"/>
            <a:ext cx="7772400" cy="44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31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Technology_Graphik_20220110" id="{B9BC9059-DD0D-7C48-9C1D-FD52D246D0A4}" vid="{89132FA7-44A6-CA45-B0F6-47F9BCB9AF46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842FB6BBB84D87E51F3014FC2687" ma:contentTypeVersion="28" ma:contentTypeDescription="Create a new document." ma:contentTypeScope="" ma:versionID="d026696da7cfb282d3564dcf4efeb3fe">
  <xsd:schema xmlns:xsd="http://www.w3.org/2001/XMLSchema" xmlns:xs="http://www.w3.org/2001/XMLSchema" xmlns:p="http://schemas.microsoft.com/office/2006/metadata/properties" xmlns:ns2="0001a572-86d9-4a0b-9d4c-a14eef1e528f" xmlns:ns3="abdbe091-1f96-45f5-99ee-5a0aca2d8a77" targetNamespace="http://schemas.microsoft.com/office/2006/metadata/properties" ma:root="true" ma:fieldsID="577473f63db15f03a39b5b8b1e82c941" ns2:_="" ns3:_="">
    <xsd:import namespace="0001a572-86d9-4a0b-9d4c-a14eef1e528f"/>
    <xsd:import namespace="abdbe091-1f96-45f5-99ee-5a0aca2d8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1a572-86d9-4a0b-9d4c-a14eef1e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e091-1f96-45f5-99ee-5a0aca2d8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adcd98a-54cd-4772-aec9-5f74bf62ca00}" ma:internalName="TaxCatchAll" ma:showField="CatchAllData" ma:web="abdbe091-1f96-45f5-99ee-5a0aca2d8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01a572-86d9-4a0b-9d4c-a14eef1e528f">
      <Terms xmlns="http://schemas.microsoft.com/office/infopath/2007/PartnerControls"/>
    </lcf76f155ced4ddcb4097134ff3c332f>
    <TaxCatchAll xmlns="abdbe091-1f96-45f5-99ee-5a0aca2d8a77" xsi:nil="true"/>
  </documentManagement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40CCA-3446-421B-AE3D-6F5897FC1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1a572-86d9-4a0b-9d4c-a14eef1e528f"/>
    <ds:schemaRef ds:uri="abdbe091-1f96-45f5-99ee-5a0aca2d8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schemas.microsoft.com/office/infopath/2007/PartnerControls"/>
    <ds:schemaRef ds:uri="http://purl.org/dc/dcmitype/"/>
    <ds:schemaRef ds:uri="17c09f85-56e7-4417-b5d2-7fa4154de313"/>
    <ds:schemaRef ds:uri="http://purl.org/dc/elements/1.1/"/>
    <ds:schemaRef ds:uri="http://www.w3.org/XML/1998/namespace"/>
    <ds:schemaRef ds:uri="http://schemas.microsoft.com/office/2006/documentManagement/types"/>
    <ds:schemaRef ds:uri="f09dec34-126f-4759-b06d-a920de720ce4"/>
    <ds:schemaRef ds:uri="http://schemas.microsoft.com/office/2006/metadata/properties"/>
    <ds:schemaRef ds:uri="http://schemas.openxmlformats.org/package/2006/metadata/core-properties"/>
    <ds:schemaRef ds:uri="http://purl.org/dc/terms/"/>
    <ds:schemaRef ds:uri="0001a572-86d9-4a0b-9d4c-a14eef1e528f"/>
    <ds:schemaRef ds:uri="abdbe091-1f96-45f5-99ee-5a0aca2d8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8222</TotalTime>
  <Words>396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Graphik</vt:lpstr>
      <vt:lpstr>GT Sectra Fine Rg</vt:lpstr>
      <vt:lpstr>System Font</vt:lpstr>
      <vt:lpstr>Accenture 2020</vt:lpstr>
      <vt:lpstr>Publication Platforms</vt:lpstr>
      <vt:lpstr>CKAN Architecture</vt:lpstr>
      <vt:lpstr>PowerPoint Presentation</vt:lpstr>
      <vt:lpstr>Dataverse Project</vt:lpstr>
      <vt:lpstr>Dataverse Project</vt:lpstr>
      <vt:lpstr>Dataverse</vt:lpstr>
      <vt:lpstr>DSpace</vt:lpstr>
      <vt:lpstr>DSpace</vt:lpstr>
      <vt:lpstr>DSpace Architecture</vt:lpstr>
      <vt:lpstr>CKAN</vt:lpstr>
      <vt:lpstr>CKAN</vt:lpstr>
      <vt:lpstr>CKAN Architecture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Salutation 72pt</dc:title>
  <dc:subject>Accenture PowerPoint Template 16x9 Graphik</dc:subject>
  <dc:creator>Schmutz, Guido</dc:creator>
  <cp:lastModifiedBy>Schmutz, Guido</cp:lastModifiedBy>
  <cp:revision>58</cp:revision>
  <cp:lastPrinted>2020-11-17T04:05:48Z</cp:lastPrinted>
  <dcterms:created xsi:type="dcterms:W3CDTF">2023-05-17T04:44:50Z</dcterms:created>
  <dcterms:modified xsi:type="dcterms:W3CDTF">2023-06-06T10:58:34Z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0x0101003804842FB6BBB84D87E51F3014FC2687</vt:lpwstr>
  </property>
</Properties>
</file>