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665588-C5F7-4F8F-8056-DB6D1BE56312}" type="datetimeFigureOut">
              <a:rPr lang="en-GB" smtClean="0"/>
              <a:t>27/07/2022</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362542EE-6D6F-4119-8872-1EF6DF81A113}" type="slidenum">
              <a:rPr lang="en-GB" smtClean="0"/>
              <a:t>‹#›</a:t>
            </a:fld>
            <a:endParaRPr lang="en-GB"/>
          </a:p>
        </p:txBody>
      </p:sp>
    </p:spTree>
    <p:extLst>
      <p:ext uri="{BB962C8B-B14F-4D97-AF65-F5344CB8AC3E}">
        <p14:creationId xmlns:p14="http://schemas.microsoft.com/office/powerpoint/2010/main" val="1456155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65588-C5F7-4F8F-8056-DB6D1BE56312}" type="datetimeFigureOut">
              <a:rPr lang="en-GB" smtClean="0"/>
              <a:t>27/07/2022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2542EE-6D6F-4119-8872-1EF6DF81A113}" type="slidenum">
              <a:rPr lang="en-GB" smtClean="0"/>
              <a:t>‹#›</a:t>
            </a:fld>
            <a:endParaRPr lang="en-GB"/>
          </a:p>
        </p:txBody>
      </p:sp>
    </p:spTree>
    <p:extLst>
      <p:ext uri="{BB962C8B-B14F-4D97-AF65-F5344CB8AC3E}">
        <p14:creationId xmlns:p14="http://schemas.microsoft.com/office/powerpoint/2010/main" val="1363646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65588-C5F7-4F8F-8056-DB6D1BE56312}" type="datetimeFigureOut">
              <a:rPr lang="en-GB" smtClean="0"/>
              <a:t>27/07/2022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2542EE-6D6F-4119-8872-1EF6DF81A113}" type="slidenum">
              <a:rPr lang="en-GB" smtClean="0"/>
              <a:t>‹#›</a:t>
            </a:fld>
            <a:endParaRPr lang="en-GB"/>
          </a:p>
        </p:txBody>
      </p:sp>
    </p:spTree>
    <p:extLst>
      <p:ext uri="{BB962C8B-B14F-4D97-AF65-F5344CB8AC3E}">
        <p14:creationId xmlns:p14="http://schemas.microsoft.com/office/powerpoint/2010/main" val="2493983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65588-C5F7-4F8F-8056-DB6D1BE56312}" type="datetimeFigureOut">
              <a:rPr lang="en-GB" smtClean="0"/>
              <a:t>27/07/2022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2542EE-6D6F-4119-8872-1EF6DF81A113}" type="slidenum">
              <a:rPr lang="en-GB" smtClean="0"/>
              <a:t>‹#›</a:t>
            </a:fld>
            <a:endParaRPr lang="en-GB"/>
          </a:p>
        </p:txBody>
      </p:sp>
    </p:spTree>
    <p:extLst>
      <p:ext uri="{BB962C8B-B14F-4D97-AF65-F5344CB8AC3E}">
        <p14:creationId xmlns:p14="http://schemas.microsoft.com/office/powerpoint/2010/main" val="2013547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65588-C5F7-4F8F-8056-DB6D1BE56312}" type="datetimeFigureOut">
              <a:rPr lang="en-GB" smtClean="0"/>
              <a:t>27/07/2022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2542EE-6D6F-4119-8872-1EF6DF81A113}" type="slidenum">
              <a:rPr lang="en-GB" smtClean="0"/>
              <a:t>‹#›</a:t>
            </a:fld>
            <a:endParaRPr lang="en-GB"/>
          </a:p>
        </p:txBody>
      </p:sp>
    </p:spTree>
    <p:extLst>
      <p:ext uri="{BB962C8B-B14F-4D97-AF65-F5344CB8AC3E}">
        <p14:creationId xmlns:p14="http://schemas.microsoft.com/office/powerpoint/2010/main" val="838558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65588-C5F7-4F8F-8056-DB6D1BE56312}" type="datetimeFigureOut">
              <a:rPr lang="en-GB" smtClean="0"/>
              <a:t>27/07/2022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2542EE-6D6F-4119-8872-1EF6DF81A113}" type="slidenum">
              <a:rPr lang="en-GB" smtClean="0"/>
              <a:t>‹#›</a:t>
            </a:fld>
            <a:endParaRPr lang="en-GB"/>
          </a:p>
        </p:txBody>
      </p:sp>
    </p:spTree>
    <p:extLst>
      <p:ext uri="{BB962C8B-B14F-4D97-AF65-F5344CB8AC3E}">
        <p14:creationId xmlns:p14="http://schemas.microsoft.com/office/powerpoint/2010/main" val="2044036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65588-C5F7-4F8F-8056-DB6D1BE56312}" type="datetimeFigureOut">
              <a:rPr lang="en-GB" smtClean="0"/>
              <a:t>27/07/2022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2542EE-6D6F-4119-8872-1EF6DF81A113}" type="slidenum">
              <a:rPr lang="en-GB" smtClean="0"/>
              <a:t>‹#›</a:t>
            </a:fld>
            <a:endParaRPr lang="en-GB"/>
          </a:p>
        </p:txBody>
      </p:sp>
    </p:spTree>
    <p:extLst>
      <p:ext uri="{BB962C8B-B14F-4D97-AF65-F5344CB8AC3E}">
        <p14:creationId xmlns:p14="http://schemas.microsoft.com/office/powerpoint/2010/main" val="3737055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65588-C5F7-4F8F-8056-DB6D1BE56312}" type="datetimeFigureOut">
              <a:rPr lang="en-GB" smtClean="0"/>
              <a:t>27/07/2022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2542EE-6D6F-4119-8872-1EF6DF81A113}" type="slidenum">
              <a:rPr lang="en-GB" smtClean="0"/>
              <a:t>‹#›</a:t>
            </a:fld>
            <a:endParaRPr lang="en-GB"/>
          </a:p>
        </p:txBody>
      </p:sp>
    </p:spTree>
    <p:extLst>
      <p:ext uri="{BB962C8B-B14F-4D97-AF65-F5344CB8AC3E}">
        <p14:creationId xmlns:p14="http://schemas.microsoft.com/office/powerpoint/2010/main" val="2312128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65588-C5F7-4F8F-8056-DB6D1BE56312}" type="datetimeFigureOut">
              <a:rPr lang="en-GB" smtClean="0"/>
              <a:t>27/07/2022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2542EE-6D6F-4119-8872-1EF6DF81A113}" type="slidenum">
              <a:rPr lang="en-GB" smtClean="0"/>
              <a:t>‹#›</a:t>
            </a:fld>
            <a:endParaRPr lang="en-GB"/>
          </a:p>
        </p:txBody>
      </p:sp>
    </p:spTree>
    <p:extLst>
      <p:ext uri="{BB962C8B-B14F-4D97-AF65-F5344CB8AC3E}">
        <p14:creationId xmlns:p14="http://schemas.microsoft.com/office/powerpoint/2010/main" val="960345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65588-C5F7-4F8F-8056-DB6D1BE56312}" type="datetimeFigureOut">
              <a:rPr lang="en-GB" smtClean="0"/>
              <a:t>27/07/2022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362542EE-6D6F-4119-8872-1EF6DF81A113}" type="slidenum">
              <a:rPr lang="en-GB" smtClean="0"/>
              <a:t>‹#›</a:t>
            </a:fld>
            <a:endParaRPr lang="en-GB"/>
          </a:p>
        </p:txBody>
      </p:sp>
    </p:spTree>
    <p:extLst>
      <p:ext uri="{BB962C8B-B14F-4D97-AF65-F5344CB8AC3E}">
        <p14:creationId xmlns:p14="http://schemas.microsoft.com/office/powerpoint/2010/main" val="3479620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65588-C5F7-4F8F-8056-DB6D1BE56312}" type="datetimeFigureOut">
              <a:rPr lang="en-GB" smtClean="0"/>
              <a:t>27/07/2022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2542EE-6D6F-4119-8872-1EF6DF81A113}" type="slidenum">
              <a:rPr lang="en-GB" smtClean="0"/>
              <a:t>‹#›</a:t>
            </a:fld>
            <a:endParaRPr lang="en-GB"/>
          </a:p>
        </p:txBody>
      </p:sp>
    </p:spTree>
    <p:extLst>
      <p:ext uri="{BB962C8B-B14F-4D97-AF65-F5344CB8AC3E}">
        <p14:creationId xmlns:p14="http://schemas.microsoft.com/office/powerpoint/2010/main" val="358732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665588-C5F7-4F8F-8056-DB6D1BE56312}" type="datetimeFigureOut">
              <a:rPr lang="en-GB" smtClean="0"/>
              <a:t>27/07/2022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2542EE-6D6F-4119-8872-1EF6DF81A113}" type="slidenum">
              <a:rPr lang="en-GB" smtClean="0"/>
              <a:t>‹#›</a:t>
            </a:fld>
            <a:endParaRPr lang="en-GB"/>
          </a:p>
        </p:txBody>
      </p:sp>
    </p:spTree>
    <p:extLst>
      <p:ext uri="{BB962C8B-B14F-4D97-AF65-F5344CB8AC3E}">
        <p14:creationId xmlns:p14="http://schemas.microsoft.com/office/powerpoint/2010/main" val="1115334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665588-C5F7-4F8F-8056-DB6D1BE56312}" type="datetimeFigureOut">
              <a:rPr lang="en-GB" smtClean="0"/>
              <a:t>27/07/2022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62542EE-6D6F-4119-8872-1EF6DF81A113}" type="slidenum">
              <a:rPr lang="en-GB" smtClean="0"/>
              <a:t>‹#›</a:t>
            </a:fld>
            <a:endParaRPr lang="en-GB"/>
          </a:p>
        </p:txBody>
      </p:sp>
    </p:spTree>
    <p:extLst>
      <p:ext uri="{BB962C8B-B14F-4D97-AF65-F5344CB8AC3E}">
        <p14:creationId xmlns:p14="http://schemas.microsoft.com/office/powerpoint/2010/main" val="197504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665588-C5F7-4F8F-8056-DB6D1BE56312}" type="datetimeFigureOut">
              <a:rPr lang="en-GB" smtClean="0"/>
              <a:t>27/07/2022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2542EE-6D6F-4119-8872-1EF6DF81A113}" type="slidenum">
              <a:rPr lang="en-GB" smtClean="0"/>
              <a:t>‹#›</a:t>
            </a:fld>
            <a:endParaRPr lang="en-GB"/>
          </a:p>
        </p:txBody>
      </p:sp>
    </p:spTree>
    <p:extLst>
      <p:ext uri="{BB962C8B-B14F-4D97-AF65-F5344CB8AC3E}">
        <p14:creationId xmlns:p14="http://schemas.microsoft.com/office/powerpoint/2010/main" val="1896087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65588-C5F7-4F8F-8056-DB6D1BE56312}" type="datetimeFigureOut">
              <a:rPr lang="en-GB" smtClean="0"/>
              <a:t>27/07/2022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62542EE-6D6F-4119-8872-1EF6DF81A113}" type="slidenum">
              <a:rPr lang="en-GB" smtClean="0"/>
              <a:t>‹#›</a:t>
            </a:fld>
            <a:endParaRPr lang="en-GB"/>
          </a:p>
        </p:txBody>
      </p:sp>
    </p:spTree>
    <p:extLst>
      <p:ext uri="{BB962C8B-B14F-4D97-AF65-F5344CB8AC3E}">
        <p14:creationId xmlns:p14="http://schemas.microsoft.com/office/powerpoint/2010/main" val="291963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65588-C5F7-4F8F-8056-DB6D1BE56312}" type="datetimeFigureOut">
              <a:rPr lang="en-GB" smtClean="0"/>
              <a:t>27/07/2022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2542EE-6D6F-4119-8872-1EF6DF81A113}" type="slidenum">
              <a:rPr lang="en-GB" smtClean="0"/>
              <a:t>‹#›</a:t>
            </a:fld>
            <a:endParaRPr lang="en-GB"/>
          </a:p>
        </p:txBody>
      </p:sp>
    </p:spTree>
    <p:extLst>
      <p:ext uri="{BB962C8B-B14F-4D97-AF65-F5344CB8AC3E}">
        <p14:creationId xmlns:p14="http://schemas.microsoft.com/office/powerpoint/2010/main" val="20909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65588-C5F7-4F8F-8056-DB6D1BE56312}" type="datetimeFigureOut">
              <a:rPr lang="en-GB" smtClean="0"/>
              <a:t>27/07/2022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2542EE-6D6F-4119-8872-1EF6DF81A113}" type="slidenum">
              <a:rPr lang="en-GB" smtClean="0"/>
              <a:t>‹#›</a:t>
            </a:fld>
            <a:endParaRPr lang="en-GB"/>
          </a:p>
        </p:txBody>
      </p:sp>
    </p:spTree>
    <p:extLst>
      <p:ext uri="{BB962C8B-B14F-4D97-AF65-F5344CB8AC3E}">
        <p14:creationId xmlns:p14="http://schemas.microsoft.com/office/powerpoint/2010/main" val="1915641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665588-C5F7-4F8F-8056-DB6D1BE56312}" type="datetimeFigureOut">
              <a:rPr lang="en-GB" smtClean="0"/>
              <a:t>27/07/2022</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2542EE-6D6F-4119-8872-1EF6DF81A113}" type="slidenum">
              <a:rPr lang="en-GB" smtClean="0"/>
              <a:t>‹#›</a:t>
            </a:fld>
            <a:endParaRPr lang="en-GB"/>
          </a:p>
        </p:txBody>
      </p:sp>
    </p:spTree>
    <p:extLst>
      <p:ext uri="{BB962C8B-B14F-4D97-AF65-F5344CB8AC3E}">
        <p14:creationId xmlns:p14="http://schemas.microsoft.com/office/powerpoint/2010/main" val="268512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E529E-5B60-4A92-8313-94C036ED5E66}"/>
              </a:ext>
            </a:extLst>
          </p:cNvPr>
          <p:cNvSpPr>
            <a:spLocks noGrp="1"/>
          </p:cNvSpPr>
          <p:nvPr>
            <p:ph type="ctrTitle"/>
          </p:nvPr>
        </p:nvSpPr>
        <p:spPr>
          <a:xfrm>
            <a:off x="4921189" y="2163536"/>
            <a:ext cx="6176020" cy="1832731"/>
          </a:xfrm>
        </p:spPr>
        <p:txBody>
          <a:bodyPr>
            <a:normAutofit fontScale="90000"/>
          </a:bodyPr>
          <a:lstStyle/>
          <a:p>
            <a:pPr algn="ctr"/>
            <a:r>
              <a:rPr lang="en-GB" dirty="0"/>
              <a:t>How to flash Artillery Ruby Main Board</a:t>
            </a:r>
          </a:p>
        </p:txBody>
      </p:sp>
      <p:sp>
        <p:nvSpPr>
          <p:cNvPr id="3" name="Subtitle 2">
            <a:extLst>
              <a:ext uri="{FF2B5EF4-FFF2-40B4-BE49-F238E27FC236}">
                <a16:creationId xmlns:a16="http://schemas.microsoft.com/office/drawing/2014/main" id="{E61C425C-28E7-4BB8-A087-B857DEE78808}"/>
              </a:ext>
            </a:extLst>
          </p:cNvPr>
          <p:cNvSpPr>
            <a:spLocks noGrp="1"/>
          </p:cNvSpPr>
          <p:nvPr>
            <p:ph type="subTitle" idx="1"/>
          </p:nvPr>
        </p:nvSpPr>
        <p:spPr>
          <a:xfrm>
            <a:off x="4515376" y="3996267"/>
            <a:ext cx="6987645" cy="1388534"/>
          </a:xfrm>
        </p:spPr>
        <p:txBody>
          <a:bodyPr/>
          <a:lstStyle/>
          <a:p>
            <a:pPr algn="ctr"/>
            <a:r>
              <a:rPr lang="en-GB" dirty="0"/>
              <a:t>The Ruby for the Artillery SideWinder X</a:t>
            </a:r>
            <a:r>
              <a:rPr lang="en-GB" sz="2400" dirty="0"/>
              <a:t>2</a:t>
            </a:r>
            <a:r>
              <a:rPr lang="en-GB" dirty="0"/>
              <a:t>, Genius Pro and Hornet</a:t>
            </a:r>
          </a:p>
        </p:txBody>
      </p:sp>
      <p:sp>
        <p:nvSpPr>
          <p:cNvPr id="6" name="TextBox 5">
            <a:extLst>
              <a:ext uri="{FF2B5EF4-FFF2-40B4-BE49-F238E27FC236}">
                <a16:creationId xmlns:a16="http://schemas.microsoft.com/office/drawing/2014/main" id="{A83D6E47-57A1-4113-BC58-0F39DCA9D78E}"/>
              </a:ext>
            </a:extLst>
          </p:cNvPr>
          <p:cNvSpPr txBox="1"/>
          <p:nvPr/>
        </p:nvSpPr>
        <p:spPr>
          <a:xfrm>
            <a:off x="6424568" y="5015469"/>
            <a:ext cx="3169260" cy="369332"/>
          </a:xfrm>
          <a:prstGeom prst="rect">
            <a:avLst/>
          </a:prstGeom>
          <a:noFill/>
        </p:spPr>
        <p:txBody>
          <a:bodyPr wrap="square">
            <a:spAutoFit/>
          </a:bodyPr>
          <a:lstStyle/>
          <a:p>
            <a:r>
              <a:rPr lang="en-GB" dirty="0"/>
              <a:t>Tutorial made by </a:t>
            </a:r>
            <a:r>
              <a:rPr lang="en-GB" dirty="0" err="1"/>
              <a:t>MrMagounet</a:t>
            </a:r>
            <a:endParaRPr lang="en-GB" dirty="0"/>
          </a:p>
        </p:txBody>
      </p:sp>
    </p:spTree>
    <p:extLst>
      <p:ext uri="{BB962C8B-B14F-4D97-AF65-F5344CB8AC3E}">
        <p14:creationId xmlns:p14="http://schemas.microsoft.com/office/powerpoint/2010/main" val="6579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EF22-2EA1-4C37-806A-ACB0DA4802C0}"/>
              </a:ext>
            </a:extLst>
          </p:cNvPr>
          <p:cNvSpPr>
            <a:spLocks noGrp="1"/>
          </p:cNvSpPr>
          <p:nvPr>
            <p:ph type="title"/>
          </p:nvPr>
        </p:nvSpPr>
        <p:spPr/>
        <p:txBody>
          <a:bodyPr/>
          <a:lstStyle/>
          <a:p>
            <a:r>
              <a:rPr lang="en-GB" dirty="0"/>
              <a:t>Explanation of the method to be used.</a:t>
            </a:r>
          </a:p>
        </p:txBody>
      </p:sp>
      <p:sp>
        <p:nvSpPr>
          <p:cNvPr id="3" name="Content Placeholder 2">
            <a:extLst>
              <a:ext uri="{FF2B5EF4-FFF2-40B4-BE49-F238E27FC236}">
                <a16:creationId xmlns:a16="http://schemas.microsoft.com/office/drawing/2014/main" id="{960E0059-1BA8-497D-865A-65E6DF93AD55}"/>
              </a:ext>
            </a:extLst>
          </p:cNvPr>
          <p:cNvSpPr>
            <a:spLocks noGrp="1"/>
          </p:cNvSpPr>
          <p:nvPr>
            <p:ph idx="1"/>
          </p:nvPr>
        </p:nvSpPr>
        <p:spPr>
          <a:xfrm>
            <a:off x="1484311" y="1973035"/>
            <a:ext cx="10018713" cy="3545449"/>
          </a:xfrm>
        </p:spPr>
        <p:txBody>
          <a:bodyPr>
            <a:normAutofit/>
          </a:bodyPr>
          <a:lstStyle/>
          <a:p>
            <a:r>
              <a:rPr lang="en-GB" sz="1600" dirty="0">
                <a:solidFill>
                  <a:srgbClr val="FF0000"/>
                </a:solidFill>
              </a:rPr>
              <a:t>Reminder: Any Firmware Flash may present a risk of bricking the Ruby motherboard (in case of handling error or power loss during the process), I cannot be held responsible for any problems during this operation.</a:t>
            </a:r>
          </a:p>
          <a:p>
            <a:r>
              <a:rPr lang="en-GB" sz="1600" dirty="0"/>
              <a:t>this operation should be carried out only on Artillery Ruby 32-bit motherboards, which equips the Hornet, Genius Pro and especially the SideWinder X2, to flash and change Marlin Firmware. We need to either reprogram it via the ISP port which is quite complicated, or to switch the Ruby Motherboard to DFU mode (this is what we will use here).</a:t>
            </a:r>
          </a:p>
          <a:p>
            <a:r>
              <a:rPr lang="en-GB" sz="1600" dirty="0"/>
              <a:t>DFU Mode will restart the Ruby Board in programming mode and releases the serial port for updating the Firmware. But it also activates the Bootloader which allows Firmware to be written to the Motherboard.</a:t>
            </a:r>
          </a:p>
          <a:p>
            <a:r>
              <a:rPr lang="en-GB" sz="1600" dirty="0"/>
              <a:t>Here we will discuss how to pass an Artillery X2 or Genius pro (this will also work the same for the hornet) in DFU mode. Be careful however Artillery seems to have simplified the procedure somewhat for newer models while there will be one more step on the slightly older models of the Genius Pro and X2 (It depends on the firmware version originally mounted on your printer).</a:t>
            </a:r>
          </a:p>
        </p:txBody>
      </p:sp>
      <p:sp>
        <p:nvSpPr>
          <p:cNvPr id="4" name="TextBox 3">
            <a:extLst>
              <a:ext uri="{FF2B5EF4-FFF2-40B4-BE49-F238E27FC236}">
                <a16:creationId xmlns:a16="http://schemas.microsoft.com/office/drawing/2014/main" id="{B3537434-9B3E-49BD-B900-82894F2A12F9}"/>
              </a:ext>
            </a:extLst>
          </p:cNvPr>
          <p:cNvSpPr txBox="1"/>
          <p:nvPr/>
        </p:nvSpPr>
        <p:spPr>
          <a:xfrm>
            <a:off x="8407171" y="6199805"/>
            <a:ext cx="3095853" cy="369332"/>
          </a:xfrm>
          <a:prstGeom prst="rect">
            <a:avLst/>
          </a:prstGeom>
          <a:noFill/>
        </p:spPr>
        <p:txBody>
          <a:bodyPr wrap="square">
            <a:spAutoFit/>
          </a:bodyPr>
          <a:lstStyle/>
          <a:p>
            <a:r>
              <a:rPr lang="en-GB" dirty="0"/>
              <a:t>Tutorial made by </a:t>
            </a:r>
            <a:r>
              <a:rPr lang="en-GB" dirty="0" err="1"/>
              <a:t>MrMagounet</a:t>
            </a:r>
            <a:endParaRPr lang="en-GB" dirty="0"/>
          </a:p>
        </p:txBody>
      </p:sp>
    </p:spTree>
    <p:extLst>
      <p:ext uri="{BB962C8B-B14F-4D97-AF65-F5344CB8AC3E}">
        <p14:creationId xmlns:p14="http://schemas.microsoft.com/office/powerpoint/2010/main" val="963370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EF8A-3BA6-4545-ACCB-489B216FA4AA}"/>
              </a:ext>
            </a:extLst>
          </p:cNvPr>
          <p:cNvSpPr>
            <a:spLocks noGrp="1"/>
          </p:cNvSpPr>
          <p:nvPr>
            <p:ph type="title"/>
          </p:nvPr>
        </p:nvSpPr>
        <p:spPr>
          <a:xfrm>
            <a:off x="3090110" y="288863"/>
            <a:ext cx="6011779" cy="826168"/>
          </a:xfrm>
        </p:spPr>
        <p:txBody>
          <a:bodyPr/>
          <a:lstStyle/>
          <a:p>
            <a:r>
              <a:rPr lang="en-GB" dirty="0"/>
              <a:t>Software needed:</a:t>
            </a:r>
          </a:p>
        </p:txBody>
      </p:sp>
      <p:sp>
        <p:nvSpPr>
          <p:cNvPr id="3" name="Content Placeholder 2">
            <a:extLst>
              <a:ext uri="{FF2B5EF4-FFF2-40B4-BE49-F238E27FC236}">
                <a16:creationId xmlns:a16="http://schemas.microsoft.com/office/drawing/2014/main" id="{D5BE4AC7-9D77-4492-B412-9AA49DA520BE}"/>
              </a:ext>
            </a:extLst>
          </p:cNvPr>
          <p:cNvSpPr>
            <a:spLocks noGrp="1"/>
          </p:cNvSpPr>
          <p:nvPr>
            <p:ph idx="1"/>
          </p:nvPr>
        </p:nvSpPr>
        <p:spPr>
          <a:xfrm>
            <a:off x="1367588" y="1095375"/>
            <a:ext cx="10515600" cy="4667250"/>
          </a:xfrm>
        </p:spPr>
        <p:txBody>
          <a:bodyPr>
            <a:normAutofit fontScale="85000" lnSpcReduction="20000"/>
          </a:bodyPr>
          <a:lstStyle/>
          <a:p>
            <a:r>
              <a:rPr lang="en-GB" dirty="0"/>
              <a:t>The first useful software is </a:t>
            </a:r>
            <a:r>
              <a:rPr lang="en-GB" dirty="0" err="1"/>
              <a:t>STMicroelectronic</a:t>
            </a:r>
            <a:r>
              <a:rPr lang="en-GB" dirty="0"/>
              <a:t> which will allow us to flash the printer: https://www.st.com/en/developmenttools/stm32cubeprog.html#get-software .</a:t>
            </a:r>
          </a:p>
          <a:p>
            <a:pPr marL="0" indent="0">
              <a:buNone/>
            </a:pPr>
            <a:r>
              <a:rPr lang="en-GB" dirty="0"/>
              <a:t>	There are versions for Linux, Mac and Windows.</a:t>
            </a:r>
          </a:p>
          <a:p>
            <a:endParaRPr lang="en-GB" dirty="0"/>
          </a:p>
          <a:p>
            <a:endParaRPr lang="en-GB" dirty="0"/>
          </a:p>
          <a:p>
            <a:endParaRPr lang="en-GB" dirty="0"/>
          </a:p>
          <a:p>
            <a:endParaRPr lang="en-GB" dirty="0"/>
          </a:p>
          <a:p>
            <a:endParaRPr lang="en-GB" dirty="0"/>
          </a:p>
          <a:p>
            <a:r>
              <a:rPr lang="en-GB" dirty="0"/>
              <a:t>The Second useful software will be a printer console control software.</a:t>
            </a:r>
          </a:p>
          <a:p>
            <a:r>
              <a:rPr lang="en-GB" dirty="0"/>
              <a:t>Like </a:t>
            </a:r>
            <a:r>
              <a:rPr lang="en-GB" dirty="0" err="1"/>
              <a:t>RepetierHost</a:t>
            </a:r>
            <a:r>
              <a:rPr lang="en-GB" dirty="0"/>
              <a:t>: https://www.repetier.com/ </a:t>
            </a:r>
          </a:p>
          <a:p>
            <a:pPr marL="0" indent="0">
              <a:buNone/>
            </a:pPr>
            <a:r>
              <a:rPr lang="en-GB" dirty="0"/>
              <a:t>or </a:t>
            </a:r>
            <a:r>
              <a:rPr lang="en-GB" dirty="0" err="1"/>
              <a:t>PronterFace</a:t>
            </a:r>
            <a:r>
              <a:rPr lang="en-GB" dirty="0"/>
              <a:t>: https://www.pronterface.com/</a:t>
            </a:r>
          </a:p>
          <a:p>
            <a:r>
              <a:rPr lang="en-GB" dirty="0"/>
              <a:t>For this we will use </a:t>
            </a:r>
            <a:r>
              <a:rPr lang="en-GB" dirty="0" err="1"/>
              <a:t>RepetierHost</a:t>
            </a:r>
            <a:r>
              <a:rPr lang="en-GB" dirty="0"/>
              <a:t> to put the Ruby in DFU mode.</a:t>
            </a:r>
          </a:p>
        </p:txBody>
      </p:sp>
      <p:pic>
        <p:nvPicPr>
          <p:cNvPr id="9" name="Picture 8">
            <a:extLst>
              <a:ext uri="{FF2B5EF4-FFF2-40B4-BE49-F238E27FC236}">
                <a16:creationId xmlns:a16="http://schemas.microsoft.com/office/drawing/2014/main" id="{18162B5A-D361-46B1-9173-30C2AC10536F}"/>
              </a:ext>
            </a:extLst>
          </p:cNvPr>
          <p:cNvPicPr>
            <a:picLocks noChangeAspect="1"/>
          </p:cNvPicPr>
          <p:nvPr/>
        </p:nvPicPr>
        <p:blipFill>
          <a:blip r:embed="rId2"/>
          <a:stretch>
            <a:fillRect/>
          </a:stretch>
        </p:blipFill>
        <p:spPr>
          <a:xfrm>
            <a:off x="4102850" y="2257103"/>
            <a:ext cx="3719230" cy="1797420"/>
          </a:xfrm>
          <a:prstGeom prst="rect">
            <a:avLst/>
          </a:prstGeom>
        </p:spPr>
      </p:pic>
      <p:sp>
        <p:nvSpPr>
          <p:cNvPr id="12" name="TextBox 11">
            <a:extLst>
              <a:ext uri="{FF2B5EF4-FFF2-40B4-BE49-F238E27FC236}">
                <a16:creationId xmlns:a16="http://schemas.microsoft.com/office/drawing/2014/main" id="{25E858C2-FFC5-41B5-BD34-07A3E6018E2A}"/>
              </a:ext>
            </a:extLst>
          </p:cNvPr>
          <p:cNvSpPr txBox="1"/>
          <p:nvPr/>
        </p:nvSpPr>
        <p:spPr>
          <a:xfrm>
            <a:off x="8407171" y="6199805"/>
            <a:ext cx="3095853" cy="369332"/>
          </a:xfrm>
          <a:prstGeom prst="rect">
            <a:avLst/>
          </a:prstGeom>
          <a:noFill/>
        </p:spPr>
        <p:txBody>
          <a:bodyPr wrap="square">
            <a:spAutoFit/>
          </a:bodyPr>
          <a:lstStyle/>
          <a:p>
            <a:r>
              <a:rPr lang="en-GB" dirty="0"/>
              <a:t>Tutorial made by </a:t>
            </a:r>
            <a:r>
              <a:rPr lang="en-GB" dirty="0" err="1"/>
              <a:t>MrMagounet</a:t>
            </a:r>
            <a:endParaRPr lang="en-GB" dirty="0"/>
          </a:p>
        </p:txBody>
      </p:sp>
    </p:spTree>
    <p:extLst>
      <p:ext uri="{BB962C8B-B14F-4D97-AF65-F5344CB8AC3E}">
        <p14:creationId xmlns:p14="http://schemas.microsoft.com/office/powerpoint/2010/main" val="1029714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9A0E2-9486-4525-815C-75A4CC36BA5B}"/>
              </a:ext>
            </a:extLst>
          </p:cNvPr>
          <p:cNvSpPr>
            <a:spLocks noGrp="1"/>
          </p:cNvSpPr>
          <p:nvPr>
            <p:ph type="title"/>
          </p:nvPr>
        </p:nvSpPr>
        <p:spPr>
          <a:xfrm>
            <a:off x="3195972" y="246295"/>
            <a:ext cx="5800056" cy="680243"/>
          </a:xfrm>
        </p:spPr>
        <p:txBody>
          <a:bodyPr>
            <a:normAutofit fontScale="90000"/>
          </a:bodyPr>
          <a:lstStyle/>
          <a:p>
            <a:r>
              <a:rPr lang="en-GB" dirty="0"/>
              <a:t>Put the Ruby in DFU mode</a:t>
            </a:r>
          </a:p>
        </p:txBody>
      </p:sp>
      <p:sp>
        <p:nvSpPr>
          <p:cNvPr id="3" name="Content Placeholder 2">
            <a:extLst>
              <a:ext uri="{FF2B5EF4-FFF2-40B4-BE49-F238E27FC236}">
                <a16:creationId xmlns:a16="http://schemas.microsoft.com/office/drawing/2014/main" id="{2CDAB3D3-FBE9-4107-A693-CAF7F03BA7A9}"/>
              </a:ext>
            </a:extLst>
          </p:cNvPr>
          <p:cNvSpPr>
            <a:spLocks noGrp="1"/>
          </p:cNvSpPr>
          <p:nvPr>
            <p:ph idx="1"/>
          </p:nvPr>
        </p:nvSpPr>
        <p:spPr>
          <a:xfrm>
            <a:off x="1484310" y="985534"/>
            <a:ext cx="9023269" cy="5191429"/>
          </a:xfrm>
        </p:spPr>
        <p:txBody>
          <a:bodyPr>
            <a:normAutofit fontScale="62500" lnSpcReduction="20000"/>
          </a:bodyPr>
          <a:lstStyle/>
          <a:p>
            <a:r>
              <a:rPr lang="en-GB" dirty="0">
                <a:solidFill>
                  <a:srgbClr val="FF0000"/>
                </a:solidFill>
              </a:rPr>
              <a:t>Before starting unplug your printer from the 220v mains</a:t>
            </a:r>
            <a:r>
              <a:rPr lang="en-GB" dirty="0"/>
              <a:t>.</a:t>
            </a:r>
          </a:p>
          <a:p>
            <a:r>
              <a:rPr lang="en-GB" dirty="0"/>
              <a:t>Now connect your printer via USB to your computer, and check that the printer appears in the list of peripherals, Com port &amp; LPT headings (easy way to see which device this is, is plugging and unplugging the printer from the PC, the one that appears and disappears is the printer).</a:t>
            </a:r>
          </a:p>
          <a:p>
            <a:r>
              <a:rPr lang="en-GB" dirty="0"/>
              <a:t>Launch </a:t>
            </a:r>
            <a:r>
              <a:rPr lang="en-GB" dirty="0" err="1"/>
              <a:t>RepetierHost</a:t>
            </a:r>
            <a:r>
              <a:rPr lang="en-GB" dirty="0"/>
              <a:t> and open communication with your printer. You must select the Com port, that corresponds to the one your printer is connected to, and choose the correct communication baud (speed), this will be either </a:t>
            </a:r>
            <a:r>
              <a:rPr lang="en-GB" b="1" dirty="0"/>
              <a:t>115200</a:t>
            </a:r>
            <a:r>
              <a:rPr lang="en-GB" dirty="0"/>
              <a:t> or </a:t>
            </a:r>
            <a:r>
              <a:rPr lang="en-GB" b="1" dirty="0"/>
              <a:t>250000</a:t>
            </a:r>
            <a:r>
              <a:rPr lang="en-GB" dirty="0"/>
              <a:t>. (if your printer is original it’s normally 115200)</a:t>
            </a:r>
          </a:p>
          <a:p>
            <a:r>
              <a:rPr lang="en-GB" dirty="0"/>
              <a:t>Now in the command console type the command </a:t>
            </a:r>
            <a:r>
              <a:rPr lang="en-GB" b="1" dirty="0"/>
              <a:t>M997</a:t>
            </a:r>
            <a:r>
              <a:rPr lang="en-GB" dirty="0"/>
              <a:t> then validated with the enter key.</a:t>
            </a:r>
          </a:p>
          <a:p>
            <a:endParaRPr lang="en-GB" dirty="0"/>
          </a:p>
          <a:p>
            <a:endParaRPr lang="en-GB" dirty="0"/>
          </a:p>
          <a:p>
            <a:endParaRPr lang="en-GB" dirty="0"/>
          </a:p>
          <a:p>
            <a:endParaRPr lang="en-GB" dirty="0"/>
          </a:p>
          <a:p>
            <a:endParaRPr lang="en-GB" dirty="0"/>
          </a:p>
          <a:p>
            <a:endParaRPr lang="en-GB" dirty="0"/>
          </a:p>
          <a:p>
            <a:r>
              <a:rPr lang="en-GB" dirty="0"/>
              <a:t>The printer restarts in DFU mode (the 2 error lines in </a:t>
            </a:r>
            <a:r>
              <a:rPr lang="en-GB" dirty="0" err="1"/>
              <a:t>RepetierHost</a:t>
            </a:r>
            <a:r>
              <a:rPr lang="en-GB" dirty="0"/>
              <a:t> are linked to the loss of connection, this is normal), you can close </a:t>
            </a:r>
            <a:r>
              <a:rPr lang="en-GB" dirty="0" err="1"/>
              <a:t>RepetierHost</a:t>
            </a:r>
            <a:r>
              <a:rPr lang="en-GB" dirty="0"/>
              <a:t>.</a:t>
            </a:r>
          </a:p>
          <a:p>
            <a:r>
              <a:rPr lang="en-GB" dirty="0"/>
              <a:t>Now in the Windows device manager, the printer no longer occupies the previous Com port but appears in the USB devices as </a:t>
            </a:r>
            <a:r>
              <a:rPr lang="en-GB" b="1" dirty="0"/>
              <a:t>STM32 BOOTLOADER</a:t>
            </a:r>
            <a:r>
              <a:rPr lang="en-GB" dirty="0"/>
              <a:t>.</a:t>
            </a:r>
          </a:p>
        </p:txBody>
      </p:sp>
      <p:pic>
        <p:nvPicPr>
          <p:cNvPr id="6" name="Picture 5">
            <a:extLst>
              <a:ext uri="{FF2B5EF4-FFF2-40B4-BE49-F238E27FC236}">
                <a16:creationId xmlns:a16="http://schemas.microsoft.com/office/drawing/2014/main" id="{62D92CFC-6AAE-48F3-8829-28175DFEAB89}"/>
              </a:ext>
            </a:extLst>
          </p:cNvPr>
          <p:cNvPicPr>
            <a:picLocks noChangeAspect="1"/>
          </p:cNvPicPr>
          <p:nvPr/>
        </p:nvPicPr>
        <p:blipFill>
          <a:blip r:embed="rId2"/>
          <a:stretch>
            <a:fillRect/>
          </a:stretch>
        </p:blipFill>
        <p:spPr>
          <a:xfrm>
            <a:off x="1869320" y="3033797"/>
            <a:ext cx="7678222" cy="1581371"/>
          </a:xfrm>
          <a:prstGeom prst="rect">
            <a:avLst/>
          </a:prstGeom>
        </p:spPr>
      </p:pic>
      <p:pic>
        <p:nvPicPr>
          <p:cNvPr id="8" name="Picture 7">
            <a:extLst>
              <a:ext uri="{FF2B5EF4-FFF2-40B4-BE49-F238E27FC236}">
                <a16:creationId xmlns:a16="http://schemas.microsoft.com/office/drawing/2014/main" id="{4B38264F-302A-437C-B6DF-4C5415E5E24B}"/>
              </a:ext>
            </a:extLst>
          </p:cNvPr>
          <p:cNvPicPr>
            <a:picLocks noChangeAspect="1"/>
          </p:cNvPicPr>
          <p:nvPr/>
        </p:nvPicPr>
        <p:blipFill>
          <a:blip r:embed="rId3"/>
          <a:stretch>
            <a:fillRect/>
          </a:stretch>
        </p:blipFill>
        <p:spPr>
          <a:xfrm>
            <a:off x="5344635" y="5710518"/>
            <a:ext cx="2048161" cy="323895"/>
          </a:xfrm>
          <a:prstGeom prst="rect">
            <a:avLst/>
          </a:prstGeom>
        </p:spPr>
      </p:pic>
      <p:pic>
        <p:nvPicPr>
          <p:cNvPr id="10" name="Picture 9">
            <a:extLst>
              <a:ext uri="{FF2B5EF4-FFF2-40B4-BE49-F238E27FC236}">
                <a16:creationId xmlns:a16="http://schemas.microsoft.com/office/drawing/2014/main" id="{1FD79E4B-E4B2-4795-93C4-B0951F2CAC23}"/>
              </a:ext>
            </a:extLst>
          </p:cNvPr>
          <p:cNvPicPr>
            <a:picLocks noChangeAspect="1"/>
          </p:cNvPicPr>
          <p:nvPr/>
        </p:nvPicPr>
        <p:blipFill>
          <a:blip r:embed="rId4"/>
          <a:stretch>
            <a:fillRect/>
          </a:stretch>
        </p:blipFill>
        <p:spPr>
          <a:xfrm>
            <a:off x="10507579" y="1218115"/>
            <a:ext cx="1143160" cy="1171739"/>
          </a:xfrm>
          <a:prstGeom prst="rect">
            <a:avLst/>
          </a:prstGeom>
        </p:spPr>
      </p:pic>
      <p:sp>
        <p:nvSpPr>
          <p:cNvPr id="12" name="TextBox 11">
            <a:extLst>
              <a:ext uri="{FF2B5EF4-FFF2-40B4-BE49-F238E27FC236}">
                <a16:creationId xmlns:a16="http://schemas.microsoft.com/office/drawing/2014/main" id="{65DCCFDC-D94F-430B-83F2-F66E47D99DB0}"/>
              </a:ext>
            </a:extLst>
          </p:cNvPr>
          <p:cNvSpPr txBox="1"/>
          <p:nvPr/>
        </p:nvSpPr>
        <p:spPr>
          <a:xfrm>
            <a:off x="8407171" y="6199805"/>
            <a:ext cx="3095853" cy="369332"/>
          </a:xfrm>
          <a:prstGeom prst="rect">
            <a:avLst/>
          </a:prstGeom>
          <a:noFill/>
        </p:spPr>
        <p:txBody>
          <a:bodyPr wrap="square">
            <a:spAutoFit/>
          </a:bodyPr>
          <a:lstStyle/>
          <a:p>
            <a:r>
              <a:rPr lang="en-GB" dirty="0"/>
              <a:t>Tutorial made by </a:t>
            </a:r>
            <a:r>
              <a:rPr lang="en-GB" dirty="0" err="1"/>
              <a:t>MrMagounet</a:t>
            </a:r>
            <a:endParaRPr lang="en-GB" dirty="0"/>
          </a:p>
        </p:txBody>
      </p:sp>
    </p:spTree>
    <p:extLst>
      <p:ext uri="{BB962C8B-B14F-4D97-AF65-F5344CB8AC3E}">
        <p14:creationId xmlns:p14="http://schemas.microsoft.com/office/powerpoint/2010/main" val="1192635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1105-3EA2-4088-AA12-2CA920B1FBDE}"/>
              </a:ext>
            </a:extLst>
          </p:cNvPr>
          <p:cNvSpPr>
            <a:spLocks noGrp="1"/>
          </p:cNvSpPr>
          <p:nvPr>
            <p:ph type="title"/>
          </p:nvPr>
        </p:nvSpPr>
        <p:spPr/>
        <p:txBody>
          <a:bodyPr/>
          <a:lstStyle/>
          <a:p>
            <a:r>
              <a:rPr lang="en-GB" dirty="0"/>
              <a:t>Attention variation!</a:t>
            </a:r>
          </a:p>
        </p:txBody>
      </p:sp>
      <p:sp>
        <p:nvSpPr>
          <p:cNvPr id="3" name="Content Placeholder 2">
            <a:extLst>
              <a:ext uri="{FF2B5EF4-FFF2-40B4-BE49-F238E27FC236}">
                <a16:creationId xmlns:a16="http://schemas.microsoft.com/office/drawing/2014/main" id="{7E3C1D2E-D6EA-4DD4-BFE3-E2EC12E3016C}"/>
              </a:ext>
            </a:extLst>
          </p:cNvPr>
          <p:cNvSpPr>
            <a:spLocks noGrp="1"/>
          </p:cNvSpPr>
          <p:nvPr>
            <p:ph idx="1"/>
          </p:nvPr>
        </p:nvSpPr>
        <p:spPr>
          <a:xfrm>
            <a:off x="1484310" y="1945105"/>
            <a:ext cx="10018713" cy="3124201"/>
          </a:xfrm>
        </p:spPr>
        <p:txBody>
          <a:bodyPr/>
          <a:lstStyle/>
          <a:p>
            <a:r>
              <a:rPr lang="en-GB" dirty="0">
                <a:solidFill>
                  <a:srgbClr val="FF0000"/>
                </a:solidFill>
              </a:rPr>
              <a:t>Be careful if your printer did not restart in DFU mode with the M997 command, and it does not appear in USB devices as STM32 BOOTLOADER, if this is the case you will have to open the printer case to perform a manipulation on the ISP port of the Ruby Motherboard.</a:t>
            </a:r>
          </a:p>
          <a:p>
            <a:r>
              <a:rPr lang="en-GB" dirty="0">
                <a:solidFill>
                  <a:srgbClr val="FF0000"/>
                </a:solidFill>
              </a:rPr>
              <a:t>See the alternative method part, at the end of the document.</a:t>
            </a:r>
          </a:p>
        </p:txBody>
      </p:sp>
      <p:sp>
        <p:nvSpPr>
          <p:cNvPr id="6" name="TextBox 5">
            <a:extLst>
              <a:ext uri="{FF2B5EF4-FFF2-40B4-BE49-F238E27FC236}">
                <a16:creationId xmlns:a16="http://schemas.microsoft.com/office/drawing/2014/main" id="{C27B7EB8-CC60-4475-8E5A-E70661859B22}"/>
              </a:ext>
            </a:extLst>
          </p:cNvPr>
          <p:cNvSpPr txBox="1"/>
          <p:nvPr/>
        </p:nvSpPr>
        <p:spPr>
          <a:xfrm>
            <a:off x="8407171" y="6199805"/>
            <a:ext cx="3095853" cy="369332"/>
          </a:xfrm>
          <a:prstGeom prst="rect">
            <a:avLst/>
          </a:prstGeom>
          <a:noFill/>
        </p:spPr>
        <p:txBody>
          <a:bodyPr wrap="square">
            <a:spAutoFit/>
          </a:bodyPr>
          <a:lstStyle/>
          <a:p>
            <a:r>
              <a:rPr lang="en-GB" dirty="0"/>
              <a:t>Tutorial made by </a:t>
            </a:r>
            <a:r>
              <a:rPr lang="en-GB" dirty="0" err="1"/>
              <a:t>MrMagounet</a:t>
            </a:r>
            <a:endParaRPr lang="en-GB" dirty="0"/>
          </a:p>
        </p:txBody>
      </p:sp>
    </p:spTree>
    <p:extLst>
      <p:ext uri="{BB962C8B-B14F-4D97-AF65-F5344CB8AC3E}">
        <p14:creationId xmlns:p14="http://schemas.microsoft.com/office/powerpoint/2010/main" val="3399928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29FC-ED61-4D91-8116-498B101A2ABE}"/>
              </a:ext>
            </a:extLst>
          </p:cNvPr>
          <p:cNvSpPr>
            <a:spLocks noGrp="1"/>
          </p:cNvSpPr>
          <p:nvPr>
            <p:ph type="title"/>
          </p:nvPr>
        </p:nvSpPr>
        <p:spPr>
          <a:xfrm>
            <a:off x="2847680" y="472982"/>
            <a:ext cx="7291971" cy="786062"/>
          </a:xfrm>
        </p:spPr>
        <p:txBody>
          <a:bodyPr/>
          <a:lstStyle/>
          <a:p>
            <a:r>
              <a:rPr lang="en-GB" dirty="0"/>
              <a:t>Flash Custom Firmware to Ruby</a:t>
            </a:r>
          </a:p>
        </p:txBody>
      </p:sp>
      <p:sp>
        <p:nvSpPr>
          <p:cNvPr id="3" name="Content Placeholder 2">
            <a:extLst>
              <a:ext uri="{FF2B5EF4-FFF2-40B4-BE49-F238E27FC236}">
                <a16:creationId xmlns:a16="http://schemas.microsoft.com/office/drawing/2014/main" id="{5B5996DD-22F4-4C69-AF69-724536BB3CAF}"/>
              </a:ext>
            </a:extLst>
          </p:cNvPr>
          <p:cNvSpPr>
            <a:spLocks noGrp="1"/>
          </p:cNvSpPr>
          <p:nvPr>
            <p:ph idx="1"/>
          </p:nvPr>
        </p:nvSpPr>
        <p:spPr>
          <a:xfrm>
            <a:off x="1239043" y="1089680"/>
            <a:ext cx="10018713" cy="2508058"/>
          </a:xfrm>
        </p:spPr>
        <p:txBody>
          <a:bodyPr>
            <a:normAutofit/>
          </a:bodyPr>
          <a:lstStyle/>
          <a:p>
            <a:r>
              <a:rPr lang="en-GB" sz="1800" dirty="0"/>
              <a:t>Reminder: </a:t>
            </a:r>
            <a:r>
              <a:rPr lang="en-GB" sz="1800" dirty="0">
                <a:solidFill>
                  <a:srgbClr val="FF0000"/>
                </a:solidFill>
              </a:rPr>
              <a:t>Perform the manipulations with the printer switched off at 220v (best practise to be completely unplugged), it will be powered only by the USB port.</a:t>
            </a:r>
          </a:p>
          <a:p>
            <a:r>
              <a:rPr lang="en-GB" sz="1800" dirty="0"/>
              <a:t>Now launch the </a:t>
            </a:r>
            <a:r>
              <a:rPr lang="en-GB" sz="1800" b="1" dirty="0"/>
              <a:t>STM32CubeProgrammer</a:t>
            </a:r>
            <a:r>
              <a:rPr lang="en-GB" sz="1800" dirty="0"/>
              <a:t> software and in the Port drop down the </a:t>
            </a:r>
            <a:r>
              <a:rPr lang="en-GB" sz="1800" dirty="0" err="1"/>
              <a:t>usb</a:t>
            </a:r>
            <a:r>
              <a:rPr lang="en-GB" sz="1800" dirty="0"/>
              <a:t> port of your printer should appear otherwise click on the refresh button.</a:t>
            </a:r>
          </a:p>
          <a:p>
            <a:r>
              <a:rPr lang="en-GB" sz="1800" dirty="0"/>
              <a:t>Then go to Open File and find the .bin file of the firmware to install and select open (it will load into the STM32 software).</a:t>
            </a:r>
          </a:p>
        </p:txBody>
      </p:sp>
      <p:pic>
        <p:nvPicPr>
          <p:cNvPr id="6" name="Picture 5">
            <a:extLst>
              <a:ext uri="{FF2B5EF4-FFF2-40B4-BE49-F238E27FC236}">
                <a16:creationId xmlns:a16="http://schemas.microsoft.com/office/drawing/2014/main" id="{A522B5C4-35CD-4226-B868-AC995A725F8D}"/>
              </a:ext>
            </a:extLst>
          </p:cNvPr>
          <p:cNvPicPr>
            <a:picLocks noChangeAspect="1"/>
          </p:cNvPicPr>
          <p:nvPr/>
        </p:nvPicPr>
        <p:blipFill>
          <a:blip r:embed="rId2"/>
          <a:stretch>
            <a:fillRect/>
          </a:stretch>
        </p:blipFill>
        <p:spPr>
          <a:xfrm>
            <a:off x="2232297" y="3428999"/>
            <a:ext cx="6179246" cy="2859505"/>
          </a:xfrm>
          <a:prstGeom prst="rect">
            <a:avLst/>
          </a:prstGeom>
        </p:spPr>
      </p:pic>
      <p:sp>
        <p:nvSpPr>
          <p:cNvPr id="8" name="TextBox 7">
            <a:extLst>
              <a:ext uri="{FF2B5EF4-FFF2-40B4-BE49-F238E27FC236}">
                <a16:creationId xmlns:a16="http://schemas.microsoft.com/office/drawing/2014/main" id="{34B05E01-8C72-4A90-94A7-33ACD1099446}"/>
              </a:ext>
            </a:extLst>
          </p:cNvPr>
          <p:cNvSpPr txBox="1"/>
          <p:nvPr/>
        </p:nvSpPr>
        <p:spPr>
          <a:xfrm>
            <a:off x="8407171" y="6199805"/>
            <a:ext cx="3095853" cy="369332"/>
          </a:xfrm>
          <a:prstGeom prst="rect">
            <a:avLst/>
          </a:prstGeom>
          <a:noFill/>
        </p:spPr>
        <p:txBody>
          <a:bodyPr wrap="square">
            <a:spAutoFit/>
          </a:bodyPr>
          <a:lstStyle/>
          <a:p>
            <a:r>
              <a:rPr lang="en-GB" dirty="0"/>
              <a:t>Tutorial made by </a:t>
            </a:r>
            <a:r>
              <a:rPr lang="en-GB" dirty="0" err="1"/>
              <a:t>MrMagounet</a:t>
            </a:r>
            <a:endParaRPr lang="en-GB" dirty="0"/>
          </a:p>
        </p:txBody>
      </p:sp>
    </p:spTree>
    <p:extLst>
      <p:ext uri="{BB962C8B-B14F-4D97-AF65-F5344CB8AC3E}">
        <p14:creationId xmlns:p14="http://schemas.microsoft.com/office/powerpoint/2010/main" val="2830183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D11EC-5397-4885-9D31-B7D1BB49DAD2}"/>
              </a:ext>
            </a:extLst>
          </p:cNvPr>
          <p:cNvSpPr>
            <a:spLocks noGrp="1"/>
          </p:cNvSpPr>
          <p:nvPr>
            <p:ph idx="1"/>
          </p:nvPr>
        </p:nvSpPr>
        <p:spPr>
          <a:xfrm>
            <a:off x="1484311" y="581526"/>
            <a:ext cx="4611689" cy="5265821"/>
          </a:xfrm>
        </p:spPr>
        <p:txBody>
          <a:bodyPr>
            <a:normAutofit lnSpcReduction="10000"/>
          </a:bodyPr>
          <a:lstStyle/>
          <a:p>
            <a:r>
              <a:rPr lang="en-GB" dirty="0"/>
              <a:t>Now Click on the connect button to connect to the printer, then click on Download to Flash the Printer with your previously selected Firmware. </a:t>
            </a:r>
          </a:p>
          <a:p>
            <a:r>
              <a:rPr lang="en-GB" dirty="0"/>
              <a:t>You can install a new TFT firmware if need, </a:t>
            </a:r>
          </a:p>
          <a:p>
            <a:r>
              <a:rPr lang="en-GB" dirty="0"/>
              <a:t>Once flashed unplug the USB cable from the PC, your printer will now be flashed with your new Firmware. </a:t>
            </a:r>
          </a:p>
          <a:p>
            <a:r>
              <a:rPr lang="en-GB" dirty="0"/>
              <a:t>Turn your printer back on, you’ll be prompted to </a:t>
            </a:r>
            <a:r>
              <a:rPr lang="en-GB" dirty="0" err="1"/>
              <a:t>Eeprom</a:t>
            </a:r>
            <a:r>
              <a:rPr lang="en-GB" dirty="0"/>
              <a:t> reset and level the bed.</a:t>
            </a:r>
          </a:p>
        </p:txBody>
      </p:sp>
      <p:pic>
        <p:nvPicPr>
          <p:cNvPr id="5" name="Picture 4">
            <a:extLst>
              <a:ext uri="{FF2B5EF4-FFF2-40B4-BE49-F238E27FC236}">
                <a16:creationId xmlns:a16="http://schemas.microsoft.com/office/drawing/2014/main" id="{5DE4C1C8-EAB0-4EB3-86C4-FF86E6277A7E}"/>
              </a:ext>
            </a:extLst>
          </p:cNvPr>
          <p:cNvPicPr>
            <a:picLocks noChangeAspect="1"/>
          </p:cNvPicPr>
          <p:nvPr/>
        </p:nvPicPr>
        <p:blipFill>
          <a:blip r:embed="rId2"/>
          <a:stretch>
            <a:fillRect/>
          </a:stretch>
        </p:blipFill>
        <p:spPr>
          <a:xfrm>
            <a:off x="6096000" y="715791"/>
            <a:ext cx="5759868" cy="3888293"/>
          </a:xfrm>
          <a:prstGeom prst="rect">
            <a:avLst/>
          </a:prstGeom>
        </p:spPr>
      </p:pic>
      <p:pic>
        <p:nvPicPr>
          <p:cNvPr id="7" name="Picture 6">
            <a:extLst>
              <a:ext uri="{FF2B5EF4-FFF2-40B4-BE49-F238E27FC236}">
                <a16:creationId xmlns:a16="http://schemas.microsoft.com/office/drawing/2014/main" id="{61CAC271-1E19-42C5-BA03-A867B5805E01}"/>
              </a:ext>
            </a:extLst>
          </p:cNvPr>
          <p:cNvPicPr>
            <a:picLocks noChangeAspect="1"/>
          </p:cNvPicPr>
          <p:nvPr/>
        </p:nvPicPr>
        <p:blipFill>
          <a:blip r:embed="rId3"/>
          <a:stretch>
            <a:fillRect/>
          </a:stretch>
        </p:blipFill>
        <p:spPr>
          <a:xfrm>
            <a:off x="6096000" y="4702888"/>
            <a:ext cx="2149642" cy="1866249"/>
          </a:xfrm>
          <a:prstGeom prst="rect">
            <a:avLst/>
          </a:prstGeom>
        </p:spPr>
      </p:pic>
      <p:sp>
        <p:nvSpPr>
          <p:cNvPr id="9" name="TextBox 8">
            <a:extLst>
              <a:ext uri="{FF2B5EF4-FFF2-40B4-BE49-F238E27FC236}">
                <a16:creationId xmlns:a16="http://schemas.microsoft.com/office/drawing/2014/main" id="{17C661E8-2DC9-4E17-AD28-D69494792A8B}"/>
              </a:ext>
            </a:extLst>
          </p:cNvPr>
          <p:cNvSpPr txBox="1"/>
          <p:nvPr/>
        </p:nvSpPr>
        <p:spPr>
          <a:xfrm>
            <a:off x="8407171" y="6199805"/>
            <a:ext cx="3095853" cy="369332"/>
          </a:xfrm>
          <a:prstGeom prst="rect">
            <a:avLst/>
          </a:prstGeom>
          <a:noFill/>
        </p:spPr>
        <p:txBody>
          <a:bodyPr wrap="square">
            <a:spAutoFit/>
          </a:bodyPr>
          <a:lstStyle/>
          <a:p>
            <a:r>
              <a:rPr lang="en-GB" dirty="0"/>
              <a:t>Tutorial made by </a:t>
            </a:r>
            <a:r>
              <a:rPr lang="en-GB" dirty="0" err="1"/>
              <a:t>MrMagounet</a:t>
            </a:r>
            <a:endParaRPr lang="en-GB" dirty="0"/>
          </a:p>
        </p:txBody>
      </p:sp>
    </p:spTree>
    <p:extLst>
      <p:ext uri="{BB962C8B-B14F-4D97-AF65-F5344CB8AC3E}">
        <p14:creationId xmlns:p14="http://schemas.microsoft.com/office/powerpoint/2010/main" val="846156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8E76-3B14-41C6-872E-00058A11FF1F}"/>
              </a:ext>
            </a:extLst>
          </p:cNvPr>
          <p:cNvSpPr>
            <a:spLocks noGrp="1"/>
          </p:cNvSpPr>
          <p:nvPr>
            <p:ph type="title"/>
          </p:nvPr>
        </p:nvSpPr>
        <p:spPr>
          <a:xfrm>
            <a:off x="3725361" y="288863"/>
            <a:ext cx="4741277" cy="822262"/>
          </a:xfrm>
        </p:spPr>
        <p:txBody>
          <a:bodyPr/>
          <a:lstStyle/>
          <a:p>
            <a:r>
              <a:rPr lang="en-GB" dirty="0"/>
              <a:t>Alternative method:</a:t>
            </a:r>
          </a:p>
        </p:txBody>
      </p:sp>
      <p:sp>
        <p:nvSpPr>
          <p:cNvPr id="3" name="Content Placeholder 2">
            <a:extLst>
              <a:ext uri="{FF2B5EF4-FFF2-40B4-BE49-F238E27FC236}">
                <a16:creationId xmlns:a16="http://schemas.microsoft.com/office/drawing/2014/main" id="{36CC3DB1-D050-498E-A1D4-7074066ADF68}"/>
              </a:ext>
            </a:extLst>
          </p:cNvPr>
          <p:cNvSpPr>
            <a:spLocks noGrp="1"/>
          </p:cNvSpPr>
          <p:nvPr>
            <p:ph idx="1"/>
          </p:nvPr>
        </p:nvSpPr>
        <p:spPr>
          <a:xfrm>
            <a:off x="1420142" y="982578"/>
            <a:ext cx="10018713" cy="3124201"/>
          </a:xfrm>
        </p:spPr>
        <p:txBody>
          <a:bodyPr>
            <a:normAutofit/>
          </a:bodyPr>
          <a:lstStyle/>
          <a:p>
            <a:r>
              <a:rPr lang="en-GB" dirty="0"/>
              <a:t>- Disconnected the 220V cable and the USB cable. the printer must be turned off.</a:t>
            </a:r>
          </a:p>
          <a:p>
            <a:r>
              <a:rPr lang="en-GB" dirty="0"/>
              <a:t>- Open the case of your printer. Watch out for the fan on the bottom plate.</a:t>
            </a:r>
          </a:p>
          <a:p>
            <a:r>
              <a:rPr lang="en-GB" dirty="0"/>
              <a:t>- You will need a Dupont Female/Female cable, you will have to wire it (make a strap) on pin 3.3v and Boot of the ISP port of the Ruby Motherboard.</a:t>
            </a:r>
          </a:p>
        </p:txBody>
      </p:sp>
      <p:pic>
        <p:nvPicPr>
          <p:cNvPr id="5" name="Picture 4">
            <a:extLst>
              <a:ext uri="{FF2B5EF4-FFF2-40B4-BE49-F238E27FC236}">
                <a16:creationId xmlns:a16="http://schemas.microsoft.com/office/drawing/2014/main" id="{39956747-177A-42CD-9D11-9ED426AA3B0C}"/>
              </a:ext>
            </a:extLst>
          </p:cNvPr>
          <p:cNvPicPr>
            <a:picLocks noChangeAspect="1"/>
          </p:cNvPicPr>
          <p:nvPr/>
        </p:nvPicPr>
        <p:blipFill>
          <a:blip r:embed="rId2"/>
          <a:stretch>
            <a:fillRect/>
          </a:stretch>
        </p:blipFill>
        <p:spPr>
          <a:xfrm>
            <a:off x="2295961" y="3963270"/>
            <a:ext cx="7600076" cy="2236535"/>
          </a:xfrm>
          <a:prstGeom prst="rect">
            <a:avLst/>
          </a:prstGeom>
        </p:spPr>
      </p:pic>
      <p:sp>
        <p:nvSpPr>
          <p:cNvPr id="7" name="TextBox 6">
            <a:extLst>
              <a:ext uri="{FF2B5EF4-FFF2-40B4-BE49-F238E27FC236}">
                <a16:creationId xmlns:a16="http://schemas.microsoft.com/office/drawing/2014/main" id="{279B8EAA-CE05-48D1-BA3E-78FC1FCA7753}"/>
              </a:ext>
            </a:extLst>
          </p:cNvPr>
          <p:cNvSpPr txBox="1"/>
          <p:nvPr/>
        </p:nvSpPr>
        <p:spPr>
          <a:xfrm>
            <a:off x="8407171" y="6199805"/>
            <a:ext cx="3095853" cy="369332"/>
          </a:xfrm>
          <a:prstGeom prst="rect">
            <a:avLst/>
          </a:prstGeom>
          <a:noFill/>
        </p:spPr>
        <p:txBody>
          <a:bodyPr wrap="square">
            <a:spAutoFit/>
          </a:bodyPr>
          <a:lstStyle/>
          <a:p>
            <a:r>
              <a:rPr lang="en-GB" dirty="0"/>
              <a:t>Tutorial made by </a:t>
            </a:r>
            <a:r>
              <a:rPr lang="en-GB" dirty="0" err="1"/>
              <a:t>MrMagounet</a:t>
            </a:r>
            <a:endParaRPr lang="en-GB" dirty="0"/>
          </a:p>
        </p:txBody>
      </p:sp>
    </p:spTree>
    <p:extLst>
      <p:ext uri="{BB962C8B-B14F-4D97-AF65-F5344CB8AC3E}">
        <p14:creationId xmlns:p14="http://schemas.microsoft.com/office/powerpoint/2010/main" val="3316154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2CE46-0133-4282-9039-F4D13E3CB1D3}"/>
              </a:ext>
            </a:extLst>
          </p:cNvPr>
          <p:cNvSpPr>
            <a:spLocks noGrp="1"/>
          </p:cNvSpPr>
          <p:nvPr>
            <p:ph idx="1"/>
          </p:nvPr>
        </p:nvSpPr>
        <p:spPr>
          <a:xfrm>
            <a:off x="1484311" y="1866899"/>
            <a:ext cx="10018713" cy="3124201"/>
          </a:xfrm>
        </p:spPr>
        <p:txBody>
          <a:bodyPr>
            <a:normAutofit/>
          </a:bodyPr>
          <a:lstStyle/>
          <a:p>
            <a:r>
              <a:rPr lang="en-GB" dirty="0"/>
              <a:t>Now you can connect the printer's USB cable and resume the normal procedure with the STM32CubeProgrammer software, view page 6.</a:t>
            </a:r>
          </a:p>
          <a:p>
            <a:r>
              <a:rPr lang="en-GB" dirty="0"/>
              <a:t>Once the Firmware Flash has been completed, remove the USB cable from the printer, then the Dupont cable from the 3.3v and BOOT pins of the ISP port, and close your printer.</a:t>
            </a:r>
          </a:p>
          <a:p>
            <a:r>
              <a:rPr lang="en-GB" dirty="0"/>
              <a:t>Your printer is now updated. (Depending on Custom Firmware used it will probably be necessary to redo this process in the future)</a:t>
            </a:r>
          </a:p>
        </p:txBody>
      </p:sp>
      <p:sp>
        <p:nvSpPr>
          <p:cNvPr id="6" name="TextBox 5">
            <a:extLst>
              <a:ext uri="{FF2B5EF4-FFF2-40B4-BE49-F238E27FC236}">
                <a16:creationId xmlns:a16="http://schemas.microsoft.com/office/drawing/2014/main" id="{022A5A1C-58D0-4A24-A7DF-5F9CB32239A7}"/>
              </a:ext>
            </a:extLst>
          </p:cNvPr>
          <p:cNvSpPr txBox="1"/>
          <p:nvPr/>
        </p:nvSpPr>
        <p:spPr>
          <a:xfrm>
            <a:off x="8407171" y="6199805"/>
            <a:ext cx="3095853" cy="369332"/>
          </a:xfrm>
          <a:prstGeom prst="rect">
            <a:avLst/>
          </a:prstGeom>
          <a:noFill/>
        </p:spPr>
        <p:txBody>
          <a:bodyPr wrap="square">
            <a:spAutoFit/>
          </a:bodyPr>
          <a:lstStyle/>
          <a:p>
            <a:r>
              <a:rPr lang="en-GB" dirty="0"/>
              <a:t>Tutorial made by </a:t>
            </a:r>
            <a:r>
              <a:rPr lang="en-GB" dirty="0" err="1"/>
              <a:t>MrMagounet</a:t>
            </a:r>
            <a:endParaRPr lang="en-GB" dirty="0"/>
          </a:p>
        </p:txBody>
      </p:sp>
    </p:spTree>
    <p:extLst>
      <p:ext uri="{BB962C8B-B14F-4D97-AF65-F5344CB8AC3E}">
        <p14:creationId xmlns:p14="http://schemas.microsoft.com/office/powerpoint/2010/main" val="3144995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77</TotalTime>
  <Words>961</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How to flash Artillery Ruby Main Board</vt:lpstr>
      <vt:lpstr>Explanation of the method to be used.</vt:lpstr>
      <vt:lpstr>Software needed:</vt:lpstr>
      <vt:lpstr>Put the Ruby in DFU mode</vt:lpstr>
      <vt:lpstr>Attention variation!</vt:lpstr>
      <vt:lpstr>Flash Custom Firmware to Ruby</vt:lpstr>
      <vt:lpstr>PowerPoint Presentation</vt:lpstr>
      <vt:lpstr>Alternative method: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flash Artillery Ruby Main Board</dc:title>
  <dc:creator>Ross, James</dc:creator>
  <cp:lastModifiedBy>Ross, James</cp:lastModifiedBy>
  <cp:revision>1</cp:revision>
  <dcterms:created xsi:type="dcterms:W3CDTF">2022-07-27T09:22:07Z</dcterms:created>
  <dcterms:modified xsi:type="dcterms:W3CDTF">2022-07-27T10:39:16Z</dcterms:modified>
</cp:coreProperties>
</file>