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  <p:sldId id="264" r:id="rId8"/>
    <p:sldId id="263" r:id="rId9"/>
    <p:sldId id="293" r:id="rId10"/>
    <p:sldId id="267" r:id="rId11"/>
    <p:sldId id="269" r:id="rId12"/>
    <p:sldId id="270" r:id="rId13"/>
    <p:sldId id="271" r:id="rId14"/>
    <p:sldId id="272" r:id="rId15"/>
    <p:sldId id="273" r:id="rId16"/>
    <p:sldId id="276" r:id="rId17"/>
    <p:sldId id="280" r:id="rId18"/>
    <p:sldId id="281" r:id="rId19"/>
    <p:sldId id="282" r:id="rId20"/>
    <p:sldId id="283" r:id="rId21"/>
    <p:sldId id="284" r:id="rId22"/>
    <p:sldId id="316" r:id="rId23"/>
    <p:sldId id="285" r:id="rId24"/>
    <p:sldId id="288" r:id="rId25"/>
    <p:sldId id="320" r:id="rId26"/>
    <p:sldId id="289" r:id="rId27"/>
    <p:sldId id="322" r:id="rId28"/>
    <p:sldId id="290" r:id="rId29"/>
    <p:sldId id="325" r:id="rId30"/>
    <p:sldId id="291" r:id="rId31"/>
    <p:sldId id="327" r:id="rId32"/>
    <p:sldId id="292" r:id="rId33"/>
    <p:sldId id="329" r:id="rId34"/>
    <p:sldId id="296" r:id="rId35"/>
    <p:sldId id="299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AE2B3-7ADA-4E60-92D6-93BE4FD9572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C4D33D-8F40-4D15-B78C-D73AFD748898}" type="pres">
      <dgm:prSet presAssocID="{C46AE2B3-7ADA-4E60-92D6-93BE4FD957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39BE072-4704-4D7A-848E-22A73804DBC6}" type="presOf" srcId="{C46AE2B3-7ADA-4E60-92D6-93BE4FD95727}" destId="{93C4D33D-8F40-4D15-B78C-D73AFD748898}" srcOrd="0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6AE2B3-7ADA-4E60-92D6-93BE4FD95727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0_3" csCatId="accent1" phldr="1"/>
      <dgm:spPr/>
      <dgm:t>
        <a:bodyPr/>
        <a:lstStyle/>
        <a:p>
          <a:endParaRPr lang="en-US"/>
        </a:p>
      </dgm:t>
    </dgm:pt>
    <dgm:pt modelId="{3C2A2F59-3937-476F-93F3-B4309779DB41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0A79BDC2-85CA-4B09-94A4-D64D128FDEC1}" cxnId="{A9CC35E2-704E-486A-A19C-5384A7036C66}" type="parTrans">
      <dgm:prSet/>
      <dgm:spPr/>
      <dgm:t>
        <a:bodyPr/>
        <a:lstStyle/>
        <a:p>
          <a:endParaRPr lang="en-US"/>
        </a:p>
      </dgm:t>
    </dgm:pt>
    <dgm:pt modelId="{B644E4B7-F54A-4AB6-9847-581B845005EE}" cxnId="{A9CC35E2-704E-486A-A19C-5384A7036C66}" type="sibTrans">
      <dgm:prSet/>
      <dgm:spPr/>
      <dgm:t>
        <a:bodyPr/>
        <a:lstStyle/>
        <a:p>
          <a:endParaRPr lang="en-US"/>
        </a:p>
      </dgm:t>
    </dgm:pt>
    <dgm:pt modelId="{DE27B941-D7AA-4444-AD19-0DA8C816DE08}">
      <dgm:prSet phldrT="[Text]"/>
      <dgm:spPr/>
      <dgm:t>
        <a:bodyPr/>
        <a:lstStyle/>
        <a:p>
          <a:r>
            <a:rPr lang="en-US" b="1" dirty="0" smtClean="0"/>
            <a:t>Logistic regression</a:t>
          </a:r>
          <a:endParaRPr lang="en-US" b="1" dirty="0"/>
        </a:p>
      </dgm:t>
    </dgm:pt>
    <dgm:pt modelId="{31C1D1B8-4C78-4E5C-8284-A0AA399672D1}" cxnId="{C8DEDF7B-CC28-4D5E-8706-95C7F4756095}" type="parTrans">
      <dgm:prSet/>
      <dgm:spPr/>
      <dgm:t>
        <a:bodyPr/>
        <a:lstStyle/>
        <a:p>
          <a:endParaRPr lang="en-US" dirty="0"/>
        </a:p>
      </dgm:t>
    </dgm:pt>
    <dgm:pt modelId="{E97A1D9B-A2E9-42EB-8B46-F362FF331B5E}" cxnId="{C8DEDF7B-CC28-4D5E-8706-95C7F4756095}" type="sibTrans">
      <dgm:prSet/>
      <dgm:spPr/>
      <dgm:t>
        <a:bodyPr/>
        <a:lstStyle/>
        <a:p>
          <a:endParaRPr lang="en-US"/>
        </a:p>
      </dgm:t>
    </dgm:pt>
    <dgm:pt modelId="{6434C4B3-1594-4525-8FD8-D52984622B55}">
      <dgm:prSet/>
      <dgm:spPr/>
      <dgm:t>
        <a:bodyPr/>
        <a:lstStyle/>
        <a:p>
          <a:r>
            <a:rPr lang="en-IN" b="1" smtClean="0"/>
            <a:t>Random Forest  Classifier</a:t>
          </a:r>
          <a:endParaRPr lang="en-US" b="1" dirty="0"/>
        </a:p>
      </dgm:t>
    </dgm:pt>
    <dgm:pt modelId="{E461EC5D-EE16-4603-AAF5-3DC305577FF8}" cxnId="{8E649583-F582-4B81-8DCB-862A83888A4A}" type="parTrans">
      <dgm:prSet/>
      <dgm:spPr/>
      <dgm:t>
        <a:bodyPr/>
        <a:lstStyle/>
        <a:p>
          <a:endParaRPr lang="en-US"/>
        </a:p>
      </dgm:t>
    </dgm:pt>
    <dgm:pt modelId="{824D5ED7-9204-45A4-A13D-BD7EAEFC4F6D}" cxnId="{8E649583-F582-4B81-8DCB-862A83888A4A}" type="sibTrans">
      <dgm:prSet/>
      <dgm:spPr/>
      <dgm:t>
        <a:bodyPr/>
        <a:lstStyle/>
        <a:p>
          <a:endParaRPr lang="en-US"/>
        </a:p>
      </dgm:t>
    </dgm:pt>
    <dgm:pt modelId="{D1541409-53E2-41EB-865B-5D8BDFB9D98E}">
      <dgm:prSet phldrT="[Text]"/>
      <dgm:spPr/>
      <dgm:t>
        <a:bodyPr/>
        <a:lstStyle/>
        <a:p>
          <a:r>
            <a:rPr lang="en-IN" b="1" dirty="0" smtClean="0"/>
            <a:t>Decision Tree</a:t>
          </a:r>
          <a:endParaRPr lang="en-US" b="1" dirty="0"/>
        </a:p>
      </dgm:t>
    </dgm:pt>
    <dgm:pt modelId="{E00A62EF-5F5A-4A0A-991D-AD5221E39E2E}" cxnId="{8666D51C-F91D-4315-8AB4-27F61F9FC418}" type="parTrans">
      <dgm:prSet/>
      <dgm:spPr/>
      <dgm:t>
        <a:bodyPr/>
        <a:lstStyle/>
        <a:p>
          <a:endParaRPr lang="en-US" dirty="0"/>
        </a:p>
      </dgm:t>
    </dgm:pt>
    <dgm:pt modelId="{AA2BFC2E-301E-465D-9630-C8064AF499EC}" cxnId="{8666D51C-F91D-4315-8AB4-27F61F9FC418}" type="sibTrans">
      <dgm:prSet/>
      <dgm:spPr/>
      <dgm:t>
        <a:bodyPr/>
        <a:lstStyle/>
        <a:p>
          <a:endParaRPr lang="en-US"/>
        </a:p>
      </dgm:t>
    </dgm:pt>
    <dgm:pt modelId="{FAAB7179-F315-42EE-A8C7-3FE0DA178CC9}">
      <dgm:prSet/>
      <dgm:spPr/>
      <dgm:t>
        <a:bodyPr/>
        <a:lstStyle/>
        <a:p>
          <a:r>
            <a:rPr lang="en-IN" b="1" smtClean="0"/>
            <a:t>Support Vector Machine</a:t>
          </a:r>
          <a:endParaRPr lang="en-US" b="1" dirty="0"/>
        </a:p>
      </dgm:t>
    </dgm:pt>
    <dgm:pt modelId="{E82C5E37-F73F-47A1-BF6D-B572376A9A8D}" cxnId="{AAD3AAA4-147E-4EE3-83F2-8970BEF74A8B}" type="parTrans">
      <dgm:prSet/>
      <dgm:spPr/>
      <dgm:t>
        <a:bodyPr/>
        <a:lstStyle/>
        <a:p>
          <a:endParaRPr lang="en-US"/>
        </a:p>
      </dgm:t>
    </dgm:pt>
    <dgm:pt modelId="{878979DD-A995-43F3-B238-1AE085D542AE}" cxnId="{AAD3AAA4-147E-4EE3-83F2-8970BEF74A8B}" type="sibTrans">
      <dgm:prSet/>
      <dgm:spPr/>
      <dgm:t>
        <a:bodyPr/>
        <a:lstStyle/>
        <a:p>
          <a:endParaRPr lang="en-US"/>
        </a:p>
      </dgm:t>
    </dgm:pt>
    <dgm:pt modelId="{64907B7E-4569-4C33-ABF9-34F26D72766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err="1" smtClean="0"/>
            <a:t>Linear Regression</a:t>
          </a:r>
          <a:r>
            <a:rPr lang="en-US" b="1" dirty="0"/>
            <a:t/>
          </a:r>
          <a:endParaRPr lang="en-US" b="1" dirty="0"/>
        </a:p>
      </dgm:t>
    </dgm:pt>
    <dgm:pt modelId="{D1D5F4B9-3347-43F8-9C4E-9C9FCE0801D8}" cxnId="{DE9DFB68-493C-4F62-AA4B-78C375171278}" type="parTrans">
      <dgm:prSet/>
      <dgm:spPr/>
      <dgm:t>
        <a:bodyPr/>
        <a:lstStyle/>
        <a:p>
          <a:endParaRPr lang="en-US" dirty="0"/>
        </a:p>
      </dgm:t>
    </dgm:pt>
    <dgm:pt modelId="{A1046811-37EC-43A2-9195-EF5FCC7667DF}" cxnId="{DE9DFB68-493C-4F62-AA4B-78C375171278}" type="sibTrans">
      <dgm:prSet/>
      <dgm:spPr/>
      <dgm:t>
        <a:bodyPr/>
        <a:lstStyle/>
        <a:p>
          <a:endParaRPr lang="en-US"/>
        </a:p>
      </dgm:t>
    </dgm:pt>
    <dgm:pt modelId="{93C4D33D-8F40-4D15-B78C-D73AFD748898}" type="pres">
      <dgm:prSet presAssocID="{C46AE2B3-7ADA-4E60-92D6-93BE4FD957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C23FE4-18D9-4A44-BB27-AC6F66E95466}" type="pres">
      <dgm:prSet presAssocID="{3C2A2F59-3937-476F-93F3-B4309779DB41}" presName="root1" presStyleCnt="0"/>
      <dgm:spPr/>
    </dgm:pt>
    <dgm:pt modelId="{CE3B2652-694F-4524-8C9D-914B94C07AB6}" type="pres">
      <dgm:prSet presAssocID="{3C2A2F59-3937-476F-93F3-B4309779DB41}" presName="LevelOneTextNode" presStyleLbl="node0" presStyleIdx="0" presStyleCnt="1" custScaleY="824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11A24-845B-4296-ADA8-084510DCB60B}" type="pres">
      <dgm:prSet presAssocID="{3C2A2F59-3937-476F-93F3-B4309779DB41}" presName="level2hierChild" presStyleCnt="0"/>
      <dgm:spPr/>
    </dgm:pt>
    <dgm:pt modelId="{7F9BBEAD-5E2C-4358-9AFA-57D4FD45CC0A}" type="pres">
      <dgm:prSet presAssocID="{31C1D1B8-4C78-4E5C-8284-A0AA399672D1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21272850-9104-4D79-8472-607DC8219A92}" type="pres">
      <dgm:prSet presAssocID="{31C1D1B8-4C78-4E5C-8284-A0AA399672D1}" presName="connTx" presStyleCnt="0"/>
      <dgm:spPr/>
      <dgm:t>
        <a:bodyPr/>
        <a:lstStyle/>
        <a:p>
          <a:endParaRPr lang="en-US"/>
        </a:p>
      </dgm:t>
    </dgm:pt>
    <dgm:pt modelId="{9C1BE2B8-464E-40BC-AACE-2A8FEFAD6743}" type="pres">
      <dgm:prSet presAssocID="{DE27B941-D7AA-4444-AD19-0DA8C816DE08}" presName="root2" presStyleCnt="0"/>
      <dgm:spPr/>
    </dgm:pt>
    <dgm:pt modelId="{5BB9F6FC-B469-470E-A461-4E3CC8FBBEB3}" type="pres">
      <dgm:prSet presAssocID="{DE27B941-D7AA-4444-AD19-0DA8C816DE0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E518-5BC1-4ACF-BAAE-12CC71E02CF7}" type="pres">
      <dgm:prSet presAssocID="{DE27B941-D7AA-4444-AD19-0DA8C816DE08}" presName="level3hierChild" presStyleCnt="0"/>
      <dgm:spPr/>
    </dgm:pt>
    <dgm:pt modelId="{A6ED8440-9947-47EE-A4ED-F705436DBB5D}" type="pres">
      <dgm:prSet presAssocID="{E461EC5D-EE16-4603-AAF5-3DC305577FF8}" presName="conn2-1" presStyleLbl="parChTrans1D2" presStyleIdx="1" presStyleCnt="5"/>
      <dgm:spPr/>
    </dgm:pt>
    <dgm:pt modelId="{5E1E6CB5-51B6-43B5-84E9-157C5BFCFBC7}" type="pres">
      <dgm:prSet presAssocID="{E461EC5D-EE16-4603-AAF5-3DC305577FF8}" presName="connTx" presStyleCnt="0"/>
      <dgm:spPr/>
    </dgm:pt>
    <dgm:pt modelId="{C1AF1A76-1C20-4B9A-83EB-F24CE2D28DD4}" type="pres">
      <dgm:prSet presAssocID="{6434C4B3-1594-4525-8FD8-D52984622B55}" presName="root2" presStyleCnt="0"/>
      <dgm:spPr/>
    </dgm:pt>
    <dgm:pt modelId="{A75E073D-795C-42C1-B53B-1A061EC59AB4}" type="pres">
      <dgm:prSet presAssocID="{6434C4B3-1594-4525-8FD8-D52984622B55}" presName="LevelTwoTextNode" presStyleLbl="node2" presStyleIdx="1" presStyleCnt="5">
        <dgm:presLayoutVars>
          <dgm:chPref val="3"/>
        </dgm:presLayoutVars>
      </dgm:prSet>
      <dgm:spPr/>
    </dgm:pt>
    <dgm:pt modelId="{B7A42138-D6D9-4FE0-A463-011141A9329A}" type="pres">
      <dgm:prSet presAssocID="{6434C4B3-1594-4525-8FD8-D52984622B55}" presName="level3hierChild" presStyleCnt="0"/>
      <dgm:spPr/>
    </dgm:pt>
    <dgm:pt modelId="{3F23D18D-7DA5-44CC-ADE9-BCEC0BC6857D}" type="pres">
      <dgm:prSet presAssocID="{E00A62EF-5F5A-4A0A-991D-AD5221E39E2E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58FD3F68-94B3-44B2-BD92-2C0240839D2A}" type="pres">
      <dgm:prSet presAssocID="{E00A62EF-5F5A-4A0A-991D-AD5221E39E2E}" presName="connTx" presStyleCnt="0"/>
      <dgm:spPr/>
      <dgm:t>
        <a:bodyPr/>
        <a:lstStyle/>
        <a:p>
          <a:endParaRPr lang="en-US"/>
        </a:p>
      </dgm:t>
    </dgm:pt>
    <dgm:pt modelId="{A059DD16-5CC3-48C0-8B76-C84433C9FA45}" type="pres">
      <dgm:prSet presAssocID="{D1541409-53E2-41EB-865B-5D8BDFB9D98E}" presName="root2" presStyleCnt="0"/>
      <dgm:spPr/>
    </dgm:pt>
    <dgm:pt modelId="{D7CB1907-574D-43B8-962B-7579F7956DC2}" type="pres">
      <dgm:prSet presAssocID="{D1541409-53E2-41EB-865B-5D8BDFB9D98E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E0391A-E3EE-4DB8-8592-49B597D9A645}" type="pres">
      <dgm:prSet presAssocID="{D1541409-53E2-41EB-865B-5D8BDFB9D98E}" presName="level3hierChild" presStyleCnt="0"/>
      <dgm:spPr/>
    </dgm:pt>
    <dgm:pt modelId="{1BD010E1-EF8E-42A9-857C-845168EF8444}" type="pres">
      <dgm:prSet presAssocID="{E82C5E37-F73F-47A1-BF6D-B572376A9A8D}" presName="conn2-1" presStyleLbl="parChTrans1D2" presStyleIdx="3" presStyleCnt="5"/>
      <dgm:spPr/>
    </dgm:pt>
    <dgm:pt modelId="{062EE668-4827-426D-B318-6A708CE7E64F}" type="pres">
      <dgm:prSet presAssocID="{E82C5E37-F73F-47A1-BF6D-B572376A9A8D}" presName="connTx" presStyleCnt="0"/>
      <dgm:spPr/>
    </dgm:pt>
    <dgm:pt modelId="{3A97172D-CBD6-4C61-B133-49D4530E3AB4}" type="pres">
      <dgm:prSet presAssocID="{FAAB7179-F315-42EE-A8C7-3FE0DA178CC9}" presName="root2" presStyleCnt="0"/>
      <dgm:spPr/>
    </dgm:pt>
    <dgm:pt modelId="{C9188903-E96F-41E0-9212-EB9A580CF7A9}" type="pres">
      <dgm:prSet presAssocID="{FAAB7179-F315-42EE-A8C7-3FE0DA178CC9}" presName="LevelTwoTextNode" presStyleLbl="node2" presStyleIdx="3" presStyleCnt="5">
        <dgm:presLayoutVars>
          <dgm:chPref val="3"/>
        </dgm:presLayoutVars>
      </dgm:prSet>
      <dgm:spPr/>
    </dgm:pt>
    <dgm:pt modelId="{35C94ABE-A07C-4E8F-B7F8-984EC90FC242}" type="pres">
      <dgm:prSet presAssocID="{FAAB7179-F315-42EE-A8C7-3FE0DA178CC9}" presName="level3hierChild" presStyleCnt="0"/>
      <dgm:spPr/>
    </dgm:pt>
    <dgm:pt modelId="{45792F25-4A07-4604-8874-CF681EDD8A66}" type="pres">
      <dgm:prSet presAssocID="{D1D5F4B9-3347-43F8-9C4E-9C9FCE0801D8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3F024A8D-A6AC-44C7-BD10-F48D297F912D}" type="pres">
      <dgm:prSet presAssocID="{D1D5F4B9-3347-43F8-9C4E-9C9FCE0801D8}" presName="connTx" presStyleCnt="0"/>
      <dgm:spPr/>
      <dgm:t>
        <a:bodyPr/>
        <a:lstStyle/>
        <a:p>
          <a:endParaRPr lang="en-US"/>
        </a:p>
      </dgm:t>
    </dgm:pt>
    <dgm:pt modelId="{2EDC50F7-39AA-46B2-A9AF-C2F2E3278304}" type="pres">
      <dgm:prSet presAssocID="{64907B7E-4569-4C33-ABF9-34F26D72766C}" presName="root2" presStyleCnt="0"/>
      <dgm:spPr/>
    </dgm:pt>
    <dgm:pt modelId="{60D82ACF-07B1-4852-B922-B27289617584}" type="pres">
      <dgm:prSet presAssocID="{64907B7E-4569-4C33-ABF9-34F26D72766C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81EFBA-663F-40C4-8D0E-0B8203E8CC18}" type="pres">
      <dgm:prSet presAssocID="{64907B7E-4569-4C33-ABF9-34F26D72766C}" presName="level3hierChild" presStyleCnt="0"/>
      <dgm:spPr/>
    </dgm:pt>
  </dgm:ptLst>
  <dgm:cxnLst>
    <dgm:cxn modelId="{A9CC35E2-704E-486A-A19C-5384A7036C66}" srcId="{C46AE2B3-7ADA-4E60-92D6-93BE4FD95727}" destId="{3C2A2F59-3937-476F-93F3-B4309779DB41}" srcOrd="0" destOrd="0" parTransId="{0A79BDC2-85CA-4B09-94A4-D64D128FDEC1}" sibTransId="{B644E4B7-F54A-4AB6-9847-581B845005EE}"/>
    <dgm:cxn modelId="{C8DEDF7B-CC28-4D5E-8706-95C7F4756095}" srcId="{3C2A2F59-3937-476F-93F3-B4309779DB41}" destId="{DE27B941-D7AA-4444-AD19-0DA8C816DE08}" srcOrd="0" destOrd="0" parTransId="{31C1D1B8-4C78-4E5C-8284-A0AA399672D1}" sibTransId="{E97A1D9B-A2E9-42EB-8B46-F362FF331B5E}"/>
    <dgm:cxn modelId="{8E649583-F582-4B81-8DCB-862A83888A4A}" srcId="{3C2A2F59-3937-476F-93F3-B4309779DB41}" destId="{6434C4B3-1594-4525-8FD8-D52984622B55}" srcOrd="1" destOrd="0" parTransId="{E461EC5D-EE16-4603-AAF5-3DC305577FF8}" sibTransId="{824D5ED7-9204-45A4-A13D-BD7EAEFC4F6D}"/>
    <dgm:cxn modelId="{8666D51C-F91D-4315-8AB4-27F61F9FC418}" srcId="{3C2A2F59-3937-476F-93F3-B4309779DB41}" destId="{D1541409-53E2-41EB-865B-5D8BDFB9D98E}" srcOrd="2" destOrd="0" parTransId="{E00A62EF-5F5A-4A0A-991D-AD5221E39E2E}" sibTransId="{AA2BFC2E-301E-465D-9630-C8064AF499EC}"/>
    <dgm:cxn modelId="{AAD3AAA4-147E-4EE3-83F2-8970BEF74A8B}" srcId="{3C2A2F59-3937-476F-93F3-B4309779DB41}" destId="{FAAB7179-F315-42EE-A8C7-3FE0DA178CC9}" srcOrd="3" destOrd="0" parTransId="{E82C5E37-F73F-47A1-BF6D-B572376A9A8D}" sibTransId="{878979DD-A995-43F3-B238-1AE085D542AE}"/>
    <dgm:cxn modelId="{DE9DFB68-493C-4F62-AA4B-78C375171278}" srcId="{3C2A2F59-3937-476F-93F3-B4309779DB41}" destId="{64907B7E-4569-4C33-ABF9-34F26D72766C}" srcOrd="4" destOrd="0" parTransId="{D1D5F4B9-3347-43F8-9C4E-9C9FCE0801D8}" sibTransId="{A1046811-37EC-43A2-9195-EF5FCC7667DF}"/>
    <dgm:cxn modelId="{B69C0B51-32B4-4D2C-A7D3-FFFBE8577674}" type="presOf" srcId="{C46AE2B3-7ADA-4E60-92D6-93BE4FD95727}" destId="{93C4D33D-8F40-4D15-B78C-D73AFD748898}" srcOrd="0" destOrd="0" presId="urn:microsoft.com/office/officeart/2008/layout/HorizontalMultiLevelHierarchy"/>
    <dgm:cxn modelId="{5ED43289-623C-4ECC-A8E0-9E96087E6D74}" type="presParOf" srcId="{93C4D33D-8F40-4D15-B78C-D73AFD748898}" destId="{E0C23FE4-18D9-4A44-BB27-AC6F66E95466}" srcOrd="0" destOrd="0" presId="urn:microsoft.com/office/officeart/2008/layout/HorizontalMultiLevelHierarchy"/>
    <dgm:cxn modelId="{03A794B2-BA4F-47B0-80E7-37BBFA2A8D4F}" type="presParOf" srcId="{E0C23FE4-18D9-4A44-BB27-AC6F66E95466}" destId="{CE3B2652-694F-4524-8C9D-914B94C07AB6}" srcOrd="0" destOrd="0" presId="urn:microsoft.com/office/officeart/2008/layout/HorizontalMultiLevelHierarchy"/>
    <dgm:cxn modelId="{DD2D395D-9F3C-41AD-B287-01BA3B882C39}" type="presOf" srcId="{3C2A2F59-3937-476F-93F3-B4309779DB41}" destId="{CE3B2652-694F-4524-8C9D-914B94C07AB6}" srcOrd="0" destOrd="0" presId="urn:microsoft.com/office/officeart/2008/layout/HorizontalMultiLevelHierarchy"/>
    <dgm:cxn modelId="{A384BF54-8669-444C-AE1D-986C7A8AE597}" type="presParOf" srcId="{E0C23FE4-18D9-4A44-BB27-AC6F66E95466}" destId="{79C11A24-845B-4296-ADA8-084510DCB60B}" srcOrd="1" destOrd="0" presId="urn:microsoft.com/office/officeart/2008/layout/HorizontalMultiLevelHierarchy"/>
    <dgm:cxn modelId="{824DE86D-AD78-4E6B-AA9A-49E1160CFC9B}" type="presParOf" srcId="{79C11A24-845B-4296-ADA8-084510DCB60B}" destId="{7F9BBEAD-5E2C-4358-9AFA-57D4FD45CC0A}" srcOrd="0" destOrd="1" presId="urn:microsoft.com/office/officeart/2008/layout/HorizontalMultiLevelHierarchy"/>
    <dgm:cxn modelId="{5FF93690-1344-46E8-9129-A7D9152AB58A}" type="presOf" srcId="{31C1D1B8-4C78-4E5C-8284-A0AA399672D1}" destId="{7F9BBEAD-5E2C-4358-9AFA-57D4FD45CC0A}" srcOrd="0" destOrd="0" presId="urn:microsoft.com/office/officeart/2008/layout/HorizontalMultiLevelHierarchy"/>
    <dgm:cxn modelId="{B378CD22-B8BA-4E1A-B869-59FA8B7BCBB5}" type="presParOf" srcId="{7F9BBEAD-5E2C-4358-9AFA-57D4FD45CC0A}" destId="{21272850-9104-4D79-8472-607DC8219A92}" srcOrd="0" destOrd="0" presId="urn:microsoft.com/office/officeart/2008/layout/HorizontalMultiLevelHierarchy"/>
    <dgm:cxn modelId="{94F444D2-76B7-4058-AB72-EA032A2546DE}" type="presOf" srcId="{31C1D1B8-4C78-4E5C-8284-A0AA399672D1}" destId="{21272850-9104-4D79-8472-607DC8219A92}" srcOrd="1" destOrd="0" presId="urn:microsoft.com/office/officeart/2008/layout/HorizontalMultiLevelHierarchy"/>
    <dgm:cxn modelId="{7FE735A7-0EB8-44D8-90F9-B752FAF49F25}" type="presParOf" srcId="{79C11A24-845B-4296-ADA8-084510DCB60B}" destId="{9C1BE2B8-464E-40BC-AACE-2A8FEFAD6743}" srcOrd="1" destOrd="1" presId="urn:microsoft.com/office/officeart/2008/layout/HorizontalMultiLevelHierarchy"/>
    <dgm:cxn modelId="{CD25F3EF-F62E-477E-ADB9-814989B86865}" type="presParOf" srcId="{9C1BE2B8-464E-40BC-AACE-2A8FEFAD6743}" destId="{5BB9F6FC-B469-470E-A461-4E3CC8FBBEB3}" srcOrd="0" destOrd="1" presId="urn:microsoft.com/office/officeart/2008/layout/HorizontalMultiLevelHierarchy"/>
    <dgm:cxn modelId="{672210BA-F181-47DF-837F-E055F6F02BDD}" type="presOf" srcId="{DE27B941-D7AA-4444-AD19-0DA8C816DE08}" destId="{5BB9F6FC-B469-470E-A461-4E3CC8FBBEB3}" srcOrd="0" destOrd="0" presId="urn:microsoft.com/office/officeart/2008/layout/HorizontalMultiLevelHierarchy"/>
    <dgm:cxn modelId="{3DC0D221-ECF0-4AEF-BD5D-792AFF8CA67E}" type="presParOf" srcId="{9C1BE2B8-464E-40BC-AACE-2A8FEFAD6743}" destId="{3509E518-5BC1-4ACF-BAAE-12CC71E02CF7}" srcOrd="1" destOrd="1" presId="urn:microsoft.com/office/officeart/2008/layout/HorizontalMultiLevelHierarchy"/>
    <dgm:cxn modelId="{4EF5324F-6AF2-4A77-9DB2-D6B2049C164D}" type="presParOf" srcId="{79C11A24-845B-4296-ADA8-084510DCB60B}" destId="{A6ED8440-9947-47EE-A4ED-F705436DBB5D}" srcOrd="2" destOrd="1" presId="urn:microsoft.com/office/officeart/2008/layout/HorizontalMultiLevelHierarchy"/>
    <dgm:cxn modelId="{E95ED74B-7E0D-40C2-A6C9-6ADEA72D3B8D}" type="presOf" srcId="{E461EC5D-EE16-4603-AAF5-3DC305577FF8}" destId="{A6ED8440-9947-47EE-A4ED-F705436DBB5D}" srcOrd="0" destOrd="0" presId="urn:microsoft.com/office/officeart/2008/layout/HorizontalMultiLevelHierarchy"/>
    <dgm:cxn modelId="{EA4E8583-35F9-4988-A7DE-4B554CAE03DA}" type="presParOf" srcId="{A6ED8440-9947-47EE-A4ED-F705436DBB5D}" destId="{5E1E6CB5-51B6-43B5-84E9-157C5BFCFBC7}" srcOrd="0" destOrd="2" presId="urn:microsoft.com/office/officeart/2008/layout/HorizontalMultiLevelHierarchy"/>
    <dgm:cxn modelId="{83E09636-8277-494A-BFA0-26B2B97823CB}" type="presOf" srcId="{E461EC5D-EE16-4603-AAF5-3DC305577FF8}" destId="{5E1E6CB5-51B6-43B5-84E9-157C5BFCFBC7}" srcOrd="1" destOrd="0" presId="urn:microsoft.com/office/officeart/2008/layout/HorizontalMultiLevelHierarchy"/>
    <dgm:cxn modelId="{1845C395-BCB8-4598-AE07-55FF3332E2B3}" type="presParOf" srcId="{79C11A24-845B-4296-ADA8-084510DCB60B}" destId="{C1AF1A76-1C20-4B9A-83EB-F24CE2D28DD4}" srcOrd="3" destOrd="1" presId="urn:microsoft.com/office/officeart/2008/layout/HorizontalMultiLevelHierarchy"/>
    <dgm:cxn modelId="{9AF44A0A-5CFF-49D0-81B0-E9C1C3BF1672}" type="presParOf" srcId="{C1AF1A76-1C20-4B9A-83EB-F24CE2D28DD4}" destId="{A75E073D-795C-42C1-B53B-1A061EC59AB4}" srcOrd="0" destOrd="3" presId="urn:microsoft.com/office/officeart/2008/layout/HorizontalMultiLevelHierarchy"/>
    <dgm:cxn modelId="{7C51E395-DB1E-430E-B90E-A9CCD626986A}" type="presOf" srcId="{6434C4B3-1594-4525-8FD8-D52984622B55}" destId="{A75E073D-795C-42C1-B53B-1A061EC59AB4}" srcOrd="0" destOrd="0" presId="urn:microsoft.com/office/officeart/2008/layout/HorizontalMultiLevelHierarchy"/>
    <dgm:cxn modelId="{721138A9-A25B-4E64-9F2F-720C6046BC6D}" type="presParOf" srcId="{C1AF1A76-1C20-4B9A-83EB-F24CE2D28DD4}" destId="{B7A42138-D6D9-4FE0-A463-011141A9329A}" srcOrd="1" destOrd="3" presId="urn:microsoft.com/office/officeart/2008/layout/HorizontalMultiLevelHierarchy"/>
    <dgm:cxn modelId="{32A42629-22EC-47CA-9153-5FA71A3C891D}" type="presParOf" srcId="{79C11A24-845B-4296-ADA8-084510DCB60B}" destId="{3F23D18D-7DA5-44CC-ADE9-BCEC0BC6857D}" srcOrd="4" destOrd="1" presId="urn:microsoft.com/office/officeart/2008/layout/HorizontalMultiLevelHierarchy"/>
    <dgm:cxn modelId="{3978BFA8-8F01-4E5B-8AC7-20E4191ECDFF}" type="presOf" srcId="{E00A62EF-5F5A-4A0A-991D-AD5221E39E2E}" destId="{3F23D18D-7DA5-44CC-ADE9-BCEC0BC6857D}" srcOrd="0" destOrd="0" presId="urn:microsoft.com/office/officeart/2008/layout/HorizontalMultiLevelHierarchy"/>
    <dgm:cxn modelId="{DD1D586A-3514-48CB-A818-CBD62F30F98A}" type="presParOf" srcId="{3F23D18D-7DA5-44CC-ADE9-BCEC0BC6857D}" destId="{58FD3F68-94B3-44B2-BD92-2C0240839D2A}" srcOrd="0" destOrd="4" presId="urn:microsoft.com/office/officeart/2008/layout/HorizontalMultiLevelHierarchy"/>
    <dgm:cxn modelId="{99A359D2-20A9-4DE8-BF41-513CB8698540}" type="presOf" srcId="{E00A62EF-5F5A-4A0A-991D-AD5221E39E2E}" destId="{58FD3F68-94B3-44B2-BD92-2C0240839D2A}" srcOrd="1" destOrd="0" presId="urn:microsoft.com/office/officeart/2008/layout/HorizontalMultiLevelHierarchy"/>
    <dgm:cxn modelId="{F6C96317-C3AC-4B8C-9C6E-DF82EEF05F87}" type="presParOf" srcId="{79C11A24-845B-4296-ADA8-084510DCB60B}" destId="{A059DD16-5CC3-48C0-8B76-C84433C9FA45}" srcOrd="5" destOrd="1" presId="urn:microsoft.com/office/officeart/2008/layout/HorizontalMultiLevelHierarchy"/>
    <dgm:cxn modelId="{C2EB0167-FEC8-45F1-89D3-92C1915CF8B7}" type="presParOf" srcId="{A059DD16-5CC3-48C0-8B76-C84433C9FA45}" destId="{D7CB1907-574D-43B8-962B-7579F7956DC2}" srcOrd="0" destOrd="5" presId="urn:microsoft.com/office/officeart/2008/layout/HorizontalMultiLevelHierarchy"/>
    <dgm:cxn modelId="{4CC9F087-59E0-4A5E-963A-AC551FE76EA5}" type="presOf" srcId="{D1541409-53E2-41EB-865B-5D8BDFB9D98E}" destId="{D7CB1907-574D-43B8-962B-7579F7956DC2}" srcOrd="0" destOrd="0" presId="urn:microsoft.com/office/officeart/2008/layout/HorizontalMultiLevelHierarchy"/>
    <dgm:cxn modelId="{821ACEEF-84EB-4AE9-B600-EED21F851010}" type="presParOf" srcId="{A059DD16-5CC3-48C0-8B76-C84433C9FA45}" destId="{7FE0391A-E3EE-4DB8-8592-49B597D9A645}" srcOrd="1" destOrd="5" presId="urn:microsoft.com/office/officeart/2008/layout/HorizontalMultiLevelHierarchy"/>
    <dgm:cxn modelId="{6BA9067E-2444-4DBA-8157-EBEED8499DC4}" type="presParOf" srcId="{79C11A24-845B-4296-ADA8-084510DCB60B}" destId="{1BD010E1-EF8E-42A9-857C-845168EF8444}" srcOrd="6" destOrd="1" presId="urn:microsoft.com/office/officeart/2008/layout/HorizontalMultiLevelHierarchy"/>
    <dgm:cxn modelId="{D9158B27-9070-4907-BE6E-091C0EE52B53}" type="presOf" srcId="{E82C5E37-F73F-47A1-BF6D-B572376A9A8D}" destId="{1BD010E1-EF8E-42A9-857C-845168EF8444}" srcOrd="0" destOrd="0" presId="urn:microsoft.com/office/officeart/2008/layout/HorizontalMultiLevelHierarchy"/>
    <dgm:cxn modelId="{69DC5A8C-0439-42D1-857D-49820891F290}" type="presParOf" srcId="{1BD010E1-EF8E-42A9-857C-845168EF8444}" destId="{062EE668-4827-426D-B318-6A708CE7E64F}" srcOrd="0" destOrd="6" presId="urn:microsoft.com/office/officeart/2008/layout/HorizontalMultiLevelHierarchy"/>
    <dgm:cxn modelId="{A98818B8-BB46-494B-9733-0296DDA2C4A8}" type="presOf" srcId="{E82C5E37-F73F-47A1-BF6D-B572376A9A8D}" destId="{062EE668-4827-426D-B318-6A708CE7E64F}" srcOrd="1" destOrd="0" presId="urn:microsoft.com/office/officeart/2008/layout/HorizontalMultiLevelHierarchy"/>
    <dgm:cxn modelId="{E4F3CD15-AE3C-4EE8-BD93-92ED803C9D62}" type="presParOf" srcId="{79C11A24-845B-4296-ADA8-084510DCB60B}" destId="{3A97172D-CBD6-4C61-B133-49D4530E3AB4}" srcOrd="7" destOrd="1" presId="urn:microsoft.com/office/officeart/2008/layout/HorizontalMultiLevelHierarchy"/>
    <dgm:cxn modelId="{C3EE65AB-F2FC-48E2-900F-5B418430583F}" type="presParOf" srcId="{3A97172D-CBD6-4C61-B133-49D4530E3AB4}" destId="{C9188903-E96F-41E0-9212-EB9A580CF7A9}" srcOrd="0" destOrd="7" presId="urn:microsoft.com/office/officeart/2008/layout/HorizontalMultiLevelHierarchy"/>
    <dgm:cxn modelId="{679D2244-EB79-4CEA-BEE0-9E72CCEB89FF}" type="presOf" srcId="{FAAB7179-F315-42EE-A8C7-3FE0DA178CC9}" destId="{C9188903-E96F-41E0-9212-EB9A580CF7A9}" srcOrd="0" destOrd="0" presId="urn:microsoft.com/office/officeart/2008/layout/HorizontalMultiLevelHierarchy"/>
    <dgm:cxn modelId="{ABDABC33-2C98-4E3C-AC75-90353F057B44}" type="presParOf" srcId="{3A97172D-CBD6-4C61-B133-49D4530E3AB4}" destId="{35C94ABE-A07C-4E8F-B7F8-984EC90FC242}" srcOrd="1" destOrd="7" presId="urn:microsoft.com/office/officeart/2008/layout/HorizontalMultiLevelHierarchy"/>
    <dgm:cxn modelId="{955F1B58-15A3-4075-A63A-4EE3E5DD086A}" type="presParOf" srcId="{79C11A24-845B-4296-ADA8-084510DCB60B}" destId="{45792F25-4A07-4604-8874-CF681EDD8A66}" srcOrd="8" destOrd="1" presId="urn:microsoft.com/office/officeart/2008/layout/HorizontalMultiLevelHierarchy"/>
    <dgm:cxn modelId="{D1FC4643-1310-4972-869C-123EF858F8D2}" type="presOf" srcId="{D1D5F4B9-3347-43F8-9C4E-9C9FCE0801D8}" destId="{45792F25-4A07-4604-8874-CF681EDD8A66}" srcOrd="0" destOrd="0" presId="urn:microsoft.com/office/officeart/2008/layout/HorizontalMultiLevelHierarchy"/>
    <dgm:cxn modelId="{93110695-9AA5-4F08-860B-37B0062FC986}" type="presParOf" srcId="{45792F25-4A07-4604-8874-CF681EDD8A66}" destId="{3F024A8D-A6AC-44C7-BD10-F48D297F912D}" srcOrd="0" destOrd="8" presId="urn:microsoft.com/office/officeart/2008/layout/HorizontalMultiLevelHierarchy"/>
    <dgm:cxn modelId="{BF947707-BA71-4878-BBDA-FA8A3EEE876B}" type="presOf" srcId="{D1D5F4B9-3347-43F8-9C4E-9C9FCE0801D8}" destId="{3F024A8D-A6AC-44C7-BD10-F48D297F912D}" srcOrd="1" destOrd="0" presId="urn:microsoft.com/office/officeart/2008/layout/HorizontalMultiLevelHierarchy"/>
    <dgm:cxn modelId="{5369E9D9-99E6-4C53-BF20-BDE258357183}" type="presParOf" srcId="{79C11A24-845B-4296-ADA8-084510DCB60B}" destId="{2EDC50F7-39AA-46B2-A9AF-C2F2E3278304}" srcOrd="9" destOrd="1" presId="urn:microsoft.com/office/officeart/2008/layout/HorizontalMultiLevelHierarchy"/>
    <dgm:cxn modelId="{CEB73372-F276-4433-B7EA-713A41EE94E5}" type="presParOf" srcId="{2EDC50F7-39AA-46B2-A9AF-C2F2E3278304}" destId="{60D82ACF-07B1-4852-B922-B27289617584}" srcOrd="0" destOrd="9" presId="urn:microsoft.com/office/officeart/2008/layout/HorizontalMultiLevelHierarchy"/>
    <dgm:cxn modelId="{F9BE8865-7573-49CD-A984-6BA478210136}" type="presOf" srcId="{64907B7E-4569-4C33-ABF9-34F26D72766C}" destId="{60D82ACF-07B1-4852-B922-B27289617584}" srcOrd="0" destOrd="0" presId="urn:microsoft.com/office/officeart/2008/layout/HorizontalMultiLevelHierarchy"/>
    <dgm:cxn modelId="{B5F90983-8FC8-4345-B244-9C5379295AC6}" type="presParOf" srcId="{2EDC50F7-39AA-46B2-A9AF-C2F2E3278304}" destId="{9181EFBA-663F-40C4-8D0E-0B8203E8CC18}" srcOrd="1" destOrd="9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364730" cy="4361180"/>
        <a:chOff x="0" y="0"/>
        <a:chExt cx="7364730" cy="4361180"/>
      </a:xfrm>
    </dsp:grpSpPr>
    <dsp:sp modelId="{7F9BBEAD-5E2C-4358-9AFA-57D4FD45CC0A}">
      <dsp:nvSpPr>
        <dsp:cNvPr id="4" name="Freeform 3"/>
        <dsp:cNvSpPr/>
      </dsp:nvSpPr>
      <dsp:spPr bwMode="white">
        <a:xfrm>
          <a:off x="2615330" y="363432"/>
          <a:ext cx="476822" cy="1817158"/>
        </a:xfrm>
        <a:custGeom>
          <a:avLst/>
          <a:gdLst/>
          <a:ahLst/>
          <a:cxnLst/>
          <a:pathLst>
            <a:path w="751" h="2862">
              <a:moveTo>
                <a:pt x="0" y="2862"/>
              </a:moveTo>
              <a:lnTo>
                <a:pt x="375" y="2862"/>
              </a:lnTo>
              <a:lnTo>
                <a:pt x="375" y="0"/>
              </a:lnTo>
              <a:lnTo>
                <a:pt x="751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>
        <a:off x="2615330" y="363432"/>
        <a:ext cx="476822" cy="1817158"/>
      </dsp:txXfrm>
    </dsp:sp>
    <dsp:sp modelId="{A6ED8440-9947-47EE-A4ED-F705436DBB5D}">
      <dsp:nvSpPr>
        <dsp:cNvPr id="6" name="Freeform 5"/>
        <dsp:cNvSpPr/>
      </dsp:nvSpPr>
      <dsp:spPr bwMode="white">
        <a:xfrm>
          <a:off x="2615330" y="1272011"/>
          <a:ext cx="476822" cy="908579"/>
        </a:xfrm>
        <a:custGeom>
          <a:avLst/>
          <a:gdLst/>
          <a:ahLst/>
          <a:cxnLst/>
          <a:pathLst>
            <a:path w="751" h="1431">
              <a:moveTo>
                <a:pt x="0" y="1431"/>
              </a:moveTo>
              <a:lnTo>
                <a:pt x="375" y="1431"/>
              </a:lnTo>
              <a:lnTo>
                <a:pt x="375" y="0"/>
              </a:lnTo>
              <a:lnTo>
                <a:pt x="751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615330" y="1272011"/>
        <a:ext cx="476822" cy="908579"/>
      </dsp:txXfrm>
    </dsp:sp>
    <dsp:sp modelId="{3F23D18D-7DA5-44CC-ADE9-BCEC0BC6857D}">
      <dsp:nvSpPr>
        <dsp:cNvPr id="8" name="Freeform 7"/>
        <dsp:cNvSpPr/>
      </dsp:nvSpPr>
      <dsp:spPr bwMode="white">
        <a:xfrm>
          <a:off x="2615330" y="2180590"/>
          <a:ext cx="476822" cy="0"/>
        </a:xfrm>
        <a:custGeom>
          <a:avLst/>
          <a:gdLst/>
          <a:ahLst/>
          <a:cxnLst/>
          <a:pathLst>
            <a:path w="751">
              <a:moveTo>
                <a:pt x="0" y="0"/>
              </a:moveTo>
              <a:lnTo>
                <a:pt x="375" y="0"/>
              </a:lnTo>
              <a:lnTo>
                <a:pt x="375" y="0"/>
              </a:lnTo>
              <a:lnTo>
                <a:pt x="751" y="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>
        <a:off x="2615330" y="2180590"/>
        <a:ext cx="476822" cy="0"/>
      </dsp:txXfrm>
    </dsp:sp>
    <dsp:sp modelId="{1BD010E1-EF8E-42A9-857C-845168EF8444}">
      <dsp:nvSpPr>
        <dsp:cNvPr id="10" name="Freeform 9"/>
        <dsp:cNvSpPr/>
      </dsp:nvSpPr>
      <dsp:spPr bwMode="white">
        <a:xfrm>
          <a:off x="2615330" y="2180590"/>
          <a:ext cx="476822" cy="908579"/>
        </a:xfrm>
        <a:custGeom>
          <a:avLst/>
          <a:gdLst/>
          <a:ahLst/>
          <a:cxnLst/>
          <a:pathLst>
            <a:path w="751" h="1431">
              <a:moveTo>
                <a:pt x="0" y="0"/>
              </a:moveTo>
              <a:lnTo>
                <a:pt x="375" y="0"/>
              </a:lnTo>
              <a:lnTo>
                <a:pt x="375" y="1431"/>
              </a:lnTo>
              <a:lnTo>
                <a:pt x="751" y="143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615330" y="2180590"/>
        <a:ext cx="476822" cy="908579"/>
      </dsp:txXfrm>
    </dsp:sp>
    <dsp:sp modelId="{45792F25-4A07-4604-8874-CF681EDD8A66}">
      <dsp:nvSpPr>
        <dsp:cNvPr id="12" name="Freeform 11"/>
        <dsp:cNvSpPr/>
      </dsp:nvSpPr>
      <dsp:spPr bwMode="white">
        <a:xfrm>
          <a:off x="2615330" y="2180590"/>
          <a:ext cx="476822" cy="1817158"/>
        </a:xfrm>
        <a:custGeom>
          <a:avLst/>
          <a:gdLst/>
          <a:ahLst/>
          <a:cxnLst/>
          <a:pathLst>
            <a:path w="751" h="2862">
              <a:moveTo>
                <a:pt x="0" y="0"/>
              </a:moveTo>
              <a:lnTo>
                <a:pt x="375" y="0"/>
              </a:lnTo>
              <a:lnTo>
                <a:pt x="375" y="2862"/>
              </a:lnTo>
              <a:lnTo>
                <a:pt x="751" y="286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>
        <a:off x="2615330" y="2180590"/>
        <a:ext cx="476822" cy="1817158"/>
      </dsp:txXfrm>
    </dsp:sp>
    <dsp:sp modelId="{CE3B2652-694F-4524-8C9D-914B94C07AB6}">
      <dsp:nvSpPr>
        <dsp:cNvPr id="3" name="Rectangles 2"/>
        <dsp:cNvSpPr/>
      </dsp:nvSpPr>
      <dsp:spPr bwMode="white">
        <a:xfrm rot="16200000">
          <a:off x="675236" y="1817158"/>
          <a:ext cx="3153324" cy="726863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7305" tIns="27305" rIns="27305" bIns="27305" anchor="ctr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Models</a:t>
          </a:r>
          <a:endParaRPr lang="en-US" dirty="0"/>
        </a:p>
      </dsp:txBody>
      <dsp:txXfrm rot="16200000">
        <a:off x="675236" y="1817158"/>
        <a:ext cx="3153324" cy="726863"/>
      </dsp:txXfrm>
    </dsp:sp>
    <dsp:sp modelId="{5BB9F6FC-B469-470E-A461-4E3CC8FBBEB3}">
      <dsp:nvSpPr>
        <dsp:cNvPr id="5" name="Rectangles 4"/>
        <dsp:cNvSpPr/>
      </dsp:nvSpPr>
      <dsp:spPr bwMode="white">
        <a:xfrm>
          <a:off x="3092152" y="0"/>
          <a:ext cx="2384112" cy="726863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Logistic regression</a:t>
          </a:r>
          <a:endParaRPr lang="en-US" b="1" dirty="0"/>
        </a:p>
      </dsp:txBody>
      <dsp:txXfrm>
        <a:off x="3092152" y="0"/>
        <a:ext cx="2384112" cy="726863"/>
      </dsp:txXfrm>
    </dsp:sp>
    <dsp:sp modelId="{A75E073D-795C-42C1-B53B-1A061EC59AB4}">
      <dsp:nvSpPr>
        <dsp:cNvPr id="7" name="Rectangles 6"/>
        <dsp:cNvSpPr/>
      </dsp:nvSpPr>
      <dsp:spPr bwMode="white">
        <a:xfrm>
          <a:off x="3092152" y="908579"/>
          <a:ext cx="2384112" cy="726863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smtClean="0"/>
            <a:t>Random Forest  Classifier</a:t>
          </a:r>
          <a:endParaRPr lang="en-US" b="1" dirty="0"/>
        </a:p>
      </dsp:txBody>
      <dsp:txXfrm>
        <a:off x="3092152" y="908579"/>
        <a:ext cx="2384112" cy="726863"/>
      </dsp:txXfrm>
    </dsp:sp>
    <dsp:sp modelId="{D7CB1907-574D-43B8-962B-7579F7956DC2}">
      <dsp:nvSpPr>
        <dsp:cNvPr id="9" name="Rectangles 8"/>
        <dsp:cNvSpPr/>
      </dsp:nvSpPr>
      <dsp:spPr bwMode="white">
        <a:xfrm>
          <a:off x="3092152" y="1817158"/>
          <a:ext cx="2384112" cy="726863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smtClean="0"/>
            <a:t>Decision Tree</a:t>
          </a:r>
          <a:endParaRPr lang="en-US" b="1" dirty="0"/>
        </a:p>
      </dsp:txBody>
      <dsp:txXfrm>
        <a:off x="3092152" y="1817158"/>
        <a:ext cx="2384112" cy="726863"/>
      </dsp:txXfrm>
    </dsp:sp>
    <dsp:sp modelId="{C9188903-E96F-41E0-9212-EB9A580CF7A9}">
      <dsp:nvSpPr>
        <dsp:cNvPr id="11" name="Rectangles 10"/>
        <dsp:cNvSpPr/>
      </dsp:nvSpPr>
      <dsp:spPr bwMode="white">
        <a:xfrm>
          <a:off x="3092152" y="2725738"/>
          <a:ext cx="2384112" cy="726863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smtClean="0"/>
            <a:t>Support Vector Machine</a:t>
          </a:r>
          <a:endParaRPr lang="en-US" b="1" dirty="0"/>
        </a:p>
      </dsp:txBody>
      <dsp:txXfrm>
        <a:off x="3092152" y="2725738"/>
        <a:ext cx="2384112" cy="726863"/>
      </dsp:txXfrm>
    </dsp:sp>
    <dsp:sp modelId="{60D82ACF-07B1-4852-B922-B27289617584}">
      <dsp:nvSpPr>
        <dsp:cNvPr id="13" name="Rectangles 12"/>
        <dsp:cNvSpPr/>
      </dsp:nvSpPr>
      <dsp:spPr bwMode="white">
        <a:xfrm>
          <a:off x="3092152" y="3634317"/>
          <a:ext cx="2384112" cy="726863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795" tIns="10795" rIns="10795" bIns="10795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err="1" smtClean="0"/>
            <a:t>Linear Regression</a:t>
          </a:r>
          <a:endParaRPr lang="en-US" b="1" dirty="0"/>
        </a:p>
      </dsp:txBody>
      <dsp:txXfrm>
        <a:off x="3092152" y="3634317"/>
        <a:ext cx="2384112" cy="726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590280" cy="4641215"/>
        <a:chOff x="0" y="0"/>
        <a:chExt cx="8590280" cy="4641215"/>
      </a:xfrm>
    </dsp:grpSpPr>
    <dsp:sp modelId="{7F9BBEAD-5E2C-4358-9AFA-57D4FD45CC0A}">
      <dsp:nvSpPr>
        <dsp:cNvPr id="4" name="Freeform 3"/>
        <dsp:cNvSpPr/>
      </dsp:nvSpPr>
      <dsp:spPr bwMode="white">
        <a:xfrm>
          <a:off x="3159589" y="386768"/>
          <a:ext cx="507440" cy="1933840"/>
        </a:xfrm>
        <a:custGeom>
          <a:avLst/>
          <a:gdLst/>
          <a:ahLst/>
          <a:cxnLst/>
          <a:pathLst>
            <a:path w="799" h="3045">
              <a:moveTo>
                <a:pt x="0" y="3045"/>
              </a:moveTo>
              <a:lnTo>
                <a:pt x="400" y="3045"/>
              </a:lnTo>
              <a:lnTo>
                <a:pt x="400" y="0"/>
              </a:lnTo>
              <a:lnTo>
                <a:pt x="799" y="0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>
        <a:off x="3159589" y="386768"/>
        <a:ext cx="507440" cy="1933840"/>
      </dsp:txXfrm>
    </dsp:sp>
    <dsp:sp modelId="{A6ED8440-9947-47EE-A4ED-F705436DBB5D}">
      <dsp:nvSpPr>
        <dsp:cNvPr id="6" name="Freeform 5"/>
        <dsp:cNvSpPr/>
      </dsp:nvSpPr>
      <dsp:spPr bwMode="white">
        <a:xfrm>
          <a:off x="3159589" y="1353688"/>
          <a:ext cx="507440" cy="966920"/>
        </a:xfrm>
        <a:custGeom>
          <a:avLst/>
          <a:gdLst/>
          <a:ahLst/>
          <a:cxnLst/>
          <a:pathLst>
            <a:path w="799" h="1523">
              <a:moveTo>
                <a:pt x="0" y="1523"/>
              </a:moveTo>
              <a:lnTo>
                <a:pt x="400" y="1523"/>
              </a:lnTo>
              <a:lnTo>
                <a:pt x="400" y="0"/>
              </a:lnTo>
              <a:lnTo>
                <a:pt x="799" y="0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159589" y="1353688"/>
        <a:ext cx="507440" cy="966920"/>
      </dsp:txXfrm>
    </dsp:sp>
    <dsp:sp modelId="{3F23D18D-7DA5-44CC-ADE9-BCEC0BC6857D}">
      <dsp:nvSpPr>
        <dsp:cNvPr id="8" name="Freeform 7"/>
        <dsp:cNvSpPr/>
      </dsp:nvSpPr>
      <dsp:spPr bwMode="white">
        <a:xfrm>
          <a:off x="3159589" y="2320608"/>
          <a:ext cx="507440" cy="0"/>
        </a:xfrm>
        <a:custGeom>
          <a:avLst/>
          <a:gdLst/>
          <a:ahLst/>
          <a:cxnLst/>
          <a:pathLst>
            <a:path w="799">
              <a:moveTo>
                <a:pt x="0" y="0"/>
              </a:moveTo>
              <a:lnTo>
                <a:pt x="799" y="0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>
        <a:off x="3159589" y="2320608"/>
        <a:ext cx="507440" cy="0"/>
      </dsp:txXfrm>
    </dsp:sp>
    <dsp:sp modelId="{1BD010E1-EF8E-42A9-857C-845168EF8444}">
      <dsp:nvSpPr>
        <dsp:cNvPr id="10" name="Freeform 9"/>
        <dsp:cNvSpPr/>
      </dsp:nvSpPr>
      <dsp:spPr bwMode="white">
        <a:xfrm>
          <a:off x="3159589" y="2320608"/>
          <a:ext cx="507440" cy="966920"/>
        </a:xfrm>
        <a:custGeom>
          <a:avLst/>
          <a:gdLst/>
          <a:ahLst/>
          <a:cxnLst/>
          <a:pathLst>
            <a:path w="799" h="1523">
              <a:moveTo>
                <a:pt x="0" y="0"/>
              </a:moveTo>
              <a:lnTo>
                <a:pt x="400" y="0"/>
              </a:lnTo>
              <a:lnTo>
                <a:pt x="400" y="1523"/>
              </a:lnTo>
              <a:lnTo>
                <a:pt x="799" y="1523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159589" y="2320608"/>
        <a:ext cx="507440" cy="966920"/>
      </dsp:txXfrm>
    </dsp:sp>
    <dsp:sp modelId="{45792F25-4A07-4604-8874-CF681EDD8A66}">
      <dsp:nvSpPr>
        <dsp:cNvPr id="12" name="Freeform 11"/>
        <dsp:cNvSpPr/>
      </dsp:nvSpPr>
      <dsp:spPr bwMode="white">
        <a:xfrm>
          <a:off x="3159589" y="2320608"/>
          <a:ext cx="507440" cy="1933840"/>
        </a:xfrm>
        <a:custGeom>
          <a:avLst/>
          <a:gdLst/>
          <a:ahLst/>
          <a:cxnLst/>
          <a:pathLst>
            <a:path w="799" h="3045">
              <a:moveTo>
                <a:pt x="0" y="0"/>
              </a:moveTo>
              <a:lnTo>
                <a:pt x="400" y="0"/>
              </a:lnTo>
              <a:lnTo>
                <a:pt x="400" y="3045"/>
              </a:lnTo>
              <a:lnTo>
                <a:pt x="799" y="3045"/>
              </a:lnTo>
            </a:path>
          </a:pathLst>
        </a:cu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sp:txBody>
      <dsp:txXfrm>
        <a:off x="3159589" y="2320608"/>
        <a:ext cx="507440" cy="1933840"/>
      </dsp:txXfrm>
    </dsp:sp>
    <dsp:sp modelId="{CE3B2652-694F-4524-8C9D-914B94C07AB6}">
      <dsp:nvSpPr>
        <dsp:cNvPr id="3" name="Rectangles 2"/>
        <dsp:cNvSpPr/>
      </dsp:nvSpPr>
      <dsp:spPr bwMode="white">
        <a:xfrm rot="16200000">
          <a:off x="1094920" y="1933840"/>
          <a:ext cx="3355802" cy="773536"/>
        </a:xfrm>
        <a:prstGeom prst="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29210" tIns="29210" rIns="29210" bIns="2921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Models</a:t>
          </a:r>
          <a:endParaRPr lang="en-US" dirty="0"/>
        </a:p>
      </dsp:txBody>
      <dsp:txXfrm rot="16200000">
        <a:off x="1094920" y="1933840"/>
        <a:ext cx="3355802" cy="773536"/>
      </dsp:txXfrm>
    </dsp:sp>
    <dsp:sp modelId="{5BB9F6FC-B469-470E-A461-4E3CC8FBBEB3}">
      <dsp:nvSpPr>
        <dsp:cNvPr id="5" name="Rectangles 4"/>
        <dsp:cNvSpPr/>
      </dsp:nvSpPr>
      <dsp:spPr bwMode="white">
        <a:xfrm>
          <a:off x="3667029" y="0"/>
          <a:ext cx="2537198" cy="773536"/>
        </a:xfrm>
        <a:prstGeom prst="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Logistic regression</a:t>
          </a:r>
          <a:endParaRPr lang="en-US" b="1" dirty="0"/>
        </a:p>
      </dsp:txBody>
      <dsp:txXfrm>
        <a:off x="3667029" y="0"/>
        <a:ext cx="2537198" cy="773536"/>
      </dsp:txXfrm>
    </dsp:sp>
    <dsp:sp modelId="{A75E073D-795C-42C1-B53B-1A061EC59AB4}">
      <dsp:nvSpPr>
        <dsp:cNvPr id="7" name="Rectangles 6"/>
        <dsp:cNvSpPr/>
      </dsp:nvSpPr>
      <dsp:spPr bwMode="white">
        <a:xfrm>
          <a:off x="3667029" y="966920"/>
          <a:ext cx="2537198" cy="773536"/>
        </a:xfrm>
        <a:prstGeom prst="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smtClean="0"/>
            <a:t>Random Forest  Classifier</a:t>
          </a:r>
          <a:endParaRPr lang="en-US" b="1" dirty="0"/>
        </a:p>
      </dsp:txBody>
      <dsp:txXfrm>
        <a:off x="3667029" y="966920"/>
        <a:ext cx="2537198" cy="773536"/>
      </dsp:txXfrm>
    </dsp:sp>
    <dsp:sp modelId="{D7CB1907-574D-43B8-962B-7579F7956DC2}">
      <dsp:nvSpPr>
        <dsp:cNvPr id="9" name="Rectangles 8"/>
        <dsp:cNvSpPr/>
      </dsp:nvSpPr>
      <dsp:spPr bwMode="white">
        <a:xfrm>
          <a:off x="3667029" y="1933840"/>
          <a:ext cx="2537198" cy="773536"/>
        </a:xfrm>
        <a:prstGeom prst="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smtClean="0"/>
            <a:t>Decision Tree</a:t>
          </a:r>
          <a:endParaRPr lang="en-US" b="1" dirty="0"/>
        </a:p>
      </dsp:txBody>
      <dsp:txXfrm>
        <a:off x="3667029" y="1933840"/>
        <a:ext cx="2537198" cy="773536"/>
      </dsp:txXfrm>
    </dsp:sp>
    <dsp:sp modelId="{C9188903-E96F-41E0-9212-EB9A580CF7A9}">
      <dsp:nvSpPr>
        <dsp:cNvPr id="11" name="Rectangles 10"/>
        <dsp:cNvSpPr/>
      </dsp:nvSpPr>
      <dsp:spPr bwMode="white">
        <a:xfrm>
          <a:off x="3667029" y="2900759"/>
          <a:ext cx="2537198" cy="773536"/>
        </a:xfrm>
        <a:prstGeom prst="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smtClean="0"/>
            <a:t>Support Vector Machine</a:t>
          </a:r>
          <a:endParaRPr lang="en-US" b="1" dirty="0"/>
        </a:p>
      </dsp:txBody>
      <dsp:txXfrm>
        <a:off x="3667029" y="2900759"/>
        <a:ext cx="2537198" cy="773536"/>
      </dsp:txXfrm>
    </dsp:sp>
    <dsp:sp modelId="{60D82ACF-07B1-4852-B922-B27289617584}">
      <dsp:nvSpPr>
        <dsp:cNvPr id="13" name="Rectangles 12"/>
        <dsp:cNvSpPr/>
      </dsp:nvSpPr>
      <dsp:spPr bwMode="white">
        <a:xfrm>
          <a:off x="3667029" y="3867679"/>
          <a:ext cx="2537198" cy="773536"/>
        </a:xfrm>
        <a:prstGeom prst="rect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 err="1" smtClean="0"/>
            <a:t>Linear Regression</a:t>
          </a:r>
          <a:endParaRPr lang="en-US" b="1" dirty="0"/>
        </a:p>
      </dsp:txBody>
      <dsp:txXfrm>
        <a:off x="3667029" y="3867679"/>
        <a:ext cx="2537198" cy="773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7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602230" y="2423160"/>
            <a:ext cx="6986905" cy="1006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800" b="1"/>
              <a:t>GOLD PRICE PREDICTION</a:t>
            </a:r>
            <a:endParaRPr lang="en-IN" altLang="en-US" sz="4800" b="1"/>
          </a:p>
        </p:txBody>
      </p:sp>
      <p:sp>
        <p:nvSpPr>
          <p:cNvPr id="6" name="Text Box 5"/>
          <p:cNvSpPr txBox="1"/>
          <p:nvPr/>
        </p:nvSpPr>
        <p:spPr>
          <a:xfrm>
            <a:off x="454025" y="5260975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/>
              <a:t>Presented By:</a:t>
            </a:r>
            <a:endParaRPr lang="en-IN" altLang="en-US" sz="3200" b="1"/>
          </a:p>
          <a:p>
            <a:r>
              <a:rPr lang="en-IN" altLang="en-US" sz="3200" b="1"/>
              <a:t>Trivedi Aastha </a:t>
            </a:r>
            <a:endParaRPr lang="en-IN" altLang="en-US" sz="3200" b="1"/>
          </a:p>
        </p:txBody>
      </p:sp>
      <p:sp>
        <p:nvSpPr>
          <p:cNvPr id="8" name="Text Box 7"/>
          <p:cNvSpPr txBox="1"/>
          <p:nvPr/>
        </p:nvSpPr>
        <p:spPr>
          <a:xfrm>
            <a:off x="9457055" y="5424170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 b="1"/>
              <a:t>Batch:</a:t>
            </a:r>
            <a:endParaRPr lang="en-IN" altLang="en-US" sz="3200" b="1"/>
          </a:p>
          <a:p>
            <a:r>
              <a:rPr lang="en-IN" altLang="en-US" sz="3200" b="1"/>
              <a:t>MIP-ML-07</a:t>
            </a:r>
            <a:endParaRPr lang="en-IN" altLang="en-US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PAIRPLOT OF DATA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Content Placeholder 6" descr="gd.paipl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9590" y="1320800"/>
            <a:ext cx="10652760" cy="5339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/>
          <a:p>
            <a:pPr algn="ctr"/>
            <a:r>
              <a:rPr lang="en-IN" sz="40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HISTOGRAM OF DATA</a:t>
            </a:r>
            <a:endParaRPr 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gd.hi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050" y="1290320"/>
            <a:ext cx="10941050" cy="52565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sz="40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CORRELATION OF DATA</a:t>
            </a:r>
            <a:endParaRPr 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gd.cor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7685" y="1363345"/>
            <a:ext cx="8747760" cy="5306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sz="40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TERMS WE SHOULD KNOW</a:t>
            </a:r>
            <a:endParaRPr 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IN" sz="2800" b="1" dirty="0" smtClean="0">
                <a:sym typeface="+mn-ea"/>
              </a:rPr>
              <a:t>A</a:t>
            </a:r>
            <a:r>
              <a:rPr lang="en-IN" sz="30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ccuracy:</a:t>
            </a:r>
            <a:endParaRPr lang="en-IN" sz="3000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3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Accuracy is the degree of closeness between a measurement and its true value. Precision is the degree to which repeated measurements under the same conditions show the same results.</a:t>
            </a:r>
            <a:endParaRPr lang="en-IN" sz="30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sz="30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Confusion Matrix:</a:t>
            </a:r>
            <a:endParaRPr lang="en-IN" sz="3000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3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A confusion matrix is a table that is used to define the performance of a classification algorithm. A confusion matrix visualizes and summarizes the performance of a classification algorithm.</a:t>
            </a:r>
            <a:endParaRPr lang="en-IN" sz="30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sz="30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Classification Report:</a:t>
            </a:r>
            <a:endParaRPr lang="en-IN" sz="3000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3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A classification report is a performance evaluation metric in machine learning. It is used to show the precision, recall, F1 Score, and support of your trained classification model.</a:t>
            </a:r>
            <a:endParaRPr lang="en-US" sz="3000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3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PRECISION </a:t>
            </a:r>
            <a:r>
              <a:rPr lang="en-US" sz="30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r>
              <a:rPr lang="en-US" sz="3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 The quality of a positive prediction made by the model.</a:t>
            </a:r>
            <a:endParaRPr lang="en-US" sz="3000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3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RECALL </a:t>
            </a:r>
            <a:r>
              <a:rPr lang="en-US" sz="30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r>
              <a:rPr lang="en-US" sz="3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  recall refers to the percentage of total relevant results correctly classified by your algorithm.</a:t>
            </a:r>
            <a:endParaRPr lang="en-US" sz="3000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3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F1 SCORE </a:t>
            </a:r>
            <a:r>
              <a:rPr lang="en-US" sz="30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r>
              <a:rPr lang="en-US" sz="30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 The F1-score combines the precision and recall of a classifier into a single metric by taking their harmonic mean. It is primarily used to compare the performance of two classifiers</a:t>
            </a:r>
            <a:endParaRPr lang="en-US" sz="3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IN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TYPES OF CLASSIFICATION ALGORITHMS WE USED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45" y="1691005"/>
            <a:ext cx="10803255" cy="4712970"/>
          </a:xfrm>
        </p:spPr>
        <p:txBody>
          <a:bodyPr>
            <a:noAutofit/>
          </a:bodyPr>
          <a:p>
            <a:pPr algn="l"/>
            <a:r>
              <a:rPr lang="en-IN" sz="18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Logistic Regression:</a:t>
            </a:r>
            <a:endParaRPr lang="en-IN" sz="1800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 algn="l"/>
            <a:r>
              <a:rPr lang="en-IN" sz="18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Logistic regression is a statistic model that in its basic form uses a logistic function to model a binary dependent variable, although many more complex extension exists.</a:t>
            </a:r>
            <a:endParaRPr lang="en-IN" sz="1800" dirty="0" smtClean="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IN" sz="18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Random Forest:</a:t>
            </a:r>
            <a:endParaRPr lang="en-IN" sz="1800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 algn="l"/>
            <a:r>
              <a:rPr lang="en-IN" sz="18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Random forest makes tree more random by additionally using random thresholds for each feature rather than searching for the best possible.</a:t>
            </a:r>
            <a:endParaRPr lang="en-IN" sz="1800" dirty="0" smtClean="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IN" sz="18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Decision Tree:</a:t>
            </a:r>
            <a:endParaRPr lang="en-IN" sz="1800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 algn="l"/>
            <a:r>
              <a:rPr lang="en-IN" sz="18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Decision tree is a decision support tool that uses a tree like model of decisions and their possible consequences. It is one way to display an algorithm that only contains conditional control statement.</a:t>
            </a:r>
            <a:endParaRPr lang="en-IN" sz="1800" dirty="0" smtClean="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IN" sz="18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SVM:</a:t>
            </a:r>
            <a:endParaRPr lang="en-IN" sz="1800" b="1" dirty="0" smtClean="0">
              <a:latin typeface="Calibri" panose="020F0502020204030204" charset="0"/>
              <a:cs typeface="Calibri" panose="020F0502020204030204" charset="0"/>
            </a:endParaRPr>
          </a:p>
          <a:p>
            <a:pPr lvl="1" algn="l"/>
            <a:r>
              <a:rPr lang="en-IN" sz="18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It uses a technique called a kernel trick to transform your data and then based on this transformations it finds an optimal boundary between the possible outputs.</a:t>
            </a:r>
            <a:endParaRPr lang="en-IN" sz="1800" dirty="0" smtClean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/>
            <a:endParaRPr lang="en-IN" sz="1800" dirty="0" smtClean="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IN" sz="18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Linear Regression:</a:t>
            </a:r>
            <a:endParaRPr lang="en-IN" sz="1800" b="1" dirty="0" smtClean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 algn="l"/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Linear regression shows the linear relationship between the independent(predictor) variable i.e. X-axis and the dependent(output) variable i.e. Y-axis, called linear regression.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Content Placeholder 3"/>
          <p:cNvGraphicFramePr/>
          <p:nvPr/>
        </p:nvGraphicFramePr>
        <p:xfrm>
          <a:off x="1785620" y="1631315"/>
          <a:ext cx="8992870" cy="4754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293745" y="749935"/>
            <a:ext cx="62280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Machine Learning Models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2" name="Content Placeholder 3"/>
          <p:cNvGraphicFramePr/>
          <p:nvPr/>
        </p:nvGraphicFramePr>
        <p:xfrm>
          <a:off x="1785620" y="1535430"/>
          <a:ext cx="8590280" cy="464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logi"/>
          <p:cNvPicPr>
            <a:picLocks noChangeAspect="1"/>
          </p:cNvPicPr>
          <p:nvPr/>
        </p:nvPicPr>
        <p:blipFill>
          <a:blip r:embed="rId1"/>
          <a:srcRect l="10036" t="17954" r="39161" b="7481"/>
          <a:stretch>
            <a:fillRect/>
          </a:stretch>
        </p:blipFill>
        <p:spPr>
          <a:xfrm>
            <a:off x="874395" y="1129030"/>
            <a:ext cx="9926320" cy="5514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64000" y="3879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600" b="1">
                <a:latin typeface="Calibri" panose="020F0502020204030204" charset="0"/>
                <a:cs typeface="Calibri" panose="020F0502020204030204" charset="0"/>
              </a:rPr>
              <a:t>Logistic Regression</a:t>
            </a:r>
            <a:endParaRPr lang="en-IN" altLang="en-US" sz="36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Rf"/>
          <p:cNvPicPr>
            <a:picLocks noChangeAspect="1"/>
          </p:cNvPicPr>
          <p:nvPr/>
        </p:nvPicPr>
        <p:blipFill>
          <a:blip r:embed="rId1"/>
          <a:srcRect l="11052" t="17222" r="34854" b="9537"/>
          <a:stretch>
            <a:fillRect/>
          </a:stretch>
        </p:blipFill>
        <p:spPr>
          <a:xfrm>
            <a:off x="1327150" y="1082040"/>
            <a:ext cx="9269730" cy="57010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12340" y="501015"/>
            <a:ext cx="7550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Random Forest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t"/>
          <p:cNvPicPr>
            <a:picLocks noChangeAspect="1"/>
          </p:cNvPicPr>
          <p:nvPr/>
        </p:nvPicPr>
        <p:blipFill>
          <a:blip r:embed="rId1"/>
          <a:srcRect l="10036" t="19009" r="42281" b="8380"/>
          <a:stretch>
            <a:fillRect/>
          </a:stretch>
        </p:blipFill>
        <p:spPr>
          <a:xfrm>
            <a:off x="904875" y="1180465"/>
            <a:ext cx="10165080" cy="52355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47010" y="603885"/>
            <a:ext cx="68510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Decision Tree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vc"/>
          <p:cNvPicPr>
            <a:picLocks noChangeAspect="1"/>
          </p:cNvPicPr>
          <p:nvPr/>
        </p:nvPicPr>
        <p:blipFill>
          <a:blip r:embed="rId1"/>
          <a:srcRect l="10630" t="17954" r="43719" b="8981"/>
          <a:stretch>
            <a:fillRect/>
          </a:stretch>
        </p:blipFill>
        <p:spPr>
          <a:xfrm>
            <a:off x="1009015" y="1231265"/>
            <a:ext cx="9895840" cy="52984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50745" y="645160"/>
            <a:ext cx="7406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SVC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703580"/>
          </a:xfrm>
        </p:spPr>
        <p:txBody>
          <a:bodyPr/>
          <a:p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Project Defination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929130"/>
            <a:ext cx="9144000" cy="3328670"/>
          </a:xfrm>
        </p:spPr>
        <p:txBody>
          <a:bodyPr>
            <a:normAutofit/>
          </a:bodyPr>
          <a:p>
            <a:pPr algn="just"/>
            <a:r>
              <a:rPr lang="en-US"/>
              <a:t>The Gold Price Prediction project aims to develop a machine learning model leveraging historical gold price data and relevant economic indicators to forecast future gold prices accurately. 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linear.reg"/>
          <p:cNvPicPr>
            <a:picLocks noChangeAspect="1"/>
          </p:cNvPicPr>
          <p:nvPr/>
        </p:nvPicPr>
        <p:blipFill>
          <a:blip r:embed="rId1"/>
          <a:srcRect l="11995" t="19194" r="35875" b="7898"/>
          <a:stretch>
            <a:fillRect/>
          </a:stretch>
        </p:blipFill>
        <p:spPr>
          <a:xfrm>
            <a:off x="1285875" y="1266190"/>
            <a:ext cx="9685655" cy="53473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86510" y="593725"/>
            <a:ext cx="9338310" cy="557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Linear Regression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Result</a:t>
            </a:r>
            <a:endParaRPr lang="en-IN" altLang="en-US" b="1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09600" y="1600200"/>
          <a:ext cx="10972800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668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Algorithm</a:t>
                      </a:r>
                      <a:endParaRPr lang="en-IN" alt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Training Accuracy</a:t>
                      </a:r>
                      <a:endParaRPr lang="en-IN" alt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Testing Accuracy</a:t>
                      </a:r>
                      <a:endParaRPr lang="en-IN" alt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endParaRPr lang="en-IN" altLang="en-US" sz="2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668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Logistic Regression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64.78%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19.88%</a:t>
                      </a:r>
                      <a:endParaRPr lang="en-IN" altLang="en-US"/>
                    </a:p>
                  </a:txBody>
                  <a:tcPr/>
                </a:tc>
              </a:tr>
              <a:tr h="668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Random Forest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100%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15.90%</a:t>
                      </a:r>
                      <a:endParaRPr lang="en-IN" altLang="en-US"/>
                    </a:p>
                  </a:txBody>
                  <a:tcPr/>
                </a:tc>
              </a:tr>
              <a:tr h="668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Decision Tree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100%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99.40%</a:t>
                      </a:r>
                      <a:endParaRPr lang="en-IN" altLang="en-US"/>
                    </a:p>
                  </a:txBody>
                  <a:tcPr/>
                </a:tc>
              </a:tr>
              <a:tr h="668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SVM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14.44%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19.88%</a:t>
                      </a:r>
                      <a:endParaRPr lang="en-IN" altLang="en-US"/>
                    </a:p>
                  </a:txBody>
                  <a:tcPr/>
                </a:tc>
              </a:tr>
              <a:tr h="668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Linear Regression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15.37%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18.95%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54525" y="2764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047875" y="2764790"/>
            <a:ext cx="8620125" cy="1837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/>
              <a:t>Prediction Results</a:t>
            </a:r>
            <a:endParaRPr lang="en-IN" altLang="en-US" sz="40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logi.pr"/>
          <p:cNvPicPr>
            <a:picLocks noChangeAspect="1"/>
          </p:cNvPicPr>
          <p:nvPr/>
        </p:nvPicPr>
        <p:blipFill>
          <a:blip r:embed="rId1"/>
          <a:srcRect l="7677" t="21861" r="35698" b="7185"/>
          <a:stretch>
            <a:fillRect/>
          </a:stretch>
        </p:blipFill>
        <p:spPr>
          <a:xfrm>
            <a:off x="1861820" y="1417320"/>
            <a:ext cx="8399145" cy="50088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0905" y="566420"/>
            <a:ext cx="8100695" cy="850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/>
              <a:t>Logistic Regression</a:t>
            </a:r>
            <a:endParaRPr lang="en-IN" altLang="en-US" sz="40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Plotting Actual Vs Predicted Value</a:t>
            </a:r>
            <a:endParaRPr lang="en-IN" altLang="en-US"/>
          </a:p>
        </p:txBody>
      </p:sp>
      <p:pic>
        <p:nvPicPr>
          <p:cNvPr id="3" name="Content Placeholder 2" descr="log.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6135" y="1782445"/>
            <a:ext cx="5978525" cy="44970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rf.pre"/>
          <p:cNvPicPr>
            <a:picLocks noChangeAspect="1"/>
          </p:cNvPicPr>
          <p:nvPr/>
        </p:nvPicPr>
        <p:blipFill>
          <a:blip r:embed="rId1"/>
          <a:srcRect l="12656" t="13009" r="27344" b="10028"/>
          <a:stretch>
            <a:fillRect/>
          </a:stretch>
        </p:blipFill>
        <p:spPr>
          <a:xfrm>
            <a:off x="1526540" y="1371600"/>
            <a:ext cx="9086850" cy="51276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22730" y="686435"/>
            <a:ext cx="8930640" cy="534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/>
              <a:t>Random Forest</a:t>
            </a:r>
            <a:endParaRPr lang="en-IN" altLang="en-US" sz="40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Plotting Actual Vs Predicted Value</a:t>
            </a:r>
            <a:endParaRPr lang="en-US"/>
          </a:p>
        </p:txBody>
      </p:sp>
      <p:pic>
        <p:nvPicPr>
          <p:cNvPr id="3" name="Content Placeholder 2" descr="rf.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6135" y="1782445"/>
            <a:ext cx="5939155" cy="46126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t.pr"/>
          <p:cNvPicPr>
            <a:picLocks noChangeAspect="1"/>
          </p:cNvPicPr>
          <p:nvPr/>
        </p:nvPicPr>
        <p:blipFill>
          <a:blip r:embed="rId1"/>
          <a:srcRect l="8438" t="19759" r="37724" b="9880"/>
          <a:stretch>
            <a:fillRect/>
          </a:stretch>
        </p:blipFill>
        <p:spPr>
          <a:xfrm>
            <a:off x="1837055" y="1355090"/>
            <a:ext cx="8590915" cy="52679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37055" y="635635"/>
            <a:ext cx="8096885" cy="720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/>
              <a:t>Decision Tree</a:t>
            </a:r>
            <a:endParaRPr lang="en-IN" altLang="en-US" sz="4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Plotting Actual Vs Predicted Value</a:t>
            </a:r>
            <a:endParaRPr lang="en-US"/>
          </a:p>
        </p:txBody>
      </p:sp>
      <p:pic>
        <p:nvPicPr>
          <p:cNvPr id="3" name="Content Placeholder 2" descr="dt.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6135" y="1782445"/>
            <a:ext cx="584327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vc.pr"/>
          <p:cNvPicPr>
            <a:picLocks noChangeAspect="1"/>
          </p:cNvPicPr>
          <p:nvPr/>
        </p:nvPicPr>
        <p:blipFill>
          <a:blip r:embed="rId1"/>
          <a:srcRect l="17719" t="10306" r="18229" b="6880"/>
          <a:stretch>
            <a:fillRect/>
          </a:stretch>
        </p:blipFill>
        <p:spPr>
          <a:xfrm>
            <a:off x="1556385" y="1282065"/>
            <a:ext cx="9119870" cy="51041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27785" y="607695"/>
            <a:ext cx="9063355" cy="674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/>
              <a:t>SVC</a:t>
            </a:r>
            <a:endParaRPr lang="en-IN" altLang="en-US" sz="4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Problem Overview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Gold price prediction poses a complex challenge due to the multitude of factors influencing its value, including economic indicators, geopolitical events, market sentiments, and currency fluctuations. </a:t>
            </a:r>
            <a:endParaRPr lang="en-US" sz="2400"/>
          </a:p>
          <a:p>
            <a:r>
              <a:rPr lang="en-US" sz="2400"/>
              <a:t>The inherent volatility of gold prices further complicates accurate forecasting. </a:t>
            </a:r>
            <a:endParaRPr lang="en-US" sz="2400"/>
          </a:p>
          <a:p>
            <a:r>
              <a:rPr lang="en-US" sz="2400"/>
              <a:t>The goal is to provide stakeholders with valuable insights for making informed decisions in gold investments and trading activities amidst dynamic market conditions.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Plotting Actual Vs Predicted Value</a:t>
            </a:r>
            <a:endParaRPr lang="en-US"/>
          </a:p>
        </p:txBody>
      </p:sp>
      <p:pic>
        <p:nvPicPr>
          <p:cNvPr id="3" name="Content Placeholder 2" descr="svc.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6135" y="1782445"/>
            <a:ext cx="5891530" cy="45065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lin.pr"/>
          <p:cNvPicPr>
            <a:picLocks noChangeAspect="1"/>
          </p:cNvPicPr>
          <p:nvPr/>
        </p:nvPicPr>
        <p:blipFill>
          <a:blip r:embed="rId1"/>
          <a:srcRect l="13667" t="15704" r="28609" b="9435"/>
          <a:stretch>
            <a:fillRect/>
          </a:stretch>
        </p:blipFill>
        <p:spPr>
          <a:xfrm>
            <a:off x="1803400" y="1390015"/>
            <a:ext cx="8241030" cy="49231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66875" y="496570"/>
            <a:ext cx="8240395" cy="72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/>
              <a:t>Linear Regression</a:t>
            </a:r>
            <a:endParaRPr lang="en-IN" altLang="en-US" sz="40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Plotting Actual Vs Predicted Value</a:t>
            </a:r>
            <a:endParaRPr lang="en-US"/>
          </a:p>
        </p:txBody>
      </p:sp>
      <p:pic>
        <p:nvPicPr>
          <p:cNvPr id="3" name="Content Placeholder 2" descr="lin.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7055" y="1782445"/>
            <a:ext cx="6063615" cy="438213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Future Scope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IN" dirty="0" smtClean="0">
                <a:sym typeface="+mn-ea"/>
              </a:rPr>
              <a:t>In future, this model can be used to compare various machine learning algorithm generated prediction models.</a:t>
            </a:r>
            <a:endParaRPr lang="en-IN" dirty="0" smtClean="0"/>
          </a:p>
          <a:p>
            <a:pPr algn="just"/>
            <a:r>
              <a:rPr lang="en-IN" dirty="0" smtClean="0">
                <a:sym typeface="+mn-ea"/>
              </a:rPr>
              <a:t>The model which will give higher accuracy will be chosen as the prediction model.</a:t>
            </a:r>
            <a:endParaRPr lang="en-IN" dirty="0" smtClean="0"/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/>
              <a:t>Conclusion</a:t>
            </a:r>
            <a:endParaRPr lang="en-IN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The L</a:t>
            </a:r>
            <a:r>
              <a:rPr lang="en-IN" altLang="en-US" dirty="0" smtClean="0">
                <a:sym typeface="+mn-ea"/>
              </a:rPr>
              <a:t>inear </a:t>
            </a:r>
            <a:r>
              <a:rPr lang="en-US" dirty="0" smtClean="0">
                <a:sym typeface="+mn-ea"/>
              </a:rPr>
              <a:t>Regression algorithm is the most accurate</a:t>
            </a:r>
            <a:r>
              <a:rPr lang="en-IN" altLang="en-US" dirty="0" smtClean="0">
                <a:sym typeface="+mn-ea"/>
              </a:rPr>
              <a:t> for gold price prediction.</a:t>
            </a:r>
            <a:endParaRPr lang="en-IN" altLang="en-US" dirty="0" smtClean="0">
              <a:sym typeface="+mn-ea"/>
            </a:endParaRPr>
          </a:p>
          <a:p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Placeholder 6" descr="OIP.jpg"/>
          <p:cNvPicPr>
            <a:picLocks noGrp="1" noChangeAspect="1"/>
          </p:cNvPicPr>
          <p:nvPr/>
        </p:nvPicPr>
        <p:blipFill>
          <a:blip r:embed="rId1"/>
          <a:srcRect t="11916" b="11916"/>
          <a:stretch>
            <a:fillRect/>
          </a:stretch>
        </p:blipFill>
        <p:spPr>
          <a:xfrm>
            <a:off x="659130" y="356870"/>
            <a:ext cx="10865485" cy="622109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Introduction to Gold Prediction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400"/>
              <a:t>In this project we explain about the procedure of the project and how the algorithms are used to predict the prices of gold.</a:t>
            </a:r>
            <a:endParaRPr lang="en-IN" altLang="en-US" sz="2400"/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Uses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/>
              <a:t>We in this project would forecast gold rates using the most comprehensive set of features and would apply various machine learning algorithms for forecasting and compare their results.</a:t>
            </a:r>
            <a:endParaRPr lang="en-US" sz="2400"/>
          </a:p>
          <a:p>
            <a:pPr algn="just"/>
            <a:r>
              <a:rPr lang="en-US" sz="2400"/>
              <a:t>Forecasting rise and fall in the daily gold rates, can help investors to decide when to buy (or sell) the commodity.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sz="4000" b="1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PYTHON LIBRARIES &amp; PACKAGES</a:t>
            </a:r>
            <a:endParaRPr 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sz="2400" dirty="0" smtClean="0">
                <a:sym typeface="+mn-ea"/>
              </a:rPr>
              <a:t>The python libraries and packages we will use in this project:</a:t>
            </a:r>
            <a:endParaRPr lang="en-IN" sz="2400" dirty="0" smtClean="0"/>
          </a:p>
          <a:p>
            <a:pPr lvl="1"/>
            <a:r>
              <a:rPr lang="en-IN" sz="2400" dirty="0" smtClean="0">
                <a:sym typeface="+mn-ea"/>
              </a:rPr>
              <a:t>Numpy</a:t>
            </a:r>
            <a:endParaRPr lang="en-IN" sz="2400" dirty="0" smtClean="0"/>
          </a:p>
          <a:p>
            <a:pPr lvl="1"/>
            <a:r>
              <a:rPr lang="en-IN" sz="2400" dirty="0" smtClean="0">
                <a:sym typeface="+mn-ea"/>
              </a:rPr>
              <a:t>Pandas</a:t>
            </a:r>
            <a:endParaRPr lang="en-IN" sz="2400" dirty="0" smtClean="0"/>
          </a:p>
          <a:p>
            <a:pPr lvl="1"/>
            <a:r>
              <a:rPr lang="en-IN" sz="2400" dirty="0" smtClean="0">
                <a:sym typeface="+mn-ea"/>
              </a:rPr>
              <a:t>Matplotlib</a:t>
            </a:r>
            <a:endParaRPr lang="en-IN" sz="2400" dirty="0" smtClean="0"/>
          </a:p>
          <a:p>
            <a:pPr lvl="1"/>
            <a:r>
              <a:rPr lang="en-IN" sz="2400" dirty="0" smtClean="0">
                <a:sym typeface="+mn-ea"/>
              </a:rPr>
              <a:t>Scikit-learn</a:t>
            </a:r>
            <a:endParaRPr lang="en-IN" sz="2400" dirty="0" smtClean="0"/>
          </a:p>
          <a:p>
            <a:pPr lvl="1"/>
            <a:r>
              <a:rPr lang="en-IN" sz="2400" dirty="0" smtClean="0">
                <a:sym typeface="+mn-ea"/>
              </a:rPr>
              <a:t>Seaborn</a:t>
            </a:r>
            <a:endParaRPr lang="en-US" sz="2400" dirty="0"/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About The Dataset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The data</a:t>
            </a: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set 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has </a:t>
            </a: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2511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rows in total and </a:t>
            </a: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7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columns in total. 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The data of Gold </a:t>
            </a: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has 7 columns:Date, Open, High, Low, Close, Unnamed: 0, and Volume.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The challenge of this project is to accurately predict the future adjusted closing price of Gold 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val 5"/>
          <p:cNvSpPr/>
          <p:nvPr/>
        </p:nvSpPr>
        <p:spPr>
          <a:xfrm>
            <a:off x="687070" y="1754505"/>
            <a:ext cx="2751455" cy="1315720"/>
          </a:xfrm>
          <a:prstGeom prst="ellips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6076315" y="1263015"/>
            <a:ext cx="4164965" cy="2583815"/>
          </a:xfrm>
          <a:prstGeom prst="flowChartProcess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416800" y="2087245"/>
            <a:ext cx="1719580" cy="661035"/>
          </a:xfrm>
          <a:prstGeom prst="rect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264525" y="1249680"/>
            <a:ext cx="1899920" cy="702310"/>
          </a:xfrm>
          <a:prstGeom prst="ellips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Data 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Integration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86500" y="3009265"/>
            <a:ext cx="1977390" cy="795020"/>
          </a:xfrm>
          <a:prstGeom prst="ellips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Data 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Cleaning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Flowchart: Off-page Connector 17"/>
          <p:cNvSpPr/>
          <p:nvPr/>
        </p:nvSpPr>
        <p:spPr>
          <a:xfrm>
            <a:off x="6364605" y="3904615"/>
            <a:ext cx="1327785" cy="1086485"/>
          </a:xfrm>
          <a:prstGeom prst="flowChartOffpageConnector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Training Data</a:t>
            </a:r>
            <a:endParaRPr lang="en-IN" altLang="en-US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Flowchart: Off-page Connector 18"/>
          <p:cNvSpPr/>
          <p:nvPr/>
        </p:nvSpPr>
        <p:spPr>
          <a:xfrm>
            <a:off x="8550910" y="3904615"/>
            <a:ext cx="1327785" cy="1086485"/>
          </a:xfrm>
          <a:prstGeom prst="flowChartOffpageConnector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Testing </a:t>
            </a:r>
            <a:endParaRPr lang="en-IN" altLang="en-US" b="1"/>
          </a:p>
          <a:p>
            <a:pPr algn="ctr"/>
            <a:r>
              <a:rPr lang="en-IN" altLang="en-US" b="1"/>
              <a:t>Data</a:t>
            </a:r>
            <a:endParaRPr lang="en-IN" altLang="en-US" b="1"/>
          </a:p>
        </p:txBody>
      </p:sp>
      <p:sp>
        <p:nvSpPr>
          <p:cNvPr id="21" name="Rectangles 20"/>
          <p:cNvSpPr/>
          <p:nvPr/>
        </p:nvSpPr>
        <p:spPr>
          <a:xfrm>
            <a:off x="6623685" y="5011420"/>
            <a:ext cx="3035300" cy="1310005"/>
          </a:xfrm>
          <a:prstGeom prst="rect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Machine Learning</a:t>
            </a:r>
            <a:endParaRPr lang="en-IN" altLang="en-US" b="1"/>
          </a:p>
          <a:p>
            <a:pPr algn="ctr"/>
            <a:r>
              <a:rPr lang="en-IN" altLang="en-US" b="1"/>
              <a:t>Algorithms</a:t>
            </a:r>
            <a:endParaRPr lang="en-IN" altLang="en-US" b="1"/>
          </a:p>
        </p:txBody>
      </p:sp>
      <p:sp>
        <p:nvSpPr>
          <p:cNvPr id="22" name="Rectangles 21"/>
          <p:cNvSpPr/>
          <p:nvPr/>
        </p:nvSpPr>
        <p:spPr>
          <a:xfrm>
            <a:off x="3537585" y="5097145"/>
            <a:ext cx="2413000" cy="1259840"/>
          </a:xfrm>
          <a:prstGeom prst="rect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Performance</a:t>
            </a:r>
            <a:endParaRPr lang="en-IN" altLang="en-US" b="1"/>
          </a:p>
        </p:txBody>
      </p:sp>
      <p:sp>
        <p:nvSpPr>
          <p:cNvPr id="23" name="Rectangles 22"/>
          <p:cNvSpPr/>
          <p:nvPr/>
        </p:nvSpPr>
        <p:spPr>
          <a:xfrm>
            <a:off x="599440" y="5097145"/>
            <a:ext cx="2413000" cy="1259840"/>
          </a:xfrm>
          <a:prstGeom prst="rect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Prediction</a:t>
            </a:r>
            <a:endParaRPr lang="en-IN" altLang="en-US" b="1"/>
          </a:p>
        </p:txBody>
      </p:sp>
      <p:cxnSp>
        <p:nvCxnSpPr>
          <p:cNvPr id="24" name="Straight Arrow Connector 23"/>
          <p:cNvCxnSpPr>
            <a:stCxn id="6" idx="6"/>
          </p:cNvCxnSpPr>
          <p:nvPr/>
        </p:nvCxnSpPr>
        <p:spPr>
          <a:xfrm>
            <a:off x="3438525" y="2412365"/>
            <a:ext cx="255143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1"/>
          </p:cNvCxnSpPr>
          <p:nvPr/>
        </p:nvCxnSpPr>
        <p:spPr>
          <a:xfrm flipH="1" flipV="1">
            <a:off x="5970270" y="5650230"/>
            <a:ext cx="653415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013075" y="5668010"/>
            <a:ext cx="52451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813165" y="1929130"/>
            <a:ext cx="238125" cy="154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561580" y="2770505"/>
            <a:ext cx="254000" cy="241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1188085" y="2087880"/>
            <a:ext cx="1823720" cy="661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400" b="1"/>
              <a:t>Load Data</a:t>
            </a:r>
            <a:endParaRPr lang="en-IN" altLang="en-US" sz="2400" b="1"/>
          </a:p>
        </p:txBody>
      </p:sp>
      <p:sp>
        <p:nvSpPr>
          <p:cNvPr id="42" name="Text Box 41"/>
          <p:cNvSpPr txBox="1"/>
          <p:nvPr/>
        </p:nvSpPr>
        <p:spPr>
          <a:xfrm>
            <a:off x="7416165" y="2134870"/>
            <a:ext cx="1719580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Data Preprocessing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6724650" y="3145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1979295" y="374650"/>
            <a:ext cx="8261985" cy="635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Flowchart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08605" y="2569845"/>
            <a:ext cx="6758940" cy="168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EXPLORATORY DATA ANALYSIS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IN" altLang="en-US" sz="4000" b="1">
                <a:latin typeface="Calibri" panose="020F0502020204030204" charset="0"/>
                <a:cs typeface="Calibri" panose="020F0502020204030204" charset="0"/>
              </a:rPr>
              <a:t> (EDA)</a:t>
            </a:r>
            <a:endParaRPr lang="en-IN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4549</Words>
  <Application>WPS Presentation</Application>
  <PresentationFormat>Widescreen</PresentationFormat>
  <Paragraphs>192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SimSun</vt:lpstr>
      <vt:lpstr>Wingdings</vt:lpstr>
      <vt:lpstr>Calibri</vt:lpstr>
      <vt:lpstr>Microsoft YaHei</vt:lpstr>
      <vt:lpstr>Arial Unicode MS</vt:lpstr>
      <vt:lpstr>Business Cooperate</vt:lpstr>
      <vt:lpstr>PowerPoint 演示文稿</vt:lpstr>
      <vt:lpstr>Project Defination</vt:lpstr>
      <vt:lpstr>Problem Overview</vt:lpstr>
      <vt:lpstr>Introduction to Gold Prediction</vt:lpstr>
      <vt:lpstr>Uses</vt:lpstr>
      <vt:lpstr>PYTHON LIBRARIES &amp; PACKAGES</vt:lpstr>
      <vt:lpstr>About The Dataset</vt:lpstr>
      <vt:lpstr>PowerPoint 演示文稿</vt:lpstr>
      <vt:lpstr>PowerPoint 演示文稿</vt:lpstr>
      <vt:lpstr>PAIRPLOT OF DATA</vt:lpstr>
      <vt:lpstr>HISTOGRAM OF DATA</vt:lpstr>
      <vt:lpstr>CORRELATION OF DATA</vt:lpstr>
      <vt:lpstr>TERMS WE SHOULD KNOW</vt:lpstr>
      <vt:lpstr>TYPES OF CLASSIFICATION ALGORITHMS WE USED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Result</vt:lpstr>
      <vt:lpstr>PowerPoint 演示文稿</vt:lpstr>
      <vt:lpstr>PowerPoint 演示文稿</vt:lpstr>
      <vt:lpstr>Plotting Actual Vs Predicted Value</vt:lpstr>
      <vt:lpstr>PowerPoint 演示文稿</vt:lpstr>
      <vt:lpstr>Plotting Actual Vs Predicted Value</vt:lpstr>
      <vt:lpstr>PowerPoint 演示文稿</vt:lpstr>
      <vt:lpstr>Plotting Actual Vs Predicted Value</vt:lpstr>
      <vt:lpstr>PowerPoint 演示文稿</vt:lpstr>
      <vt:lpstr>Plotting Actual Vs Predicted Value</vt:lpstr>
      <vt:lpstr>PowerPoint 演示文稿</vt:lpstr>
      <vt:lpstr>Plotting Actual Vs Predicted Value</vt:lpstr>
      <vt:lpstr>Future Scope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aasth</dc:creator>
  <cp:lastModifiedBy>aasth</cp:lastModifiedBy>
  <cp:revision>46</cp:revision>
  <dcterms:created xsi:type="dcterms:W3CDTF">2024-03-07T16:29:00Z</dcterms:created>
  <dcterms:modified xsi:type="dcterms:W3CDTF">2024-03-19T14:11:56Z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FBD3DF09340B404195630858F5D72DA3_11</vt:lpwstr>
  </property>
  <property fmtid="{D5CDD505-2E9C-101B-9397-08002B2CF9AE}" pid="3" name="KSOProductBuildVer">
    <vt:lpwstr>1033-12.2.0.13489</vt:lpwstr>
  </property>
</Properties>
</file>