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0" r:id="rId1"/>
  </p:sldMasterIdLst>
  <p:sldIdLst>
    <p:sldId id="256" r:id="rId2"/>
    <p:sldId id="257" r:id="rId3"/>
    <p:sldId id="258" r:id="rId4"/>
    <p:sldId id="268" r:id="rId5"/>
    <p:sldId id="277" r:id="rId6"/>
    <p:sldId id="279" r:id="rId7"/>
    <p:sldId id="280" r:id="rId8"/>
    <p:sldId id="270" r:id="rId9"/>
    <p:sldId id="269" r:id="rId10"/>
    <p:sldId id="271" r:id="rId11"/>
    <p:sldId id="272" r:id="rId12"/>
    <p:sldId id="273" r:id="rId13"/>
    <p:sldId id="274" r:id="rId14"/>
    <p:sldId id="275" r:id="rId15"/>
    <p:sldId id="276" r:id="rId16"/>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p:scale>
          <a:sx n="68" d="100"/>
          <a:sy n="68" d="100"/>
        </p:scale>
        <p:origin x="-1688" y="-8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printerSettings" Target="printerSettings/printerSettings1.bin"/><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4AF466F-BDA4-4F18-9C7B-FF0A9A1B0E80}" type="datetime1">
              <a:rPr lang="en-US" smtClean="0"/>
              <a:pPr/>
              <a:t>2/14/18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8FB4290-6522-4139-852E-05BD9E7F0D2E}" type="datetime1">
              <a:rPr lang="en-US" smtClean="0"/>
              <a:pPr/>
              <a:t>2/14/18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AB955F9-81EA-47C5-8059-9E5C2B437C70}" type="datetime1">
              <a:rPr lang="en-US" smtClean="0"/>
              <a:pPr/>
              <a:t>2/14/18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CEF607B-A47E-422C-9BEF-122CCDB7C526}" type="datetime1">
              <a:rPr lang="en-US" smtClean="0"/>
              <a:pPr/>
              <a:t>2/14/18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A9A7CB-BEE6-4F99-898E-913F06E8E125}" type="datetime1">
              <a:rPr lang="en-US" smtClean="0"/>
              <a:pPr/>
              <a:t>2/14/18</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EE300C-6FC5-4FC3-AF1A-075E4F50620D}" type="datetime1">
              <a:rPr lang="en-US" smtClean="0"/>
              <a:pPr/>
              <a:t>2/14/18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50D295D-4A77-4DEB-B04C-9F4282A8BC04}" type="datetime1">
              <a:rPr lang="en-US" smtClean="0"/>
              <a:pPr/>
              <a:t>2/14/18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2B28685-4D0C-42D5-8013-B5904CD1FCBC}" type="datetime1">
              <a:rPr lang="en-US" smtClean="0"/>
              <a:pPr/>
              <a:t>2/14/18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F226C0-9885-4BA9-BBFA-A52CBFEBB775}" type="datetime1">
              <a:rPr lang="en-US" smtClean="0"/>
              <a:pPr/>
              <a:t>2/14/18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BEE1B38-C5EB-4D66-9137-0AFE9CDEDE8F}" type="datetime1">
              <a:rPr lang="en-US" smtClean="0"/>
              <a:pPr/>
              <a:t>2/14/18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2D2B3B-882E-40F3-A32F-6DD516915044}" type="slidenum">
              <a:rPr lang="en-US" smtClean="0"/>
              <a:pPr/>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327B613C-1AD7-49D3-885D-F654C5CDBAA6}" type="datetime1">
              <a:rPr lang="en-US" smtClean="0"/>
              <a:pPr/>
              <a:t>2/14/18</a:t>
            </a:fld>
            <a:endParaRPr lang="en-US" dirty="0"/>
          </a:p>
        </p:txBody>
      </p:sp>
      <p:sp>
        <p:nvSpPr>
          <p:cNvPr id="9" name="Slide Number Placeholder 8"/>
          <p:cNvSpPr>
            <a:spLocks noGrp="1"/>
          </p:cNvSpPr>
          <p:nvPr>
            <p:ph type="sldNum" sz="quarter" idx="11"/>
          </p:nvPr>
        </p:nvSpPr>
        <p:spPr/>
        <p:txBody>
          <a:bodyPr/>
          <a:lstStyle/>
          <a:p>
            <a:fld id="{6E2D2B3B-882E-40F3-A32F-6DD516915044}" type="slidenum">
              <a:rPr lang="en-US" smtClean="0"/>
              <a:pPr/>
              <a:t>‹#›</a:t>
            </a:fld>
            <a:endParaRPr lang="en-US" dirty="0"/>
          </a:p>
        </p:txBody>
      </p:sp>
      <p:sp>
        <p:nvSpPr>
          <p:cNvPr id="10" name="Footer Placeholder 9"/>
          <p:cNvSpPr>
            <a:spLocks noGrp="1"/>
          </p:cNvSpPr>
          <p:nvPr>
            <p:ph type="ftr" sz="quarter" idx="12"/>
          </p:nvPr>
        </p:nvSpPr>
        <p:spPr/>
        <p:txBody>
          <a:bodyPr/>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6E2D2B3B-882E-40F3-A32F-6DD516915044}" type="slidenum">
              <a:rPr lang="en-US" smtClean="0"/>
              <a:pPr/>
              <a:t>‹#›</a:t>
            </a:fld>
            <a:endParaRPr lang="en-US" dirty="0"/>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dirty="0"/>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327B613C-1AD7-49D3-885D-F654C5CDBAA6}" type="datetime1">
              <a:rPr lang="en-US" smtClean="0"/>
              <a:pPr/>
              <a:t>2/14/18</a:t>
            </a:fld>
            <a:endParaRPr lang="en-US" dirty="0"/>
          </a:p>
        </p:txBody>
      </p:sp>
    </p:spTree>
  </p:cSld>
  <p:clrMap bg1="lt1" tx1="dk1" bg2="lt2" tx2="dk2" accent1="accent1" accent2="accent2" accent3="accent3" accent4="accent4" accent5="accent5" accent6="accent6" hlink="hlink" folHlink="folHlink"/>
  <p:sldLayoutIdLst>
    <p:sldLayoutId id="2147483951" r:id="rId1"/>
    <p:sldLayoutId id="2147483952" r:id="rId2"/>
    <p:sldLayoutId id="2147483953" r:id="rId3"/>
    <p:sldLayoutId id="2147483954" r:id="rId4"/>
    <p:sldLayoutId id="2147483955" r:id="rId5"/>
    <p:sldLayoutId id="2147483956" r:id="rId6"/>
    <p:sldLayoutId id="2147483957" r:id="rId7"/>
    <p:sldLayoutId id="2147483958" r:id="rId8"/>
    <p:sldLayoutId id="2147483959" r:id="rId9"/>
    <p:sldLayoutId id="2147483960" r:id="rId10"/>
    <p:sldLayoutId id="2147483961" r:id="rId11"/>
  </p:sldLayoutIdLst>
  <p:hf sldNum="0" hdr="0" ftr="0" dt="0"/>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 Id="rId3"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4" Type="http://schemas.openxmlformats.org/officeDocument/2006/relationships/image" Target="../media/image22.png"/><Relationship Id="rId5" Type="http://schemas.openxmlformats.org/officeDocument/2006/relationships/image" Target="../media/image23.png"/><Relationship Id="rId6" Type="http://schemas.openxmlformats.org/officeDocument/2006/relationships/image" Target="../media/image24.png"/><Relationship Id="rId7" Type="http://schemas.openxmlformats.org/officeDocument/2006/relationships/image" Target="../media/image25.png"/><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6.png"/><Relationship Id="rId3" Type="http://schemas.openxmlformats.org/officeDocument/2006/relationships/image" Target="../media/image27.png"/></Relationships>
</file>

<file path=ppt/slides/_rels/slide13.xml.rels><?xml version="1.0" encoding="UTF-8" standalone="yes"?>
<Relationships xmlns="http://schemas.openxmlformats.org/package/2006/relationships"><Relationship Id="rId3" Type="http://schemas.openxmlformats.org/officeDocument/2006/relationships/image" Target="../media/image29.png"/><Relationship Id="rId4" Type="http://schemas.openxmlformats.org/officeDocument/2006/relationships/image" Target="../media/image30.png"/><Relationship Id="rId5" Type="http://schemas.openxmlformats.org/officeDocument/2006/relationships/image" Target="../media/image31.png"/><Relationship Id="rId6" Type="http://schemas.openxmlformats.org/officeDocument/2006/relationships/image" Target="../media/image32.png"/><Relationship Id="rId7" Type="http://schemas.openxmlformats.org/officeDocument/2006/relationships/image" Target="../media/image33.png"/><Relationship Id="rId1" Type="http://schemas.openxmlformats.org/officeDocument/2006/relationships/slideLayout" Target="../slideLayouts/slideLayout2.xml"/><Relationship Id="rId2" Type="http://schemas.openxmlformats.org/officeDocument/2006/relationships/image" Target="../media/image2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4.png"/><Relationship Id="rId3" Type="http://schemas.openxmlformats.org/officeDocument/2006/relationships/image" Target="../media/image35.png"/></Relationships>
</file>

<file path=ppt/slides/_rels/slide15.xml.rels><?xml version="1.0" encoding="UTF-8" standalone="yes"?>
<Relationships xmlns="http://schemas.openxmlformats.org/package/2006/relationships"><Relationship Id="rId3" Type="http://schemas.openxmlformats.org/officeDocument/2006/relationships/image" Target="../media/image37.png"/><Relationship Id="rId4" Type="http://schemas.openxmlformats.org/officeDocument/2006/relationships/image" Target="../media/image38.png"/><Relationship Id="rId5" Type="http://schemas.openxmlformats.org/officeDocument/2006/relationships/image" Target="../media/image39.png"/><Relationship Id="rId6" Type="http://schemas.openxmlformats.org/officeDocument/2006/relationships/image" Target="../media/image40.png"/><Relationship Id="rId7" Type="http://schemas.openxmlformats.org/officeDocument/2006/relationships/image" Target="../media/image41.png"/><Relationship Id="rId1" Type="http://schemas.openxmlformats.org/officeDocument/2006/relationships/slideLayout" Target="../slideLayouts/slideLayout2.xml"/><Relationship Id="rId2" Type="http://schemas.openxmlformats.org/officeDocument/2006/relationships/image" Target="../media/image3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png"/><Relationship Id="rId6" Type="http://schemas.openxmlformats.org/officeDocument/2006/relationships/image" Target="../media/image16.png"/><Relationship Id="rId7" Type="http://schemas.openxmlformats.org/officeDocument/2006/relationships/image" Target="../media/image17.png"/><Relationship Id="rId1" Type="http://schemas.openxmlformats.org/officeDocument/2006/relationships/slideLayout" Target="../slideLayouts/slideLayout2.xml"/><Relationship Id="rId2"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Notable Features of Berry Curvature on Trajectory</a:t>
            </a:r>
            <a:endParaRPr lang="en-US" dirty="0"/>
          </a:p>
        </p:txBody>
      </p:sp>
      <p:sp>
        <p:nvSpPr>
          <p:cNvPr id="3" name="Subtitle 2"/>
          <p:cNvSpPr>
            <a:spLocks noGrp="1"/>
          </p:cNvSpPr>
          <p:nvPr>
            <p:ph type="subTitle" idx="1"/>
          </p:nvPr>
        </p:nvSpPr>
        <p:spPr/>
        <p:txBody>
          <a:bodyPr/>
          <a:lstStyle/>
          <a:p>
            <a:r>
              <a:rPr lang="en-US" dirty="0" smtClean="0"/>
              <a:t>Robert McKay</a:t>
            </a:r>
            <a:endParaRPr lang="en-US" dirty="0"/>
          </a:p>
        </p:txBody>
      </p:sp>
    </p:spTree>
    <p:extLst>
      <p:ext uri="{BB962C8B-B14F-4D97-AF65-F5344CB8AC3E}">
        <p14:creationId xmlns:p14="http://schemas.microsoft.com/office/powerpoint/2010/main" val="3270825832"/>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433" y="-276886"/>
            <a:ext cx="8497358" cy="1396655"/>
          </a:xfrm>
        </p:spPr>
        <p:txBody>
          <a:bodyPr/>
          <a:lstStyle/>
          <a:p>
            <a:r>
              <a:rPr lang="en-US" sz="2800" dirty="0" smtClean="0"/>
              <a:t>One Monopole of Berry Curvature</a:t>
            </a:r>
            <a:br>
              <a:rPr lang="en-US" sz="2800" dirty="0" smtClean="0"/>
            </a:br>
            <a:r>
              <a:rPr lang="en-US" sz="2800" dirty="0" smtClean="0"/>
              <a:t>(at </a:t>
            </a:r>
            <a:r>
              <a:rPr lang="en-US" sz="2800" dirty="0" err="1" smtClean="0"/>
              <a:t>kz</a:t>
            </a:r>
            <a:r>
              <a:rPr lang="en-US" sz="2800" dirty="0" smtClean="0"/>
              <a:t>=Pi/2)</a:t>
            </a:r>
            <a:endParaRPr lang="en-US" sz="2800" dirty="0"/>
          </a:p>
        </p:txBody>
      </p:sp>
      <p:pic>
        <p:nvPicPr>
          <p:cNvPr id="4" name="Picture 3" descr="x y z Plot.png"/>
          <p:cNvPicPr>
            <a:picLocks noChangeAspect="1"/>
          </p:cNvPicPr>
          <p:nvPr/>
        </p:nvPicPr>
        <p:blipFill rotWithShape="1">
          <a:blip r:embed="rId2">
            <a:extLst>
              <a:ext uri="{28A0092B-C50C-407E-A947-70E740481C1C}">
                <a14:useLocalDpi xmlns:a14="http://schemas.microsoft.com/office/drawing/2010/main" val="0"/>
              </a:ext>
            </a:extLst>
          </a:blip>
          <a:srcRect t="25052" b="25118"/>
          <a:stretch/>
        </p:blipFill>
        <p:spPr>
          <a:xfrm>
            <a:off x="205432" y="1101098"/>
            <a:ext cx="5864112" cy="2573774"/>
          </a:xfrm>
          <a:prstGeom prst="rect">
            <a:avLst/>
          </a:prstGeom>
        </p:spPr>
      </p:pic>
      <p:pic>
        <p:nvPicPr>
          <p:cNvPr id="5" name="Picture 4" descr="Screen Shot 2018-01-21 at 7.38.47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3935407"/>
            <a:ext cx="5527952" cy="2922593"/>
          </a:xfrm>
          <a:prstGeom prst="rect">
            <a:avLst/>
          </a:prstGeom>
        </p:spPr>
      </p:pic>
      <p:sp>
        <p:nvSpPr>
          <p:cNvPr id="6" name="TextBox 5"/>
          <p:cNvSpPr txBox="1"/>
          <p:nvPr/>
        </p:nvSpPr>
        <p:spPr>
          <a:xfrm>
            <a:off x="6069544" y="1484013"/>
            <a:ext cx="2241061" cy="5355313"/>
          </a:xfrm>
          <a:prstGeom prst="rect">
            <a:avLst/>
          </a:prstGeom>
          <a:noFill/>
        </p:spPr>
        <p:txBody>
          <a:bodyPr wrap="square" rtlCol="0">
            <a:spAutoFit/>
          </a:bodyPr>
          <a:lstStyle/>
          <a:p>
            <a:r>
              <a:rPr lang="en-US" dirty="0" smtClean="0"/>
              <a:t>We now see behavior resembling a monopole.  The y  speed shows </a:t>
            </a:r>
            <a:r>
              <a:rPr lang="en-US" dirty="0" err="1" smtClean="0"/>
              <a:t>asymtotic</a:t>
            </a:r>
            <a:r>
              <a:rPr lang="en-US" dirty="0" smtClean="0"/>
              <a:t> divergence, typical near a monopole.  We see as time moves on, the electron gets farther away from the monopole and </a:t>
            </a:r>
            <a:r>
              <a:rPr lang="en-US" dirty="0" err="1" smtClean="0"/>
              <a:t>reconverges</a:t>
            </a:r>
            <a:r>
              <a:rPr lang="en-US" dirty="0" smtClean="0"/>
              <a:t> to the classical behavior (i.e. the monopole ceases adding speed).  A similar, those less apparent result occurs in the y direction.</a:t>
            </a:r>
            <a:endParaRPr lang="en-US" dirty="0"/>
          </a:p>
        </p:txBody>
      </p:sp>
    </p:spTree>
    <p:extLst>
      <p:ext uri="{BB962C8B-B14F-4D97-AF65-F5344CB8AC3E}">
        <p14:creationId xmlns:p14="http://schemas.microsoft.com/office/powerpoint/2010/main" val="826069609"/>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9054"/>
            <a:ext cx="7620000" cy="1143000"/>
          </a:xfrm>
        </p:spPr>
        <p:txBody>
          <a:bodyPr/>
          <a:lstStyle/>
          <a:p>
            <a:r>
              <a:rPr lang="en-US" sz="2800" dirty="0"/>
              <a:t>One Monopole of Berry Curvature</a:t>
            </a:r>
            <a:br>
              <a:rPr lang="en-US" sz="2800" dirty="0"/>
            </a:br>
            <a:r>
              <a:rPr lang="en-US" sz="2800" dirty="0"/>
              <a:t>(at </a:t>
            </a:r>
            <a:r>
              <a:rPr lang="en-US" sz="2800" dirty="0" err="1"/>
              <a:t>kz</a:t>
            </a:r>
            <a:r>
              <a:rPr lang="en-US" sz="2800" dirty="0"/>
              <a:t>=Pi/2)</a:t>
            </a:r>
          </a:p>
        </p:txBody>
      </p:sp>
      <p:cxnSp>
        <p:nvCxnSpPr>
          <p:cNvPr id="5" name="Straight Connector 4"/>
          <p:cNvCxnSpPr/>
          <p:nvPr/>
        </p:nvCxnSpPr>
        <p:spPr>
          <a:xfrm>
            <a:off x="3006772" y="944485"/>
            <a:ext cx="0" cy="5913515"/>
          </a:xfrm>
          <a:prstGeom prst="line">
            <a:avLst/>
          </a:prstGeom>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a:off x="6312322" y="944485"/>
            <a:ext cx="0" cy="5759455"/>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130729" y="3697439"/>
            <a:ext cx="9013271" cy="0"/>
          </a:xfrm>
          <a:prstGeom prst="line">
            <a:avLst/>
          </a:prstGeom>
        </p:spPr>
        <p:style>
          <a:lnRef idx="2">
            <a:schemeClr val="accent1"/>
          </a:lnRef>
          <a:fillRef idx="0">
            <a:schemeClr val="accent1"/>
          </a:fillRef>
          <a:effectRef idx="1">
            <a:schemeClr val="accent1"/>
          </a:effectRef>
          <a:fontRef idx="minor">
            <a:schemeClr val="tx1"/>
          </a:fontRef>
        </p:style>
      </p:cxnSp>
      <p:pic>
        <p:nvPicPr>
          <p:cNvPr id="3" name="Picture 2" descr="y t Plo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944485"/>
            <a:ext cx="3006773" cy="2625317"/>
          </a:xfrm>
          <a:prstGeom prst="rect">
            <a:avLst/>
          </a:prstGeom>
        </p:spPr>
      </p:pic>
      <p:pic>
        <p:nvPicPr>
          <p:cNvPr id="4" name="Picture 3" descr="ydot t Plo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884175"/>
            <a:ext cx="3006772" cy="2625316"/>
          </a:xfrm>
          <a:prstGeom prst="rect">
            <a:avLst/>
          </a:prstGeom>
        </p:spPr>
      </p:pic>
      <p:pic>
        <p:nvPicPr>
          <p:cNvPr id="6" name="Picture 5" descr="zdot t Plot.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06772" y="3807168"/>
            <a:ext cx="3305550" cy="2886189"/>
          </a:xfrm>
          <a:prstGeom prst="rect">
            <a:avLst/>
          </a:prstGeom>
        </p:spPr>
      </p:pic>
      <p:pic>
        <p:nvPicPr>
          <p:cNvPr id="7" name="Picture 6" descr="z t Plo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63707" y="739070"/>
            <a:ext cx="3229939" cy="2820170"/>
          </a:xfrm>
          <a:prstGeom prst="rect">
            <a:avLst/>
          </a:prstGeom>
        </p:spPr>
      </p:pic>
      <p:pic>
        <p:nvPicPr>
          <p:cNvPr id="9" name="Picture 8" descr="kx ky kz Plot.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58956" y="888463"/>
            <a:ext cx="2712435" cy="2398148"/>
          </a:xfrm>
          <a:prstGeom prst="rect">
            <a:avLst/>
          </a:prstGeom>
        </p:spPr>
      </p:pic>
      <p:pic>
        <p:nvPicPr>
          <p:cNvPr id="10" name="Picture 9" descr="Screen Shot 2018-01-21 at 6.55.56 PM.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360648" y="3863190"/>
            <a:ext cx="2746000" cy="2018812"/>
          </a:xfrm>
          <a:prstGeom prst="rect">
            <a:avLst/>
          </a:prstGeom>
        </p:spPr>
      </p:pic>
    </p:spTree>
    <p:extLst>
      <p:ext uri="{BB962C8B-B14F-4D97-AF65-F5344CB8AC3E}">
        <p14:creationId xmlns:p14="http://schemas.microsoft.com/office/powerpoint/2010/main" val="3161002373"/>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432" y="-504199"/>
            <a:ext cx="8301617" cy="1396655"/>
          </a:xfrm>
        </p:spPr>
        <p:txBody>
          <a:bodyPr/>
          <a:lstStyle/>
          <a:p>
            <a:r>
              <a:rPr lang="en-US" sz="4000" dirty="0" smtClean="0"/>
              <a:t>Two Monopoles of Opposite Curvature</a:t>
            </a:r>
            <a:endParaRPr lang="en-US" sz="4000" dirty="0"/>
          </a:p>
        </p:txBody>
      </p:sp>
      <p:pic>
        <p:nvPicPr>
          <p:cNvPr id="3" name="Picture 2" descr="x y z Plot.png"/>
          <p:cNvPicPr>
            <a:picLocks noChangeAspect="1"/>
          </p:cNvPicPr>
          <p:nvPr/>
        </p:nvPicPr>
        <p:blipFill rotWithShape="1">
          <a:blip r:embed="rId2">
            <a:extLst>
              <a:ext uri="{28A0092B-C50C-407E-A947-70E740481C1C}">
                <a14:useLocalDpi xmlns:a14="http://schemas.microsoft.com/office/drawing/2010/main" val="0"/>
              </a:ext>
            </a:extLst>
          </a:blip>
          <a:srcRect t="21635" b="24625"/>
          <a:stretch/>
        </p:blipFill>
        <p:spPr>
          <a:xfrm>
            <a:off x="466890" y="668368"/>
            <a:ext cx="5373700" cy="2543547"/>
          </a:xfrm>
          <a:prstGeom prst="rect">
            <a:avLst/>
          </a:prstGeom>
        </p:spPr>
      </p:pic>
      <p:pic>
        <p:nvPicPr>
          <p:cNvPr id="6" name="Picture 5" descr="Screen Shot 2018-01-21 at 7.47.58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432" y="3473348"/>
            <a:ext cx="5691432" cy="3249265"/>
          </a:xfrm>
          <a:prstGeom prst="rect">
            <a:avLst/>
          </a:prstGeom>
        </p:spPr>
      </p:pic>
      <p:sp>
        <p:nvSpPr>
          <p:cNvPr id="7" name="TextBox 6"/>
          <p:cNvSpPr txBox="1"/>
          <p:nvPr/>
        </p:nvSpPr>
        <p:spPr>
          <a:xfrm>
            <a:off x="5896863" y="967151"/>
            <a:ext cx="2610185" cy="4247317"/>
          </a:xfrm>
          <a:prstGeom prst="rect">
            <a:avLst/>
          </a:prstGeom>
          <a:noFill/>
        </p:spPr>
        <p:txBody>
          <a:bodyPr wrap="square" rtlCol="0">
            <a:spAutoFit/>
          </a:bodyPr>
          <a:lstStyle/>
          <a:p>
            <a:r>
              <a:rPr lang="en-US" dirty="0" smtClean="0"/>
              <a:t>Now, we see a stronger response to the Berry field in the y direction.  We see it takes longer to </a:t>
            </a:r>
            <a:r>
              <a:rPr lang="en-US" dirty="0" err="1" smtClean="0"/>
              <a:t>reconverge</a:t>
            </a:r>
            <a:r>
              <a:rPr lang="en-US" dirty="0" smtClean="0"/>
              <a:t> than the monopole and the enhancement lasts longer.  Also, there is now no z component divergence.  This makes sense as the net Berry field is now in the z direction, and </a:t>
            </a:r>
            <a:r>
              <a:rPr lang="en-US" dirty="0" smtClean="0"/>
              <a:t>now only affects </a:t>
            </a:r>
            <a:r>
              <a:rPr lang="en-US" dirty="0" smtClean="0"/>
              <a:t>the speed in the z cross x direction.   </a:t>
            </a:r>
            <a:endParaRPr lang="en-US" dirty="0"/>
          </a:p>
        </p:txBody>
      </p:sp>
    </p:spTree>
    <p:extLst>
      <p:ext uri="{BB962C8B-B14F-4D97-AF65-F5344CB8AC3E}">
        <p14:creationId xmlns:p14="http://schemas.microsoft.com/office/powerpoint/2010/main" val="195547013"/>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120" y="-388263"/>
            <a:ext cx="8301618" cy="1143000"/>
          </a:xfrm>
        </p:spPr>
        <p:txBody>
          <a:bodyPr/>
          <a:lstStyle/>
          <a:p>
            <a:r>
              <a:rPr lang="en-US" sz="4000" dirty="0"/>
              <a:t>Two Monopoles of Opposite Curvature</a:t>
            </a:r>
          </a:p>
        </p:txBody>
      </p:sp>
      <p:cxnSp>
        <p:nvCxnSpPr>
          <p:cNvPr id="5" name="Straight Connector 4"/>
          <p:cNvCxnSpPr/>
          <p:nvPr/>
        </p:nvCxnSpPr>
        <p:spPr>
          <a:xfrm>
            <a:off x="3006772" y="944485"/>
            <a:ext cx="0" cy="5913515"/>
          </a:xfrm>
          <a:prstGeom prst="line">
            <a:avLst/>
          </a:prstGeom>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a:off x="6312322" y="944485"/>
            <a:ext cx="0" cy="5759455"/>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130729" y="3697439"/>
            <a:ext cx="9013271" cy="0"/>
          </a:xfrm>
          <a:prstGeom prst="line">
            <a:avLst/>
          </a:prstGeom>
        </p:spPr>
        <p:style>
          <a:lnRef idx="2">
            <a:schemeClr val="accent1"/>
          </a:lnRef>
          <a:fillRef idx="0">
            <a:schemeClr val="accent1"/>
          </a:fillRef>
          <a:effectRef idx="1">
            <a:schemeClr val="accent1"/>
          </a:effectRef>
          <a:fontRef idx="minor">
            <a:schemeClr val="tx1"/>
          </a:fontRef>
        </p:style>
      </p:cxnSp>
      <p:pic>
        <p:nvPicPr>
          <p:cNvPr id="11" name="Picture 10" descr="y t Plo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44484"/>
            <a:ext cx="2960468" cy="2584887"/>
          </a:xfrm>
          <a:prstGeom prst="rect">
            <a:avLst/>
          </a:prstGeom>
        </p:spPr>
      </p:pic>
      <p:pic>
        <p:nvPicPr>
          <p:cNvPr id="13" name="Picture 12" descr="ydot t Plo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790804"/>
            <a:ext cx="2960468" cy="2584886"/>
          </a:xfrm>
          <a:prstGeom prst="rect">
            <a:avLst/>
          </a:prstGeom>
        </p:spPr>
      </p:pic>
      <p:pic>
        <p:nvPicPr>
          <p:cNvPr id="14" name="Picture 13" descr="z t Plot.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44124" y="929029"/>
            <a:ext cx="2978172" cy="2600344"/>
          </a:xfrm>
          <a:prstGeom prst="rect">
            <a:avLst/>
          </a:prstGeom>
        </p:spPr>
      </p:pic>
      <p:pic>
        <p:nvPicPr>
          <p:cNvPr id="15" name="Picture 14" descr="zdot t Plo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76072" y="3790804"/>
            <a:ext cx="3236249" cy="2825680"/>
          </a:xfrm>
          <a:prstGeom prst="rect">
            <a:avLst/>
          </a:prstGeom>
        </p:spPr>
      </p:pic>
      <p:pic>
        <p:nvPicPr>
          <p:cNvPr id="16" name="Picture 15" descr="kx ky kz Plot.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36238" y="885455"/>
            <a:ext cx="2821444" cy="2494526"/>
          </a:xfrm>
          <a:prstGeom prst="rect">
            <a:avLst/>
          </a:prstGeom>
        </p:spPr>
      </p:pic>
      <p:pic>
        <p:nvPicPr>
          <p:cNvPr id="17" name="Picture 16" descr="Screen Shot 2018-01-21 at 7.02.53 PM.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336238" y="3790803"/>
            <a:ext cx="2807762" cy="2519787"/>
          </a:xfrm>
          <a:prstGeom prst="rect">
            <a:avLst/>
          </a:prstGeom>
        </p:spPr>
      </p:pic>
    </p:spTree>
    <p:extLst>
      <p:ext uri="{BB962C8B-B14F-4D97-AF65-F5344CB8AC3E}">
        <p14:creationId xmlns:p14="http://schemas.microsoft.com/office/powerpoint/2010/main" val="3858138700"/>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432" y="-504199"/>
            <a:ext cx="8301617" cy="1396655"/>
          </a:xfrm>
        </p:spPr>
        <p:txBody>
          <a:bodyPr/>
          <a:lstStyle/>
          <a:p>
            <a:r>
              <a:rPr lang="en-US" sz="4000" dirty="0" smtClean="0"/>
              <a:t>Full Berry Curvature for Type-I WSM</a:t>
            </a:r>
            <a:endParaRPr lang="en-US" sz="4000" dirty="0"/>
          </a:p>
        </p:txBody>
      </p:sp>
      <p:pic>
        <p:nvPicPr>
          <p:cNvPr id="4" name="Picture 3" descr="Screen Shot 2017-11-14 at 10.26.26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887" y="3546192"/>
            <a:ext cx="4071263" cy="3173046"/>
          </a:xfrm>
          <a:prstGeom prst="rect">
            <a:avLst/>
          </a:prstGeom>
        </p:spPr>
      </p:pic>
      <p:pic>
        <p:nvPicPr>
          <p:cNvPr id="5" name="Picture 4" descr="x y z Plot.png"/>
          <p:cNvPicPr>
            <a:picLocks noChangeAspect="1"/>
          </p:cNvPicPr>
          <p:nvPr/>
        </p:nvPicPr>
        <p:blipFill rotWithShape="1">
          <a:blip r:embed="rId3">
            <a:extLst>
              <a:ext uri="{28A0092B-C50C-407E-A947-70E740481C1C}">
                <a14:useLocalDpi xmlns:a14="http://schemas.microsoft.com/office/drawing/2010/main" val="0"/>
              </a:ext>
            </a:extLst>
          </a:blip>
          <a:srcRect t="22323" b="23075"/>
          <a:stretch/>
        </p:blipFill>
        <p:spPr>
          <a:xfrm>
            <a:off x="290278" y="892456"/>
            <a:ext cx="5517808" cy="2653736"/>
          </a:xfrm>
          <a:prstGeom prst="rect">
            <a:avLst/>
          </a:prstGeom>
        </p:spPr>
      </p:pic>
      <p:sp>
        <p:nvSpPr>
          <p:cNvPr id="7" name="TextBox 6"/>
          <p:cNvSpPr txBox="1"/>
          <p:nvPr/>
        </p:nvSpPr>
        <p:spPr>
          <a:xfrm>
            <a:off x="5743073" y="892456"/>
            <a:ext cx="2999755" cy="5078314"/>
          </a:xfrm>
          <a:prstGeom prst="rect">
            <a:avLst/>
          </a:prstGeom>
          <a:noFill/>
        </p:spPr>
        <p:txBody>
          <a:bodyPr wrap="square" rtlCol="0">
            <a:spAutoFit/>
          </a:bodyPr>
          <a:lstStyle/>
          <a:p>
            <a:r>
              <a:rPr lang="en-US" dirty="0" smtClean="0"/>
              <a:t>We now see more characteristic behavior of a “pseudo- magnetic field”, by way of orbits.  In this final progression, we see the repeating monopoles greatly influencing the speed in the y direction.  As the electron approaches the monopoles, we see enhanced effects, and as it moves away, these effects diminish.  This is reflected in the trajectory, where we see regions of great divergence, followed by greater divergence, etc.  This is due to moving in and out of monopole regions.</a:t>
            </a:r>
            <a:endParaRPr lang="en-US" dirty="0"/>
          </a:p>
        </p:txBody>
      </p:sp>
    </p:spTree>
    <p:extLst>
      <p:ext uri="{BB962C8B-B14F-4D97-AF65-F5344CB8AC3E}">
        <p14:creationId xmlns:p14="http://schemas.microsoft.com/office/powerpoint/2010/main" val="3604168793"/>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120" y="-388263"/>
            <a:ext cx="8301618" cy="1143000"/>
          </a:xfrm>
        </p:spPr>
        <p:txBody>
          <a:bodyPr/>
          <a:lstStyle/>
          <a:p>
            <a:r>
              <a:rPr lang="en-US" sz="4000" dirty="0"/>
              <a:t>Full Berry Curvature for Type-I WSM</a:t>
            </a:r>
          </a:p>
        </p:txBody>
      </p:sp>
      <p:cxnSp>
        <p:nvCxnSpPr>
          <p:cNvPr id="5" name="Straight Connector 4"/>
          <p:cNvCxnSpPr/>
          <p:nvPr/>
        </p:nvCxnSpPr>
        <p:spPr>
          <a:xfrm>
            <a:off x="3006772" y="944485"/>
            <a:ext cx="0" cy="5913515"/>
          </a:xfrm>
          <a:prstGeom prst="line">
            <a:avLst/>
          </a:prstGeom>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a:off x="6312322" y="944485"/>
            <a:ext cx="0" cy="5759455"/>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130729" y="3697439"/>
            <a:ext cx="9013271" cy="0"/>
          </a:xfrm>
          <a:prstGeom prst="line">
            <a:avLst/>
          </a:prstGeom>
        </p:spPr>
        <p:style>
          <a:lnRef idx="2">
            <a:schemeClr val="accent1"/>
          </a:lnRef>
          <a:fillRef idx="0">
            <a:schemeClr val="accent1"/>
          </a:fillRef>
          <a:effectRef idx="1">
            <a:schemeClr val="accent1"/>
          </a:effectRef>
          <a:fontRef idx="minor">
            <a:schemeClr val="tx1"/>
          </a:fontRef>
        </p:style>
      </p:cxnSp>
      <p:pic>
        <p:nvPicPr>
          <p:cNvPr id="3" name="Picture 2" descr="y t Plo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96" y="925811"/>
            <a:ext cx="2960439" cy="2584861"/>
          </a:xfrm>
          <a:prstGeom prst="rect">
            <a:avLst/>
          </a:prstGeom>
        </p:spPr>
      </p:pic>
      <p:pic>
        <p:nvPicPr>
          <p:cNvPr id="4" name="Picture 3" descr="ydot t Plo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024" y="3797808"/>
            <a:ext cx="2836485" cy="2476632"/>
          </a:xfrm>
          <a:prstGeom prst="rect">
            <a:avLst/>
          </a:prstGeom>
        </p:spPr>
      </p:pic>
      <p:pic>
        <p:nvPicPr>
          <p:cNvPr id="6" name="Picture 5" descr="z t Plot.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75094" y="798284"/>
            <a:ext cx="3106496" cy="2712388"/>
          </a:xfrm>
          <a:prstGeom prst="rect">
            <a:avLst/>
          </a:prstGeom>
        </p:spPr>
      </p:pic>
      <p:pic>
        <p:nvPicPr>
          <p:cNvPr id="7" name="Picture 6" descr="zdot t Plo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75094" y="3858344"/>
            <a:ext cx="3106496" cy="2712388"/>
          </a:xfrm>
          <a:prstGeom prst="rect">
            <a:avLst/>
          </a:prstGeom>
        </p:spPr>
      </p:pic>
      <p:pic>
        <p:nvPicPr>
          <p:cNvPr id="9" name="Picture 8" descr="Screen Shot 2018-01-21 at 7.08.35 PM.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49674" y="3839670"/>
            <a:ext cx="2794326" cy="1976892"/>
          </a:xfrm>
          <a:prstGeom prst="rect">
            <a:avLst/>
          </a:prstGeom>
        </p:spPr>
      </p:pic>
      <p:pic>
        <p:nvPicPr>
          <p:cNvPr id="10" name="Picture 9" descr="kx ky kz Plot.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452214" y="875751"/>
            <a:ext cx="2621208" cy="2317491"/>
          </a:xfrm>
          <a:prstGeom prst="rect">
            <a:avLst/>
          </a:prstGeom>
        </p:spPr>
      </p:pic>
    </p:spTree>
    <p:extLst>
      <p:ext uri="{BB962C8B-B14F-4D97-AF65-F5344CB8AC3E}">
        <p14:creationId xmlns:p14="http://schemas.microsoft.com/office/powerpoint/2010/main" val="3232004307"/>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464"/>
            <a:ext cx="7620000" cy="2993299"/>
          </a:xfrm>
        </p:spPr>
        <p:txBody>
          <a:bodyPr/>
          <a:lstStyle/>
          <a:p>
            <a:r>
              <a:rPr lang="en-US" dirty="0" smtClean="0"/>
              <a:t>First Feature: k should be dependent on time to exhibit full behavior</a:t>
            </a:r>
            <a:endParaRPr lang="en-US" dirty="0"/>
          </a:p>
        </p:txBody>
      </p:sp>
    </p:spTree>
    <p:extLst>
      <p:ext uri="{BB962C8B-B14F-4D97-AF65-F5344CB8AC3E}">
        <p14:creationId xmlns:p14="http://schemas.microsoft.com/office/powerpoint/2010/main" val="2579540817"/>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E is constant in x direction</a:t>
            </a:r>
            <a:r>
              <a:rPr lang="mr-IN" dirty="0" smtClean="0"/>
              <a:t>…</a:t>
            </a:r>
            <a:r>
              <a:rPr lang="en-US" dirty="0" smtClean="0"/>
              <a:t>.</a:t>
            </a:r>
            <a:endParaRPr lang="en-US" dirty="0"/>
          </a:p>
        </p:txBody>
      </p:sp>
      <p:sp>
        <p:nvSpPr>
          <p:cNvPr id="3" name="Content Placeholder 2"/>
          <p:cNvSpPr>
            <a:spLocks noGrp="1"/>
          </p:cNvSpPr>
          <p:nvPr>
            <p:ph idx="1"/>
          </p:nvPr>
        </p:nvSpPr>
        <p:spPr/>
        <p:txBody>
          <a:bodyPr/>
          <a:lstStyle/>
          <a:p>
            <a:pPr marL="114300" indent="0">
              <a:buNone/>
            </a:pPr>
            <a:r>
              <a:rPr lang="en-US" dirty="0" err="1" smtClean="0"/>
              <a:t>K</a:t>
            </a:r>
            <a:r>
              <a:rPr lang="en-US" baseline="-25000" dirty="0" err="1" smtClean="0"/>
              <a:t>x</a:t>
            </a:r>
            <a:r>
              <a:rPr lang="en-US" dirty="0" smtClean="0"/>
              <a:t> proportional to t</a:t>
            </a:r>
          </a:p>
          <a:p>
            <a:pPr marL="114300" indent="0">
              <a:buNone/>
            </a:pPr>
            <a:r>
              <a:rPr lang="en-US" dirty="0" err="1" smtClean="0"/>
              <a:t>K</a:t>
            </a:r>
            <a:r>
              <a:rPr lang="en-US" baseline="-25000" dirty="0" err="1" smtClean="0"/>
              <a:t>y</a:t>
            </a:r>
            <a:r>
              <a:rPr lang="en-US" dirty="0" smtClean="0"/>
              <a:t> constant</a:t>
            </a:r>
          </a:p>
          <a:p>
            <a:pPr marL="114300" indent="0">
              <a:buNone/>
            </a:pPr>
            <a:r>
              <a:rPr lang="en-US" dirty="0" err="1" smtClean="0"/>
              <a:t>K</a:t>
            </a:r>
            <a:r>
              <a:rPr lang="en-US" baseline="-25000" dirty="0" err="1" smtClean="0"/>
              <a:t>z</a:t>
            </a:r>
            <a:r>
              <a:rPr lang="en-US" dirty="0" smtClean="0"/>
              <a:t> constant</a:t>
            </a:r>
          </a:p>
          <a:p>
            <a:pPr marL="114300" indent="0">
              <a:buNone/>
            </a:pPr>
            <a:endParaRPr lang="en-US" dirty="0"/>
          </a:p>
          <a:p>
            <a:pPr marL="114300" indent="0">
              <a:buNone/>
            </a:pPr>
            <a:r>
              <a:rPr lang="en-US" dirty="0" smtClean="0"/>
              <a:t>Implies, the x component of </a:t>
            </a:r>
            <a:r>
              <a:rPr lang="en-US" dirty="0" err="1" smtClean="0"/>
              <a:t>k</a:t>
            </a:r>
            <a:r>
              <a:rPr lang="en-US" baseline="-25000" dirty="0" err="1" smtClean="0"/>
              <a:t>t</a:t>
            </a:r>
            <a:r>
              <a:rPr lang="en-US" dirty="0" smtClean="0"/>
              <a:t> x </a:t>
            </a:r>
            <a:r>
              <a:rPr lang="en-US" dirty="0" err="1" smtClean="0"/>
              <a:t>Ω</a:t>
            </a:r>
            <a:r>
              <a:rPr lang="en-US" dirty="0" smtClean="0"/>
              <a:t> is 0</a:t>
            </a:r>
          </a:p>
          <a:p>
            <a:pPr marL="114300" indent="0">
              <a:buNone/>
            </a:pPr>
            <a:endParaRPr lang="en-US" dirty="0"/>
          </a:p>
          <a:p>
            <a:pPr marL="114300" indent="0">
              <a:buNone/>
            </a:pPr>
            <a:r>
              <a:rPr lang="en-US" dirty="0" smtClean="0"/>
              <a:t>Conclusion: The x direction is exactly the same with Berry curvature as without</a:t>
            </a:r>
          </a:p>
          <a:p>
            <a:pPr marL="114300" indent="0">
              <a:buNone/>
            </a:pPr>
            <a:endParaRPr lang="en-US" dirty="0"/>
          </a:p>
          <a:p>
            <a:pPr marL="114300" indent="0">
              <a:buNone/>
            </a:pPr>
            <a:r>
              <a:rPr lang="en-US" dirty="0" smtClean="0"/>
              <a:t>In general, for the Berry curvature case to diverge from the no-Berry curvature case, k should be dependent on time (in orthogonal directions)</a:t>
            </a:r>
            <a:endParaRPr lang="en-US" dirty="0"/>
          </a:p>
        </p:txBody>
      </p:sp>
    </p:spTree>
    <p:extLst>
      <p:ext uri="{BB962C8B-B14F-4D97-AF65-F5344CB8AC3E}">
        <p14:creationId xmlns:p14="http://schemas.microsoft.com/office/powerpoint/2010/main" val="1328318773"/>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1876"/>
            <a:ext cx="7620000" cy="1143000"/>
          </a:xfrm>
        </p:spPr>
        <p:txBody>
          <a:bodyPr/>
          <a:lstStyle/>
          <a:p>
            <a:r>
              <a:rPr lang="en-US" dirty="0" smtClean="0"/>
              <a:t>Progression of Trajectories</a:t>
            </a:r>
            <a:endParaRPr lang="en-US" dirty="0"/>
          </a:p>
        </p:txBody>
      </p:sp>
      <p:sp>
        <p:nvSpPr>
          <p:cNvPr id="3" name="Content Placeholder 2"/>
          <p:cNvSpPr>
            <a:spLocks noGrp="1"/>
          </p:cNvSpPr>
          <p:nvPr>
            <p:ph idx="1"/>
          </p:nvPr>
        </p:nvSpPr>
        <p:spPr>
          <a:xfrm>
            <a:off x="457200" y="1243814"/>
            <a:ext cx="7620000" cy="1127774"/>
          </a:xfrm>
        </p:spPr>
        <p:txBody>
          <a:bodyPr/>
          <a:lstStyle/>
          <a:p>
            <a:pPr marL="114300" indent="0">
              <a:buNone/>
            </a:pPr>
            <a:r>
              <a:rPr lang="en-US" dirty="0" smtClean="0"/>
              <a:t>For convenience, none of the k’s nor </a:t>
            </a:r>
            <a:r>
              <a:rPr lang="en-US" dirty="0" err="1" smtClean="0"/>
              <a:t>dk</a:t>
            </a:r>
            <a:r>
              <a:rPr lang="en-US" dirty="0" smtClean="0"/>
              <a:t>/</a:t>
            </a:r>
            <a:r>
              <a:rPr lang="en-US" dirty="0" err="1" smtClean="0"/>
              <a:t>dt’s</a:t>
            </a:r>
            <a:r>
              <a:rPr lang="en-US" dirty="0" smtClean="0"/>
              <a:t> change so I’ve excluded them here.  Also, as established before, x and dx/</a:t>
            </a:r>
            <a:r>
              <a:rPr lang="en-US" dirty="0" err="1" smtClean="0"/>
              <a:t>dt</a:t>
            </a:r>
            <a:r>
              <a:rPr lang="en-US" dirty="0" smtClean="0"/>
              <a:t> do not change either, so they will also be left out. </a:t>
            </a:r>
            <a:endParaRPr lang="en-US" dirty="0"/>
          </a:p>
        </p:txBody>
      </p:sp>
      <p:pic>
        <p:nvPicPr>
          <p:cNvPr id="4" name="Picture 3" descr="Screen Shot 2018-01-21 at 9.48.30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890" y="2750905"/>
            <a:ext cx="4144207" cy="4107095"/>
          </a:xfrm>
          <a:prstGeom prst="rect">
            <a:avLst/>
          </a:prstGeom>
        </p:spPr>
      </p:pic>
      <p:sp>
        <p:nvSpPr>
          <p:cNvPr id="5" name="TextBox 4"/>
          <p:cNvSpPr txBox="1"/>
          <p:nvPr/>
        </p:nvSpPr>
        <p:spPr>
          <a:xfrm>
            <a:off x="457200" y="2427610"/>
            <a:ext cx="3065337" cy="369332"/>
          </a:xfrm>
          <a:prstGeom prst="rect">
            <a:avLst/>
          </a:prstGeom>
          <a:noFill/>
        </p:spPr>
        <p:txBody>
          <a:bodyPr wrap="none" rtlCol="0">
            <a:spAutoFit/>
          </a:bodyPr>
          <a:lstStyle/>
          <a:p>
            <a:r>
              <a:rPr lang="en-US" dirty="0" smtClean="0"/>
              <a:t>Initial </a:t>
            </a:r>
            <a:r>
              <a:rPr lang="en-US" dirty="0" smtClean="0"/>
              <a:t>Conditions (NO B FIELD):</a:t>
            </a:r>
            <a:endParaRPr lang="en-US" dirty="0"/>
          </a:p>
        </p:txBody>
      </p:sp>
    </p:spTree>
    <p:extLst>
      <p:ext uri="{BB962C8B-B14F-4D97-AF65-F5344CB8AC3E}">
        <p14:creationId xmlns:p14="http://schemas.microsoft.com/office/powerpoint/2010/main" val="125744345"/>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1876"/>
            <a:ext cx="7620000" cy="1143000"/>
          </a:xfrm>
        </p:spPr>
        <p:txBody>
          <a:bodyPr/>
          <a:lstStyle/>
          <a:p>
            <a:r>
              <a:rPr lang="en-US" dirty="0" smtClean="0"/>
              <a:t>Features for which to Look Out</a:t>
            </a:r>
            <a:endParaRPr lang="en-US" dirty="0"/>
          </a:p>
        </p:txBody>
      </p:sp>
      <p:sp>
        <p:nvSpPr>
          <p:cNvPr id="6" name="Content Placeholder 5"/>
          <p:cNvSpPr>
            <a:spLocks noGrp="1"/>
          </p:cNvSpPr>
          <p:nvPr>
            <p:ph idx="1"/>
          </p:nvPr>
        </p:nvSpPr>
        <p:spPr>
          <a:xfrm>
            <a:off x="457200" y="1575768"/>
            <a:ext cx="7620000" cy="4800600"/>
          </a:xfrm>
        </p:spPr>
        <p:txBody>
          <a:bodyPr/>
          <a:lstStyle/>
          <a:p>
            <a:pPr marL="114300" indent="0">
              <a:buNone/>
            </a:pPr>
            <a:r>
              <a:rPr lang="en-US" dirty="0" smtClean="0"/>
              <a:t>The key plots to look at are the </a:t>
            </a:r>
            <a:r>
              <a:rPr lang="en-US" dirty="0" err="1" smtClean="0"/>
              <a:t>dy</a:t>
            </a:r>
            <a:r>
              <a:rPr lang="en-US" dirty="0" smtClean="0"/>
              <a:t>/</a:t>
            </a:r>
            <a:r>
              <a:rPr lang="en-US" dirty="0" err="1" smtClean="0"/>
              <a:t>dt</a:t>
            </a:r>
            <a:r>
              <a:rPr lang="en-US" dirty="0" smtClean="0"/>
              <a:t> plot and the </a:t>
            </a:r>
            <a:r>
              <a:rPr lang="en-US" dirty="0" err="1" smtClean="0"/>
              <a:t>kx-ky-kz</a:t>
            </a:r>
            <a:r>
              <a:rPr lang="en-US" dirty="0" smtClean="0"/>
              <a:t> plot.</a:t>
            </a:r>
          </a:p>
          <a:p>
            <a:pPr marL="114300" indent="0">
              <a:buNone/>
            </a:pPr>
            <a:endParaRPr lang="en-US" dirty="0"/>
          </a:p>
          <a:p>
            <a:pPr marL="114300" indent="0">
              <a:buNone/>
            </a:pPr>
            <a:r>
              <a:rPr lang="en-US" dirty="0" smtClean="0"/>
              <a:t>The </a:t>
            </a:r>
            <a:r>
              <a:rPr lang="en-US" dirty="0" err="1" smtClean="0"/>
              <a:t>dy</a:t>
            </a:r>
            <a:r>
              <a:rPr lang="en-US" dirty="0" smtClean="0"/>
              <a:t>/</a:t>
            </a:r>
            <a:r>
              <a:rPr lang="en-US" dirty="0" err="1" smtClean="0"/>
              <a:t>dt</a:t>
            </a:r>
            <a:r>
              <a:rPr lang="en-US" dirty="0" smtClean="0"/>
              <a:t> will show how picking up Berry curvature terms influences the speed of the electron.  Note that the Berry field will not contribute to the momentum gain, since the electric field will interact with the momentum field.  Instead, the Berry term contributes to the speed and trajectory terms.</a:t>
            </a:r>
          </a:p>
          <a:p>
            <a:pPr marL="114300" indent="0">
              <a:buNone/>
            </a:pPr>
            <a:endParaRPr lang="en-US" dirty="0"/>
          </a:p>
          <a:p>
            <a:pPr marL="114300" indent="0">
              <a:buNone/>
            </a:pPr>
            <a:r>
              <a:rPr lang="en-US" dirty="0" smtClean="0"/>
              <a:t>The </a:t>
            </a:r>
            <a:r>
              <a:rPr lang="en-US" dirty="0" err="1" smtClean="0"/>
              <a:t>kx-ky-kz</a:t>
            </a:r>
            <a:r>
              <a:rPr lang="en-US" dirty="0" smtClean="0"/>
              <a:t> plots will tell you how the Berry field is interacting with the particle.  It will show as it traverses in momentum space, it will couple with various elements of the Berry field.</a:t>
            </a:r>
            <a:endParaRPr lang="en-US" dirty="0"/>
          </a:p>
        </p:txBody>
      </p:sp>
    </p:spTree>
    <p:extLst>
      <p:ext uri="{BB962C8B-B14F-4D97-AF65-F5344CB8AC3E}">
        <p14:creationId xmlns:p14="http://schemas.microsoft.com/office/powerpoint/2010/main" val="1638772521"/>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 </a:t>
            </a:r>
            <a:r>
              <a:rPr lang="en-US" dirty="0" smtClean="0"/>
              <a:t>Curvature (applied B in y direction)</a:t>
            </a:r>
            <a:endParaRPr lang="en-US" dirty="0"/>
          </a:p>
        </p:txBody>
      </p:sp>
      <p:pic>
        <p:nvPicPr>
          <p:cNvPr id="3" name="Picture 2" descr="x y z Plot.png"/>
          <p:cNvPicPr>
            <a:picLocks noChangeAspect="1"/>
          </p:cNvPicPr>
          <p:nvPr/>
        </p:nvPicPr>
        <p:blipFill rotWithShape="1">
          <a:blip r:embed="rId2">
            <a:extLst>
              <a:ext uri="{28A0092B-C50C-407E-A947-70E740481C1C}">
                <a14:useLocalDpi xmlns:a14="http://schemas.microsoft.com/office/drawing/2010/main" val="0"/>
              </a:ext>
            </a:extLst>
          </a:blip>
          <a:srcRect t="25051" b="25936"/>
          <a:stretch/>
        </p:blipFill>
        <p:spPr>
          <a:xfrm>
            <a:off x="130729" y="1567030"/>
            <a:ext cx="5602655" cy="2418708"/>
          </a:xfrm>
          <a:prstGeom prst="rect">
            <a:avLst/>
          </a:prstGeom>
        </p:spPr>
      </p:pic>
      <p:pic>
        <p:nvPicPr>
          <p:cNvPr id="5" name="Picture 4" descr="kx ky kz Plo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0728" y="3632512"/>
            <a:ext cx="3510997" cy="3108096"/>
          </a:xfrm>
          <a:prstGeom prst="rect">
            <a:avLst/>
          </a:prstGeom>
        </p:spPr>
      </p:pic>
    </p:spTree>
    <p:extLst>
      <p:ext uri="{BB962C8B-B14F-4D97-AF65-F5344CB8AC3E}">
        <p14:creationId xmlns:p14="http://schemas.microsoft.com/office/powerpoint/2010/main" val="2285943439"/>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0729" y="-350915"/>
            <a:ext cx="8628087" cy="1143000"/>
          </a:xfrm>
        </p:spPr>
        <p:txBody>
          <a:bodyPr/>
          <a:lstStyle/>
          <a:p>
            <a:r>
              <a:rPr lang="en-US" sz="4000" dirty="0" smtClean="0"/>
              <a:t>No Curvature</a:t>
            </a:r>
            <a:endParaRPr lang="en-US" sz="4000" dirty="0"/>
          </a:p>
        </p:txBody>
      </p:sp>
      <p:cxnSp>
        <p:nvCxnSpPr>
          <p:cNvPr id="5" name="Straight Connector 4"/>
          <p:cNvCxnSpPr/>
          <p:nvPr/>
        </p:nvCxnSpPr>
        <p:spPr>
          <a:xfrm>
            <a:off x="3006772" y="944485"/>
            <a:ext cx="0" cy="5913515"/>
          </a:xfrm>
          <a:prstGeom prst="line">
            <a:avLst/>
          </a:prstGeom>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a:off x="6312322" y="944485"/>
            <a:ext cx="0" cy="5759455"/>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130729" y="3697439"/>
            <a:ext cx="9013271" cy="0"/>
          </a:xfrm>
          <a:prstGeom prst="line">
            <a:avLst/>
          </a:prstGeom>
        </p:spPr>
        <p:style>
          <a:lnRef idx="2">
            <a:schemeClr val="accent1"/>
          </a:lnRef>
          <a:fillRef idx="0">
            <a:schemeClr val="accent1"/>
          </a:fillRef>
          <a:effectRef idx="1">
            <a:schemeClr val="accent1"/>
          </a:effectRef>
          <a:fontRef idx="minor">
            <a:schemeClr val="tx1"/>
          </a:fontRef>
        </p:style>
      </p:cxnSp>
      <p:pic>
        <p:nvPicPr>
          <p:cNvPr id="3" name="Picture 2" descr="x t Plo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44485"/>
            <a:ext cx="2892706" cy="2528866"/>
          </a:xfrm>
          <a:prstGeom prst="rect">
            <a:avLst/>
          </a:prstGeom>
        </p:spPr>
      </p:pic>
      <p:pic>
        <p:nvPicPr>
          <p:cNvPr id="4" name="Picture 3" descr="xdot t Plo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921524"/>
            <a:ext cx="3006772" cy="2628585"/>
          </a:xfrm>
          <a:prstGeom prst="rect">
            <a:avLst/>
          </a:prstGeom>
        </p:spPr>
      </p:pic>
      <p:pic>
        <p:nvPicPr>
          <p:cNvPr id="6" name="Picture 5" descr="y t Plot.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06772" y="955274"/>
            <a:ext cx="2913367" cy="2546928"/>
          </a:xfrm>
          <a:prstGeom prst="rect">
            <a:avLst/>
          </a:prstGeom>
        </p:spPr>
      </p:pic>
      <p:pic>
        <p:nvPicPr>
          <p:cNvPr id="7" name="Picture 6" descr="ydot t Plo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44123" y="3697438"/>
            <a:ext cx="3263097" cy="2852671"/>
          </a:xfrm>
          <a:prstGeom prst="rect">
            <a:avLst/>
          </a:prstGeom>
        </p:spPr>
      </p:pic>
      <p:pic>
        <p:nvPicPr>
          <p:cNvPr id="9" name="Picture 8" descr="z t Plot.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68350" y="955274"/>
            <a:ext cx="2730840" cy="2387359"/>
          </a:xfrm>
          <a:prstGeom prst="rect">
            <a:avLst/>
          </a:prstGeom>
        </p:spPr>
      </p:pic>
      <p:pic>
        <p:nvPicPr>
          <p:cNvPr id="10" name="Picture 9" descr="zdot t Plot.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391263" y="3823485"/>
            <a:ext cx="2718143" cy="2376259"/>
          </a:xfrm>
          <a:prstGeom prst="rect">
            <a:avLst/>
          </a:prstGeom>
        </p:spPr>
      </p:pic>
    </p:spTree>
    <p:extLst>
      <p:ext uri="{BB962C8B-B14F-4D97-AF65-F5344CB8AC3E}">
        <p14:creationId xmlns:p14="http://schemas.microsoft.com/office/powerpoint/2010/main" val="509448482"/>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9404" y="-1"/>
            <a:ext cx="8684116" cy="792085"/>
          </a:xfrm>
        </p:spPr>
        <p:txBody>
          <a:bodyPr/>
          <a:lstStyle/>
          <a:p>
            <a:r>
              <a:rPr lang="en-US" sz="4000" dirty="0" smtClean="0"/>
              <a:t>Constant Berry Curvature in + y </a:t>
            </a:r>
            <a:r>
              <a:rPr lang="en-US" sz="4000" dirty="0" err="1" smtClean="0"/>
              <a:t>Dirct</a:t>
            </a:r>
            <a:r>
              <a:rPr lang="en-US" sz="4000" dirty="0" smtClean="0"/>
              <a:t>.</a:t>
            </a:r>
            <a:endParaRPr lang="en-US" sz="4000" dirty="0"/>
          </a:p>
        </p:txBody>
      </p:sp>
      <p:pic>
        <p:nvPicPr>
          <p:cNvPr id="3" name="Picture 2" descr="x y z Plot.png"/>
          <p:cNvPicPr>
            <a:picLocks noChangeAspect="1"/>
          </p:cNvPicPr>
          <p:nvPr/>
        </p:nvPicPr>
        <p:blipFill rotWithShape="1">
          <a:blip r:embed="rId2">
            <a:extLst>
              <a:ext uri="{28A0092B-C50C-407E-A947-70E740481C1C}">
                <a14:useLocalDpi xmlns:a14="http://schemas.microsoft.com/office/drawing/2010/main" val="0"/>
              </a:ext>
            </a:extLst>
          </a:blip>
          <a:srcRect t="21706" b="26947"/>
          <a:stretch/>
        </p:blipFill>
        <p:spPr>
          <a:xfrm>
            <a:off x="1376599" y="1195130"/>
            <a:ext cx="5920453" cy="2677630"/>
          </a:xfrm>
          <a:prstGeom prst="rect">
            <a:avLst/>
          </a:prstGeom>
        </p:spPr>
      </p:pic>
      <p:sp>
        <p:nvSpPr>
          <p:cNvPr id="6" name="TextBox 5"/>
          <p:cNvSpPr txBox="1"/>
          <p:nvPr/>
        </p:nvSpPr>
        <p:spPr>
          <a:xfrm>
            <a:off x="336159" y="3891434"/>
            <a:ext cx="7621460" cy="646331"/>
          </a:xfrm>
          <a:prstGeom prst="rect">
            <a:avLst/>
          </a:prstGeom>
          <a:noFill/>
        </p:spPr>
        <p:txBody>
          <a:bodyPr wrap="none" rtlCol="0">
            <a:spAutoFit/>
          </a:bodyPr>
          <a:lstStyle/>
          <a:p>
            <a:r>
              <a:rPr lang="en-US" dirty="0" smtClean="0"/>
              <a:t>We see as time progresses, the Berry influence further draws the electron from </a:t>
            </a:r>
          </a:p>
          <a:p>
            <a:r>
              <a:rPr lang="en-US" dirty="0" smtClean="0"/>
              <a:t>It’s classical path.</a:t>
            </a:r>
            <a:endParaRPr lang="en-US" dirty="0"/>
          </a:p>
        </p:txBody>
      </p:sp>
      <p:sp>
        <p:nvSpPr>
          <p:cNvPr id="7" name="TextBox 6"/>
          <p:cNvSpPr txBox="1"/>
          <p:nvPr/>
        </p:nvSpPr>
        <p:spPr>
          <a:xfrm>
            <a:off x="149404" y="4911243"/>
            <a:ext cx="8507457" cy="923330"/>
          </a:xfrm>
          <a:prstGeom prst="rect">
            <a:avLst/>
          </a:prstGeom>
          <a:noFill/>
        </p:spPr>
        <p:txBody>
          <a:bodyPr wrap="none" rtlCol="0">
            <a:spAutoFit/>
          </a:bodyPr>
          <a:lstStyle/>
          <a:p>
            <a:r>
              <a:rPr lang="en-US" dirty="0" smtClean="0"/>
              <a:t>Next page: the constant Berry term shifts the speed up in the z direction.  This makes</a:t>
            </a:r>
          </a:p>
          <a:p>
            <a:r>
              <a:rPr lang="en-US" dirty="0" smtClean="0"/>
              <a:t>Sense since we are adding a constant Berry term, thereby </a:t>
            </a:r>
            <a:r>
              <a:rPr lang="en-US" dirty="0" err="1" smtClean="0"/>
              <a:t>offseting</a:t>
            </a:r>
            <a:r>
              <a:rPr lang="en-US" dirty="0" smtClean="0"/>
              <a:t> the original speed in </a:t>
            </a:r>
          </a:p>
          <a:p>
            <a:r>
              <a:rPr lang="en-US" dirty="0" smtClean="0"/>
              <a:t>The y cross x direction.   We see that the trajectory diverges at a constant rate as a result.</a:t>
            </a:r>
          </a:p>
        </p:txBody>
      </p:sp>
    </p:spTree>
    <p:extLst>
      <p:ext uri="{BB962C8B-B14F-4D97-AF65-F5344CB8AC3E}">
        <p14:creationId xmlns:p14="http://schemas.microsoft.com/office/powerpoint/2010/main" val="3158803314"/>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0729" y="-350915"/>
            <a:ext cx="8628087" cy="1143000"/>
          </a:xfrm>
        </p:spPr>
        <p:txBody>
          <a:bodyPr/>
          <a:lstStyle/>
          <a:p>
            <a:r>
              <a:rPr lang="en-US" sz="4000" dirty="0"/>
              <a:t>Constant Berry Curvature in + </a:t>
            </a:r>
            <a:r>
              <a:rPr lang="en-US" sz="4000" dirty="0" smtClean="0"/>
              <a:t>y </a:t>
            </a:r>
            <a:r>
              <a:rPr lang="en-US" sz="4000" dirty="0" err="1"/>
              <a:t>Dirct</a:t>
            </a:r>
            <a:r>
              <a:rPr lang="en-US" sz="4000" dirty="0"/>
              <a:t>.</a:t>
            </a:r>
          </a:p>
        </p:txBody>
      </p:sp>
      <p:cxnSp>
        <p:nvCxnSpPr>
          <p:cNvPr id="5" name="Straight Connector 4"/>
          <p:cNvCxnSpPr/>
          <p:nvPr/>
        </p:nvCxnSpPr>
        <p:spPr>
          <a:xfrm>
            <a:off x="3006772" y="944485"/>
            <a:ext cx="0" cy="5913515"/>
          </a:xfrm>
          <a:prstGeom prst="line">
            <a:avLst/>
          </a:prstGeom>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a:off x="6312322" y="944485"/>
            <a:ext cx="0" cy="5759455"/>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130729" y="3697439"/>
            <a:ext cx="9013271" cy="0"/>
          </a:xfrm>
          <a:prstGeom prst="line">
            <a:avLst/>
          </a:prstGeom>
        </p:spPr>
        <p:style>
          <a:lnRef idx="2">
            <a:schemeClr val="accent1"/>
          </a:lnRef>
          <a:fillRef idx="0">
            <a:schemeClr val="accent1"/>
          </a:fillRef>
          <a:effectRef idx="1">
            <a:schemeClr val="accent1"/>
          </a:effectRef>
          <a:fontRef idx="minor">
            <a:schemeClr val="tx1"/>
          </a:fontRef>
        </p:style>
      </p:cxnSp>
      <p:pic>
        <p:nvPicPr>
          <p:cNvPr id="15" name="Picture 14" descr="y t Plo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92085"/>
            <a:ext cx="3006772" cy="2625316"/>
          </a:xfrm>
          <a:prstGeom prst="rect">
            <a:avLst/>
          </a:prstGeom>
        </p:spPr>
      </p:pic>
      <p:pic>
        <p:nvPicPr>
          <p:cNvPr id="16" name="Picture 15" descr="ydot t Plo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024" y="3884178"/>
            <a:ext cx="2951439" cy="2577002"/>
          </a:xfrm>
          <a:prstGeom prst="rect">
            <a:avLst/>
          </a:prstGeom>
        </p:spPr>
      </p:pic>
      <p:pic>
        <p:nvPicPr>
          <p:cNvPr id="17" name="Picture 16" descr="z t Plot.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83748" y="888462"/>
            <a:ext cx="3067406" cy="2678257"/>
          </a:xfrm>
          <a:prstGeom prst="rect">
            <a:avLst/>
          </a:prstGeom>
        </p:spPr>
      </p:pic>
      <p:pic>
        <p:nvPicPr>
          <p:cNvPr id="18" name="Picture 17" descr="zdot t Plo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13434" y="3863167"/>
            <a:ext cx="3037719" cy="2652336"/>
          </a:xfrm>
          <a:prstGeom prst="rect">
            <a:avLst/>
          </a:prstGeom>
        </p:spPr>
      </p:pic>
      <p:pic>
        <p:nvPicPr>
          <p:cNvPr id="19" name="Picture 18" descr="kxkykz Plot.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95096" y="1008391"/>
            <a:ext cx="2724720" cy="2409010"/>
          </a:xfrm>
          <a:prstGeom prst="rect">
            <a:avLst/>
          </a:prstGeom>
        </p:spPr>
      </p:pic>
      <p:pic>
        <p:nvPicPr>
          <p:cNvPr id="20" name="Picture 19" descr="Screen Shot 2018-01-21 at 6.43.49 PM.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395096" y="3884178"/>
            <a:ext cx="2717214" cy="2315566"/>
          </a:xfrm>
          <a:prstGeom prst="rect">
            <a:avLst/>
          </a:prstGeom>
        </p:spPr>
      </p:pic>
    </p:spTree>
    <p:extLst>
      <p:ext uri="{BB962C8B-B14F-4D97-AF65-F5344CB8AC3E}">
        <p14:creationId xmlns:p14="http://schemas.microsoft.com/office/powerpoint/2010/main" val="2946066625"/>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Adjacency">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Adjacency.thmx</Template>
  <TotalTime>1333</TotalTime>
  <Words>634</Words>
  <Application>Microsoft Macintosh PowerPoint</Application>
  <PresentationFormat>On-screen Show (4:3)</PresentationFormat>
  <Paragraphs>40</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Adjacency</vt:lpstr>
      <vt:lpstr>Notable Features of Berry Curvature on Trajectory</vt:lpstr>
      <vt:lpstr>First Feature: k should be dependent on time to exhibit full behavior</vt:lpstr>
      <vt:lpstr>When E is constant in x direction….</vt:lpstr>
      <vt:lpstr>Progression of Trajectories</vt:lpstr>
      <vt:lpstr>Features for which to Look Out</vt:lpstr>
      <vt:lpstr>No Curvature (applied B in y direction)</vt:lpstr>
      <vt:lpstr>No Curvature</vt:lpstr>
      <vt:lpstr>Constant Berry Curvature in + y Dirct.</vt:lpstr>
      <vt:lpstr>Constant Berry Curvature in + y Dirct.</vt:lpstr>
      <vt:lpstr>One Monopole of Berry Curvature (at kz=Pi/2)</vt:lpstr>
      <vt:lpstr>One Monopole of Berry Curvature (at kz=Pi/2)</vt:lpstr>
      <vt:lpstr>Two Monopoles of Opposite Curvature</vt:lpstr>
      <vt:lpstr>Two Monopoles of Opposite Curvature</vt:lpstr>
      <vt:lpstr>Full Berry Curvature for Type-I WSM</vt:lpstr>
      <vt:lpstr>Full Berry Curvature for Type-I WSM</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Trajectories For no Berry Curvature and For Constant Curvature</dc:title>
  <dc:creator>Robert McKay</dc:creator>
  <cp:lastModifiedBy>Robert McKay</cp:lastModifiedBy>
  <cp:revision>235</cp:revision>
  <dcterms:created xsi:type="dcterms:W3CDTF">2017-10-07T02:26:03Z</dcterms:created>
  <dcterms:modified xsi:type="dcterms:W3CDTF">2018-02-14T14:13:31Z</dcterms:modified>
</cp:coreProperties>
</file>