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98610757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98610757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98610757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98610757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98610757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98610757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98610757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98610757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98610757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98610757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98610757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98610757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98610757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98610757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98610763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98610763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986107636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986107636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986107636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986107636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8a05df07d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8a05df07d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986107636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986107636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986107636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986107636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986107636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986107636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98610757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98610757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9861075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9861075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986107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986107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9861075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9861075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98610763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98610763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9861075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9861075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9861075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9861075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Fake News Detection Using ML</a:t>
            </a:r>
            <a:endParaRPr>
              <a:latin typeface="Times New Roman"/>
              <a:ea typeface="Times New Roman"/>
              <a:cs typeface="Times New Roman"/>
              <a:sym typeface="Times New Roman"/>
            </a:endParaRPr>
          </a:p>
        </p:txBody>
      </p:sp>
      <p:sp>
        <p:nvSpPr>
          <p:cNvPr id="86" name="Google Shape;86;p13"/>
          <p:cNvSpPr txBox="1"/>
          <p:nvPr>
            <p:ph idx="1" type="subTitle"/>
          </p:nvPr>
        </p:nvSpPr>
        <p:spPr>
          <a:xfrm>
            <a:off x="6429825" y="3424925"/>
            <a:ext cx="2964300" cy="1591800"/>
          </a:xfrm>
          <a:prstGeom prst="rect">
            <a:avLst/>
          </a:prstGeom>
        </p:spPr>
        <p:txBody>
          <a:bodyPr anchorCtr="0" anchor="t" bIns="91425" lIns="91425" spcFirstLastPara="1" rIns="91425" wrap="square" tIns="91425">
            <a:normAutofit fontScale="77500" lnSpcReduction="20000"/>
          </a:bodyPr>
          <a:lstStyle/>
          <a:p>
            <a:pPr indent="0" lvl="0" marL="0" rtl="0" algn="l">
              <a:lnSpc>
                <a:spcPct val="95000"/>
              </a:lnSpc>
              <a:spcBef>
                <a:spcPts val="0"/>
              </a:spcBef>
              <a:spcAft>
                <a:spcPts val="0"/>
              </a:spcAft>
              <a:buSzPct val="54351"/>
              <a:buNone/>
            </a:pPr>
            <a:r>
              <a:rPr lang="en" sz="1720">
                <a:latin typeface="Times New Roman"/>
                <a:ea typeface="Times New Roman"/>
                <a:cs typeface="Times New Roman"/>
                <a:sym typeface="Times New Roman"/>
              </a:rPr>
              <a:t>Submitted by:</a:t>
            </a:r>
            <a:endParaRPr sz="1720">
              <a:latin typeface="Times New Roman"/>
              <a:ea typeface="Times New Roman"/>
              <a:cs typeface="Times New Roman"/>
              <a:sym typeface="Times New Roman"/>
            </a:endParaRPr>
          </a:p>
          <a:p>
            <a:pPr indent="0" lvl="0" marL="0" rtl="0" algn="l">
              <a:lnSpc>
                <a:spcPct val="95000"/>
              </a:lnSpc>
              <a:spcBef>
                <a:spcPts val="0"/>
              </a:spcBef>
              <a:spcAft>
                <a:spcPts val="0"/>
              </a:spcAft>
              <a:buSzPct val="62962"/>
              <a:buNone/>
            </a:pPr>
            <a:r>
              <a:t/>
            </a:r>
            <a:endParaRPr sz="1485">
              <a:latin typeface="Times New Roman"/>
              <a:ea typeface="Times New Roman"/>
              <a:cs typeface="Times New Roman"/>
              <a:sym typeface="Times New Roman"/>
            </a:endParaRPr>
          </a:p>
          <a:p>
            <a:pPr indent="0" lvl="0" marL="0" rtl="0" algn="l">
              <a:lnSpc>
                <a:spcPct val="120000"/>
              </a:lnSpc>
              <a:spcBef>
                <a:spcPts val="0"/>
              </a:spcBef>
              <a:spcAft>
                <a:spcPts val="0"/>
              </a:spcAft>
              <a:buSzPct val="57929"/>
              <a:buNone/>
            </a:pPr>
            <a:r>
              <a:rPr lang="en" sz="1614">
                <a:latin typeface="Times New Roman"/>
                <a:ea typeface="Times New Roman"/>
                <a:cs typeface="Times New Roman"/>
                <a:sym typeface="Times New Roman"/>
              </a:rPr>
              <a:t>Remanshi Gajera (20BIT018)</a:t>
            </a:r>
            <a:endParaRPr sz="1614">
              <a:latin typeface="Times New Roman"/>
              <a:ea typeface="Times New Roman"/>
              <a:cs typeface="Times New Roman"/>
              <a:sym typeface="Times New Roman"/>
            </a:endParaRPr>
          </a:p>
          <a:p>
            <a:pPr indent="0" lvl="0" marL="0" rtl="0" algn="l">
              <a:lnSpc>
                <a:spcPct val="120000"/>
              </a:lnSpc>
              <a:spcBef>
                <a:spcPts val="0"/>
              </a:spcBef>
              <a:spcAft>
                <a:spcPts val="0"/>
              </a:spcAft>
              <a:buSzPct val="57929"/>
              <a:buNone/>
            </a:pPr>
            <a:r>
              <a:rPr lang="en" sz="1614">
                <a:latin typeface="Times New Roman"/>
                <a:ea typeface="Times New Roman"/>
                <a:cs typeface="Times New Roman"/>
                <a:sym typeface="Times New Roman"/>
              </a:rPr>
              <a:t>Bhavya Mehta (20BIT029)</a:t>
            </a:r>
            <a:endParaRPr sz="1614">
              <a:latin typeface="Times New Roman"/>
              <a:ea typeface="Times New Roman"/>
              <a:cs typeface="Times New Roman"/>
              <a:sym typeface="Times New Roman"/>
            </a:endParaRPr>
          </a:p>
          <a:p>
            <a:pPr indent="0" lvl="0" marL="0" rtl="0" algn="l">
              <a:lnSpc>
                <a:spcPct val="120000"/>
              </a:lnSpc>
              <a:spcBef>
                <a:spcPts val="0"/>
              </a:spcBef>
              <a:spcAft>
                <a:spcPts val="0"/>
              </a:spcAft>
              <a:buSzPct val="57929"/>
              <a:buNone/>
            </a:pPr>
            <a:r>
              <a:rPr lang="en" sz="1614">
                <a:latin typeface="Times New Roman"/>
                <a:ea typeface="Times New Roman"/>
                <a:cs typeface="Times New Roman"/>
                <a:sym typeface="Times New Roman"/>
              </a:rPr>
              <a:t>Vaidehi Patel (20BIT031)</a:t>
            </a:r>
            <a:endParaRPr sz="1614">
              <a:latin typeface="Times New Roman"/>
              <a:ea typeface="Times New Roman"/>
              <a:cs typeface="Times New Roman"/>
              <a:sym typeface="Times New Roman"/>
            </a:endParaRPr>
          </a:p>
          <a:p>
            <a:pPr indent="0" lvl="0" marL="0" rtl="0" algn="l">
              <a:lnSpc>
                <a:spcPct val="120000"/>
              </a:lnSpc>
              <a:spcBef>
                <a:spcPts val="0"/>
              </a:spcBef>
              <a:spcAft>
                <a:spcPts val="0"/>
              </a:spcAft>
              <a:buSzPct val="57929"/>
              <a:buNone/>
            </a:pPr>
            <a:r>
              <a:rPr lang="en" sz="1614">
                <a:latin typeface="Times New Roman"/>
                <a:ea typeface="Times New Roman"/>
                <a:cs typeface="Times New Roman"/>
                <a:sym typeface="Times New Roman"/>
              </a:rPr>
              <a:t>Ayushi Patel (20BIT059)</a:t>
            </a:r>
            <a:endParaRPr sz="1614">
              <a:latin typeface="Times New Roman"/>
              <a:ea typeface="Times New Roman"/>
              <a:cs typeface="Times New Roman"/>
              <a:sym typeface="Times New Roman"/>
            </a:endParaRPr>
          </a:p>
          <a:p>
            <a:pPr indent="0" lvl="0" marL="0" rtl="0" algn="l">
              <a:lnSpc>
                <a:spcPct val="120000"/>
              </a:lnSpc>
              <a:spcBef>
                <a:spcPts val="0"/>
              </a:spcBef>
              <a:spcAft>
                <a:spcPts val="0"/>
              </a:spcAft>
              <a:buSzPct val="57929"/>
              <a:buNone/>
            </a:pPr>
            <a:r>
              <a:rPr lang="en" sz="1614">
                <a:latin typeface="Times New Roman"/>
                <a:ea typeface="Times New Roman"/>
                <a:cs typeface="Times New Roman"/>
                <a:sym typeface="Times New Roman"/>
              </a:rPr>
              <a:t>Priyanka Trivedi (20BIT152D)</a:t>
            </a:r>
            <a:endParaRPr sz="1614">
              <a:latin typeface="Times New Roman"/>
              <a:ea typeface="Times New Roman"/>
              <a:cs typeface="Times New Roman"/>
              <a:sym typeface="Times New Roman"/>
            </a:endParaRPr>
          </a:p>
          <a:p>
            <a:pPr indent="0" lvl="0" marL="0" rtl="0" algn="l">
              <a:lnSpc>
                <a:spcPct val="80000"/>
              </a:lnSpc>
              <a:spcBef>
                <a:spcPts val="0"/>
              </a:spcBef>
              <a:spcAft>
                <a:spcPts val="0"/>
              </a:spcAft>
              <a:buSzPct val="52380"/>
              <a:buNone/>
            </a:pPr>
            <a:r>
              <a:t/>
            </a:r>
            <a:endParaRPr sz="1785">
              <a:latin typeface="Times New Roman"/>
              <a:ea typeface="Times New Roman"/>
              <a:cs typeface="Times New Roman"/>
              <a:sym typeface="Times New Roman"/>
            </a:endParaRPr>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10000"/>
            <a:ext cx="8764800" cy="6228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sz="2800">
                <a:solidFill>
                  <a:schemeClr val="accent2"/>
                </a:solidFill>
                <a:highlight>
                  <a:srgbClr val="FFFFFF"/>
                </a:highlight>
                <a:latin typeface="Times New Roman"/>
                <a:ea typeface="Times New Roman"/>
                <a:cs typeface="Times New Roman"/>
                <a:sym typeface="Times New Roman"/>
              </a:rPr>
              <a:t>2. </a:t>
            </a:r>
            <a:r>
              <a:rPr lang="en" sz="2800">
                <a:solidFill>
                  <a:schemeClr val="accent2"/>
                </a:solidFill>
                <a:highlight>
                  <a:srgbClr val="FFFFFF"/>
                </a:highlight>
                <a:latin typeface="Times New Roman"/>
                <a:ea typeface="Times New Roman"/>
                <a:cs typeface="Times New Roman"/>
                <a:sym typeface="Times New Roman"/>
              </a:rPr>
              <a:t>Conversion of textual data to numeric data using TF-IDF</a:t>
            </a:r>
            <a:endParaRPr sz="4000">
              <a:solidFill>
                <a:schemeClr val="accent2"/>
              </a:solidFill>
              <a:latin typeface="Times New Roman"/>
              <a:ea typeface="Times New Roman"/>
              <a:cs typeface="Times New Roman"/>
              <a:sym typeface="Times New Roman"/>
            </a:endParaRPr>
          </a:p>
        </p:txBody>
      </p:sp>
      <p:sp>
        <p:nvSpPr>
          <p:cNvPr id="149" name="Google Shape;149;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2"/>
          <p:cNvPicPr preferRelativeResize="0"/>
          <p:nvPr/>
        </p:nvPicPr>
        <p:blipFill>
          <a:blip r:embed="rId3">
            <a:alphaModFix/>
          </a:blip>
          <a:stretch>
            <a:fillRect/>
          </a:stretch>
        </p:blipFill>
        <p:spPr>
          <a:xfrm>
            <a:off x="311700" y="1540775"/>
            <a:ext cx="8155632" cy="14750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3. Split the data into testing and training Set</a:t>
            </a:r>
            <a:endParaRPr sz="2800">
              <a:latin typeface="Times New Roman"/>
              <a:ea typeface="Times New Roman"/>
              <a:cs typeface="Times New Roman"/>
              <a:sym typeface="Times New Roman"/>
            </a:endParaRPr>
          </a:p>
        </p:txBody>
      </p:sp>
      <p:sp>
        <p:nvSpPr>
          <p:cNvPr id="156" name="Google Shape;156;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3"/>
          <p:cNvPicPr preferRelativeResize="0"/>
          <p:nvPr/>
        </p:nvPicPr>
        <p:blipFill>
          <a:blip r:embed="rId3">
            <a:alphaModFix/>
          </a:blip>
          <a:stretch>
            <a:fillRect/>
          </a:stretch>
        </p:blipFill>
        <p:spPr>
          <a:xfrm>
            <a:off x="152400" y="1466675"/>
            <a:ext cx="8839201" cy="6844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4. Train the Model</a:t>
            </a:r>
            <a:endParaRPr sz="2800">
              <a:latin typeface="Times New Roman"/>
              <a:ea typeface="Times New Roman"/>
              <a:cs typeface="Times New Roman"/>
              <a:sym typeface="Times New Roman"/>
            </a:endParaRPr>
          </a:p>
        </p:txBody>
      </p:sp>
      <p:sp>
        <p:nvSpPr>
          <p:cNvPr id="163" name="Google Shape;163;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4"/>
          <p:cNvPicPr preferRelativeResize="0"/>
          <p:nvPr/>
        </p:nvPicPr>
        <p:blipFill>
          <a:blip r:embed="rId3">
            <a:alphaModFix/>
          </a:blip>
          <a:stretch>
            <a:fillRect/>
          </a:stretch>
        </p:blipFill>
        <p:spPr>
          <a:xfrm>
            <a:off x="311700" y="1244325"/>
            <a:ext cx="7919874" cy="212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5. Evaluate the Model Accuracy</a:t>
            </a:r>
            <a:endParaRPr sz="2800">
              <a:latin typeface="Times New Roman"/>
              <a:ea typeface="Times New Roman"/>
              <a:cs typeface="Times New Roman"/>
              <a:sym typeface="Times New Roman"/>
            </a:endParaRPr>
          </a:p>
        </p:txBody>
      </p:sp>
      <p:sp>
        <p:nvSpPr>
          <p:cNvPr id="170" name="Google Shape;170;p2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5"/>
          <p:cNvPicPr preferRelativeResize="0"/>
          <p:nvPr/>
        </p:nvPicPr>
        <p:blipFill>
          <a:blip r:embed="rId3">
            <a:alphaModFix/>
          </a:blip>
          <a:stretch>
            <a:fillRect/>
          </a:stretch>
        </p:blipFill>
        <p:spPr>
          <a:xfrm>
            <a:off x="448850" y="1362900"/>
            <a:ext cx="7753350" cy="1933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6. Use the model to predict new data</a:t>
            </a:r>
            <a:endParaRPr sz="2800">
              <a:latin typeface="Times New Roman"/>
              <a:ea typeface="Times New Roman"/>
              <a:cs typeface="Times New Roman"/>
              <a:sym typeface="Times New Roman"/>
            </a:endParaRPr>
          </a:p>
        </p:txBody>
      </p:sp>
      <p:sp>
        <p:nvSpPr>
          <p:cNvPr id="177" name="Google Shape;177;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6"/>
          <p:cNvPicPr preferRelativeResize="0"/>
          <p:nvPr/>
        </p:nvPicPr>
        <p:blipFill>
          <a:blip r:embed="rId3">
            <a:alphaModFix/>
          </a:blip>
          <a:stretch>
            <a:fillRect/>
          </a:stretch>
        </p:blipFill>
        <p:spPr>
          <a:xfrm>
            <a:off x="487938" y="1273950"/>
            <a:ext cx="8168126" cy="212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Part-2 : Fake news Detection-Code</a:t>
            </a:r>
            <a:endParaRPr sz="2800">
              <a:latin typeface="Times New Roman"/>
              <a:ea typeface="Times New Roman"/>
              <a:cs typeface="Times New Roman"/>
              <a:sym typeface="Times New Roman"/>
            </a:endParaRPr>
          </a:p>
        </p:txBody>
      </p:sp>
      <p:sp>
        <p:nvSpPr>
          <p:cNvPr id="184" name="Google Shape;18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1800"/>
              </a:spcBef>
              <a:spcAft>
                <a:spcPts val="0"/>
              </a:spcAft>
              <a:buSzPts val="1400"/>
              <a:buFont typeface="Times"/>
              <a:buAutoNum type="arabicPeriod"/>
            </a:pPr>
            <a:r>
              <a:rPr lang="en" sz="1400">
                <a:solidFill>
                  <a:srgbClr val="1F2328"/>
                </a:solidFill>
                <a:highlight>
                  <a:srgbClr val="FFFFFF"/>
                </a:highlight>
                <a:latin typeface="Times"/>
                <a:ea typeface="Times"/>
                <a:cs typeface="Times"/>
                <a:sym typeface="Times"/>
              </a:rPr>
              <a:t>Collection and </a:t>
            </a:r>
            <a:r>
              <a:rPr lang="en" sz="1400">
                <a:solidFill>
                  <a:srgbClr val="1F2328"/>
                </a:solidFill>
                <a:highlight>
                  <a:srgbClr val="FFFFFF"/>
                </a:highlight>
                <a:latin typeface="Times"/>
                <a:ea typeface="Times"/>
                <a:cs typeface="Times"/>
                <a:sym typeface="Times"/>
              </a:rPr>
              <a:t>Preprocessing</a:t>
            </a:r>
            <a:r>
              <a:rPr lang="en" sz="1400">
                <a:solidFill>
                  <a:srgbClr val="1F2328"/>
                </a:solidFill>
                <a:highlight>
                  <a:srgbClr val="FFFFFF"/>
                </a:highlight>
                <a:latin typeface="Times"/>
                <a:ea typeface="Times"/>
                <a:cs typeface="Times"/>
                <a:sym typeface="Times"/>
              </a:rPr>
              <a:t> of data</a:t>
            </a:r>
            <a:endParaRPr sz="1400">
              <a:solidFill>
                <a:srgbClr val="1F2328"/>
              </a:solidFill>
              <a:highlight>
                <a:srgbClr val="FFFFFF"/>
              </a:highlight>
              <a:latin typeface="Times"/>
              <a:ea typeface="Times"/>
              <a:cs typeface="Times"/>
              <a:sym typeface="Times"/>
            </a:endParaRPr>
          </a:p>
          <a:p>
            <a:pPr indent="-317500" lvl="0" marL="457200" rtl="0" algn="l">
              <a:lnSpc>
                <a:spcPct val="150000"/>
              </a:lnSpc>
              <a:spcBef>
                <a:spcPts val="0"/>
              </a:spcBef>
              <a:spcAft>
                <a:spcPts val="0"/>
              </a:spcAft>
              <a:buSzPts val="1400"/>
              <a:buFont typeface="Times"/>
              <a:buAutoNum type="arabicPeriod"/>
            </a:pPr>
            <a:r>
              <a:rPr lang="en" sz="1400">
                <a:solidFill>
                  <a:srgbClr val="1F2328"/>
                </a:solidFill>
                <a:highlight>
                  <a:srgbClr val="FFFFFF"/>
                </a:highlight>
                <a:latin typeface="Times"/>
                <a:ea typeface="Times"/>
                <a:cs typeface="Times"/>
                <a:sym typeface="Times"/>
              </a:rPr>
              <a:t>Performing Stemming using Porter Stemmer Algorithm</a:t>
            </a:r>
            <a:endParaRPr sz="1400">
              <a:solidFill>
                <a:srgbClr val="1F2328"/>
              </a:solidFill>
              <a:highlight>
                <a:srgbClr val="FFFFFF"/>
              </a:highlight>
              <a:latin typeface="Times"/>
              <a:ea typeface="Times"/>
              <a:cs typeface="Times"/>
              <a:sym typeface="Times"/>
            </a:endParaRPr>
          </a:p>
          <a:p>
            <a:pPr indent="-317500" lvl="0" marL="457200" rtl="0" algn="l">
              <a:lnSpc>
                <a:spcPct val="150000"/>
              </a:lnSpc>
              <a:spcBef>
                <a:spcPts val="0"/>
              </a:spcBef>
              <a:spcAft>
                <a:spcPts val="0"/>
              </a:spcAft>
              <a:buSzPts val="1400"/>
              <a:buFont typeface="Times"/>
              <a:buAutoNum type="arabicPeriod"/>
            </a:pPr>
            <a:r>
              <a:rPr lang="en" sz="1400">
                <a:solidFill>
                  <a:srgbClr val="1F2328"/>
                </a:solidFill>
                <a:highlight>
                  <a:srgbClr val="FFFFFF"/>
                </a:highlight>
                <a:latin typeface="Times"/>
                <a:ea typeface="Times"/>
                <a:cs typeface="Times"/>
                <a:sym typeface="Times"/>
              </a:rPr>
              <a:t>Conversion of textual data to numeric data using TF-IDF</a:t>
            </a:r>
            <a:endParaRPr sz="1400">
              <a:solidFill>
                <a:srgbClr val="1F2328"/>
              </a:solidFill>
              <a:highlight>
                <a:srgbClr val="FFFFFF"/>
              </a:highlight>
              <a:latin typeface="Times"/>
              <a:ea typeface="Times"/>
              <a:cs typeface="Times"/>
              <a:sym typeface="Times"/>
            </a:endParaRPr>
          </a:p>
          <a:p>
            <a:pPr indent="-317500" lvl="0" marL="457200" rtl="0" algn="l">
              <a:lnSpc>
                <a:spcPct val="150000"/>
              </a:lnSpc>
              <a:spcBef>
                <a:spcPts val="0"/>
              </a:spcBef>
              <a:spcAft>
                <a:spcPts val="0"/>
              </a:spcAft>
              <a:buSzPts val="1400"/>
              <a:buFont typeface="Times"/>
              <a:buAutoNum type="arabicPeriod"/>
            </a:pPr>
            <a:r>
              <a:rPr lang="en" sz="1400">
                <a:solidFill>
                  <a:srgbClr val="000000"/>
                </a:solidFill>
                <a:latin typeface="Times"/>
                <a:ea typeface="Times"/>
                <a:cs typeface="Times"/>
                <a:sym typeface="Times"/>
              </a:rPr>
              <a:t>Splitting</a:t>
            </a:r>
            <a:r>
              <a:rPr lang="en" sz="1400">
                <a:solidFill>
                  <a:srgbClr val="000000"/>
                </a:solidFill>
                <a:latin typeface="Times"/>
                <a:ea typeface="Times"/>
                <a:cs typeface="Times"/>
                <a:sym typeface="Times"/>
              </a:rPr>
              <a:t> the data into training and testing sets</a:t>
            </a:r>
            <a:endParaRPr sz="1400">
              <a:solidFill>
                <a:srgbClr val="000000"/>
              </a:solidFill>
              <a:latin typeface="Times"/>
              <a:ea typeface="Times"/>
              <a:cs typeface="Times"/>
              <a:sym typeface="Times"/>
            </a:endParaRPr>
          </a:p>
          <a:p>
            <a:pPr indent="-317500" lvl="0" marL="457200" rtl="0" algn="l">
              <a:lnSpc>
                <a:spcPct val="150000"/>
              </a:lnSpc>
              <a:spcBef>
                <a:spcPts val="0"/>
              </a:spcBef>
              <a:spcAft>
                <a:spcPts val="0"/>
              </a:spcAft>
              <a:buSzPts val="1400"/>
              <a:buFont typeface="Times"/>
              <a:buAutoNum type="arabicPeriod"/>
            </a:pPr>
            <a:r>
              <a:rPr lang="en" sz="1400">
                <a:latin typeface="Times"/>
                <a:ea typeface="Times"/>
                <a:cs typeface="Times"/>
                <a:sym typeface="Times"/>
              </a:rPr>
              <a:t>Training and Evaluating model</a:t>
            </a:r>
            <a:endParaRPr sz="1400">
              <a:latin typeface="Times"/>
              <a:ea typeface="Times"/>
              <a:cs typeface="Times"/>
              <a:sym typeface="Times"/>
            </a:endParaRPr>
          </a:p>
          <a:p>
            <a:pPr indent="-317500" lvl="0" marL="457200" rtl="0" algn="l">
              <a:lnSpc>
                <a:spcPct val="150000"/>
              </a:lnSpc>
              <a:spcBef>
                <a:spcPts val="0"/>
              </a:spcBef>
              <a:spcAft>
                <a:spcPts val="0"/>
              </a:spcAft>
              <a:buSzPts val="1400"/>
              <a:buFont typeface="Times"/>
              <a:buAutoNum type="arabicPeriod"/>
            </a:pPr>
            <a:r>
              <a:rPr lang="en" sz="1400">
                <a:latin typeface="Times"/>
                <a:ea typeface="Times"/>
                <a:cs typeface="Times"/>
                <a:sym typeface="Times"/>
              </a:rPr>
              <a:t>Testing Data</a:t>
            </a:r>
            <a:endParaRPr sz="1400">
              <a:latin typeface="Times"/>
              <a:ea typeface="Times"/>
              <a:cs typeface="Times"/>
              <a:sym typeface="Times"/>
            </a:endParaRPr>
          </a:p>
        </p:txBody>
      </p:sp>
      <p:sp>
        <p:nvSpPr>
          <p:cNvPr id="185" name="Google Shape;185;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06400" lvl="0" marL="457200" rtl="0" algn="l">
              <a:lnSpc>
                <a:spcPct val="125000"/>
              </a:lnSpc>
              <a:spcBef>
                <a:spcPts val="1800"/>
              </a:spcBef>
              <a:spcAft>
                <a:spcPts val="0"/>
              </a:spcAft>
              <a:buClr>
                <a:schemeClr val="dk2"/>
              </a:buClr>
              <a:buSzPts val="2800"/>
              <a:buFont typeface="Times"/>
              <a:buAutoNum type="arabicPeriod"/>
            </a:pPr>
            <a:r>
              <a:rPr lang="en" sz="2800">
                <a:solidFill>
                  <a:srgbClr val="1F2328"/>
                </a:solidFill>
                <a:highlight>
                  <a:srgbClr val="FFFFFF"/>
                </a:highlight>
                <a:latin typeface="Times"/>
                <a:ea typeface="Times"/>
                <a:cs typeface="Times"/>
                <a:sym typeface="Times"/>
              </a:rPr>
              <a:t>Collection and Preprocessing of data</a:t>
            </a:r>
            <a:endParaRPr sz="2800"/>
          </a:p>
        </p:txBody>
      </p:sp>
      <p:sp>
        <p:nvSpPr>
          <p:cNvPr id="191" name="Google Shape;19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8"/>
          <p:cNvPicPr preferRelativeResize="0"/>
          <p:nvPr/>
        </p:nvPicPr>
        <p:blipFill rotWithShape="1">
          <a:blip r:embed="rId3">
            <a:alphaModFix/>
          </a:blip>
          <a:srcRect b="0" l="0" r="53040" t="0"/>
          <a:stretch/>
        </p:blipFill>
        <p:spPr>
          <a:xfrm>
            <a:off x="409275" y="1311625"/>
            <a:ext cx="6827026" cy="1896600"/>
          </a:xfrm>
          <a:prstGeom prst="rect">
            <a:avLst/>
          </a:prstGeom>
          <a:noFill/>
          <a:ln>
            <a:noFill/>
          </a:ln>
        </p:spPr>
      </p:pic>
      <p:pic>
        <p:nvPicPr>
          <p:cNvPr id="193" name="Google Shape;193;p28"/>
          <p:cNvPicPr preferRelativeResize="0"/>
          <p:nvPr/>
        </p:nvPicPr>
        <p:blipFill rotWithShape="1">
          <a:blip r:embed="rId4">
            <a:alphaModFix/>
          </a:blip>
          <a:srcRect b="0" l="0" r="7149" t="0"/>
          <a:stretch/>
        </p:blipFill>
        <p:spPr>
          <a:xfrm>
            <a:off x="409275" y="3295300"/>
            <a:ext cx="8231802" cy="1011975"/>
          </a:xfrm>
          <a:prstGeom prst="rect">
            <a:avLst/>
          </a:prstGeom>
          <a:noFill/>
          <a:ln>
            <a:noFill/>
          </a:ln>
        </p:spPr>
      </p:pic>
      <p:sp>
        <p:nvSpPr>
          <p:cNvPr id="194" name="Google Shape;194;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244075"/>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latin typeface="Times New Roman"/>
                <a:ea typeface="Times New Roman"/>
                <a:cs typeface="Times New Roman"/>
                <a:sym typeface="Times New Roman"/>
              </a:rPr>
              <a:t>2. </a:t>
            </a:r>
            <a:r>
              <a:rPr lang="en" sz="2700">
                <a:highlight>
                  <a:srgbClr val="FFFFFF"/>
                </a:highlight>
                <a:latin typeface="Times New Roman"/>
                <a:ea typeface="Times New Roman"/>
                <a:cs typeface="Times New Roman"/>
                <a:sym typeface="Times New Roman"/>
              </a:rPr>
              <a:t>Performing Stemming using Porter Stemmer Algorithm</a:t>
            </a:r>
            <a:endParaRPr sz="2700">
              <a:latin typeface="Times New Roman"/>
              <a:ea typeface="Times New Roman"/>
              <a:cs typeface="Times New Roman"/>
              <a:sym typeface="Times New Roman"/>
            </a:endParaRPr>
          </a:p>
        </p:txBody>
      </p:sp>
      <p:sp>
        <p:nvSpPr>
          <p:cNvPr id="200" name="Google Shape;200;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1" name="Google Shape;201;p29"/>
          <p:cNvPicPr preferRelativeResize="0"/>
          <p:nvPr/>
        </p:nvPicPr>
        <p:blipFill rotWithShape="1">
          <a:blip r:embed="rId3">
            <a:alphaModFix/>
          </a:blip>
          <a:srcRect b="51004" l="0" r="0" t="0"/>
          <a:stretch/>
        </p:blipFill>
        <p:spPr>
          <a:xfrm>
            <a:off x="532925" y="909125"/>
            <a:ext cx="7095402" cy="1973325"/>
          </a:xfrm>
          <a:prstGeom prst="rect">
            <a:avLst/>
          </a:prstGeom>
          <a:noFill/>
          <a:ln>
            <a:noFill/>
          </a:ln>
        </p:spPr>
      </p:pic>
      <p:pic>
        <p:nvPicPr>
          <p:cNvPr id="202" name="Google Shape;202;p29"/>
          <p:cNvPicPr preferRelativeResize="0"/>
          <p:nvPr/>
        </p:nvPicPr>
        <p:blipFill rotWithShape="1">
          <a:blip r:embed="rId3">
            <a:alphaModFix/>
          </a:blip>
          <a:srcRect b="0" l="0" r="0" t="47514"/>
          <a:stretch/>
        </p:blipFill>
        <p:spPr>
          <a:xfrm>
            <a:off x="573950" y="2830775"/>
            <a:ext cx="7028599" cy="182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301325"/>
            <a:ext cx="8520600" cy="60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2700">
                <a:latin typeface="Times New Roman"/>
                <a:ea typeface="Times New Roman"/>
                <a:cs typeface="Times New Roman"/>
                <a:sym typeface="Times New Roman"/>
              </a:rPr>
              <a:t>3</a:t>
            </a:r>
            <a:r>
              <a:rPr lang="en" sz="2700">
                <a:latin typeface="Times New Roman"/>
                <a:ea typeface="Times New Roman"/>
                <a:cs typeface="Times New Roman"/>
                <a:sym typeface="Times New Roman"/>
              </a:rPr>
              <a:t>. </a:t>
            </a:r>
            <a:r>
              <a:rPr lang="en" sz="2700">
                <a:highlight>
                  <a:srgbClr val="FFFFFF"/>
                </a:highlight>
                <a:latin typeface="Times New Roman"/>
                <a:ea typeface="Times New Roman"/>
                <a:cs typeface="Times New Roman"/>
                <a:sym typeface="Times New Roman"/>
              </a:rPr>
              <a:t>Conversion of textual data to numeric data using TF-IDF</a:t>
            </a:r>
            <a:endParaRPr sz="2700">
              <a:latin typeface="Times New Roman"/>
              <a:ea typeface="Times New Roman"/>
              <a:cs typeface="Times New Roman"/>
              <a:sym typeface="Times New Roman"/>
            </a:endParaRPr>
          </a:p>
        </p:txBody>
      </p:sp>
      <p:sp>
        <p:nvSpPr>
          <p:cNvPr id="208" name="Google Shape;208;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30"/>
          <p:cNvPicPr preferRelativeResize="0"/>
          <p:nvPr/>
        </p:nvPicPr>
        <p:blipFill rotWithShape="1">
          <a:blip r:embed="rId3">
            <a:alphaModFix/>
          </a:blip>
          <a:srcRect b="51004" l="0" r="0" t="0"/>
          <a:stretch/>
        </p:blipFill>
        <p:spPr>
          <a:xfrm>
            <a:off x="532925" y="909125"/>
            <a:ext cx="7095402" cy="1973325"/>
          </a:xfrm>
          <a:prstGeom prst="rect">
            <a:avLst/>
          </a:prstGeom>
          <a:noFill/>
          <a:ln>
            <a:noFill/>
          </a:ln>
        </p:spPr>
      </p:pic>
      <p:pic>
        <p:nvPicPr>
          <p:cNvPr id="210" name="Google Shape;210;p30"/>
          <p:cNvPicPr preferRelativeResize="0"/>
          <p:nvPr/>
        </p:nvPicPr>
        <p:blipFill rotWithShape="1">
          <a:blip r:embed="rId3">
            <a:alphaModFix/>
          </a:blip>
          <a:srcRect b="0" l="0" r="0" t="47514"/>
          <a:stretch/>
        </p:blipFill>
        <p:spPr>
          <a:xfrm>
            <a:off x="573950" y="2830775"/>
            <a:ext cx="7028599" cy="1820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311700" y="201775"/>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700">
                <a:latin typeface="Times New Roman"/>
                <a:ea typeface="Times New Roman"/>
                <a:cs typeface="Times New Roman"/>
                <a:sym typeface="Times New Roman"/>
              </a:rPr>
              <a:t>4. </a:t>
            </a:r>
            <a:r>
              <a:rPr lang="en" sz="2700">
                <a:latin typeface="Times New Roman"/>
                <a:ea typeface="Times New Roman"/>
                <a:cs typeface="Times New Roman"/>
                <a:sym typeface="Times New Roman"/>
              </a:rPr>
              <a:t>Splitting the data into training and testing sets</a:t>
            </a:r>
            <a:endParaRPr sz="2700">
              <a:latin typeface="Times New Roman"/>
              <a:ea typeface="Times New Roman"/>
              <a:cs typeface="Times New Roman"/>
              <a:sym typeface="Times New Roman"/>
            </a:endParaRPr>
          </a:p>
        </p:txBody>
      </p:sp>
      <p:sp>
        <p:nvSpPr>
          <p:cNvPr id="216" name="Google Shape;216;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31"/>
          <p:cNvPicPr preferRelativeResize="0"/>
          <p:nvPr/>
        </p:nvPicPr>
        <p:blipFill>
          <a:blip r:embed="rId3">
            <a:alphaModFix/>
          </a:blip>
          <a:stretch>
            <a:fillRect/>
          </a:stretch>
        </p:blipFill>
        <p:spPr>
          <a:xfrm>
            <a:off x="152400" y="961975"/>
            <a:ext cx="8839200" cy="4922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311700" y="316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Introduction</a:t>
            </a:r>
            <a:endParaRPr sz="2800">
              <a:latin typeface="Times New Roman"/>
              <a:ea typeface="Times New Roman"/>
              <a:cs typeface="Times New Roman"/>
              <a:sym typeface="Times New Roman"/>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Times New Roman"/>
                <a:ea typeface="Times New Roman"/>
                <a:cs typeface="Times New Roman"/>
                <a:sym typeface="Times New Roman"/>
              </a:rPr>
              <a:t>Part: 1 - </a:t>
            </a:r>
            <a:r>
              <a:rPr lang="en" sz="2100">
                <a:latin typeface="Times New Roman"/>
                <a:ea typeface="Times New Roman"/>
                <a:cs typeface="Times New Roman"/>
                <a:sym typeface="Times New Roman"/>
              </a:rPr>
              <a:t>AI/Human Generated News Identification</a:t>
            </a:r>
            <a:endParaRPr sz="2100">
              <a:latin typeface="Times New Roman"/>
              <a:ea typeface="Times New Roman"/>
              <a:cs typeface="Times New Roman"/>
              <a:sym typeface="Times New Roman"/>
            </a:endParaRPr>
          </a:p>
          <a:p>
            <a:pPr indent="0" lvl="0" marL="0" rtl="0" algn="l">
              <a:spcBef>
                <a:spcPts val="1200"/>
              </a:spcBef>
              <a:spcAft>
                <a:spcPts val="1200"/>
              </a:spcAft>
              <a:buNone/>
            </a:pPr>
            <a:r>
              <a:rPr lang="en" sz="2100">
                <a:latin typeface="Times New Roman"/>
                <a:ea typeface="Times New Roman"/>
                <a:cs typeface="Times New Roman"/>
                <a:sym typeface="Times New Roman"/>
              </a:rPr>
              <a:t>Part: 2 -  Fake news Detection</a:t>
            </a:r>
            <a:endParaRPr sz="2100">
              <a:latin typeface="Times New Roman"/>
              <a:ea typeface="Times New Roman"/>
              <a:cs typeface="Times New Roman"/>
              <a:sym typeface="Times New Roman"/>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20177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latin typeface="Times New Roman"/>
                <a:ea typeface="Times New Roman"/>
                <a:cs typeface="Times New Roman"/>
                <a:sym typeface="Times New Roman"/>
              </a:rPr>
              <a:t>5. </a:t>
            </a:r>
            <a:r>
              <a:rPr lang="en" sz="2700">
                <a:latin typeface="Times New Roman"/>
                <a:ea typeface="Times New Roman"/>
                <a:cs typeface="Times New Roman"/>
                <a:sym typeface="Times New Roman"/>
              </a:rPr>
              <a:t>Training and Evaluating model</a:t>
            </a:r>
            <a:endParaRPr b="1" sz="2700">
              <a:latin typeface="Times New Roman"/>
              <a:ea typeface="Times New Roman"/>
              <a:cs typeface="Times New Roman"/>
              <a:sym typeface="Times New Roman"/>
            </a:endParaRPr>
          </a:p>
        </p:txBody>
      </p:sp>
      <p:sp>
        <p:nvSpPr>
          <p:cNvPr id="223" name="Google Shape;223;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2"/>
          <p:cNvPicPr preferRelativeResize="0"/>
          <p:nvPr/>
        </p:nvPicPr>
        <p:blipFill rotWithShape="1">
          <a:blip r:embed="rId3">
            <a:alphaModFix/>
          </a:blip>
          <a:srcRect b="26713" l="0" r="0" t="0"/>
          <a:stretch/>
        </p:blipFill>
        <p:spPr>
          <a:xfrm>
            <a:off x="462125" y="906675"/>
            <a:ext cx="7110475" cy="2703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20177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latin typeface="Times New Roman"/>
                <a:ea typeface="Times New Roman"/>
                <a:cs typeface="Times New Roman"/>
                <a:sym typeface="Times New Roman"/>
              </a:rPr>
              <a:t>6</a:t>
            </a:r>
            <a:r>
              <a:rPr lang="en" sz="2700">
                <a:latin typeface="Times New Roman"/>
                <a:ea typeface="Times New Roman"/>
                <a:cs typeface="Times New Roman"/>
                <a:sym typeface="Times New Roman"/>
              </a:rPr>
              <a:t>. Training and Evaluating model</a:t>
            </a:r>
            <a:endParaRPr b="1" sz="2700">
              <a:latin typeface="Times New Roman"/>
              <a:ea typeface="Times New Roman"/>
              <a:cs typeface="Times New Roman"/>
              <a:sym typeface="Times New Roman"/>
            </a:endParaRPr>
          </a:p>
        </p:txBody>
      </p:sp>
      <p:sp>
        <p:nvSpPr>
          <p:cNvPr id="230" name="Google Shape;230;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1" name="Google Shape;231;p33"/>
          <p:cNvPicPr preferRelativeResize="0"/>
          <p:nvPr/>
        </p:nvPicPr>
        <p:blipFill>
          <a:blip r:embed="rId3">
            <a:alphaModFix/>
          </a:blip>
          <a:stretch>
            <a:fillRect/>
          </a:stretch>
        </p:blipFill>
        <p:spPr>
          <a:xfrm>
            <a:off x="373625" y="809575"/>
            <a:ext cx="6858000" cy="3943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20177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latin typeface="Times New Roman"/>
                <a:ea typeface="Times New Roman"/>
                <a:cs typeface="Times New Roman"/>
                <a:sym typeface="Times New Roman"/>
              </a:rPr>
              <a:t>Conclusion</a:t>
            </a:r>
            <a:endParaRPr sz="2700">
              <a:latin typeface="Times New Roman"/>
              <a:ea typeface="Times New Roman"/>
              <a:cs typeface="Times New Roman"/>
              <a:sym typeface="Times New Roman"/>
            </a:endParaRPr>
          </a:p>
        </p:txBody>
      </p:sp>
      <p:sp>
        <p:nvSpPr>
          <p:cNvPr id="237" name="Google Shape;237;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4"/>
          <p:cNvSpPr txBox="1"/>
          <p:nvPr/>
        </p:nvSpPr>
        <p:spPr>
          <a:xfrm>
            <a:off x="444675" y="800825"/>
            <a:ext cx="8229600" cy="20319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Roboto"/>
              <a:buChar char="-"/>
            </a:pPr>
            <a:r>
              <a:rPr lang="en" sz="1600">
                <a:latin typeface="Times New Roman"/>
                <a:ea typeface="Times New Roman"/>
                <a:cs typeface="Times New Roman"/>
                <a:sym typeface="Times New Roman"/>
              </a:rPr>
              <a:t>In our project we have identified and detected the fake news with the help of logistic regression</a:t>
            </a:r>
            <a:r>
              <a:rPr lang="en">
                <a:latin typeface="Roboto"/>
                <a:ea typeface="Roboto"/>
                <a:cs typeface="Roboto"/>
                <a:sym typeface="Roboto"/>
              </a:rPr>
              <a:t>.</a:t>
            </a:r>
            <a:endParaRPr>
              <a:latin typeface="Roboto"/>
              <a:ea typeface="Roboto"/>
              <a:cs typeface="Roboto"/>
              <a:sym typeface="Roboto"/>
            </a:endParaRPr>
          </a:p>
          <a:p>
            <a:pPr indent="0" lvl="0" marL="457200" rtl="0" algn="just">
              <a:spcBef>
                <a:spcPts val="0"/>
              </a:spcBef>
              <a:spcAft>
                <a:spcPts val="0"/>
              </a:spcAft>
              <a:buNone/>
            </a:pPr>
            <a:r>
              <a:t/>
            </a:r>
            <a:endParaRPr>
              <a:latin typeface="Roboto"/>
              <a:ea typeface="Roboto"/>
              <a:cs typeface="Roboto"/>
              <a:sym typeface="Roboto"/>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logistic regression can be a useful technique for detecting fake news. By training a logistic regression model on a labeled dataset of real and fake news articles, the model can learn to identify patterns and features that distinguish the two types of articles. Once trained, the model can be used to classify new articles as either real or fake based on their features.</a:t>
            </a:r>
            <a:endParaRPr sz="1500">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Methodology</a:t>
            </a:r>
            <a:endParaRPr sz="2800">
              <a:latin typeface="Times New Roman"/>
              <a:ea typeface="Times New Roman"/>
              <a:cs typeface="Times New Roman"/>
              <a:sym typeface="Times New Roman"/>
            </a:endParaRPr>
          </a:p>
        </p:txBody>
      </p:sp>
      <p:sp>
        <p:nvSpPr>
          <p:cNvPr id="100" name="Google Shape;100;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5"/>
          <p:cNvPicPr preferRelativeResize="0"/>
          <p:nvPr/>
        </p:nvPicPr>
        <p:blipFill>
          <a:blip r:embed="rId3">
            <a:alphaModFix/>
          </a:blip>
          <a:stretch>
            <a:fillRect/>
          </a:stretch>
        </p:blipFill>
        <p:spPr>
          <a:xfrm>
            <a:off x="152400" y="1335800"/>
            <a:ext cx="8839201" cy="17219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Logistic Regression</a:t>
            </a:r>
            <a:endParaRPr sz="2800">
              <a:latin typeface="Times New Roman"/>
              <a:ea typeface="Times New Roman"/>
              <a:cs typeface="Times New Roman"/>
              <a:sym typeface="Times New Roman"/>
            </a:endParaRPr>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Statistical method for analyzing a dataset in which there are one or more independent variables that determine an outcome.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As outcome is a probability, the dependent variable is bounded between 0 and 1.</a:t>
            </a:r>
            <a:endParaRPr sz="1600">
              <a:latin typeface="Times New Roman"/>
              <a:ea typeface="Times New Roman"/>
              <a:cs typeface="Times New Roman"/>
              <a:sym typeface="Times New Roman"/>
            </a:endParaRPr>
          </a:p>
        </p:txBody>
      </p:sp>
      <p:sp>
        <p:nvSpPr>
          <p:cNvPr id="108" name="Google Shape;108;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TF-IDF(Term Frequency- Inverse Document Frequency)</a:t>
            </a:r>
            <a:endParaRPr sz="2800">
              <a:latin typeface="Times New Roman"/>
              <a:ea typeface="Times New Roman"/>
              <a:cs typeface="Times New Roman"/>
              <a:sym typeface="Times New Roman"/>
            </a:endParaRPr>
          </a:p>
        </p:txBody>
      </p:sp>
      <p:sp>
        <p:nvSpPr>
          <p:cNvPr id="114" name="Google Shape;114;p17"/>
          <p:cNvSpPr txBox="1"/>
          <p:nvPr>
            <p:ph idx="1" type="body"/>
          </p:nvPr>
        </p:nvSpPr>
        <p:spPr>
          <a:xfrm>
            <a:off x="0" y="1493807"/>
            <a:ext cx="8520600" cy="3339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Text vectorizer that transforms the text into a usable vector.</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TF: measures how often a word appears in a document</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IDF: measures how unique a word is across all documents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Result: gives a higher weight to words that are both frequent in a particular document and rare across all documents.</a:t>
            </a:r>
            <a:endParaRPr sz="1600">
              <a:latin typeface="Times New Roman"/>
              <a:ea typeface="Times New Roman"/>
              <a:cs typeface="Times New Roman"/>
              <a:sym typeface="Times New Roman"/>
            </a:endParaRPr>
          </a:p>
        </p:txBody>
      </p:sp>
      <p:sp>
        <p:nvSpPr>
          <p:cNvPr id="115" name="Google Shape;115;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47200" y="410000"/>
            <a:ext cx="3612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Stemming</a:t>
            </a:r>
            <a:endParaRPr sz="2800">
              <a:latin typeface="Times New Roman"/>
              <a:ea typeface="Times New Roman"/>
              <a:cs typeface="Times New Roman"/>
              <a:sym typeface="Times New Roman"/>
            </a:endParaRPr>
          </a:p>
        </p:txBody>
      </p:sp>
      <p:sp>
        <p:nvSpPr>
          <p:cNvPr id="121" name="Google Shape;121;p18"/>
          <p:cNvSpPr txBox="1"/>
          <p:nvPr>
            <p:ph idx="1" type="body"/>
          </p:nvPr>
        </p:nvSpPr>
        <p:spPr>
          <a:xfrm>
            <a:off x="311700" y="1077475"/>
            <a:ext cx="8520600" cy="33390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1000"/>
              </a:spcBef>
              <a:spcAft>
                <a:spcPts val="0"/>
              </a:spcAft>
              <a:buClr>
                <a:srgbClr val="222222"/>
              </a:buClr>
              <a:buSzPts val="1600"/>
              <a:buFont typeface="Times New Roman"/>
              <a:buChar char="●"/>
            </a:pPr>
            <a:r>
              <a:rPr lang="en" sz="1600">
                <a:solidFill>
                  <a:srgbClr val="222222"/>
                </a:solidFill>
                <a:highlight>
                  <a:srgbClr val="FFFFFF"/>
                </a:highlight>
                <a:latin typeface="Times New Roman"/>
                <a:ea typeface="Times New Roman"/>
                <a:cs typeface="Times New Roman"/>
                <a:sym typeface="Times New Roman"/>
              </a:rPr>
              <a:t>The English language has several variants of a single term. The presence of these variances in a text corpus results in data redundancy when developing NLP or machine learning models. Such models may be ineffective.</a:t>
            </a: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1000"/>
              </a:spcBef>
              <a:spcAft>
                <a:spcPts val="0"/>
              </a:spcAft>
              <a:buClr>
                <a:srgbClr val="222222"/>
              </a:buClr>
              <a:buSzPts val="1600"/>
              <a:buFont typeface="Times New Roman"/>
              <a:buChar char="●"/>
            </a:pPr>
            <a:r>
              <a:rPr lang="en" sz="1600">
                <a:solidFill>
                  <a:srgbClr val="222222"/>
                </a:solidFill>
                <a:highlight>
                  <a:srgbClr val="FFFFFF"/>
                </a:highlight>
                <a:latin typeface="Times New Roman"/>
                <a:ea typeface="Times New Roman"/>
                <a:cs typeface="Times New Roman"/>
                <a:sym typeface="Times New Roman"/>
              </a:rPr>
              <a:t>To build a robust model, it is essential to normalize text by removing repetition and transforming words to their base form through stemming.</a:t>
            </a:r>
            <a:endParaRPr sz="1600">
              <a:solidFill>
                <a:srgbClr val="222222"/>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222222"/>
              </a:buClr>
              <a:buSzPts val="1600"/>
              <a:buFont typeface="Times New Roman"/>
              <a:buChar char="●"/>
            </a:pPr>
            <a:r>
              <a:rPr lang="en" sz="1600">
                <a:solidFill>
                  <a:srgbClr val="222222"/>
                </a:solidFill>
                <a:highlight>
                  <a:srgbClr val="FFFFFF"/>
                </a:highlight>
                <a:latin typeface="Times New Roman"/>
                <a:ea typeface="Times New Roman"/>
                <a:cs typeface="Times New Roman"/>
                <a:sym typeface="Times New Roman"/>
              </a:rPr>
              <a:t>In information retrieval, text mining SEOs, Web search results, indexing, tagging systems, and word analysis, stemming is employed. A Google search for prediction and predicted returns comparable results.</a:t>
            </a:r>
            <a:endParaRPr sz="16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22" name="Google Shape;122;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547200" y="410000"/>
            <a:ext cx="3612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Stop Word Removal</a:t>
            </a:r>
            <a:endParaRPr sz="2800">
              <a:latin typeface="Times New Roman"/>
              <a:ea typeface="Times New Roman"/>
              <a:cs typeface="Times New Roman"/>
              <a:sym typeface="Times New Roman"/>
            </a:endParaRPr>
          </a:p>
        </p:txBody>
      </p:sp>
      <p:sp>
        <p:nvSpPr>
          <p:cNvPr id="128" name="Google Shape;128;p19"/>
          <p:cNvSpPr txBox="1"/>
          <p:nvPr>
            <p:ph idx="1" type="body"/>
          </p:nvPr>
        </p:nvSpPr>
        <p:spPr>
          <a:xfrm>
            <a:off x="311700" y="1077475"/>
            <a:ext cx="8520600" cy="33390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1000"/>
              </a:spcBef>
              <a:spcAft>
                <a:spcPts val="0"/>
              </a:spcAft>
              <a:buClr>
                <a:srgbClr val="222222"/>
              </a:buClr>
              <a:buSzPts val="1600"/>
              <a:buFont typeface="Times New Roman"/>
              <a:buChar char="●"/>
            </a:pPr>
            <a:r>
              <a:rPr b="1" lang="en" sz="1600">
                <a:solidFill>
                  <a:srgbClr val="292929"/>
                </a:solidFill>
                <a:highlight>
                  <a:srgbClr val="FFFFFF"/>
                </a:highlight>
                <a:latin typeface="Times New Roman"/>
                <a:ea typeface="Times New Roman"/>
                <a:cs typeface="Times New Roman"/>
                <a:sym typeface="Times New Roman"/>
              </a:rPr>
              <a:t>Part of Text Pre-Processing</a:t>
            </a:r>
            <a:endParaRPr sz="1600">
              <a:solidFill>
                <a:srgbClr val="222222"/>
              </a:solidFill>
              <a:highlight>
                <a:srgbClr val="FFFFFF"/>
              </a:highlight>
              <a:latin typeface="Times New Roman"/>
              <a:ea typeface="Times New Roman"/>
              <a:cs typeface="Times New Roman"/>
              <a:sym typeface="Times New Roman"/>
            </a:endParaRPr>
          </a:p>
          <a:p>
            <a:pPr indent="-336550" lvl="0" marL="457200" rtl="0" algn="just">
              <a:lnSpc>
                <a:spcPct val="115000"/>
              </a:lnSpc>
              <a:spcBef>
                <a:spcPts val="1000"/>
              </a:spcBef>
              <a:spcAft>
                <a:spcPts val="0"/>
              </a:spcAft>
              <a:buClr>
                <a:srgbClr val="222222"/>
              </a:buClr>
              <a:buSzPts val="1700"/>
              <a:buFont typeface="Times New Roman"/>
              <a:buChar char="●"/>
            </a:pPr>
            <a:r>
              <a:rPr lang="en" sz="1600">
                <a:solidFill>
                  <a:srgbClr val="292929"/>
                </a:solidFill>
                <a:highlight>
                  <a:srgbClr val="FFFFFF"/>
                </a:highlight>
                <a:latin typeface="Times New Roman"/>
                <a:ea typeface="Times New Roman"/>
                <a:cs typeface="Times New Roman"/>
                <a:sym typeface="Times New Roman"/>
              </a:rPr>
              <a:t>The words which are generally filtered out before processing a natural language are called </a:t>
            </a:r>
            <a:r>
              <a:rPr b="1" lang="en" sz="1600">
                <a:solidFill>
                  <a:srgbClr val="292929"/>
                </a:solidFill>
                <a:highlight>
                  <a:srgbClr val="FFFFFF"/>
                </a:highlight>
                <a:latin typeface="Times New Roman"/>
                <a:ea typeface="Times New Roman"/>
                <a:cs typeface="Times New Roman"/>
                <a:sym typeface="Times New Roman"/>
              </a:rPr>
              <a:t>stop words</a:t>
            </a:r>
            <a:r>
              <a:rPr lang="en" sz="1600">
                <a:solidFill>
                  <a:srgbClr val="292929"/>
                </a:solidFill>
                <a:highlight>
                  <a:srgbClr val="FFFFFF"/>
                </a:highlight>
                <a:latin typeface="Times New Roman"/>
                <a:ea typeface="Times New Roman"/>
                <a:cs typeface="Times New Roman"/>
                <a:sym typeface="Times New Roman"/>
              </a:rPr>
              <a:t>. These are actually the most common words in any language (like articles, prepositions, pronouns, conjunctions, etc) and does not add much information to the text.</a:t>
            </a:r>
            <a:endParaRPr sz="1700">
              <a:solidFill>
                <a:srgbClr val="222222"/>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222222"/>
              </a:buClr>
              <a:buSzPts val="1600"/>
              <a:buFont typeface="Times New Roman"/>
              <a:buChar char="●"/>
            </a:pPr>
            <a:r>
              <a:rPr lang="en" sz="1500">
                <a:solidFill>
                  <a:srgbClr val="292929"/>
                </a:solidFill>
                <a:highlight>
                  <a:srgbClr val="FFFFFF"/>
                </a:highlight>
                <a:latin typeface="Georgia"/>
                <a:ea typeface="Georgia"/>
                <a:cs typeface="Georgia"/>
                <a:sym typeface="Georgia"/>
              </a:rPr>
              <a:t>The removal of such words does not show any negative consequences on the model we train for our task.</a:t>
            </a:r>
            <a:endParaRPr sz="16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29" name="Google Shape;129;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latin typeface="Times New Roman"/>
                <a:ea typeface="Times New Roman"/>
                <a:cs typeface="Times New Roman"/>
                <a:sym typeface="Times New Roman"/>
              </a:rPr>
              <a:t>Part: 1 AI/Human Generated News Identification</a:t>
            </a:r>
            <a:endParaRPr sz="2800">
              <a:latin typeface="Times New Roman"/>
              <a:ea typeface="Times New Roman"/>
              <a:cs typeface="Times New Roman"/>
              <a:sym typeface="Times New Roman"/>
            </a:endParaRPr>
          </a:p>
        </p:txBody>
      </p:sp>
      <p:sp>
        <p:nvSpPr>
          <p:cNvPr id="135" name="Google Shape;135;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30200" lvl="0" marL="457200" rtl="0" algn="l">
              <a:lnSpc>
                <a:spcPct val="150000"/>
              </a:lnSpc>
              <a:spcBef>
                <a:spcPts val="1800"/>
              </a:spcBef>
              <a:spcAft>
                <a:spcPts val="0"/>
              </a:spcAft>
              <a:buClr>
                <a:srgbClr val="1F2328"/>
              </a:buClr>
              <a:buSzPts val="1600"/>
              <a:buFont typeface="Times New Roman"/>
              <a:buAutoNum type="arabicPeriod"/>
            </a:pPr>
            <a:r>
              <a:rPr lang="en" sz="1600">
                <a:solidFill>
                  <a:srgbClr val="1F2328"/>
                </a:solidFill>
                <a:highlight>
                  <a:srgbClr val="FFFFFF"/>
                </a:highlight>
                <a:latin typeface="Times New Roman"/>
                <a:ea typeface="Times New Roman"/>
                <a:cs typeface="Times New Roman"/>
                <a:sym typeface="Times New Roman"/>
              </a:rPr>
              <a:t>Create and Pre-process data</a:t>
            </a:r>
            <a:endParaRPr sz="1600">
              <a:solidFill>
                <a:srgbClr val="1F2328"/>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1F2328"/>
              </a:buClr>
              <a:buSzPts val="1600"/>
              <a:buFont typeface="Times New Roman"/>
              <a:buAutoNum type="arabicPeriod"/>
            </a:pPr>
            <a:r>
              <a:rPr lang="en" sz="1600">
                <a:solidFill>
                  <a:srgbClr val="1F2328"/>
                </a:solidFill>
                <a:highlight>
                  <a:srgbClr val="FFFFFF"/>
                </a:highlight>
                <a:latin typeface="Times New Roman"/>
                <a:ea typeface="Times New Roman"/>
                <a:cs typeface="Times New Roman"/>
                <a:sym typeface="Times New Roman"/>
              </a:rPr>
              <a:t>Conversion of textual data to numeric data using TF-IDF</a:t>
            </a:r>
            <a:endParaRPr sz="1600">
              <a:solidFill>
                <a:srgbClr val="1F2328"/>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1F2328"/>
              </a:buClr>
              <a:buSzPts val="1600"/>
              <a:buFont typeface="Times New Roman"/>
              <a:buAutoNum type="arabicPeriod"/>
            </a:pPr>
            <a:r>
              <a:rPr lang="en" sz="1600">
                <a:solidFill>
                  <a:srgbClr val="1F2328"/>
                </a:solidFill>
                <a:highlight>
                  <a:srgbClr val="FFFFFF"/>
                </a:highlight>
                <a:latin typeface="Times New Roman"/>
                <a:ea typeface="Times New Roman"/>
                <a:cs typeface="Times New Roman"/>
                <a:sym typeface="Times New Roman"/>
              </a:rPr>
              <a:t>Split the data into testing and training set by ratio of 30:70</a:t>
            </a:r>
            <a:endParaRPr sz="1600">
              <a:solidFill>
                <a:srgbClr val="1F2328"/>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1F2328"/>
              </a:buClr>
              <a:buSzPts val="1600"/>
              <a:buFont typeface="Times New Roman"/>
              <a:buAutoNum type="arabicPeriod"/>
            </a:pPr>
            <a:r>
              <a:rPr lang="en" sz="1600">
                <a:solidFill>
                  <a:srgbClr val="1F2328"/>
                </a:solidFill>
                <a:highlight>
                  <a:srgbClr val="FFFFFF"/>
                </a:highlight>
                <a:latin typeface="Times New Roman"/>
                <a:ea typeface="Times New Roman"/>
                <a:cs typeface="Times New Roman"/>
                <a:sym typeface="Times New Roman"/>
              </a:rPr>
              <a:t>Training the model</a:t>
            </a:r>
            <a:endParaRPr sz="1600">
              <a:solidFill>
                <a:srgbClr val="1F2328"/>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1F2328"/>
              </a:buClr>
              <a:buSzPts val="1600"/>
              <a:buFont typeface="Times New Roman"/>
              <a:buAutoNum type="arabicPeriod"/>
            </a:pPr>
            <a:r>
              <a:rPr lang="en" sz="1600">
                <a:solidFill>
                  <a:srgbClr val="1F2328"/>
                </a:solidFill>
                <a:highlight>
                  <a:srgbClr val="FFFFFF"/>
                </a:highlight>
                <a:latin typeface="Times New Roman"/>
                <a:ea typeface="Times New Roman"/>
                <a:cs typeface="Times New Roman"/>
                <a:sym typeface="Times New Roman"/>
              </a:rPr>
              <a:t>Evaluate the model accuracy</a:t>
            </a:r>
            <a:endParaRPr sz="1600">
              <a:solidFill>
                <a:srgbClr val="1F2328"/>
              </a:solidFill>
              <a:highlight>
                <a:srgbClr val="FFFFFF"/>
              </a:highlight>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1F2328"/>
              </a:buClr>
              <a:buSzPts val="1600"/>
              <a:buFont typeface="Times New Roman"/>
              <a:buAutoNum type="arabicPeriod"/>
            </a:pPr>
            <a:r>
              <a:rPr lang="en" sz="1600">
                <a:solidFill>
                  <a:srgbClr val="1F2328"/>
                </a:solidFill>
                <a:highlight>
                  <a:srgbClr val="FFFFFF"/>
                </a:highlight>
                <a:latin typeface="Times New Roman"/>
                <a:ea typeface="Times New Roman"/>
                <a:cs typeface="Times New Roman"/>
                <a:sym typeface="Times New Roman"/>
              </a:rPr>
              <a:t>Use the model to predict new data</a:t>
            </a:r>
            <a:endParaRPr sz="1600">
              <a:solidFill>
                <a:srgbClr val="1F2328"/>
              </a:solidFill>
              <a:highlight>
                <a:srgbClr val="FFFFFF"/>
              </a:highlight>
              <a:latin typeface="Times New Roman"/>
              <a:ea typeface="Times New Roman"/>
              <a:cs typeface="Times New Roman"/>
              <a:sym typeface="Times New Roman"/>
            </a:endParaRPr>
          </a:p>
          <a:p>
            <a:pPr indent="0" lvl="0" marL="0" rtl="0" algn="l">
              <a:lnSpc>
                <a:spcPct val="125000"/>
              </a:lnSpc>
              <a:spcBef>
                <a:spcPts val="1800"/>
              </a:spcBef>
              <a:spcAft>
                <a:spcPts val="0"/>
              </a:spcAft>
              <a:buNone/>
            </a:pPr>
            <a:r>
              <a:t/>
            </a:r>
            <a:endParaRPr sz="1750">
              <a:solidFill>
                <a:srgbClr val="1F2328"/>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36" name="Google Shape;136;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Times New Roman"/>
              <a:buAutoNum type="arabicPeriod"/>
            </a:pPr>
            <a:r>
              <a:rPr lang="en" sz="2800">
                <a:latin typeface="Times New Roman"/>
                <a:ea typeface="Times New Roman"/>
                <a:cs typeface="Times New Roman"/>
                <a:sym typeface="Times New Roman"/>
              </a:rPr>
              <a:t>Create and Preprocess Data</a:t>
            </a:r>
            <a:endParaRPr sz="2800">
              <a:latin typeface="Times New Roman"/>
              <a:ea typeface="Times New Roman"/>
              <a:cs typeface="Times New Roman"/>
              <a:sym typeface="Times New Roman"/>
            </a:endParaRPr>
          </a:p>
        </p:txBody>
      </p:sp>
      <p:sp>
        <p:nvSpPr>
          <p:cNvPr id="142" name="Google Shape;142;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1"/>
          <p:cNvPicPr preferRelativeResize="0"/>
          <p:nvPr/>
        </p:nvPicPr>
        <p:blipFill rotWithShape="1">
          <a:blip r:embed="rId3">
            <a:alphaModFix/>
          </a:blip>
          <a:srcRect b="0" l="0" r="29755" t="0"/>
          <a:stretch/>
        </p:blipFill>
        <p:spPr>
          <a:xfrm>
            <a:off x="311700" y="1186250"/>
            <a:ext cx="8520599" cy="19454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