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80" r:id="rId4"/>
    <p:sldId id="283" r:id="rId5"/>
    <p:sldId id="261" r:id="rId6"/>
    <p:sldId id="277" r:id="rId7"/>
    <p:sldId id="262" r:id="rId8"/>
    <p:sldId id="263" r:id="rId9"/>
    <p:sldId id="267" r:id="rId10"/>
    <p:sldId id="276" r:id="rId11"/>
    <p:sldId id="282" r:id="rId12"/>
    <p:sldId id="272" r:id="rId13"/>
    <p:sldId id="278" r:id="rId14"/>
    <p:sldId id="273" r:id="rId15"/>
    <p:sldId id="274" r:id="rId16"/>
    <p:sldId id="275" r:id="rId17"/>
    <p:sldId id="281"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6/24/2019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latin typeface="Algerian" panose="04020705040A02060702" pitchFamily="82" charset="0"/>
              </a:rPr>
              <a:t>Cloud Enabled </a:t>
            </a:r>
            <a:r>
              <a:rPr lang="en-US" dirty="0">
                <a:solidFill>
                  <a:srgbClr val="FF0000"/>
                </a:solidFill>
                <a:latin typeface="Algerian" panose="04020705040A02060702" pitchFamily="82" charset="0"/>
              </a:rPr>
              <a:t>V</a:t>
            </a:r>
            <a:r>
              <a:rPr lang="en-US" dirty="0" smtClean="0">
                <a:solidFill>
                  <a:srgbClr val="FF0000"/>
                </a:solidFill>
                <a:latin typeface="Algerian" panose="04020705040A02060702" pitchFamily="82" charset="0"/>
              </a:rPr>
              <a:t>ehicle </a:t>
            </a:r>
            <a:r>
              <a:rPr lang="en-US" dirty="0">
                <a:solidFill>
                  <a:srgbClr val="FF0000"/>
                </a:solidFill>
                <a:latin typeface="Algerian" panose="04020705040A02060702" pitchFamily="82" charset="0"/>
              </a:rPr>
              <a:t>T</a:t>
            </a:r>
            <a:r>
              <a:rPr lang="en-US" dirty="0" smtClean="0">
                <a:solidFill>
                  <a:srgbClr val="FF0000"/>
                </a:solidFill>
                <a:latin typeface="Algerian" panose="04020705040A02060702" pitchFamily="82" charset="0"/>
              </a:rPr>
              <a:t>heft</a:t>
            </a:r>
            <a:endParaRPr lang="en-US" dirty="0">
              <a:solidFill>
                <a:srgbClr val="FF0000"/>
              </a:solidFill>
              <a:latin typeface="Algerian" panose="04020705040A02060702" pitchFamily="82" charset="0"/>
            </a:endParaRPr>
          </a:p>
        </p:txBody>
      </p:sp>
      <p:sp>
        <p:nvSpPr>
          <p:cNvPr id="3" name="Subtitle 2"/>
          <p:cNvSpPr>
            <a:spLocks noGrp="1"/>
          </p:cNvSpPr>
          <p:nvPr>
            <p:ph type="subTitle" idx="1"/>
          </p:nvPr>
        </p:nvSpPr>
        <p:spPr>
          <a:xfrm>
            <a:off x="4019910" y="3476445"/>
            <a:ext cx="5488158" cy="1846053"/>
          </a:xfrm>
        </p:spPr>
        <p:txBody>
          <a:bodyPr>
            <a:normAutofit fontScale="85000" lnSpcReduction="20000"/>
          </a:bodyPr>
          <a:lstStyle/>
          <a:p>
            <a:r>
              <a:rPr lang="en-US" dirty="0" smtClean="0">
                <a:solidFill>
                  <a:srgbClr val="00B050"/>
                </a:solidFill>
                <a:latin typeface="AR BLANCA" panose="02000000000000000000" pitchFamily="2" charset="0"/>
              </a:rPr>
              <a:t>Team name : sparks</a:t>
            </a:r>
          </a:p>
          <a:p>
            <a:r>
              <a:rPr lang="en-US" dirty="0" smtClean="0">
                <a:solidFill>
                  <a:srgbClr val="00B050"/>
                </a:solidFill>
                <a:latin typeface="AR BLANCA" panose="02000000000000000000" pitchFamily="2" charset="0"/>
              </a:rPr>
              <a:t>PROJECT </a:t>
            </a:r>
            <a:r>
              <a:rPr lang="en-US" dirty="0" smtClean="0">
                <a:solidFill>
                  <a:srgbClr val="00B050"/>
                </a:solidFill>
                <a:latin typeface="AR BLANCA" panose="02000000000000000000" pitchFamily="2" charset="0"/>
              </a:rPr>
              <a:t>MEMBERS</a:t>
            </a:r>
            <a:r>
              <a:rPr lang="en-US" dirty="0" smtClean="0"/>
              <a:t>:</a:t>
            </a:r>
          </a:p>
          <a:p>
            <a:r>
              <a:rPr lang="en-US" dirty="0" err="1" smtClean="0">
                <a:solidFill>
                  <a:srgbClr val="FF0000"/>
                </a:solidFill>
                <a:latin typeface="Arial" panose="020B0604020202020204" pitchFamily="34" charset="0"/>
                <a:cs typeface="Arial" panose="020B0604020202020204" pitchFamily="34" charset="0"/>
              </a:rPr>
              <a:t>Y.Triveni</a:t>
            </a:r>
            <a:endParaRPr lang="en-US" dirty="0">
              <a:solidFill>
                <a:srgbClr val="FF0000"/>
              </a:solidFill>
              <a:latin typeface="Arial" panose="020B0604020202020204" pitchFamily="34" charset="0"/>
              <a:cs typeface="Arial" panose="020B0604020202020204" pitchFamily="34" charset="0"/>
            </a:endParaRPr>
          </a:p>
          <a:p>
            <a:r>
              <a:rPr lang="en-US" dirty="0" err="1" smtClean="0">
                <a:solidFill>
                  <a:srgbClr val="FF0000"/>
                </a:solidFill>
                <a:latin typeface="Arial" panose="020B0604020202020204" pitchFamily="34" charset="0"/>
                <a:cs typeface="Arial" panose="020B0604020202020204" pitchFamily="34" charset="0"/>
              </a:rPr>
              <a:t>K.Kaushik</a:t>
            </a:r>
            <a:endParaRPr lang="en-US" dirty="0" smtClean="0">
              <a:solidFill>
                <a:srgbClr val="FF0000"/>
              </a:solidFill>
              <a:latin typeface="Arial" panose="020B0604020202020204" pitchFamily="34" charset="0"/>
              <a:cs typeface="Arial" panose="020B0604020202020204" pitchFamily="34" charset="0"/>
            </a:endParaRPr>
          </a:p>
          <a:p>
            <a:r>
              <a:rPr lang="en-US" dirty="0" err="1" smtClean="0">
                <a:solidFill>
                  <a:srgbClr val="FF0000"/>
                </a:solidFill>
                <a:latin typeface="Arial" panose="020B0604020202020204" pitchFamily="34" charset="0"/>
                <a:cs typeface="Arial" panose="020B0604020202020204" pitchFamily="34" charset="0"/>
              </a:rPr>
              <a:t>S.Malavika</a:t>
            </a:r>
            <a:endParaRPr lang="en-US" dirty="0" smtClean="0">
              <a:solidFill>
                <a:srgbClr val="FF0000"/>
              </a:solidFill>
              <a:latin typeface="Arial" panose="020B0604020202020204" pitchFamily="34" charset="0"/>
              <a:cs typeface="Arial" panose="020B0604020202020204" pitchFamily="34" charset="0"/>
            </a:endParaRPr>
          </a:p>
          <a:p>
            <a:endParaRPr lang="en-US" dirty="0" smtClean="0"/>
          </a:p>
          <a:p>
            <a:endParaRPr lang="en-US" dirty="0"/>
          </a:p>
        </p:txBody>
      </p:sp>
    </p:spTree>
    <p:extLst>
      <p:ext uri="{BB962C8B-B14F-4D97-AF65-F5344CB8AC3E}">
        <p14:creationId xmlns:p14="http://schemas.microsoft.com/office/powerpoint/2010/main" val="2379689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Here we are building more advanced version of Vehicle Tracking System in which you can </a:t>
            </a:r>
            <a:r>
              <a:rPr lang="en-US" b="1" dirty="0"/>
              <a:t>Track your Vehicle on Google Maps</a:t>
            </a:r>
            <a:r>
              <a:rPr lang="en-US" dirty="0"/>
              <a:t>. In this project, we will send the location coordinates to the Local Server and you just need to open a ‘webpage’ on your computer or mobile, where you will find a Link to Google Maps with your Vehicles Location Coordinates. When you click on that link, it takes you on Google Maps, showing your vehicles location. In this </a:t>
            </a:r>
            <a:r>
              <a:rPr lang="en-US" b="1" dirty="0"/>
              <a:t>Vehicle Tracking System using Google Maps</a:t>
            </a:r>
            <a:r>
              <a:rPr lang="en-US" dirty="0"/>
              <a:t>, </a:t>
            </a:r>
            <a:r>
              <a:rPr lang="en-US" b="1" dirty="0"/>
              <a:t>GPS Module</a:t>
            </a:r>
            <a:r>
              <a:rPr lang="en-US" dirty="0"/>
              <a:t> is used for getting the Location Coordinates, </a:t>
            </a:r>
            <a:r>
              <a:rPr lang="en-US" b="1" dirty="0"/>
              <a:t>Wi-Fi module</a:t>
            </a:r>
            <a:r>
              <a:rPr lang="en-US" dirty="0"/>
              <a:t> to keep send data to computer or mobile over Wi-Fi and</a:t>
            </a:r>
            <a:r>
              <a:rPr lang="en-US" b="1" dirty="0"/>
              <a:t> Arduino</a:t>
            </a:r>
            <a:r>
              <a:rPr lang="en-US" dirty="0"/>
              <a:t> is used to make GPS and Wi-Fi talk to each other.</a:t>
            </a:r>
          </a:p>
        </p:txBody>
      </p:sp>
    </p:spTree>
    <p:extLst>
      <p:ext uri="{BB962C8B-B14F-4D97-AF65-F5344CB8AC3E}">
        <p14:creationId xmlns:p14="http://schemas.microsoft.com/office/powerpoint/2010/main" val="792842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The project proposes a GPS based vehicle tracking system that tracks the vehicle and sends the tracking data over through a </a:t>
            </a:r>
            <a:r>
              <a:rPr lang="en-US" dirty="0" err="1"/>
              <a:t>sms</a:t>
            </a:r>
            <a:r>
              <a:rPr lang="en-US" dirty="0"/>
              <a:t>. The microcontroller acts as the controlling head of the system. When the system goes in Theft mode the authorized user gets the alert message and user will Able to stop the vehicle engine immediately by controlling the engine through the mobile app. The system includes a GPS modem that tracks the vehicle location in the form of latitude and longitude. This location can be accessed via </a:t>
            </a:r>
            <a:r>
              <a:rPr lang="en-US" dirty="0" err="1"/>
              <a:t>sms</a:t>
            </a:r>
            <a:r>
              <a:rPr lang="en-US" dirty="0"/>
              <a:t> that is being sent to the user. With the help latitude and longitude information SMS user will able to locate vehicle with Google map. This system proves very beneficial for transport and travel companies as they can now keep track of their vehicles.</a:t>
            </a:r>
          </a:p>
          <a:p>
            <a:endParaRPr lang="en-US" dirty="0"/>
          </a:p>
        </p:txBody>
      </p:sp>
    </p:spTree>
    <p:extLst>
      <p:ext uri="{BB962C8B-B14F-4D97-AF65-F5344CB8AC3E}">
        <p14:creationId xmlns:p14="http://schemas.microsoft.com/office/powerpoint/2010/main" val="3517468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on vehicle theft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6778" y="2557463"/>
            <a:ext cx="5898444" cy="3317875"/>
          </a:xfrm>
        </p:spPr>
      </p:pic>
    </p:spTree>
    <p:extLst>
      <p:ext uri="{BB962C8B-B14F-4D97-AF65-F5344CB8AC3E}">
        <p14:creationId xmlns:p14="http://schemas.microsoft.com/office/powerpoint/2010/main" val="4033524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Algerian" panose="04020705040A02060702" pitchFamily="82" charset="0"/>
              </a:rPr>
              <a:t>PROCEDURE FOR MIT APP</a:t>
            </a: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fontScale="55000" lnSpcReduction="20000"/>
          </a:bodyPr>
          <a:lstStyle/>
          <a:p>
            <a:r>
              <a:rPr lang="en-US" dirty="0"/>
              <a:t>Login to your IBM cloud account.</a:t>
            </a:r>
          </a:p>
          <a:p>
            <a:r>
              <a:rPr lang="en-US" dirty="0" smtClean="0"/>
              <a:t> </a:t>
            </a:r>
            <a:r>
              <a:rPr lang="en-US" dirty="0"/>
              <a:t>Launch NODE-RED which is IBM</a:t>
            </a:r>
          </a:p>
          <a:p>
            <a:r>
              <a:rPr lang="en-US" dirty="0"/>
              <a:t>Watson IOT platform.</a:t>
            </a:r>
          </a:p>
          <a:p>
            <a:r>
              <a:rPr lang="en-US" dirty="0" smtClean="0"/>
              <a:t> </a:t>
            </a:r>
            <a:r>
              <a:rPr lang="en-US" dirty="0"/>
              <a:t>Create a user interface between</a:t>
            </a:r>
          </a:p>
          <a:p>
            <a:r>
              <a:rPr lang="en-US" dirty="0"/>
              <a:t>Watson service and the device.</a:t>
            </a:r>
          </a:p>
          <a:p>
            <a:r>
              <a:rPr lang="en-US" dirty="0" smtClean="0"/>
              <a:t>Open </a:t>
            </a:r>
            <a:r>
              <a:rPr lang="en-US" dirty="0"/>
              <a:t>MIT app inventor and create a</a:t>
            </a:r>
          </a:p>
          <a:p>
            <a:r>
              <a:rPr lang="en-US" dirty="0"/>
              <a:t>mobile application for your</a:t>
            </a:r>
          </a:p>
          <a:p>
            <a:r>
              <a:rPr lang="en-US" dirty="0"/>
              <a:t>respective project.</a:t>
            </a:r>
          </a:p>
          <a:p>
            <a:pPr marL="0" indent="0">
              <a:buNone/>
            </a:pPr>
            <a:r>
              <a:rPr lang="en-US" dirty="0"/>
              <a:t> </a:t>
            </a:r>
            <a:r>
              <a:rPr lang="en-US" dirty="0" smtClean="0"/>
              <a:t>      After </a:t>
            </a:r>
            <a:r>
              <a:rPr lang="en-US" dirty="0"/>
              <a:t>dumping the code in the</a:t>
            </a:r>
          </a:p>
          <a:p>
            <a:r>
              <a:rPr lang="en-US" dirty="0"/>
              <a:t>NODE MCU ,install the app (MIT</a:t>
            </a:r>
          </a:p>
          <a:p>
            <a:r>
              <a:rPr lang="en-US" dirty="0"/>
              <a:t>application) which helps you in</a:t>
            </a:r>
          </a:p>
          <a:p>
            <a:pPr marL="0" indent="0">
              <a:buNone/>
            </a:pPr>
            <a:r>
              <a:rPr lang="en-US"/>
              <a:t> </a:t>
            </a:r>
            <a:r>
              <a:rPr lang="en-US" smtClean="0"/>
              <a:t>       “tracking the location”</a:t>
            </a:r>
            <a:endParaRPr lang="en-US" dirty="0"/>
          </a:p>
        </p:txBody>
      </p:sp>
    </p:spTree>
    <p:extLst>
      <p:ext uri="{BB962C8B-B14F-4D97-AF65-F5344CB8AC3E}">
        <p14:creationId xmlns:p14="http://schemas.microsoft.com/office/powerpoint/2010/main" val="1685351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RED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6778" y="2557463"/>
            <a:ext cx="5898444" cy="3317875"/>
          </a:xfrm>
        </p:spPr>
      </p:pic>
    </p:spTree>
    <p:extLst>
      <p:ext uri="{BB962C8B-B14F-4D97-AF65-F5344CB8AC3E}">
        <p14:creationId xmlns:p14="http://schemas.microsoft.com/office/powerpoint/2010/main" val="334748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 APP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6778" y="2557463"/>
            <a:ext cx="5898444" cy="3317875"/>
          </a:xfrm>
        </p:spPr>
      </p:pic>
    </p:spTree>
    <p:extLst>
      <p:ext uri="{BB962C8B-B14F-4D97-AF65-F5344CB8AC3E}">
        <p14:creationId xmlns:p14="http://schemas.microsoft.com/office/powerpoint/2010/main" val="3000957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tracking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2848" y="2557463"/>
            <a:ext cx="1866304" cy="3317875"/>
          </a:xfrm>
        </p:spPr>
      </p:pic>
    </p:spTree>
    <p:extLst>
      <p:ext uri="{BB962C8B-B14F-4D97-AF65-F5344CB8AC3E}">
        <p14:creationId xmlns:p14="http://schemas.microsoft.com/office/powerpoint/2010/main" val="4208892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Algerian" panose="04020705040A02060702" pitchFamily="82" charset="0"/>
              </a:rPr>
              <a:t>APPLICATIONS AND ADVANTAGES</a:t>
            </a: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fontScale="55000" lnSpcReduction="20000"/>
          </a:bodyPr>
          <a:lstStyle/>
          <a:p>
            <a:r>
              <a:rPr lang="en-US" dirty="0"/>
              <a:t>Applications and Advantages:</a:t>
            </a:r>
          </a:p>
          <a:p>
            <a:r>
              <a:rPr lang="en-US" dirty="0"/>
              <a:t>There are many Applications of GPS based Vehicle theft detection system using GSM technology, few of them are listed below:</a:t>
            </a:r>
          </a:p>
          <a:p>
            <a:r>
              <a:rPr lang="en-US" dirty="0"/>
              <a:t>1) GPS Car theft detection can be used in transportation vehicles of Companies, schools, colleges and industries</a:t>
            </a:r>
            <a:r>
              <a:rPr lang="en-US" dirty="0" smtClean="0"/>
              <a:t>.</a:t>
            </a:r>
          </a:p>
          <a:p>
            <a:r>
              <a:rPr lang="en-US" dirty="0" smtClean="0"/>
              <a:t>2)The </a:t>
            </a:r>
            <a:r>
              <a:rPr lang="en-US" dirty="0"/>
              <a:t>developed system is of low cost, reliable and compact. The hardware modules used in the project are easily </a:t>
            </a:r>
            <a:r>
              <a:rPr lang="en-US" dirty="0" smtClean="0"/>
              <a:t>accessible</a:t>
            </a:r>
          </a:p>
          <a:p>
            <a:r>
              <a:rPr lang="en-US" dirty="0" smtClean="0"/>
              <a:t>3)This </a:t>
            </a:r>
            <a:r>
              <a:rPr lang="en-US" dirty="0"/>
              <a:t>project can be deployed in various different fields like elderly and disabled care services, logistic division, emergency services and rescue operation, school bus tracking, and accounting</a:t>
            </a:r>
          </a:p>
          <a:p>
            <a:pPr marL="0" indent="0">
              <a:buNone/>
            </a:pPr>
            <a:r>
              <a:rPr lang="en-US" dirty="0" smtClean="0"/>
              <a:t>     Advantages</a:t>
            </a:r>
            <a:r>
              <a:rPr lang="en-US" dirty="0"/>
              <a:t>:</a:t>
            </a:r>
          </a:p>
          <a:p>
            <a:r>
              <a:rPr lang="en-US" dirty="0"/>
              <a:t>1) This project is easy to install and easy to use.</a:t>
            </a:r>
          </a:p>
          <a:p>
            <a:r>
              <a:rPr lang="en-US" dirty="0"/>
              <a:t>2) We get the exact co-ordinates of location. So there is no chance of errors</a:t>
            </a:r>
            <a:r>
              <a:rPr lang="en-US" dirty="0" smtClean="0"/>
              <a:t>.</a:t>
            </a:r>
          </a:p>
          <a:p>
            <a:r>
              <a:rPr lang="en-US" dirty="0"/>
              <a:t>Future Development:</a:t>
            </a:r>
          </a:p>
          <a:p>
            <a:r>
              <a:rPr lang="en-US" dirty="0"/>
              <a:t>1) We can add vehicle engine locking system.</a:t>
            </a:r>
          </a:p>
          <a:p>
            <a:endParaRPr lang="en-US" dirty="0"/>
          </a:p>
          <a:p>
            <a:endParaRPr lang="en-US" dirty="0"/>
          </a:p>
        </p:txBody>
      </p:sp>
    </p:spTree>
    <p:extLst>
      <p:ext uri="{BB962C8B-B14F-4D97-AF65-F5344CB8AC3E}">
        <p14:creationId xmlns:p14="http://schemas.microsoft.com/office/powerpoint/2010/main" val="3368660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Cooper Black" panose="0208090404030B020404" pitchFamily="18" charset="0"/>
              </a:rPr>
              <a:t>Thank you</a:t>
            </a:r>
            <a:endParaRPr lang="en-US" sz="5400" dirty="0">
              <a:latin typeface="Cooper Black" panose="0208090404030B020404" pitchFamily="18" charset="0"/>
            </a:endParaRPr>
          </a:p>
        </p:txBody>
      </p:sp>
      <p:sp>
        <p:nvSpPr>
          <p:cNvPr id="3" name="Content Placeholder 2"/>
          <p:cNvSpPr>
            <a:spLocks noGrp="1"/>
          </p:cNvSpPr>
          <p:nvPr>
            <p:ph idx="1"/>
          </p:nvPr>
        </p:nvSpPr>
        <p:spPr>
          <a:xfrm>
            <a:off x="6271403" y="3398807"/>
            <a:ext cx="5022009" cy="2477059"/>
          </a:xfrm>
        </p:spPr>
        <p:txBody>
          <a:bodyPr>
            <a:normAutofit/>
          </a:bodyPr>
          <a:lstStyle/>
          <a:p>
            <a:pPr marL="0" indent="0">
              <a:buNone/>
            </a:pPr>
            <a:r>
              <a:rPr lang="en-US" sz="4000" dirty="0" smtClean="0">
                <a:solidFill>
                  <a:srgbClr val="0070C0"/>
                </a:solidFill>
                <a:latin typeface="Cooper Black" panose="0208090404030B020404" pitchFamily="18" charset="0"/>
              </a:rPr>
              <a:t>By team :25</a:t>
            </a:r>
          </a:p>
          <a:p>
            <a:pPr marL="0" indent="0">
              <a:buNone/>
            </a:pPr>
            <a:r>
              <a:rPr lang="en-US" sz="4000" dirty="0" smtClean="0">
                <a:solidFill>
                  <a:srgbClr val="0070C0"/>
                </a:solidFill>
                <a:latin typeface="Cooper Black" panose="0208090404030B020404" pitchFamily="18" charset="0"/>
              </a:rPr>
              <a:t>Name : sparks</a:t>
            </a:r>
            <a:endParaRPr lang="en-US" sz="4000" dirty="0">
              <a:solidFill>
                <a:srgbClr val="0070C0"/>
              </a:solidFill>
              <a:latin typeface="Cooper Black" panose="0208090404030B020404" pitchFamily="18" charset="0"/>
            </a:endParaRPr>
          </a:p>
        </p:txBody>
      </p:sp>
    </p:spTree>
    <p:extLst>
      <p:ext uri="{BB962C8B-B14F-4D97-AF65-F5344CB8AC3E}">
        <p14:creationId xmlns:p14="http://schemas.microsoft.com/office/powerpoint/2010/main" val="4118464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solidFill>
                  <a:srgbClr val="FF0000"/>
                </a:solidFill>
                <a:latin typeface="Algerian" panose="04020705040A02060702" pitchFamily="82" charset="0"/>
              </a:rPr>
              <a:t>abstract</a:t>
            </a:r>
            <a:endParaRPr lang="en-US" sz="7200"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1295401" y="2415397"/>
            <a:ext cx="9601196" cy="3460472"/>
          </a:xfrm>
        </p:spPr>
        <p:txBody>
          <a:bodyPr>
            <a:normAutofit fontScale="85000" lnSpcReduction="20000"/>
          </a:bodyPr>
          <a:lstStyle/>
          <a:p>
            <a:r>
              <a:rPr lang="en-US" dirty="0">
                <a:latin typeface="AR ESSENCE" panose="02000000000000000000" pitchFamily="2" charset="0"/>
              </a:rPr>
              <a:t>Insecurity is one of the major challenges that the entire world is facing now, each country having their peculiar security issues. The crime rate in every part of the society these days has become a threatening issue such that vehicles are now used for committing criminal activities more than before. The issue of vehicle theft has increased tremendously, mostly at gunpoint or car parks. In view of these, there is a need for adequate records of stolen, identified and recovered vehicles which are not readily available in our society and as such very important. The development of a vehicle theft alert and location identification system becomes more necessary for vehicle owners to ensure theft prevention and a speedy identification towards recovery efforts in situations where a vehicle is missing, stolen or driven by an unauthorized person. The theft alert function makes use of a GSM application developed and installed in a mobile phone device which is embedded in the vehicle to communicate with the vehicle owner’s mobile phone. The communication is established via SMS (i.e. between the installed mobile phone device and that of the vehicle owner).</a:t>
            </a:r>
          </a:p>
        </p:txBody>
      </p:sp>
    </p:spTree>
    <p:extLst>
      <p:ext uri="{BB962C8B-B14F-4D97-AF65-F5344CB8AC3E}">
        <p14:creationId xmlns:p14="http://schemas.microsoft.com/office/powerpoint/2010/main" val="2815479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Algerian" panose="04020705040A02060702" pitchFamily="82" charset="0"/>
              </a:rPr>
              <a:t>INTRODUCTION</a:t>
            </a: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fontScale="62500" lnSpcReduction="20000"/>
          </a:bodyPr>
          <a:lstStyle/>
          <a:p>
            <a:r>
              <a:rPr lang="en-US" dirty="0"/>
              <a:t>In recent years vehicle theft has become a major issue which should be traced and detected. The safety and security of the vehicle is essential. Even there are many existing mechanisms they have some limitations and high cost.  So, an efficient security mechanism is needed. </a:t>
            </a:r>
          </a:p>
          <a:p>
            <a:r>
              <a:rPr lang="en-US" dirty="0"/>
              <a:t> </a:t>
            </a:r>
          </a:p>
          <a:p>
            <a:r>
              <a:rPr lang="en-US" dirty="0"/>
              <a:t>This project detects vehicle theft. Arduino is the main component which is used to interface dc motor and GPS, switch . The place of the vehicle identified using  </a:t>
            </a:r>
          </a:p>
          <a:p>
            <a:r>
              <a:rPr lang="en-US" dirty="0"/>
              <a:t> </a:t>
            </a:r>
          </a:p>
          <a:p>
            <a:r>
              <a:rPr lang="en-US" dirty="0"/>
              <a:t>Global positioning system (GPS) and Global system mobile communication (GSM) with the help of Wi-Fi module ESP 8266. GPS is a space-based navigation system used to track the vehicle and it gives the location of the robbed device in all weather conditions. It gives the latitude and longitude of the device using GPS antenna.</a:t>
            </a:r>
          </a:p>
          <a:p>
            <a:r>
              <a:rPr lang="en-US" b="1" dirty="0"/>
              <a:t>Vehicle Tracking System</a:t>
            </a:r>
            <a:r>
              <a:rPr lang="en-US" dirty="0"/>
              <a:t> becomes very important now days, especially in case of stolen vehicles. If you have </a:t>
            </a:r>
            <a:r>
              <a:rPr lang="en-US" b="1" dirty="0"/>
              <a:t>GPS system</a:t>
            </a:r>
            <a:r>
              <a:rPr lang="en-US" dirty="0"/>
              <a:t> installed in your vehicle, you can track you Vehicle Location, and its helps police to track the Stolen Vehicles. Previously we have built similar project in which Location coordinates of Vehicle are sent on Cell Phone</a:t>
            </a:r>
          </a:p>
          <a:p>
            <a:endParaRPr lang="en-US" dirty="0"/>
          </a:p>
        </p:txBody>
      </p:sp>
    </p:spTree>
    <p:extLst>
      <p:ext uri="{BB962C8B-B14F-4D97-AF65-F5344CB8AC3E}">
        <p14:creationId xmlns:p14="http://schemas.microsoft.com/office/powerpoint/2010/main" val="428314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Rectangle 3"/>
          <p:cNvSpPr/>
          <p:nvPr/>
        </p:nvSpPr>
        <p:spPr>
          <a:xfrm>
            <a:off x="2868282" y="3010618"/>
            <a:ext cx="1112807" cy="1699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nodemcu</a:t>
            </a:r>
            <a:endParaRPr lang="en-US" dirty="0"/>
          </a:p>
        </p:txBody>
      </p:sp>
      <p:sp>
        <p:nvSpPr>
          <p:cNvPr id="5" name="Rectangle 4"/>
          <p:cNvSpPr/>
          <p:nvPr/>
        </p:nvSpPr>
        <p:spPr>
          <a:xfrm>
            <a:off x="4882550" y="3140016"/>
            <a:ext cx="914400" cy="769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gps</a:t>
            </a:r>
            <a:endParaRPr lang="en-US" dirty="0"/>
          </a:p>
        </p:txBody>
      </p:sp>
      <p:sp>
        <p:nvSpPr>
          <p:cNvPr id="6" name="Rectangle 5"/>
          <p:cNvSpPr/>
          <p:nvPr/>
        </p:nvSpPr>
        <p:spPr>
          <a:xfrm>
            <a:off x="4520243" y="3952175"/>
            <a:ext cx="1544127" cy="757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servomotor</a:t>
            </a:r>
            <a:endParaRPr lang="en-US" dirty="0"/>
          </a:p>
        </p:txBody>
      </p:sp>
      <p:sp>
        <p:nvSpPr>
          <p:cNvPr id="7" name="Rectangle 6"/>
          <p:cNvSpPr/>
          <p:nvPr/>
        </p:nvSpPr>
        <p:spPr>
          <a:xfrm>
            <a:off x="7304414" y="3243532"/>
            <a:ext cx="1621767" cy="1535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cloud</a:t>
            </a:r>
            <a:endParaRPr lang="en-US" dirty="0"/>
          </a:p>
        </p:txBody>
      </p:sp>
      <p:sp>
        <p:nvSpPr>
          <p:cNvPr id="8" name="Rectangle 7"/>
          <p:cNvSpPr/>
          <p:nvPr/>
        </p:nvSpPr>
        <p:spPr>
          <a:xfrm>
            <a:off x="9990101" y="3347048"/>
            <a:ext cx="875209" cy="1111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 red</a:t>
            </a:r>
            <a:endParaRPr lang="en-US" dirty="0"/>
          </a:p>
        </p:txBody>
      </p:sp>
      <p:sp>
        <p:nvSpPr>
          <p:cNvPr id="9" name="Rectangle 8"/>
          <p:cNvSpPr/>
          <p:nvPr/>
        </p:nvSpPr>
        <p:spPr>
          <a:xfrm>
            <a:off x="9950910" y="48344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 app</a:t>
            </a:r>
            <a:endParaRPr lang="en-US" dirty="0"/>
          </a:p>
        </p:txBody>
      </p:sp>
      <p:sp>
        <p:nvSpPr>
          <p:cNvPr id="10" name="Right Arrow 9"/>
          <p:cNvSpPr/>
          <p:nvPr/>
        </p:nvSpPr>
        <p:spPr>
          <a:xfrm>
            <a:off x="3942616" y="319661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006254" y="3994417"/>
            <a:ext cx="513989" cy="416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796949" y="3424687"/>
            <a:ext cx="150746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6071169" y="4117905"/>
            <a:ext cx="1201957" cy="514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8926181" y="3562709"/>
            <a:ext cx="1024730" cy="389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10433645" y="4411293"/>
            <a:ext cx="45719" cy="423195"/>
          </a:xfrm>
          <a:prstGeom prst="downArrow">
            <a:avLst>
              <a:gd name="adj1" fmla="val 100000"/>
              <a:gd name="adj2" fmla="val 63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425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rgbClr val="FF0000"/>
                </a:solidFill>
                <a:latin typeface="Bauhaus 93" panose="04030905020B02020C02" pitchFamily="82" charset="0"/>
              </a:rPr>
              <a:t>Hardware components</a:t>
            </a:r>
            <a:endParaRPr lang="en-US" sz="6000" dirty="0">
              <a:solidFill>
                <a:srgbClr val="FF0000"/>
              </a:solidFill>
              <a:latin typeface="Bauhaus 93" panose="04030905020B02020C02" pitchFamily="82" charset="0"/>
            </a:endParaRPr>
          </a:p>
        </p:txBody>
      </p:sp>
      <p:sp>
        <p:nvSpPr>
          <p:cNvPr id="3" name="Content Placeholder 2"/>
          <p:cNvSpPr>
            <a:spLocks noGrp="1"/>
          </p:cNvSpPr>
          <p:nvPr>
            <p:ph idx="1"/>
          </p:nvPr>
        </p:nvSpPr>
        <p:spPr/>
        <p:txBody>
          <a:bodyPr/>
          <a:lstStyle/>
          <a:p>
            <a:r>
              <a:rPr lang="en-US" sz="3200" dirty="0" err="1" smtClean="0"/>
              <a:t>NodeMCU</a:t>
            </a:r>
            <a:endParaRPr lang="en-US" sz="3200" dirty="0"/>
          </a:p>
          <a:p>
            <a:r>
              <a:rPr lang="en-US" sz="3200" dirty="0"/>
              <a:t>GPS </a:t>
            </a:r>
            <a:r>
              <a:rPr lang="en-US" sz="3200" dirty="0" smtClean="0"/>
              <a:t>Module</a:t>
            </a:r>
            <a:endParaRPr lang="en-US" sz="3200" dirty="0"/>
          </a:p>
          <a:p>
            <a:r>
              <a:rPr lang="en-US" sz="3200" dirty="0" smtClean="0"/>
              <a:t>Servomotor</a:t>
            </a:r>
            <a:endParaRPr lang="en-US" sz="3200" dirty="0"/>
          </a:p>
          <a:p>
            <a:endParaRPr lang="en-US" dirty="0"/>
          </a:p>
        </p:txBody>
      </p:sp>
    </p:spTree>
    <p:extLst>
      <p:ext uri="{BB962C8B-B14F-4D97-AF65-F5344CB8AC3E}">
        <p14:creationId xmlns:p14="http://schemas.microsoft.com/office/powerpoint/2010/main" val="1876541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latin typeface="Algerian" panose="04020705040A02060702" pitchFamily="82" charset="0"/>
              </a:rPr>
              <a:t>Explanation of hard ware components</a:t>
            </a: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 Servo Motor</a:t>
            </a:r>
            <a:r>
              <a:rPr lang="en-US" dirty="0"/>
              <a:t>: Most common type of motor. </a:t>
            </a:r>
            <a:r>
              <a:rPr lang="en-US" dirty="0" smtClean="0"/>
              <a:t>servo </a:t>
            </a:r>
            <a:r>
              <a:rPr lang="en-US" dirty="0"/>
              <a:t>motors normally have just two leads, one positive and one negative. If you connect these two leads directly to a battery, the motor will rotate. If you switch the leads, the motor will rotate in the opposite direction. </a:t>
            </a:r>
            <a:r>
              <a:rPr lang="en-US" dirty="0" smtClean="0"/>
              <a:t> </a:t>
            </a:r>
            <a:endParaRPr lang="en-US" dirty="0"/>
          </a:p>
          <a:p>
            <a:pPr>
              <a:buFont typeface="Arial" panose="020B0604020202020204" pitchFamily="34" charset="0"/>
              <a:buChar char="•"/>
            </a:pPr>
            <a:r>
              <a:rPr lang="en-US" dirty="0" smtClean="0"/>
              <a:t>Switch</a:t>
            </a:r>
            <a:r>
              <a:rPr lang="en-US" dirty="0"/>
              <a:t>: This is used to activate the entire theft detection system. As long as switch is in ON position SMS alert and location will be sent to owner as soon as vehicle starts. If the switch is OFF, no alert will be sent and location details are also not shared. In this way, using switch we can control system activation and deactivation. </a:t>
            </a:r>
            <a:endParaRPr lang="en-US" dirty="0" smtClean="0"/>
          </a:p>
          <a:p>
            <a:pPr>
              <a:buFont typeface="Arial" panose="020B0604020202020204" pitchFamily="34" charset="0"/>
              <a:buChar char="•"/>
            </a:pPr>
            <a:r>
              <a:rPr lang="en-US" dirty="0" err="1"/>
              <a:t>G</a:t>
            </a:r>
            <a:r>
              <a:rPr lang="en-US" dirty="0" err="1" smtClean="0"/>
              <a:t>ps</a:t>
            </a:r>
            <a:r>
              <a:rPr lang="en-US" dirty="0" smtClean="0"/>
              <a:t> (</a:t>
            </a:r>
            <a:r>
              <a:rPr lang="en-US" dirty="0"/>
              <a:t>Global Positioning System): Global Positioning System (GPS) is a satellite-based navigation system. We use NEO-6M GPS module as it is compatible with a variety of GPS receivers. It has a built-in ceramic antenna. Integrates with a 3V button battery. Normally GPS works in any weather conditions at anywhere in the world. A GPS receiver must be locked on to signal of at least 3 satellites to estimate 2D position (Latitude and longitude). </a:t>
            </a:r>
          </a:p>
        </p:txBody>
      </p:sp>
    </p:spTree>
    <p:extLst>
      <p:ext uri="{BB962C8B-B14F-4D97-AF65-F5344CB8AC3E}">
        <p14:creationId xmlns:p14="http://schemas.microsoft.com/office/powerpoint/2010/main" val="224791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solidFill>
                  <a:srgbClr val="FF0000"/>
                </a:solidFill>
                <a:latin typeface="AR BERKLEY" panose="02000000000000000000" pitchFamily="2" charset="0"/>
              </a:rPr>
              <a:t>Software components</a:t>
            </a:r>
            <a:endParaRPr lang="en-US" sz="6600" dirty="0">
              <a:solidFill>
                <a:srgbClr val="FF0000"/>
              </a:solidFill>
              <a:latin typeface="AR BERKLEY" panose="02000000000000000000" pitchFamily="2" charset="0"/>
            </a:endParaRPr>
          </a:p>
        </p:txBody>
      </p:sp>
      <p:sp>
        <p:nvSpPr>
          <p:cNvPr id="3" name="Content Placeholder 2"/>
          <p:cNvSpPr>
            <a:spLocks noGrp="1"/>
          </p:cNvSpPr>
          <p:nvPr>
            <p:ph idx="1"/>
          </p:nvPr>
        </p:nvSpPr>
        <p:spPr/>
        <p:txBody>
          <a:bodyPr/>
          <a:lstStyle/>
          <a:p>
            <a:r>
              <a:rPr lang="en-US" sz="4400" dirty="0"/>
              <a:t>Arduino </a:t>
            </a:r>
          </a:p>
          <a:p>
            <a:r>
              <a:rPr lang="en-US" sz="4400" dirty="0" smtClean="0"/>
              <a:t>IBM </a:t>
            </a:r>
            <a:r>
              <a:rPr lang="en-US" sz="4400" dirty="0"/>
              <a:t>Cloud </a:t>
            </a:r>
          </a:p>
          <a:p>
            <a:r>
              <a:rPr lang="en-US" sz="4400" dirty="0"/>
              <a:t>Android Studio</a:t>
            </a:r>
          </a:p>
          <a:p>
            <a:endParaRPr lang="en-US" dirty="0"/>
          </a:p>
        </p:txBody>
      </p:sp>
    </p:spTree>
    <p:extLst>
      <p:ext uri="{BB962C8B-B14F-4D97-AF65-F5344CB8AC3E}">
        <p14:creationId xmlns:p14="http://schemas.microsoft.com/office/powerpoint/2010/main" val="306994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040" y="1535502"/>
            <a:ext cx="9601196" cy="828135"/>
          </a:xfrm>
        </p:spPr>
        <p:txBody>
          <a:bodyPr>
            <a:noAutofit/>
          </a:bodyPr>
          <a:lstStyle/>
          <a:p>
            <a:r>
              <a:rPr lang="en-US" sz="6600" dirty="0">
                <a:solidFill>
                  <a:srgbClr val="FF0000"/>
                </a:solidFill>
                <a:latin typeface="AR JULIAN" panose="02000000000000000000" pitchFamily="2" charset="0"/>
              </a:rPr>
              <a:t>Project Description</a:t>
            </a:r>
            <a:r>
              <a:rPr lang="en-US" sz="6600" dirty="0"/>
              <a:t/>
            </a:r>
            <a:br>
              <a:rPr lang="en-US" sz="6600" dirty="0"/>
            </a:br>
            <a:endParaRPr lang="en-US" sz="6600" dirty="0"/>
          </a:p>
        </p:txBody>
      </p:sp>
      <p:sp>
        <p:nvSpPr>
          <p:cNvPr id="3" name="Content Placeholder 2"/>
          <p:cNvSpPr>
            <a:spLocks noGrp="1"/>
          </p:cNvSpPr>
          <p:nvPr>
            <p:ph idx="1"/>
          </p:nvPr>
        </p:nvSpPr>
        <p:spPr/>
        <p:txBody>
          <a:bodyPr>
            <a:normAutofit lnSpcReduction="10000"/>
          </a:bodyPr>
          <a:lstStyle/>
          <a:p>
            <a:r>
              <a:rPr lang="en-US" dirty="0"/>
              <a:t>Vehicles are to be secured from both on road and off the road where as in case of on road one have to know about the accident(s) and in case of off the road vehicle thefts are to be controlled. When person wants to open the vehicle door he has to press the button. After pressing the button it notifies the owner by sending notification to mobile app and asks for authentication. now the door opens only after authentication. If unauthorized person tries to open the door then you can lock the car by pressing the button in the mobile app. we can track our vehicle in the mobile app by using the </a:t>
            </a:r>
            <a:r>
              <a:rPr lang="en-US" dirty="0" err="1"/>
              <a:t>gps</a:t>
            </a:r>
            <a:r>
              <a:rPr lang="en-US" dirty="0"/>
              <a:t> coordinates.</a:t>
            </a:r>
          </a:p>
        </p:txBody>
      </p:sp>
    </p:spTree>
    <p:extLst>
      <p:ext uri="{BB962C8B-B14F-4D97-AF65-F5344CB8AC3E}">
        <p14:creationId xmlns:p14="http://schemas.microsoft.com/office/powerpoint/2010/main" val="30043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rgbClr val="FF0000"/>
                </a:solidFill>
                <a:latin typeface="AR BLANCA" panose="02000000000000000000" pitchFamily="2" charset="0"/>
              </a:rPr>
              <a:t>procedure</a:t>
            </a:r>
            <a:endParaRPr lang="en-US" sz="6000" dirty="0">
              <a:solidFill>
                <a:srgbClr val="FF0000"/>
              </a:solidFill>
              <a:latin typeface="AR BLANCA" panose="02000000000000000000" pitchFamily="2" charset="0"/>
            </a:endParaRPr>
          </a:p>
        </p:txBody>
      </p:sp>
      <p:sp>
        <p:nvSpPr>
          <p:cNvPr id="3" name="Content Placeholder 2"/>
          <p:cNvSpPr>
            <a:spLocks noGrp="1"/>
          </p:cNvSpPr>
          <p:nvPr>
            <p:ph idx="1"/>
          </p:nvPr>
        </p:nvSpPr>
        <p:spPr/>
        <p:txBody>
          <a:bodyPr>
            <a:normAutofit fontScale="92500" lnSpcReduction="10000"/>
          </a:bodyPr>
          <a:lstStyle/>
          <a:p>
            <a:r>
              <a:rPr lang="en-US" dirty="0"/>
              <a:t>This </a:t>
            </a:r>
            <a:r>
              <a:rPr lang="en-US" dirty="0" smtClean="0"/>
              <a:t>project presents </a:t>
            </a:r>
            <a:r>
              <a:rPr lang="en-US" dirty="0"/>
              <a:t>an IOT based vehicle theft detection system. As there are many systems used till date to detect the robbed vehicle, proposed system overcomes most of the limitations of existing systems and methods. In this mechanism as soon as the dc motor starts i.e., vehicle theft occurs, Arduino activates GPS, GSM and sends an alert message to the owner and the longitude and latitude readings of vehicle are posted using internet of things with the help of Wi-Fi module. The entire mechanism can be operated with a switch </a:t>
            </a:r>
            <a:r>
              <a:rPr lang="en-US" dirty="0" smtClean="0"/>
              <a:t>which is made ‘on’ when we park the vehicles out.</a:t>
            </a:r>
          </a:p>
          <a:p>
            <a:r>
              <a:rPr lang="en-US" dirty="0" smtClean="0"/>
              <a:t>Now if </a:t>
            </a:r>
            <a:r>
              <a:rPr lang="en-US" dirty="0" err="1" smtClean="0"/>
              <a:t>thr</a:t>
            </a:r>
            <a:r>
              <a:rPr lang="en-US" dirty="0" smtClean="0"/>
              <a:t> vehicles theft happened dc servo motor starts and the above procedure continues and the information is posted during internet of things</a:t>
            </a:r>
          </a:p>
        </p:txBody>
      </p:sp>
    </p:spTree>
    <p:extLst>
      <p:ext uri="{BB962C8B-B14F-4D97-AF65-F5344CB8AC3E}">
        <p14:creationId xmlns:p14="http://schemas.microsoft.com/office/powerpoint/2010/main" val="24358730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193</TotalTime>
  <Words>1252</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Algerian</vt:lpstr>
      <vt:lpstr>AR BERKLEY</vt:lpstr>
      <vt:lpstr>AR BLANCA</vt:lpstr>
      <vt:lpstr>AR ESSENCE</vt:lpstr>
      <vt:lpstr>AR JULIAN</vt:lpstr>
      <vt:lpstr>Arial</vt:lpstr>
      <vt:lpstr>Bauhaus 93</vt:lpstr>
      <vt:lpstr>Cooper Black</vt:lpstr>
      <vt:lpstr>Garamond</vt:lpstr>
      <vt:lpstr>Organic</vt:lpstr>
      <vt:lpstr>Cloud Enabled Vehicle Theft</vt:lpstr>
      <vt:lpstr>abstract</vt:lpstr>
      <vt:lpstr>INTRODUCTION</vt:lpstr>
      <vt:lpstr>Block diagram</vt:lpstr>
      <vt:lpstr>Hardware components</vt:lpstr>
      <vt:lpstr>Explanation of hard ware components</vt:lpstr>
      <vt:lpstr>Software components</vt:lpstr>
      <vt:lpstr>Project Description </vt:lpstr>
      <vt:lpstr>procedure</vt:lpstr>
      <vt:lpstr>PowerPoint Presentation</vt:lpstr>
      <vt:lpstr>PowerPoint Presentation</vt:lpstr>
      <vt:lpstr>Program on vehicle theft</vt:lpstr>
      <vt:lpstr>PROCEDURE FOR MIT APP</vt:lpstr>
      <vt:lpstr>Node RED</vt:lpstr>
      <vt:lpstr>MIT APP </vt:lpstr>
      <vt:lpstr>Location tracking</vt:lpstr>
      <vt:lpstr>APPLICATIONS AND ADVANTAGES</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Enabled Vehicle Theft</dc:title>
  <dc:creator>SriHari</dc:creator>
  <cp:lastModifiedBy>SriHari</cp:lastModifiedBy>
  <cp:revision>22</cp:revision>
  <dcterms:created xsi:type="dcterms:W3CDTF">2019-06-20T12:57:23Z</dcterms:created>
  <dcterms:modified xsi:type="dcterms:W3CDTF">2019-06-24T06:24:03Z</dcterms:modified>
</cp:coreProperties>
</file>