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2"/>
  </p:notesMasterIdLst>
  <p:handoutMasterIdLst>
    <p:handoutMasterId r:id="rId13"/>
  </p:handoutMasterIdLst>
  <p:sldIdLst>
    <p:sldId id="256" r:id="rId5"/>
    <p:sldId id="317" r:id="rId6"/>
    <p:sldId id="313" r:id="rId7"/>
    <p:sldId id="320" r:id="rId8"/>
    <p:sldId id="318" r:id="rId9"/>
    <p:sldId id="268" r:id="rId10"/>
    <p:sldId id="32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0" d="100"/>
          <a:sy n="70" d="100"/>
        </p:scale>
        <p:origin x="536" y="5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11/4/2024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0" r:id="rId13"/>
    <p:sldLayoutId id="2147483712" r:id="rId14"/>
    <p:sldLayoutId id="2147483715" r:id="rId15"/>
    <p:sldLayoutId id="2147483717" r:id="rId16"/>
    <p:sldLayoutId id="2147483672" r:id="rId17"/>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76AAD-6B66-E857-033A-AD833A253D8C}"/>
              </a:ext>
            </a:extLst>
          </p:cNvPr>
          <p:cNvSpPr>
            <a:spLocks noGrp="1"/>
          </p:cNvSpPr>
          <p:nvPr>
            <p:ph type="title"/>
          </p:nvPr>
        </p:nvSpPr>
        <p:spPr>
          <a:xfrm>
            <a:off x="1371600" y="1772341"/>
            <a:ext cx="4279392" cy="3313317"/>
          </a:xfrm>
        </p:spPr>
        <p:txBody>
          <a:bodyPr/>
          <a:lstStyle/>
          <a:p>
            <a:r>
              <a:rPr lang="en-US" sz="4400" b="1" dirty="0"/>
              <a:t>FOREST FIRE</a:t>
            </a:r>
            <a:br>
              <a:rPr lang="en-US" sz="4400" b="1" dirty="0"/>
            </a:br>
            <a:r>
              <a:rPr lang="en-US" sz="4400" b="1" dirty="0"/>
              <a:t>DETECTION THROUGH</a:t>
            </a:r>
            <a:br>
              <a:rPr lang="en-US" sz="4400" b="1" dirty="0"/>
            </a:br>
            <a:r>
              <a:rPr lang="en-US" sz="4400" b="1" dirty="0"/>
              <a:t>CNN</a:t>
            </a:r>
          </a:p>
        </p:txBody>
      </p:sp>
      <p:sp>
        <p:nvSpPr>
          <p:cNvPr id="5" name="TextBox 4">
            <a:extLst>
              <a:ext uri="{FF2B5EF4-FFF2-40B4-BE49-F238E27FC236}">
                <a16:creationId xmlns:a16="http://schemas.microsoft.com/office/drawing/2014/main" id="{9439BB36-8877-1CF9-A3B5-4C6E0F9F6602}"/>
              </a:ext>
            </a:extLst>
          </p:cNvPr>
          <p:cNvSpPr txBox="1"/>
          <p:nvPr/>
        </p:nvSpPr>
        <p:spPr>
          <a:xfrm>
            <a:off x="7397496" y="3182112"/>
            <a:ext cx="3995928" cy="646331"/>
          </a:xfrm>
          <a:prstGeom prst="rect">
            <a:avLst/>
          </a:prstGeom>
          <a:noFill/>
        </p:spPr>
        <p:txBody>
          <a:bodyPr wrap="square" rtlCol="0">
            <a:spAutoFit/>
          </a:bodyPr>
          <a:lstStyle/>
          <a:p>
            <a:r>
              <a:rPr lang="en-US" dirty="0"/>
              <a:t>Teams:</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DD8EF0-0533-1DE6-246C-C198DFD4668B}"/>
              </a:ext>
            </a:extLst>
          </p:cNvPr>
          <p:cNvSpPr txBox="1"/>
          <p:nvPr/>
        </p:nvSpPr>
        <p:spPr>
          <a:xfrm>
            <a:off x="2443734" y="2541800"/>
            <a:ext cx="8245602" cy="1569660"/>
          </a:xfrm>
          <a:prstGeom prst="rect">
            <a:avLst/>
          </a:prstGeom>
          <a:noFill/>
        </p:spPr>
        <p:txBody>
          <a:bodyPr wrap="square">
            <a:spAutoFit/>
          </a:bodyPr>
          <a:lstStyle/>
          <a:p>
            <a:pPr algn="just"/>
            <a:r>
              <a:rPr lang="en-US" sz="3200" dirty="0">
                <a:latin typeface="Times New Roman" panose="02020603050405020304" pitchFamily="18" charset="0"/>
                <a:ea typeface="Tahoma" panose="020B0604030504040204" pitchFamily="34" charset="0"/>
                <a:cs typeface="Times New Roman" panose="02020603050405020304" pitchFamily="18" charset="0"/>
              </a:rPr>
              <a:t>Real-Time Forest Fire Detection and Monitoring Using UAV-Based Surveillance and Image Processing Techniques</a:t>
            </a:r>
          </a:p>
        </p:txBody>
      </p:sp>
      <p:sp>
        <p:nvSpPr>
          <p:cNvPr id="14" name="TextBox 13">
            <a:extLst>
              <a:ext uri="{FF2B5EF4-FFF2-40B4-BE49-F238E27FC236}">
                <a16:creationId xmlns:a16="http://schemas.microsoft.com/office/drawing/2014/main" id="{93B9AA90-67F9-0BFD-A046-B100C345767A}"/>
              </a:ext>
            </a:extLst>
          </p:cNvPr>
          <p:cNvSpPr txBox="1"/>
          <p:nvPr/>
        </p:nvSpPr>
        <p:spPr>
          <a:xfrm>
            <a:off x="1309878" y="1461254"/>
            <a:ext cx="6094476" cy="830997"/>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Topic</a:t>
            </a:r>
            <a:r>
              <a:rPr lang="en-US" sz="4800" b="0" i="0" dirty="0">
                <a:solidFill>
                  <a:srgbClr val="2D3B45"/>
                </a:solidFill>
                <a:effectLst/>
                <a:latin typeface="Times New Roman" panose="02020603050405020304" pitchFamily="18" charset="0"/>
                <a:cs typeface="Times New Roman" panose="02020603050405020304" pitchFamily="18" charset="0"/>
              </a:rPr>
              <a:t>:</a:t>
            </a:r>
            <a:endParaRPr lang="en-US" sz="48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9BDCFFA1-9314-DA51-01A0-58F33D493D89}"/>
              </a:ext>
            </a:extLst>
          </p:cNvPr>
          <p:cNvCxnSpPr/>
          <p:nvPr/>
        </p:nvCxnSpPr>
        <p:spPr>
          <a:xfrm flipV="1">
            <a:off x="1472184" y="2325549"/>
            <a:ext cx="9619488" cy="91476"/>
          </a:xfrm>
          <a:prstGeom prst="line">
            <a:avLst/>
          </a:prstGeom>
          <a:ln w="5715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461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6E272B-13D2-2A30-537A-410352B17A52}"/>
              </a:ext>
            </a:extLst>
          </p:cNvPr>
          <p:cNvSpPr txBox="1"/>
          <p:nvPr/>
        </p:nvSpPr>
        <p:spPr>
          <a:xfrm>
            <a:off x="870966" y="1607558"/>
            <a:ext cx="10046970" cy="3970318"/>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project will develop a real-time forest fire detection and monitoring system using UAV technology and advanced image processing techniques. By leveraging drones to capture aerial images of large forest areas, we aim to implement algorithms that can effectively detect smoke and flames. The goal is to provide early warnings to forestry management, enabling prompt action to prevent significant economic losses caused by forest fires. Ultimately, we seek to enhance the safety and efficiency of forest fire prevention and control efforts</a:t>
            </a:r>
            <a:r>
              <a:rPr 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05C36457-7A30-9AAE-90C5-D27BF6EC137B}"/>
              </a:ext>
            </a:extLst>
          </p:cNvPr>
          <p:cNvSpPr txBox="1"/>
          <p:nvPr/>
        </p:nvSpPr>
        <p:spPr>
          <a:xfrm>
            <a:off x="1026414" y="695349"/>
            <a:ext cx="609447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Objective</a:t>
            </a:r>
          </a:p>
        </p:txBody>
      </p:sp>
      <p:cxnSp>
        <p:nvCxnSpPr>
          <p:cNvPr id="13" name="Straight Connector 12">
            <a:extLst>
              <a:ext uri="{FF2B5EF4-FFF2-40B4-BE49-F238E27FC236}">
                <a16:creationId xmlns:a16="http://schemas.microsoft.com/office/drawing/2014/main" id="{3CB44D85-3024-568B-F704-AA0BA61FE0F6}"/>
              </a:ext>
            </a:extLst>
          </p:cNvPr>
          <p:cNvCxnSpPr/>
          <p:nvPr/>
        </p:nvCxnSpPr>
        <p:spPr>
          <a:xfrm flipV="1">
            <a:off x="786384" y="1280124"/>
            <a:ext cx="9619488" cy="91476"/>
          </a:xfrm>
          <a:prstGeom prst="line">
            <a:avLst/>
          </a:prstGeom>
          <a:ln w="5715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E7EE202-0CD3-5FB5-A4E0-A408EBD81470}"/>
              </a:ext>
            </a:extLst>
          </p:cNvPr>
          <p:cNvSpPr txBox="1"/>
          <p:nvPr/>
        </p:nvSpPr>
        <p:spPr>
          <a:xfrm>
            <a:off x="1993392" y="1684496"/>
            <a:ext cx="8375904"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UAV camera captures imagery in real-time at 30 frames per second, with one frame processed every four seconds using OpenCV. The model analyzes each frame to predict wildfires and geo-spatial tagging helps pinpoint the exact location of any detected fire.</a:t>
            </a:r>
          </a:p>
        </p:txBody>
      </p:sp>
      <p:sp>
        <p:nvSpPr>
          <p:cNvPr id="10" name="TextBox 9">
            <a:extLst>
              <a:ext uri="{FF2B5EF4-FFF2-40B4-BE49-F238E27FC236}">
                <a16:creationId xmlns:a16="http://schemas.microsoft.com/office/drawing/2014/main" id="{FF30388E-C128-7E3F-1A7B-80B19DE0793C}"/>
              </a:ext>
            </a:extLst>
          </p:cNvPr>
          <p:cNvSpPr txBox="1"/>
          <p:nvPr/>
        </p:nvSpPr>
        <p:spPr>
          <a:xfrm>
            <a:off x="1993392" y="3099816"/>
            <a:ext cx="7741928" cy="2585323"/>
          </a:xfrm>
          <a:prstGeom prst="rect">
            <a:avLst/>
          </a:prstGeom>
          <a:noFill/>
        </p:spPr>
        <p:txBody>
          <a:bodyPr wrap="none" rtlCol="0">
            <a:spAutoFit/>
          </a:bodyPr>
          <a:lstStyle/>
          <a:p>
            <a:r>
              <a:rPr lang="en-US" b="1" dirty="0"/>
              <a:t>Tools and Technologies</a:t>
            </a:r>
          </a:p>
          <a:p>
            <a:endParaRPr lang="en-US" b="1" dirty="0"/>
          </a:p>
          <a:p>
            <a:pPr>
              <a:buFont typeface="Arial" panose="020B0604020202020204" pitchFamily="34" charset="0"/>
              <a:buChar char="•"/>
            </a:pPr>
            <a:r>
              <a:rPr lang="en-US" b="1" dirty="0"/>
              <a:t>Software</a:t>
            </a:r>
            <a:r>
              <a:rPr lang="en-US" dirty="0"/>
              <a:t>:</a:t>
            </a:r>
          </a:p>
          <a:p>
            <a:pPr marL="742950" lvl="1" indent="-285750">
              <a:buFont typeface="Arial" panose="020B0604020202020204" pitchFamily="34" charset="0"/>
              <a:buChar char="•"/>
            </a:pPr>
            <a:r>
              <a:rPr lang="en-US" dirty="0"/>
              <a:t>Python IDLE, TensorFlow, </a:t>
            </a:r>
            <a:r>
              <a:rPr lang="en-US" dirty="0" err="1"/>
              <a:t>Jupyter</a:t>
            </a:r>
            <a:r>
              <a:rPr lang="en-US" dirty="0"/>
              <a:t> Notebook, OpenCV</a:t>
            </a:r>
          </a:p>
          <a:p>
            <a:pPr marL="742950" lvl="1" indent="-285750">
              <a:buFont typeface="Arial" panose="020B0604020202020204" pitchFamily="34" charset="0"/>
              <a:buChar char="•"/>
            </a:pPr>
            <a:r>
              <a:rPr lang="en-US" dirty="0" err="1"/>
              <a:t>Keras</a:t>
            </a:r>
            <a:r>
              <a:rPr lang="en-US" dirty="0"/>
              <a:t>, h5py, Matplotlib, pip</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Frameworks</a:t>
            </a:r>
            <a:r>
              <a:rPr lang="en-US" dirty="0"/>
              <a:t>:</a:t>
            </a:r>
          </a:p>
          <a:p>
            <a:pPr marL="742950" lvl="1" indent="-285750">
              <a:buFont typeface="Arial" panose="020B0604020202020204" pitchFamily="34" charset="0"/>
              <a:buChar char="•"/>
            </a:pPr>
            <a:r>
              <a:rPr lang="en-US" dirty="0"/>
              <a:t>Real-Time Data Processing Frameworks (e.g., Apache Kafka, ROS)</a:t>
            </a:r>
          </a:p>
          <a:p>
            <a:endParaRPr lang="en-US" dirty="0"/>
          </a:p>
        </p:txBody>
      </p:sp>
      <p:sp>
        <p:nvSpPr>
          <p:cNvPr id="12" name="TextBox 11">
            <a:extLst>
              <a:ext uri="{FF2B5EF4-FFF2-40B4-BE49-F238E27FC236}">
                <a16:creationId xmlns:a16="http://schemas.microsoft.com/office/drawing/2014/main" id="{B7F8F52D-4D68-1A7C-206A-D6DC7FD439CF}"/>
              </a:ext>
            </a:extLst>
          </p:cNvPr>
          <p:cNvSpPr txBox="1"/>
          <p:nvPr/>
        </p:nvSpPr>
        <p:spPr>
          <a:xfrm>
            <a:off x="1044702" y="678215"/>
            <a:ext cx="6094476" cy="769441"/>
          </a:xfrm>
          <a:prstGeom prst="rect">
            <a:avLst/>
          </a:prstGeom>
          <a:noFill/>
        </p:spPr>
        <p:txBody>
          <a:bodyPr wrap="square">
            <a:spAutoFit/>
          </a:bodyPr>
          <a:lstStyle/>
          <a:p>
            <a:r>
              <a:rPr lang="en-US" sz="4400" b="1" i="0" dirty="0">
                <a:solidFill>
                  <a:srgbClr val="2D3B45"/>
                </a:solidFill>
                <a:effectLst/>
                <a:latin typeface="Times New Roman" panose="02020603050405020304" pitchFamily="18" charset="0"/>
                <a:cs typeface="Times New Roman" panose="02020603050405020304" pitchFamily="18" charset="0"/>
              </a:rPr>
              <a:t>Approach</a:t>
            </a:r>
            <a:endParaRPr lang="en-US" sz="4400" b="1"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443EAEBB-7359-5763-6445-491B900B5C20}"/>
              </a:ext>
            </a:extLst>
          </p:cNvPr>
          <p:cNvCxnSpPr>
            <a:cxnSpLocks/>
          </p:cNvCxnSpPr>
          <p:nvPr/>
        </p:nvCxnSpPr>
        <p:spPr>
          <a:xfrm flipV="1">
            <a:off x="1054612" y="1520338"/>
            <a:ext cx="9662156" cy="18794"/>
          </a:xfrm>
          <a:prstGeom prst="line">
            <a:avLst/>
          </a:prstGeom>
          <a:ln w="5715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918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695F77F-D552-F813-7B1B-B073DB9C6FD2}"/>
              </a:ext>
            </a:extLst>
          </p:cNvPr>
          <p:cNvSpPr txBox="1"/>
          <p:nvPr/>
        </p:nvSpPr>
        <p:spPr>
          <a:xfrm>
            <a:off x="1161288" y="987552"/>
            <a:ext cx="9491472" cy="4093428"/>
          </a:xfrm>
          <a:prstGeom prst="rect">
            <a:avLst/>
          </a:prstGeom>
          <a:noFill/>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Deliverables</a:t>
            </a:r>
          </a:p>
          <a:p>
            <a:pPr algn="just"/>
            <a:endParaRPr lang="en-US" sz="32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System Design Document</a:t>
            </a:r>
            <a:r>
              <a:rPr lang="en-US" sz="2800" dirty="0">
                <a:latin typeface="Times New Roman" panose="02020603050405020304" pitchFamily="18" charset="0"/>
                <a:cs typeface="Times New Roman" panose="02020603050405020304" pitchFamily="18" charset="0"/>
              </a:rPr>
              <a:t>: Details the system architecture and components.</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UAV Prototype</a:t>
            </a:r>
            <a:r>
              <a:rPr lang="en-US" sz="2800" dirty="0">
                <a:latin typeface="Times New Roman" panose="02020603050405020304" pitchFamily="18" charset="0"/>
                <a:cs typeface="Times New Roman" panose="02020603050405020304" pitchFamily="18" charset="0"/>
              </a:rPr>
              <a:t>: A working drone for real-time fire detection.</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Performance Evaluation Report</a:t>
            </a:r>
            <a:r>
              <a:rPr lang="en-US" sz="2800" dirty="0">
                <a:latin typeface="Times New Roman" panose="02020603050405020304" pitchFamily="18" charset="0"/>
                <a:cs typeface="Times New Roman" panose="02020603050405020304" pitchFamily="18" charset="0"/>
              </a:rPr>
              <a:t>: Analysis of detection accuracy and response times.</a:t>
            </a:r>
          </a:p>
        </p:txBody>
      </p:sp>
      <p:cxnSp>
        <p:nvCxnSpPr>
          <p:cNvPr id="13" name="Straight Connector 12">
            <a:extLst>
              <a:ext uri="{FF2B5EF4-FFF2-40B4-BE49-F238E27FC236}">
                <a16:creationId xmlns:a16="http://schemas.microsoft.com/office/drawing/2014/main" id="{D9801017-AB92-9ADE-BD54-9385D961FA3F}"/>
              </a:ext>
            </a:extLst>
          </p:cNvPr>
          <p:cNvCxnSpPr/>
          <p:nvPr/>
        </p:nvCxnSpPr>
        <p:spPr>
          <a:xfrm flipV="1">
            <a:off x="1161288" y="1655028"/>
            <a:ext cx="9619488" cy="91476"/>
          </a:xfrm>
          <a:prstGeom prst="line">
            <a:avLst/>
          </a:prstGeom>
          <a:ln w="5715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96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D2C3DE9-15DF-CD6E-5759-5C9049125CAF}"/>
              </a:ext>
            </a:extLst>
          </p:cNvPr>
          <p:cNvSpPr txBox="1"/>
          <p:nvPr/>
        </p:nvSpPr>
        <p:spPr>
          <a:xfrm>
            <a:off x="2315718" y="843677"/>
            <a:ext cx="6094476" cy="646331"/>
          </a:xfrm>
          <a:prstGeom prst="rect">
            <a:avLst/>
          </a:prstGeom>
          <a:noFill/>
        </p:spPr>
        <p:txBody>
          <a:bodyPr wrap="square">
            <a:spAutoFit/>
          </a:bodyPr>
          <a:lstStyle/>
          <a:p>
            <a:pPr>
              <a:buFont typeface="+mj-lt"/>
              <a:buAutoNum type="arabicPeriod"/>
            </a:pPr>
            <a:endParaRPr lang="en-US" dirty="0"/>
          </a:p>
          <a:p>
            <a:pPr>
              <a:buFont typeface="+mj-lt"/>
              <a:buAutoNum type="arabicPeriod"/>
            </a:pPr>
            <a:endParaRPr lang="en-US" dirty="0"/>
          </a:p>
        </p:txBody>
      </p:sp>
      <p:sp>
        <p:nvSpPr>
          <p:cNvPr id="17" name="Rectangle 7">
            <a:extLst>
              <a:ext uri="{FF2B5EF4-FFF2-40B4-BE49-F238E27FC236}">
                <a16:creationId xmlns:a16="http://schemas.microsoft.com/office/drawing/2014/main" id="{5479B538-C8A3-8B35-F51C-66E25BC1AA7B}"/>
              </a:ext>
            </a:extLst>
          </p:cNvPr>
          <p:cNvSpPr>
            <a:spLocks noChangeArrowheads="1"/>
          </p:cNvSpPr>
          <p:nvPr/>
        </p:nvSpPr>
        <p:spPr bwMode="auto">
          <a:xfrm>
            <a:off x="1663933" y="982176"/>
            <a:ext cx="920828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algn="just"/>
            <a:r>
              <a:rPr lang="en-US" sz="2800" b="1" dirty="0"/>
              <a:t>Evaluation Methodology:</a:t>
            </a:r>
          </a:p>
          <a:p>
            <a:pPr algn="just"/>
            <a:endParaRPr lang="en-US" sz="2800" b="1" dirty="0"/>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Controlled Testing</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Conduct tests in a controlled environment with simulated fires to measure detection accuracy and response time.</a:t>
            </a:r>
          </a:p>
          <a:p>
            <a:pPr marL="0" marR="0" lvl="0" indent="0" algn="just" defTabSz="914400" rtl="0" eaLnBrk="0" fontAlgn="base" latinLnBrk="0" hangingPunct="0">
              <a:lnSpc>
                <a:spcPct val="100000"/>
              </a:lnSpc>
              <a:spcBef>
                <a:spcPct val="0"/>
              </a:spcBef>
              <a:spcAft>
                <a:spcPct val="0"/>
              </a:spcAft>
              <a:buClrTx/>
              <a:buSzTx/>
              <a:tabLst/>
            </a:pPr>
            <a:endParaRPr lang="en-US" altLang="en-US"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results to identify false positives and negatives, and refine algorithms as needed.</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Feedback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input from forestry personnel to assess the system's usability and effectiveness in practical scenarios. </a:t>
            </a:r>
          </a:p>
        </p:txBody>
      </p:sp>
      <p:cxnSp>
        <p:nvCxnSpPr>
          <p:cNvPr id="18" name="Straight Connector 17">
            <a:extLst>
              <a:ext uri="{FF2B5EF4-FFF2-40B4-BE49-F238E27FC236}">
                <a16:creationId xmlns:a16="http://schemas.microsoft.com/office/drawing/2014/main" id="{37F7A3E7-E759-5876-EF10-A8252CF7DB87}"/>
              </a:ext>
            </a:extLst>
          </p:cNvPr>
          <p:cNvCxnSpPr/>
          <p:nvPr/>
        </p:nvCxnSpPr>
        <p:spPr>
          <a:xfrm flipV="1">
            <a:off x="1663933" y="2020788"/>
            <a:ext cx="9619488" cy="91476"/>
          </a:xfrm>
          <a:prstGeom prst="line">
            <a:avLst/>
          </a:prstGeom>
          <a:ln w="5715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0368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F672-C423-ED7E-F95B-0F683FBE80BE}"/>
              </a:ext>
            </a:extLst>
          </p:cNvPr>
          <p:cNvSpPr>
            <a:spLocks noGrp="1"/>
          </p:cNvSpPr>
          <p:nvPr>
            <p:ph type="title"/>
          </p:nvPr>
        </p:nvSpPr>
        <p:spPr>
          <a:xfrm>
            <a:off x="7712597" y="2060340"/>
            <a:ext cx="4132469" cy="2213542"/>
          </a:xfrm>
        </p:spPr>
        <p:txBody>
          <a:bodyPr/>
          <a:lstStyle/>
          <a:p>
            <a:r>
              <a:rPr lang="en-US" sz="6000" dirty="0"/>
              <a:t>Thank You</a:t>
            </a:r>
          </a:p>
        </p:txBody>
      </p:sp>
    </p:spTree>
    <p:extLst>
      <p:ext uri="{BB962C8B-B14F-4D97-AF65-F5344CB8AC3E}">
        <p14:creationId xmlns:p14="http://schemas.microsoft.com/office/powerpoint/2010/main" val="70387179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{92C873BF-24E1-45F2-88F2-4D171030ECEB}tf11158769_win32</Template>
  <TotalTime>28</TotalTime>
  <Words>297</Words>
  <Application>Microsoft Office PowerPoint</Application>
  <PresentationFormat>Widescreen</PresentationFormat>
  <Paragraphs>41</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Calibri</vt:lpstr>
      <vt:lpstr>Goudy Old Style</vt:lpstr>
      <vt:lpstr>Times New Roman</vt:lpstr>
      <vt:lpstr>Wingdings</vt:lpstr>
      <vt:lpstr>FrostyVTI</vt:lpstr>
      <vt:lpstr>FOREST FIRE DETECTION THROUGH CNN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Ravanam, Dharani</dc:creator>
  <cp:lastModifiedBy>Ravanam, Dharani</cp:lastModifiedBy>
  <cp:revision>1</cp:revision>
  <dcterms:created xsi:type="dcterms:W3CDTF">2024-11-05T03:32:05Z</dcterms:created>
  <dcterms:modified xsi:type="dcterms:W3CDTF">2024-11-05T04:00:18Z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