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73" r:id="rId8"/>
    <p:sldId id="262" r:id="rId9"/>
    <p:sldId id="263" r:id="rId10"/>
    <p:sldId id="264" r:id="rId11"/>
    <p:sldId id="275" r:id="rId12"/>
    <p:sldId id="265" r:id="rId13"/>
    <p:sldId id="266" r:id="rId14"/>
    <p:sldId id="267" r:id="rId15"/>
    <p:sldId id="268" r:id="rId16"/>
    <p:sldId id="269" r:id="rId17"/>
    <p:sldId id="270"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10BF25-A6F7-4174-858C-534F65EA1AE2}" v="467" dt="2023-04-29T04:59:59.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4/28/2023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7791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4/28/2023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62484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4/28/2023</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96550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4/28/2023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9641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4/28/2023</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6386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4/28/2023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41505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4/28/2023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71186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4/28/2023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35060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4/28/2023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5548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4/28/2023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15100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4/28/2023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8494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4/28/2023</a:t>
            </a:fld>
            <a:endParaRPr lang="en-US"/>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083909102"/>
      </p:ext>
    </p:extLst>
  </p:cSld>
  <p:clrMap bg1="lt1" tx1="dk1" bg2="lt2" tx2="dk2" accent1="accent1" accent2="accent2" accent3="accent3" accent4="accent4" accent5="accent5" accent6="accent6" hlink="hlink" folHlink="folHlink"/>
  <p:sldLayoutIdLst>
    <p:sldLayoutId id="2147483735" r:id="rId1"/>
    <p:sldLayoutId id="2147483734" r:id="rId2"/>
    <p:sldLayoutId id="2147483733" r:id="rId3"/>
    <p:sldLayoutId id="2147483732" r:id="rId4"/>
    <p:sldLayoutId id="2147483731" r:id="rId5"/>
    <p:sldLayoutId id="2147483730" r:id="rId6"/>
    <p:sldLayoutId id="2147483729" r:id="rId7"/>
    <p:sldLayoutId id="2147483728" r:id="rId8"/>
    <p:sldLayoutId id="2147483727" r:id="rId9"/>
    <p:sldLayoutId id="2147483726" r:id="rId10"/>
    <p:sldLayoutId id="2147483725"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herunman.blogspot.com/2013/03/janets-easter-thank-you.html"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5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2">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64">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66">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68">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nk and blue clouds">
            <a:extLst>
              <a:ext uri="{FF2B5EF4-FFF2-40B4-BE49-F238E27FC236}">
                <a16:creationId xmlns:a16="http://schemas.microsoft.com/office/drawing/2014/main" id="{5397EE4C-FAE7-986A-8C24-7C827A08F773}"/>
              </a:ext>
            </a:extLst>
          </p:cNvPr>
          <p:cNvPicPr>
            <a:picLocks noChangeAspect="1"/>
          </p:cNvPicPr>
          <p:nvPr/>
        </p:nvPicPr>
        <p:blipFill rotWithShape="1">
          <a:blip r:embed="rId2">
            <a:alphaModFix amt="20000"/>
          </a:blip>
          <a:srcRect t="14428" r="-1" b="-1"/>
          <a:stretch/>
        </p:blipFill>
        <p:spPr>
          <a:xfrm>
            <a:off x="-2" y="10"/>
            <a:ext cx="12188952" cy="6857990"/>
          </a:xfrm>
          <a:prstGeom prst="rect">
            <a:avLst/>
          </a:prstGeom>
        </p:spPr>
      </p:pic>
      <p:sp>
        <p:nvSpPr>
          <p:cNvPr id="2" name="Title 1"/>
          <p:cNvSpPr>
            <a:spLocks noGrp="1"/>
          </p:cNvSpPr>
          <p:nvPr>
            <p:ph type="ctrTitle"/>
          </p:nvPr>
        </p:nvSpPr>
        <p:spPr>
          <a:xfrm>
            <a:off x="1524000" y="1122363"/>
            <a:ext cx="9144000" cy="2387600"/>
          </a:xfrm>
        </p:spPr>
        <p:txBody>
          <a:bodyPr>
            <a:normAutofit/>
          </a:bodyPr>
          <a:lstStyle/>
          <a:p>
            <a:r>
              <a:rPr lang="en-US">
                <a:solidFill>
                  <a:srgbClr val="002060"/>
                </a:solidFill>
                <a:ea typeface="+mj-lt"/>
                <a:cs typeface="+mj-lt"/>
              </a:rPr>
              <a:t>Sepsis Prediction Using Machine Learning</a:t>
            </a:r>
            <a:endParaRPr lang="en-US">
              <a:solidFill>
                <a:srgbClr val="002060"/>
              </a:solidFill>
            </a:endParaRPr>
          </a:p>
        </p:txBody>
      </p:sp>
      <p:sp>
        <p:nvSpPr>
          <p:cNvPr id="3" name="Subtitle 2"/>
          <p:cNvSpPr>
            <a:spLocks noGrp="1"/>
          </p:cNvSpPr>
          <p:nvPr>
            <p:ph type="subTitle" idx="1"/>
          </p:nvPr>
        </p:nvSpPr>
        <p:spPr>
          <a:xfrm>
            <a:off x="1524000" y="3602038"/>
            <a:ext cx="9144000" cy="1655762"/>
          </a:xfrm>
        </p:spPr>
        <p:txBody>
          <a:bodyPr vert="horz" lIns="91440" tIns="45720" rIns="91440" bIns="45720" rtlCol="0" anchor="t">
            <a:normAutofit/>
          </a:bodyPr>
          <a:lstStyle/>
          <a:p>
            <a:endParaRPr lang="en-US" sz="2200">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54ABF-9925-EDD3-8C39-8BB64A2F9094}"/>
              </a:ext>
            </a:extLst>
          </p:cNvPr>
          <p:cNvSpPr>
            <a:spLocks noGrp="1"/>
          </p:cNvSpPr>
          <p:nvPr>
            <p:ph type="title"/>
          </p:nvPr>
        </p:nvSpPr>
        <p:spPr/>
        <p:txBody>
          <a:bodyPr/>
          <a:lstStyle/>
          <a:p>
            <a:r>
              <a:rPr lang="en-US" sz="3600">
                <a:solidFill>
                  <a:schemeClr val="tx1"/>
                </a:solidFill>
                <a:cs typeface="Angsana New"/>
              </a:rPr>
              <a:t>P</a:t>
            </a:r>
            <a:r>
              <a:rPr lang="en-US" sz="3600">
                <a:solidFill>
                  <a:schemeClr val="tx1"/>
                </a:solidFill>
                <a:ea typeface="+mj-lt"/>
                <a:cs typeface="+mj-lt"/>
              </a:rPr>
              <a:t>roposed Solution</a:t>
            </a:r>
            <a:endParaRPr lang="en-US" sz="3600">
              <a:solidFill>
                <a:schemeClr val="tx1"/>
              </a:solidFill>
            </a:endParaRPr>
          </a:p>
        </p:txBody>
      </p:sp>
      <p:sp>
        <p:nvSpPr>
          <p:cNvPr id="3" name="Content Placeholder 2">
            <a:extLst>
              <a:ext uri="{FF2B5EF4-FFF2-40B4-BE49-F238E27FC236}">
                <a16:creationId xmlns:a16="http://schemas.microsoft.com/office/drawing/2014/main" id="{FE92EB6C-27C1-2EE2-8842-D98B9C831D34}"/>
              </a:ext>
            </a:extLst>
          </p:cNvPr>
          <p:cNvSpPr>
            <a:spLocks noGrp="1"/>
          </p:cNvSpPr>
          <p:nvPr>
            <p:ph idx="1"/>
          </p:nvPr>
        </p:nvSpPr>
        <p:spPr/>
        <p:txBody>
          <a:bodyPr vert="horz" lIns="91440" tIns="45720" rIns="91440" bIns="45720" rtlCol="0" anchor="t">
            <a:normAutofit fontScale="85000" lnSpcReduction="10000"/>
          </a:bodyPr>
          <a:lstStyle/>
          <a:p>
            <a:pPr marL="228600" indent="0">
              <a:buNone/>
            </a:pPr>
            <a:r>
              <a:rPr lang="en-US" sz="2000">
                <a:ea typeface="+mn-lt"/>
                <a:cs typeface="+mn-lt"/>
              </a:rPr>
              <a:t>1. Importing the required libraries: The considered data is in the numerical format and the file type is .csv so we need the libraries like Pandas and </a:t>
            </a:r>
            <a:r>
              <a:rPr lang="en-US" sz="2000" err="1">
                <a:ea typeface="+mn-lt"/>
                <a:cs typeface="+mn-lt"/>
              </a:rPr>
              <a:t>Numpy</a:t>
            </a:r>
            <a:r>
              <a:rPr lang="en-US" sz="2000">
                <a:ea typeface="+mn-lt"/>
                <a:cs typeface="+mn-lt"/>
              </a:rPr>
              <a:t>, and for the model we imported </a:t>
            </a:r>
            <a:r>
              <a:rPr lang="en-US" sz="2000" err="1">
                <a:ea typeface="+mn-lt"/>
                <a:cs typeface="+mn-lt"/>
              </a:rPr>
              <a:t>Sklearn</a:t>
            </a:r>
            <a:r>
              <a:rPr lang="en-US" sz="2000">
                <a:ea typeface="+mn-lt"/>
                <a:cs typeface="+mn-lt"/>
              </a:rPr>
              <a:t>.</a:t>
            </a:r>
            <a:endParaRPr lang="en-US" sz="2000">
              <a:solidFill>
                <a:srgbClr val="201449">
                  <a:alpha val="70000"/>
                </a:srgbClr>
              </a:solidFill>
              <a:ea typeface="+mn-lt"/>
              <a:cs typeface="+mn-lt"/>
            </a:endParaRPr>
          </a:p>
          <a:p>
            <a:pPr marL="228600" indent="0">
              <a:buNone/>
            </a:pPr>
            <a:r>
              <a:rPr lang="en-US" sz="2000">
                <a:ea typeface="+mn-lt"/>
                <a:cs typeface="+mn-lt"/>
              </a:rPr>
              <a:t>2. Loading the dataset into the program: In this byte enables to opening and loading of the dataset file into the program.</a:t>
            </a:r>
            <a:endParaRPr lang="en-US" sz="2000">
              <a:solidFill>
                <a:srgbClr val="201449">
                  <a:alpha val="70000"/>
                </a:srgbClr>
              </a:solidFill>
              <a:ea typeface="+mn-lt"/>
              <a:cs typeface="+mn-lt"/>
            </a:endParaRPr>
          </a:p>
          <a:p>
            <a:pPr marL="228600" indent="0">
              <a:buNone/>
            </a:pPr>
            <a:r>
              <a:rPr lang="en-US" sz="2000">
                <a:solidFill>
                  <a:srgbClr val="201449">
                    <a:alpha val="70000"/>
                  </a:srgbClr>
                </a:solidFill>
                <a:ea typeface="+mn-lt"/>
                <a:cs typeface="+mn-lt"/>
              </a:rPr>
              <a:t>3.Analyzing the data: In this section, we first checked the total number of unique patients present in the </a:t>
            </a:r>
            <a:r>
              <a:rPr lang="en-US" sz="2000" err="1">
                <a:solidFill>
                  <a:srgbClr val="201449">
                    <a:alpha val="70000"/>
                  </a:srgbClr>
                </a:solidFill>
                <a:ea typeface="+mn-lt"/>
                <a:cs typeface="+mn-lt"/>
              </a:rPr>
              <a:t>dataset.Next</a:t>
            </a:r>
            <a:r>
              <a:rPr lang="en-US" sz="2000">
                <a:solidFill>
                  <a:srgbClr val="201449">
                    <a:alpha val="70000"/>
                  </a:srgbClr>
                </a:solidFill>
                <a:ea typeface="+mn-lt"/>
                <a:cs typeface="+mn-lt"/>
              </a:rPr>
              <a:t>, the feature correlation matrix is constructed by using the seaborn module to analyze the correlation between all the features available in the breast cancer dataset. Post the analysis of the correlation matrix.</a:t>
            </a:r>
          </a:p>
          <a:p>
            <a:pPr marL="228600" indent="0">
              <a:buNone/>
            </a:pPr>
            <a:r>
              <a:rPr lang="en-US" sz="2000">
                <a:solidFill>
                  <a:srgbClr val="201449">
                    <a:alpha val="70000"/>
                  </a:srgbClr>
                </a:solidFill>
                <a:ea typeface="+mn-lt"/>
                <a:cs typeface="+mn-lt"/>
              </a:rPr>
              <a:t>4.Splitting of the data into train data and validation data: Now the preprocessed data should be split into training and validation sets by using the </a:t>
            </a:r>
            <a:r>
              <a:rPr lang="en-US" sz="2000" err="1">
                <a:solidFill>
                  <a:srgbClr val="201449">
                    <a:alpha val="70000"/>
                  </a:srgbClr>
                </a:solidFill>
                <a:ea typeface="+mn-lt"/>
                <a:cs typeface="+mn-lt"/>
              </a:rPr>
              <a:t>Skearn</a:t>
            </a:r>
            <a:r>
              <a:rPr lang="en-US" sz="2000">
                <a:solidFill>
                  <a:srgbClr val="201449">
                    <a:alpha val="70000"/>
                  </a:srgbClr>
                </a:solidFill>
                <a:ea typeface="+mn-lt"/>
                <a:cs typeface="+mn-lt"/>
              </a:rPr>
              <a:t> module with the train and test split ratio of 80:20 </a:t>
            </a:r>
            <a:r>
              <a:rPr lang="en-US" sz="2000" err="1">
                <a:solidFill>
                  <a:srgbClr val="201449">
                    <a:alpha val="70000"/>
                  </a:srgbClr>
                </a:solidFill>
                <a:ea typeface="+mn-lt"/>
                <a:cs typeface="+mn-lt"/>
              </a:rPr>
              <a:t>plitting</a:t>
            </a:r>
            <a:r>
              <a:rPr lang="en-US" sz="2000">
                <a:solidFill>
                  <a:srgbClr val="201449">
                    <a:alpha val="70000"/>
                  </a:srgbClr>
                </a:solidFill>
                <a:ea typeface="+mn-lt"/>
                <a:cs typeface="+mn-lt"/>
              </a:rPr>
              <a:t> of the data into train data and validation data: Now the preprocessed data should be split into training and validation sets by using the </a:t>
            </a:r>
            <a:r>
              <a:rPr lang="en-US" sz="2000" err="1">
                <a:solidFill>
                  <a:srgbClr val="201449">
                    <a:alpha val="70000"/>
                  </a:srgbClr>
                </a:solidFill>
                <a:ea typeface="+mn-lt"/>
                <a:cs typeface="+mn-lt"/>
              </a:rPr>
              <a:t>Skearn</a:t>
            </a:r>
            <a:r>
              <a:rPr lang="en-US" sz="2000">
                <a:solidFill>
                  <a:srgbClr val="201449">
                    <a:alpha val="70000"/>
                  </a:srgbClr>
                </a:solidFill>
                <a:ea typeface="+mn-lt"/>
                <a:cs typeface="+mn-lt"/>
              </a:rPr>
              <a:t> module with the train and test split ratio of 80:20 since the under sampling problem arose, we have to balance it</a:t>
            </a:r>
            <a:endParaRPr lang="en-US" sz="2000"/>
          </a:p>
        </p:txBody>
      </p:sp>
    </p:spTree>
    <p:extLst>
      <p:ext uri="{BB962C8B-B14F-4D97-AF65-F5344CB8AC3E}">
        <p14:creationId xmlns:p14="http://schemas.microsoft.com/office/powerpoint/2010/main" val="386388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9277F-1751-8371-25DE-B4C9688A0A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85B587-7662-3CA4-927B-8373FA75B8C8}"/>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Model Building: After the segregation of data into the training and validation set using </a:t>
            </a:r>
            <a:r>
              <a:rPr lang="en-US" err="1">
                <a:ea typeface="+mn-lt"/>
                <a:cs typeface="+mn-lt"/>
              </a:rPr>
              <a:t>Sklearn</a:t>
            </a:r>
            <a:r>
              <a:rPr lang="en-US">
                <a:ea typeface="+mn-lt"/>
                <a:cs typeface="+mn-lt"/>
              </a:rPr>
              <a:t>, we have focused on model building. We are training the data to supervised machine learning algorithms. </a:t>
            </a:r>
          </a:p>
          <a:p>
            <a:pPr>
              <a:buClr>
                <a:srgbClr val="E4DEF6"/>
              </a:buClr>
            </a:pPr>
            <a:r>
              <a:rPr lang="en-US">
                <a:ea typeface="+mn-lt"/>
                <a:cs typeface="+mn-lt"/>
              </a:rPr>
              <a:t> Logistic regression: Here is the code for the logistic model trained with the above preprocessed data and the classification report is also printed</a:t>
            </a:r>
          </a:p>
          <a:p>
            <a:pPr>
              <a:buClr>
                <a:srgbClr val="E4DEF6"/>
              </a:buClr>
            </a:pPr>
            <a:r>
              <a:rPr lang="en-US">
                <a:ea typeface="+mn-lt"/>
                <a:cs typeface="+mn-lt"/>
              </a:rPr>
              <a:t>Random Forest Classifier: Here we attach the code and the classification report for the random forest classifier trained for the sepsis data.</a:t>
            </a:r>
          </a:p>
          <a:p>
            <a:pPr>
              <a:buClr>
                <a:srgbClr val="E4DEF6"/>
              </a:buClr>
            </a:pPr>
            <a:r>
              <a:rPr lang="en-US">
                <a:ea typeface="+mn-lt"/>
                <a:cs typeface="+mn-lt"/>
              </a:rPr>
              <a:t>KNN classifier: Here is the code and the classification report for the KNN classifier for the sepsis dataset.</a:t>
            </a:r>
            <a:endParaRPr lang="en-US">
              <a:solidFill>
                <a:srgbClr val="201449">
                  <a:alpha val="70000"/>
                </a:srgbClr>
              </a:solidFill>
            </a:endParaRPr>
          </a:p>
        </p:txBody>
      </p:sp>
    </p:spTree>
    <p:extLst>
      <p:ext uri="{BB962C8B-B14F-4D97-AF65-F5344CB8AC3E}">
        <p14:creationId xmlns:p14="http://schemas.microsoft.com/office/powerpoint/2010/main" val="2511891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20270-9319-05B3-6E42-A890D118AFA0}"/>
              </a:ext>
            </a:extLst>
          </p:cNvPr>
          <p:cNvSpPr>
            <a:spLocks noGrp="1"/>
          </p:cNvSpPr>
          <p:nvPr>
            <p:ph type="title"/>
          </p:nvPr>
        </p:nvSpPr>
        <p:spPr/>
        <p:txBody>
          <a:bodyPr/>
          <a:lstStyle/>
          <a:p>
            <a:r>
              <a:rPr lang="en-US" sz="3600">
                <a:solidFill>
                  <a:schemeClr val="tx1"/>
                </a:solidFill>
                <a:cs typeface="Angsana New"/>
              </a:rPr>
              <a:t>Output:</a:t>
            </a:r>
            <a:endParaRPr lang="en-US" sz="3600">
              <a:solidFill>
                <a:schemeClr val="tx1"/>
              </a:solidFill>
            </a:endParaRPr>
          </a:p>
        </p:txBody>
      </p:sp>
      <p:sp>
        <p:nvSpPr>
          <p:cNvPr id="3" name="Content Placeholder 2">
            <a:extLst>
              <a:ext uri="{FF2B5EF4-FFF2-40B4-BE49-F238E27FC236}">
                <a16:creationId xmlns:a16="http://schemas.microsoft.com/office/drawing/2014/main" id="{B8A27183-E178-D74E-CEA0-F69D96A5C2D7}"/>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From the results obtained, we understood that Random forest gave better accuracy compared to other machine learning algorithms. So, to build web application, we integrated the Random forest model to detect sepsis disease. Using flask, we built a website.</a:t>
            </a:r>
          </a:p>
          <a:p>
            <a:pPr>
              <a:buClr>
                <a:srgbClr val="E4DEF6"/>
              </a:buClr>
            </a:pPr>
            <a:r>
              <a:rPr lang="en-US">
                <a:ea typeface="+mn-lt"/>
                <a:cs typeface="+mn-lt"/>
              </a:rPr>
              <a:t> A text file which contains parameter values is given as input. Later we upload the text file, When we click on the predict button, then it will display the output. If the prediction result is 0 it means sepsis is absent. If the result is 1 it means that sepsis is present.</a:t>
            </a:r>
            <a:endParaRPr lang="en-US">
              <a:solidFill>
                <a:srgbClr val="201449">
                  <a:alpha val="70000"/>
                </a:srgbClr>
              </a:solidFill>
            </a:endParaRPr>
          </a:p>
        </p:txBody>
      </p:sp>
    </p:spTree>
    <p:extLst>
      <p:ext uri="{BB962C8B-B14F-4D97-AF65-F5344CB8AC3E}">
        <p14:creationId xmlns:p14="http://schemas.microsoft.com/office/powerpoint/2010/main" val="3187760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CABE-0441-548D-74FF-DB2F05D1613C}"/>
              </a:ext>
            </a:extLst>
          </p:cNvPr>
          <p:cNvSpPr>
            <a:spLocks noGrp="1"/>
          </p:cNvSpPr>
          <p:nvPr>
            <p:ph type="title"/>
          </p:nvPr>
        </p:nvSpPr>
        <p:spPr/>
        <p:txBody>
          <a:bodyPr>
            <a:normAutofit/>
          </a:bodyPr>
          <a:lstStyle/>
          <a:p>
            <a:r>
              <a:rPr lang="en-US" sz="3600">
                <a:solidFill>
                  <a:schemeClr val="tx1"/>
                </a:solidFill>
                <a:cs typeface="Angsana New"/>
              </a:rPr>
              <a:t>Results:</a:t>
            </a:r>
            <a:endParaRPr lang="en-US" sz="3600">
              <a:solidFill>
                <a:schemeClr val="tx1"/>
              </a:solidFill>
            </a:endParaRPr>
          </a:p>
        </p:txBody>
      </p:sp>
      <p:sp>
        <p:nvSpPr>
          <p:cNvPr id="3" name="Content Placeholder 2">
            <a:extLst>
              <a:ext uri="{FF2B5EF4-FFF2-40B4-BE49-F238E27FC236}">
                <a16:creationId xmlns:a16="http://schemas.microsoft.com/office/drawing/2014/main" id="{7401C8F9-FF49-A525-36B8-5E7A3F4AB383}"/>
              </a:ext>
            </a:extLst>
          </p:cNvPr>
          <p:cNvSpPr>
            <a:spLocks noGrp="1"/>
          </p:cNvSpPr>
          <p:nvPr>
            <p:ph idx="1"/>
          </p:nvPr>
        </p:nvSpPr>
        <p:spPr/>
        <p:txBody>
          <a:bodyPr vert="horz" lIns="91440" tIns="45720" rIns="91440" bIns="45720" rtlCol="0" anchor="t">
            <a:normAutofit fontScale="92500"/>
          </a:bodyPr>
          <a:lstStyle/>
          <a:p>
            <a:r>
              <a:rPr lang="en-US">
                <a:ea typeface="+mn-lt"/>
                <a:cs typeface="+mn-lt"/>
              </a:rPr>
              <a:t>In this study, various classifiers were </a:t>
            </a:r>
            <a:r>
              <a:rPr lang="en-US" err="1">
                <a:ea typeface="+mn-lt"/>
                <a:cs typeface="+mn-lt"/>
              </a:rPr>
              <a:t>utilised</a:t>
            </a:r>
            <a:r>
              <a:rPr lang="en-US">
                <a:ea typeface="+mn-lt"/>
                <a:cs typeface="+mn-lt"/>
              </a:rPr>
              <a:t> to compare the sepsis detection accuracy. The Random Forest classifier has the best accuracy of all of them, scoring 96.47% on the ’</a:t>
            </a:r>
            <a:r>
              <a:rPr lang="en-US" err="1">
                <a:ea typeface="+mn-lt"/>
                <a:cs typeface="+mn-lt"/>
              </a:rPr>
              <a:t>Physionet</a:t>
            </a:r>
            <a:r>
              <a:rPr lang="en-US">
                <a:ea typeface="+mn-lt"/>
                <a:cs typeface="+mn-lt"/>
              </a:rPr>
              <a:t> Challenge Sepsis dataset and 89.6% on the MIMIC-III dataset’. This model aids in the highly accurate early detection of sepsis disease. As a result, the practicality of sepsis detection has been suggested. Also, a web interface that can be installed on the hospital website is being developed so that clinicians may diagnose diseases quickly and accurately.</a:t>
            </a:r>
          </a:p>
        </p:txBody>
      </p:sp>
    </p:spTree>
    <p:extLst>
      <p:ext uri="{BB962C8B-B14F-4D97-AF65-F5344CB8AC3E}">
        <p14:creationId xmlns:p14="http://schemas.microsoft.com/office/powerpoint/2010/main" val="2698991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F7D23-9A59-7C5B-F313-95F7AF455FF0}"/>
              </a:ext>
            </a:extLst>
          </p:cNvPr>
          <p:cNvSpPr>
            <a:spLocks noGrp="1"/>
          </p:cNvSpPr>
          <p:nvPr>
            <p:ph type="title"/>
          </p:nvPr>
        </p:nvSpPr>
        <p:spPr/>
        <p:txBody>
          <a:bodyPr/>
          <a:lstStyle/>
          <a:p>
            <a:r>
              <a:rPr lang="en-US" sz="3600">
                <a:solidFill>
                  <a:schemeClr val="tx1"/>
                </a:solidFill>
                <a:ea typeface="+mj-lt"/>
                <a:cs typeface="+mj-lt"/>
              </a:rPr>
              <a:t>References</a:t>
            </a:r>
            <a:r>
              <a:rPr lang="en-US">
                <a:ea typeface="+mj-lt"/>
                <a:cs typeface="+mj-lt"/>
              </a:rPr>
              <a:t>:</a:t>
            </a:r>
            <a:endParaRPr lang="en-US"/>
          </a:p>
        </p:txBody>
      </p:sp>
      <p:sp>
        <p:nvSpPr>
          <p:cNvPr id="3" name="Content Placeholder 2">
            <a:extLst>
              <a:ext uri="{FF2B5EF4-FFF2-40B4-BE49-F238E27FC236}">
                <a16:creationId xmlns:a16="http://schemas.microsoft.com/office/drawing/2014/main" id="{9F66A8E9-6255-3AF7-3E6F-EB12E0081E9A}"/>
              </a:ext>
            </a:extLst>
          </p:cNvPr>
          <p:cNvSpPr>
            <a:spLocks noGrp="1"/>
          </p:cNvSpPr>
          <p:nvPr>
            <p:ph idx="1"/>
          </p:nvPr>
        </p:nvSpPr>
        <p:spPr/>
        <p:txBody>
          <a:bodyPr vert="horz" lIns="91440" tIns="45720" rIns="91440" bIns="45720" rtlCol="0" anchor="t">
            <a:normAutofit fontScale="62500" lnSpcReduction="20000"/>
          </a:bodyPr>
          <a:lstStyle/>
          <a:p>
            <a:r>
              <a:rPr lang="en-US">
                <a:ea typeface="+mn-lt"/>
                <a:cs typeface="+mn-lt"/>
              </a:rPr>
              <a:t>[1].Mahmud, F., Pathan, N. S., </a:t>
            </a:r>
            <a:r>
              <a:rPr lang="en-US" err="1">
                <a:ea typeface="+mn-lt"/>
                <a:cs typeface="+mn-lt"/>
              </a:rPr>
              <a:t>Quamruzzaman</a:t>
            </a:r>
            <a:r>
              <a:rPr lang="en-US">
                <a:ea typeface="+mn-lt"/>
                <a:cs typeface="+mn-lt"/>
              </a:rPr>
              <a:t>, M. (2019, December). Early detection of sepsis in ICU patients using logistic regression. In 2019 3rd International Conference on Electrical, Computer Telecommunication Engineering (ICECTE) (pp. 173-176). IEEE. </a:t>
            </a:r>
          </a:p>
          <a:p>
            <a:pPr>
              <a:buClr>
                <a:srgbClr val="E4DEF6"/>
              </a:buClr>
            </a:pPr>
            <a:r>
              <a:rPr lang="en-US">
                <a:ea typeface="+mn-lt"/>
                <a:cs typeface="+mn-lt"/>
              </a:rPr>
              <a:t>[2] Wang, R. Z., Sun, C. H., Schroeder, P. H., </a:t>
            </a:r>
            <a:r>
              <a:rPr lang="en-US" err="1">
                <a:ea typeface="+mn-lt"/>
                <a:cs typeface="+mn-lt"/>
              </a:rPr>
              <a:t>Ameko</a:t>
            </a:r>
            <a:r>
              <a:rPr lang="en-US">
                <a:ea typeface="+mn-lt"/>
                <a:cs typeface="+mn-lt"/>
              </a:rPr>
              <a:t>, M. K., Moore, C. C., Barnes, L. E. (2018, June). Predictive models of sepsis in adult ICU patients. In 2018 IEEE International Conference on Healthcare Informatics (ICHI) (pp. 390-391). IEEE.</a:t>
            </a:r>
          </a:p>
          <a:p>
            <a:pPr>
              <a:buClr>
                <a:srgbClr val="E4DEF6"/>
              </a:buClr>
            </a:pPr>
            <a:r>
              <a:rPr lang="en-US">
                <a:ea typeface="+mn-lt"/>
                <a:cs typeface="+mn-lt"/>
              </a:rPr>
              <a:t> [3] Thakur, J., Pahuja, S. K., Pahuja, R. (2018, May). Neonatal sepsis prediction model for resource-poor developing countries. In 2018 2nd International Conference on Electronics, Materials Engineering </a:t>
            </a:r>
            <a:r>
              <a:rPr lang="en-US" err="1">
                <a:ea typeface="+mn-lt"/>
                <a:cs typeface="+mn-lt"/>
              </a:rPr>
              <a:t>NanoTechnology</a:t>
            </a:r>
            <a:r>
              <a:rPr lang="en-US">
                <a:ea typeface="+mn-lt"/>
                <a:cs typeface="+mn-lt"/>
              </a:rPr>
              <a:t> (</a:t>
            </a:r>
            <a:r>
              <a:rPr lang="en-US" err="1">
                <a:ea typeface="+mn-lt"/>
                <a:cs typeface="+mn-lt"/>
              </a:rPr>
              <a:t>IEMENTech</a:t>
            </a:r>
            <a:r>
              <a:rPr lang="en-US">
                <a:ea typeface="+mn-lt"/>
                <a:cs typeface="+mn-lt"/>
              </a:rPr>
              <a:t>) (pp. 1-5). IEEE.</a:t>
            </a:r>
          </a:p>
          <a:p>
            <a:pPr>
              <a:buClr>
                <a:srgbClr val="E4DEF6"/>
              </a:buClr>
            </a:pPr>
            <a:r>
              <a:rPr lang="en-US">
                <a:ea typeface="+mn-lt"/>
                <a:cs typeface="+mn-lt"/>
              </a:rPr>
              <a:t> [4] </a:t>
            </a:r>
            <a:r>
              <a:rPr lang="en-US" err="1">
                <a:ea typeface="+mn-lt"/>
                <a:cs typeface="+mn-lt"/>
              </a:rPr>
              <a:t>Honor´e</a:t>
            </a:r>
            <a:r>
              <a:rPr lang="en-US">
                <a:ea typeface="+mn-lt"/>
                <a:cs typeface="+mn-lt"/>
              </a:rPr>
              <a:t>, A., Siren, H., </a:t>
            </a:r>
            <a:r>
              <a:rPr lang="en-US" err="1">
                <a:ea typeface="+mn-lt"/>
                <a:cs typeface="+mn-lt"/>
              </a:rPr>
              <a:t>Vinuesa</a:t>
            </a:r>
            <a:r>
              <a:rPr lang="en-US">
                <a:ea typeface="+mn-lt"/>
                <a:cs typeface="+mn-lt"/>
              </a:rPr>
              <a:t>, R., Chatterjee, S., </a:t>
            </a:r>
            <a:r>
              <a:rPr lang="en-US" err="1">
                <a:ea typeface="+mn-lt"/>
                <a:cs typeface="+mn-lt"/>
              </a:rPr>
              <a:t>Herlenius</a:t>
            </a:r>
            <a:r>
              <a:rPr lang="en-US">
                <a:ea typeface="+mn-lt"/>
                <a:cs typeface="+mn-lt"/>
              </a:rPr>
              <a:t>, E. (2022, December). An LSTM-based Recurrent Neural Network for Neonatal Sepsis Detection in Preterm Infants. In 2022 IEEE Signal Processing in Medicine and Biology Symposium (SPMB) (pp. 1-6). IEEE.</a:t>
            </a:r>
            <a:endParaRPr lang="en-US">
              <a:solidFill>
                <a:srgbClr val="201449">
                  <a:alpha val="70000"/>
                </a:srgbClr>
              </a:solidFill>
              <a:ea typeface="+mn-lt"/>
              <a:cs typeface="+mn-lt"/>
            </a:endParaRPr>
          </a:p>
          <a:p>
            <a:pPr>
              <a:buClr>
                <a:srgbClr val="E4DEF6"/>
              </a:buClr>
            </a:pPr>
            <a:endParaRPr lang="en-US">
              <a:ea typeface="+mn-lt"/>
              <a:cs typeface="+mn-lt"/>
            </a:endParaRPr>
          </a:p>
        </p:txBody>
      </p:sp>
    </p:spTree>
    <p:extLst>
      <p:ext uri="{BB962C8B-B14F-4D97-AF65-F5344CB8AC3E}">
        <p14:creationId xmlns:p14="http://schemas.microsoft.com/office/powerpoint/2010/main" val="2633656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7CA8-9FD4-C19C-A9AE-BE06527A77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A40BFF-2695-0956-5229-93415F042E13}"/>
              </a:ext>
            </a:extLst>
          </p:cNvPr>
          <p:cNvSpPr>
            <a:spLocks noGrp="1"/>
          </p:cNvSpPr>
          <p:nvPr>
            <p:ph idx="1"/>
          </p:nvPr>
        </p:nvSpPr>
        <p:spPr/>
        <p:txBody>
          <a:bodyPr vert="horz" lIns="91440" tIns="45720" rIns="91440" bIns="45720" rtlCol="0" anchor="t">
            <a:normAutofit fontScale="62500" lnSpcReduction="20000"/>
          </a:bodyPr>
          <a:lstStyle/>
          <a:p>
            <a:r>
              <a:rPr lang="en-US">
                <a:ea typeface="+mn-lt"/>
                <a:cs typeface="+mn-lt"/>
              </a:rPr>
              <a:t>[5] Pawar, R., Bone, J., </a:t>
            </a:r>
            <a:r>
              <a:rPr lang="en-US" err="1">
                <a:ea typeface="+mn-lt"/>
                <a:cs typeface="+mn-lt"/>
              </a:rPr>
              <a:t>Ansermino</a:t>
            </a:r>
            <a:r>
              <a:rPr lang="en-US">
                <a:ea typeface="+mn-lt"/>
                <a:cs typeface="+mn-lt"/>
              </a:rPr>
              <a:t>, J. M., </a:t>
            </a:r>
            <a:r>
              <a:rPr lang="en-US" err="1">
                <a:ea typeface="+mn-lt"/>
                <a:cs typeface="+mn-lt"/>
              </a:rPr>
              <a:t>G¨orges</a:t>
            </a:r>
            <a:r>
              <a:rPr lang="en-US">
                <a:ea typeface="+mn-lt"/>
                <a:cs typeface="+mn-lt"/>
              </a:rPr>
              <a:t>, M. (2019, September). An algorithm for early detection of sepsis using traditional statistical regression modeling. In 2019 Computing in Cardiology (</a:t>
            </a:r>
            <a:r>
              <a:rPr lang="en-US" err="1">
                <a:ea typeface="+mn-lt"/>
                <a:cs typeface="+mn-lt"/>
              </a:rPr>
              <a:t>CinC</a:t>
            </a:r>
            <a:r>
              <a:rPr lang="en-US">
                <a:ea typeface="+mn-lt"/>
                <a:cs typeface="+mn-lt"/>
              </a:rPr>
              <a:t>) (pp. Page-1). IEEE. </a:t>
            </a:r>
          </a:p>
          <a:p>
            <a:pPr>
              <a:buClr>
                <a:srgbClr val="E4DEF6"/>
              </a:buClr>
            </a:pPr>
            <a:r>
              <a:rPr lang="en-US">
                <a:ea typeface="+mn-lt"/>
                <a:cs typeface="+mn-lt"/>
              </a:rPr>
              <a:t>[6] Shankar, A., Diwan, M., Singh, S., Nahrpurawala, H., Bhowmick, T. (2021, January). Early prediction of sepsis using machine learning. In 2021 11th International Conference on Cloud Computing, Data Science Engineering (Confluence) (pp. 837-842). IEEE.</a:t>
            </a:r>
          </a:p>
          <a:p>
            <a:pPr>
              <a:buClr>
                <a:srgbClr val="E4DEF6"/>
              </a:buClr>
            </a:pPr>
            <a:r>
              <a:rPr lang="en-US">
                <a:ea typeface="+mn-lt"/>
                <a:cs typeface="+mn-lt"/>
              </a:rPr>
              <a:t> [7] Shanthi, N. (2022, January). A novel machine learning approach to predict sepsis at an early stage. In 2022 International Conference on Computer Communication and Informatics (ICCCI) (pp. 1-7). IEEE.</a:t>
            </a:r>
            <a:endParaRPr lang="en-US">
              <a:solidFill>
                <a:srgbClr val="201449">
                  <a:alpha val="70000"/>
                </a:srgbClr>
              </a:solidFill>
              <a:ea typeface="+mn-lt"/>
              <a:cs typeface="+mn-lt"/>
            </a:endParaRPr>
          </a:p>
          <a:p>
            <a:pPr>
              <a:buClr>
                <a:srgbClr val="E4DEF6"/>
              </a:buClr>
            </a:pPr>
            <a:r>
              <a:rPr lang="en-US">
                <a:ea typeface="+mn-lt"/>
                <a:cs typeface="+mn-lt"/>
              </a:rPr>
              <a:t> [8] Mitchell, S., Schinkel, K., Song, Y., Wang, Y., Ainsworth, J., Halbert, T., ... Barnes, L. E. (2016, April). Optimization of sepsis risk assessment for ward patients. In 2016 IEEE Systems and Information Engineering Design Symposium (SIEDS) (pp. 107-112). IEEE.</a:t>
            </a:r>
            <a:endParaRPr lang="en-US">
              <a:solidFill>
                <a:srgbClr val="201449">
                  <a:alpha val="70000"/>
                </a:srgbClr>
              </a:solidFill>
            </a:endParaRPr>
          </a:p>
        </p:txBody>
      </p:sp>
    </p:spTree>
    <p:extLst>
      <p:ext uri="{BB962C8B-B14F-4D97-AF65-F5344CB8AC3E}">
        <p14:creationId xmlns:p14="http://schemas.microsoft.com/office/powerpoint/2010/main" val="1820288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41FB-4E69-02F9-57F3-4A5140DF2C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739B44-ED87-D1A7-DB4E-494BD01E1663}"/>
              </a:ext>
            </a:extLst>
          </p:cNvPr>
          <p:cNvSpPr>
            <a:spLocks noGrp="1"/>
          </p:cNvSpPr>
          <p:nvPr>
            <p:ph idx="1"/>
          </p:nvPr>
        </p:nvSpPr>
        <p:spPr/>
        <p:txBody>
          <a:bodyPr vert="horz" lIns="91440" tIns="45720" rIns="91440" bIns="45720" rtlCol="0" anchor="t">
            <a:normAutofit fontScale="70000" lnSpcReduction="20000"/>
          </a:bodyPr>
          <a:lstStyle/>
          <a:p>
            <a:r>
              <a:rPr lang="en-US">
                <a:ea typeface="+mn-lt"/>
                <a:cs typeface="+mn-lt"/>
              </a:rPr>
              <a:t>[9] </a:t>
            </a:r>
            <a:r>
              <a:rPr lang="en-US" err="1">
                <a:ea typeface="+mn-lt"/>
                <a:cs typeface="+mn-lt"/>
              </a:rPr>
              <a:t>Guill´en</a:t>
            </a:r>
            <a:r>
              <a:rPr lang="en-US">
                <a:ea typeface="+mn-lt"/>
                <a:cs typeface="+mn-lt"/>
              </a:rPr>
              <a:t>, J., Liu, J., Furr, M., Wang, T., Strong, S., Moore, C. C., ... Barnes, L. E. (2015, April). Predictive models for severe sepsis in adult ICU patients. In 2015 Systems and Information Engineering Design Symposium (pp. 182-187). IEEE. </a:t>
            </a:r>
          </a:p>
          <a:p>
            <a:pPr>
              <a:buClr>
                <a:srgbClr val="E4DEF6"/>
              </a:buClr>
            </a:pPr>
            <a:r>
              <a:rPr lang="en-US">
                <a:ea typeface="+mn-lt"/>
                <a:cs typeface="+mn-lt"/>
              </a:rPr>
              <a:t>[10] </a:t>
            </a:r>
            <a:r>
              <a:rPr lang="en-US" err="1">
                <a:ea typeface="+mn-lt"/>
                <a:cs typeface="+mn-lt"/>
              </a:rPr>
              <a:t>Guill´en</a:t>
            </a:r>
            <a:r>
              <a:rPr lang="en-US">
                <a:ea typeface="+mn-lt"/>
                <a:cs typeface="+mn-lt"/>
              </a:rPr>
              <a:t>, J., Liu, J., Furr, M., Wang, T., Strong, S., Moore, C. C., ... Barnes, L. E. (2015, April). Predictive models for severe sepsis in adult ICU patients. In 2015 Systems and Information Engineering Design Symposium (pp. 182-187). IEEE.</a:t>
            </a:r>
            <a:endParaRPr lang="en-US">
              <a:solidFill>
                <a:srgbClr val="201449">
                  <a:alpha val="70000"/>
                </a:srgbClr>
              </a:solidFill>
              <a:ea typeface="+mn-lt"/>
              <a:cs typeface="+mn-lt"/>
            </a:endParaRPr>
          </a:p>
          <a:p>
            <a:pPr>
              <a:buClr>
                <a:srgbClr val="E4DEF6"/>
              </a:buClr>
            </a:pPr>
            <a:r>
              <a:rPr lang="en-US">
                <a:ea typeface="+mn-lt"/>
                <a:cs typeface="+mn-lt"/>
              </a:rPr>
              <a:t> [11] </a:t>
            </a:r>
            <a:r>
              <a:rPr lang="en-US" err="1">
                <a:ea typeface="+mn-lt"/>
                <a:cs typeface="+mn-lt"/>
              </a:rPr>
              <a:t>Guill´en</a:t>
            </a:r>
            <a:r>
              <a:rPr lang="en-US">
                <a:ea typeface="+mn-lt"/>
                <a:cs typeface="+mn-lt"/>
              </a:rPr>
              <a:t>, J., Liu, J., Furr, M., Wang, T., Strong, S., Moore, C. C., ... Barnes, L. E. (2015, April). Predictive models for severe sepsis in adult ICU patients. In 2015 Systems and Information Engineering Design Symposium (pp. 182-187). IEEE.</a:t>
            </a:r>
            <a:endParaRPr lang="en-US">
              <a:solidFill>
                <a:srgbClr val="201449">
                  <a:alpha val="70000"/>
                </a:srgbClr>
              </a:solidFill>
              <a:ea typeface="+mn-lt"/>
              <a:cs typeface="+mn-lt"/>
            </a:endParaRPr>
          </a:p>
          <a:p>
            <a:pPr>
              <a:buClr>
                <a:srgbClr val="E4DEF6"/>
              </a:buClr>
            </a:pPr>
            <a:r>
              <a:rPr lang="en-US">
                <a:ea typeface="+mn-lt"/>
                <a:cs typeface="+mn-lt"/>
              </a:rPr>
              <a:t> [12] Kausch, S. L., Moorman, J. R., Lake, D. E., Keim-Malpass, J. (2021). Physiological machine learning models for prediction of sepsis in hospitalized adults: an integrative review. Intensive and critical care nursing, 65, 103035</a:t>
            </a:r>
            <a:endParaRPr lang="en-US">
              <a:solidFill>
                <a:srgbClr val="201449">
                  <a:alpha val="70000"/>
                </a:srgbClr>
              </a:solidFill>
            </a:endParaRPr>
          </a:p>
        </p:txBody>
      </p:sp>
    </p:spTree>
    <p:extLst>
      <p:ext uri="{BB962C8B-B14F-4D97-AF65-F5344CB8AC3E}">
        <p14:creationId xmlns:p14="http://schemas.microsoft.com/office/powerpoint/2010/main" val="3613344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0CD7-FE0E-B399-91DA-31C24E95F0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78FD12-07DE-E8CB-3217-FCB98CAF6C1F}"/>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[13] </a:t>
            </a:r>
            <a:r>
              <a:rPr lang="en-US" err="1">
                <a:ea typeface="+mn-lt"/>
                <a:cs typeface="+mn-lt"/>
              </a:rPr>
              <a:t>DeMaris</a:t>
            </a:r>
            <a:r>
              <a:rPr lang="en-US">
                <a:ea typeface="+mn-lt"/>
                <a:cs typeface="+mn-lt"/>
              </a:rPr>
              <a:t>, A., Selman, S. H. (2013). Logistic regression. In Converting Data into Evidence (pp. 115-136). Springer, New York, NY. </a:t>
            </a:r>
            <a:endParaRPr lang="en-US"/>
          </a:p>
          <a:p>
            <a:pPr>
              <a:buClr>
                <a:srgbClr val="E4DEF6"/>
              </a:buClr>
            </a:pPr>
            <a:r>
              <a:rPr lang="en-US">
                <a:ea typeface="+mn-lt"/>
                <a:cs typeface="+mn-lt"/>
              </a:rPr>
              <a:t>[14] </a:t>
            </a:r>
            <a:r>
              <a:rPr lang="en-US" err="1">
                <a:ea typeface="+mn-lt"/>
                <a:cs typeface="+mn-lt"/>
              </a:rPr>
              <a:t>DeMaris</a:t>
            </a:r>
            <a:r>
              <a:rPr lang="en-US">
                <a:ea typeface="+mn-lt"/>
                <a:cs typeface="+mn-lt"/>
              </a:rPr>
              <a:t>, A., Selman, S. H. (2013). Logistic regression. In Converting Data into Evidence (pp. 115-136). Springer, New York, NY</a:t>
            </a:r>
            <a:endParaRPr lang="en-US"/>
          </a:p>
          <a:p>
            <a:pPr>
              <a:buClr>
                <a:srgbClr val="E4DEF6"/>
              </a:buClr>
            </a:pPr>
            <a:r>
              <a:rPr lang="en-US">
                <a:solidFill>
                  <a:srgbClr val="201449">
                    <a:alpha val="70000"/>
                  </a:srgbClr>
                </a:solidFill>
              </a:rPr>
              <a:t>[</a:t>
            </a:r>
            <a:r>
              <a:rPr lang="en-US">
                <a:ea typeface="+mn-lt"/>
                <a:cs typeface="+mn-lt"/>
              </a:rPr>
              <a:t>15] Zhang, S., Li, X., Zong, M., Zhu, X., Wang, R. (2017). Efficient </a:t>
            </a:r>
            <a:r>
              <a:rPr lang="en-US" err="1">
                <a:ea typeface="+mn-lt"/>
                <a:cs typeface="+mn-lt"/>
              </a:rPr>
              <a:t>kNN</a:t>
            </a:r>
            <a:r>
              <a:rPr lang="en-US">
                <a:ea typeface="+mn-lt"/>
                <a:cs typeface="+mn-lt"/>
              </a:rPr>
              <a:t> classification with different numbers of nearest neighbors. IEEE transactions on neural networks and learning systems, 29(5), 1774-1785.</a:t>
            </a:r>
          </a:p>
        </p:txBody>
      </p:sp>
    </p:spTree>
    <p:extLst>
      <p:ext uri="{BB962C8B-B14F-4D97-AF65-F5344CB8AC3E}">
        <p14:creationId xmlns:p14="http://schemas.microsoft.com/office/powerpoint/2010/main" val="153466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651E-87D7-4C38-0795-75046E54381D}"/>
              </a:ext>
            </a:extLst>
          </p:cNvPr>
          <p:cNvSpPr>
            <a:spLocks noGrp="1"/>
          </p:cNvSpPr>
          <p:nvPr>
            <p:ph type="title"/>
          </p:nvPr>
        </p:nvSpPr>
        <p:spPr/>
        <p:txBody>
          <a:bodyPr/>
          <a:lstStyle/>
          <a:p>
            <a:endParaRPr lang="en-US"/>
          </a:p>
        </p:txBody>
      </p:sp>
      <p:pic>
        <p:nvPicPr>
          <p:cNvPr id="4" name="Picture 4" descr="A picture containing text, stationary, writing implement, pen&#10;&#10;Description automatically generated">
            <a:extLst>
              <a:ext uri="{FF2B5EF4-FFF2-40B4-BE49-F238E27FC236}">
                <a16:creationId xmlns:a16="http://schemas.microsoft.com/office/drawing/2014/main" id="{7CB4B91C-405E-9772-62CD-1388F4D65219}"/>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111737" y="2178050"/>
            <a:ext cx="5968526" cy="3998913"/>
          </a:xfrm>
        </p:spPr>
      </p:pic>
      <p:sp>
        <p:nvSpPr>
          <p:cNvPr id="5" name="TextBox 4">
            <a:extLst>
              <a:ext uri="{FF2B5EF4-FFF2-40B4-BE49-F238E27FC236}">
                <a16:creationId xmlns:a16="http://schemas.microsoft.com/office/drawing/2014/main" id="{98ACF705-B120-4ADE-2C4D-436D8D835E78}"/>
              </a:ext>
            </a:extLst>
          </p:cNvPr>
          <p:cNvSpPr txBox="1"/>
          <p:nvPr/>
        </p:nvSpPr>
        <p:spPr>
          <a:xfrm>
            <a:off x="3111500" y="6176963"/>
            <a:ext cx="5969000" cy="317500"/>
          </a:xfrm>
          <a:prstGeom prst="rect">
            <a:avLst/>
          </a:prstGeom>
        </p:spPr>
        <p:txBody>
          <a:bodyPr lIns="91440" tIns="45720" rIns="91440" bIns="45720" anchor="t">
            <a:normAutofit fontScale="92500" lnSpcReduction="20000"/>
          </a:bodyPr>
          <a:lstStyle/>
          <a:p>
            <a:endParaRPr lang="en-US"/>
          </a:p>
        </p:txBody>
      </p:sp>
    </p:spTree>
    <p:extLst>
      <p:ext uri="{BB962C8B-B14F-4D97-AF65-F5344CB8AC3E}">
        <p14:creationId xmlns:p14="http://schemas.microsoft.com/office/powerpoint/2010/main" val="1773060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CC8C-ADC0-B6B0-7C63-5BFA882ADD0A}"/>
              </a:ext>
            </a:extLst>
          </p:cNvPr>
          <p:cNvSpPr>
            <a:spLocks noGrp="1"/>
          </p:cNvSpPr>
          <p:nvPr>
            <p:ph type="title"/>
          </p:nvPr>
        </p:nvSpPr>
        <p:spPr/>
        <p:txBody>
          <a:bodyPr>
            <a:normAutofit/>
          </a:bodyPr>
          <a:lstStyle/>
          <a:p>
            <a:r>
              <a:rPr lang="en-US" sz="4400">
                <a:solidFill>
                  <a:srgbClr val="201449"/>
                </a:solidFill>
                <a:ea typeface="+mj-lt"/>
                <a:cs typeface="+mj-lt"/>
              </a:rPr>
              <a:t>Team: </a:t>
            </a:r>
            <a:endParaRPr lang="en-US" sz="4400"/>
          </a:p>
        </p:txBody>
      </p:sp>
      <p:sp>
        <p:nvSpPr>
          <p:cNvPr id="3" name="Content Placeholder 2">
            <a:extLst>
              <a:ext uri="{FF2B5EF4-FFF2-40B4-BE49-F238E27FC236}">
                <a16:creationId xmlns:a16="http://schemas.microsoft.com/office/drawing/2014/main" id="{DA298CA7-A951-C94E-8E1E-0059B4F0414E}"/>
              </a:ext>
            </a:extLst>
          </p:cNvPr>
          <p:cNvSpPr>
            <a:spLocks noGrp="1"/>
          </p:cNvSpPr>
          <p:nvPr>
            <p:ph idx="1"/>
          </p:nvPr>
        </p:nvSpPr>
        <p:spPr/>
        <p:txBody>
          <a:bodyPr vert="horz" lIns="91440" tIns="45720" rIns="91440" bIns="45720" rtlCol="0" anchor="t">
            <a:normAutofit/>
          </a:bodyPr>
          <a:lstStyle/>
          <a:p>
            <a:endParaRPr lang="en-US">
              <a:solidFill>
                <a:srgbClr val="201449">
                  <a:alpha val="70000"/>
                </a:srgbClr>
              </a:solidFill>
              <a:ea typeface="+mn-lt"/>
              <a:cs typeface="+mn-lt"/>
            </a:endParaRPr>
          </a:p>
          <a:p>
            <a:pPr>
              <a:buClr>
                <a:srgbClr val="E4DEF6"/>
              </a:buClr>
            </a:pPr>
            <a:r>
              <a:rPr lang="en-US">
                <a:ea typeface="+mn-lt"/>
                <a:cs typeface="+mn-lt"/>
              </a:rPr>
              <a:t> Pooja </a:t>
            </a:r>
            <a:r>
              <a:rPr lang="en-US" err="1">
                <a:ea typeface="+mn-lt"/>
                <a:cs typeface="+mn-lt"/>
              </a:rPr>
              <a:t>Moosapet</a:t>
            </a:r>
            <a:r>
              <a:rPr lang="en-US">
                <a:ea typeface="+mn-lt"/>
                <a:cs typeface="+mn-lt"/>
              </a:rPr>
              <a:t>, 700743713 </a:t>
            </a:r>
          </a:p>
          <a:p>
            <a:pPr>
              <a:buClr>
                <a:srgbClr val="E4DEF6"/>
              </a:buClr>
            </a:pPr>
            <a:r>
              <a:rPr lang="en-US">
                <a:ea typeface="+mn-lt"/>
                <a:cs typeface="+mn-lt"/>
              </a:rPr>
              <a:t>Triveni Bala, 700741326 </a:t>
            </a:r>
          </a:p>
          <a:p>
            <a:pPr>
              <a:buClr>
                <a:srgbClr val="E4DEF6"/>
              </a:buClr>
            </a:pPr>
            <a:r>
              <a:rPr lang="en-US">
                <a:ea typeface="+mn-lt"/>
                <a:cs typeface="+mn-lt"/>
              </a:rPr>
              <a:t> Sowmya Ala, 700740199 </a:t>
            </a:r>
            <a:endParaRPr lang="en-US">
              <a:solidFill>
                <a:srgbClr val="201449">
                  <a:alpha val="70000"/>
                </a:srgbClr>
              </a:solidFill>
              <a:ea typeface="+mn-lt"/>
              <a:cs typeface="+mn-lt"/>
            </a:endParaRPr>
          </a:p>
          <a:p>
            <a:pPr>
              <a:buClr>
                <a:srgbClr val="E4DEF6"/>
              </a:buClr>
            </a:pPr>
            <a:r>
              <a:rPr lang="en-US">
                <a:ea typeface="+mn-lt"/>
                <a:cs typeface="+mn-lt"/>
              </a:rPr>
              <a:t> Sonalika </a:t>
            </a:r>
            <a:r>
              <a:rPr lang="en-US" err="1">
                <a:ea typeface="+mn-lt"/>
                <a:cs typeface="+mn-lt"/>
              </a:rPr>
              <a:t>Venchiryala</a:t>
            </a:r>
            <a:r>
              <a:rPr lang="en-US">
                <a:ea typeface="+mn-lt"/>
                <a:cs typeface="+mn-lt"/>
              </a:rPr>
              <a:t>, 700742916 </a:t>
            </a:r>
            <a:endParaRPr lang="en-US">
              <a:solidFill>
                <a:srgbClr val="201449">
                  <a:alpha val="70000"/>
                </a:srgbClr>
              </a:solidFill>
            </a:endParaRPr>
          </a:p>
        </p:txBody>
      </p:sp>
    </p:spTree>
    <p:extLst>
      <p:ext uri="{BB962C8B-B14F-4D97-AF65-F5344CB8AC3E}">
        <p14:creationId xmlns:p14="http://schemas.microsoft.com/office/powerpoint/2010/main" val="305945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578A-4D7F-90DD-1880-F6717186AA95}"/>
              </a:ext>
            </a:extLst>
          </p:cNvPr>
          <p:cNvSpPr>
            <a:spLocks noGrp="1"/>
          </p:cNvSpPr>
          <p:nvPr>
            <p:ph type="title"/>
          </p:nvPr>
        </p:nvSpPr>
        <p:spPr/>
        <p:txBody>
          <a:bodyPr>
            <a:normAutofit/>
          </a:bodyPr>
          <a:lstStyle/>
          <a:p>
            <a:r>
              <a:rPr lang="en-US" sz="3600">
                <a:solidFill>
                  <a:schemeClr val="tx1"/>
                </a:solidFill>
                <a:ea typeface="+mj-lt"/>
                <a:cs typeface="+mj-lt"/>
              </a:rPr>
              <a:t> Role/Responsibilities and Contribution in project </a:t>
            </a:r>
            <a:endParaRPr lang="en-US" sz="3600">
              <a:solidFill>
                <a:schemeClr val="tx1"/>
              </a:solidFill>
            </a:endParaRPr>
          </a:p>
        </p:txBody>
      </p:sp>
      <p:sp>
        <p:nvSpPr>
          <p:cNvPr id="3" name="Content Placeholder 2">
            <a:extLst>
              <a:ext uri="{FF2B5EF4-FFF2-40B4-BE49-F238E27FC236}">
                <a16:creationId xmlns:a16="http://schemas.microsoft.com/office/drawing/2014/main" id="{9DB1A378-3027-92F1-4DC2-8141F3609CAA}"/>
              </a:ext>
            </a:extLst>
          </p:cNvPr>
          <p:cNvSpPr>
            <a:spLocks noGrp="1"/>
          </p:cNvSpPr>
          <p:nvPr>
            <p:ph idx="1"/>
          </p:nvPr>
        </p:nvSpPr>
        <p:spPr/>
        <p:txBody>
          <a:bodyPr vert="horz" lIns="91440" tIns="45720" rIns="91440" bIns="45720" rtlCol="0" anchor="t">
            <a:normAutofit fontScale="92500"/>
          </a:bodyPr>
          <a:lstStyle/>
          <a:p>
            <a:r>
              <a:rPr lang="en-US">
                <a:solidFill>
                  <a:srgbClr val="002060">
                    <a:alpha val="70000"/>
                  </a:srgbClr>
                </a:solidFill>
                <a:ea typeface="+mn-lt"/>
                <a:cs typeface="+mn-lt"/>
              </a:rPr>
              <a:t>Pooja </a:t>
            </a:r>
            <a:r>
              <a:rPr lang="en-US" err="1">
                <a:solidFill>
                  <a:srgbClr val="002060">
                    <a:alpha val="70000"/>
                  </a:srgbClr>
                </a:solidFill>
                <a:ea typeface="+mn-lt"/>
                <a:cs typeface="+mn-lt"/>
              </a:rPr>
              <a:t>Moosapet</a:t>
            </a:r>
            <a:r>
              <a:rPr lang="en-US">
                <a:solidFill>
                  <a:srgbClr val="002060">
                    <a:alpha val="70000"/>
                  </a:srgbClr>
                </a:solidFill>
                <a:ea typeface="+mn-lt"/>
                <a:cs typeface="+mn-lt"/>
              </a:rPr>
              <a:t>, 700743713: Worked on Dataset, Data Preprocessing, logistic regression, and Documentation.</a:t>
            </a:r>
          </a:p>
          <a:p>
            <a:pPr>
              <a:buClr>
                <a:srgbClr val="E4DEF6"/>
              </a:buClr>
            </a:pPr>
            <a:r>
              <a:rPr lang="en-US">
                <a:solidFill>
                  <a:srgbClr val="002060">
                    <a:alpha val="70000"/>
                  </a:srgbClr>
                </a:solidFill>
                <a:ea typeface="+mn-lt"/>
                <a:cs typeface="+mn-lt"/>
              </a:rPr>
              <a:t> Triveni Bala, 700741326: Worked on Dataset, Data Visualization, Random Forest, and Documentation. </a:t>
            </a:r>
          </a:p>
          <a:p>
            <a:pPr>
              <a:buClr>
                <a:srgbClr val="E4DEF6"/>
              </a:buClr>
            </a:pPr>
            <a:r>
              <a:rPr lang="en-US">
                <a:solidFill>
                  <a:srgbClr val="002060">
                    <a:alpha val="70000"/>
                  </a:srgbClr>
                </a:solidFill>
                <a:ea typeface="+mn-lt"/>
                <a:cs typeface="+mn-lt"/>
              </a:rPr>
              <a:t>Sowmya Ala, 700740199: Worked on Dataset, Data Visualization, Decision tree algorithm, and Documentation.</a:t>
            </a:r>
          </a:p>
          <a:p>
            <a:pPr>
              <a:buClr>
                <a:srgbClr val="E4DEF6"/>
              </a:buClr>
            </a:pPr>
            <a:r>
              <a:rPr lang="en-US">
                <a:solidFill>
                  <a:srgbClr val="002060">
                    <a:alpha val="70000"/>
                  </a:srgbClr>
                </a:solidFill>
                <a:ea typeface="+mn-lt"/>
                <a:cs typeface="+mn-lt"/>
              </a:rPr>
              <a:t> Sonalika </a:t>
            </a:r>
            <a:r>
              <a:rPr lang="en-US" err="1">
                <a:solidFill>
                  <a:srgbClr val="002060">
                    <a:alpha val="70000"/>
                  </a:srgbClr>
                </a:solidFill>
                <a:ea typeface="+mn-lt"/>
                <a:cs typeface="+mn-lt"/>
              </a:rPr>
              <a:t>Venchiryala</a:t>
            </a:r>
            <a:r>
              <a:rPr lang="en-US">
                <a:solidFill>
                  <a:srgbClr val="002060">
                    <a:alpha val="70000"/>
                  </a:srgbClr>
                </a:solidFill>
                <a:ea typeface="+mn-lt"/>
                <a:cs typeface="+mn-lt"/>
              </a:rPr>
              <a:t>, 700742916: Worked on Dataset, Data Visualization, Gradient Boosting algorithm, and Documentation</a:t>
            </a:r>
            <a:r>
              <a:rPr lang="en-US">
                <a:ea typeface="+mn-lt"/>
                <a:cs typeface="+mn-lt"/>
              </a:rPr>
              <a:t>.</a:t>
            </a:r>
            <a:endParaRPr lang="en-US">
              <a:solidFill>
                <a:srgbClr val="201449">
                  <a:alpha val="70000"/>
                </a:srgbClr>
              </a:solidFill>
            </a:endParaRPr>
          </a:p>
        </p:txBody>
      </p:sp>
    </p:spTree>
    <p:extLst>
      <p:ext uri="{BB962C8B-B14F-4D97-AF65-F5344CB8AC3E}">
        <p14:creationId xmlns:p14="http://schemas.microsoft.com/office/powerpoint/2010/main" val="143571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DE7E-E4F5-55B2-6D88-9A94BE3582D4}"/>
              </a:ext>
            </a:extLst>
          </p:cNvPr>
          <p:cNvSpPr>
            <a:spLocks noGrp="1"/>
          </p:cNvSpPr>
          <p:nvPr>
            <p:ph type="title"/>
          </p:nvPr>
        </p:nvSpPr>
        <p:spPr/>
        <p:txBody>
          <a:bodyPr>
            <a:normAutofit/>
          </a:bodyPr>
          <a:lstStyle/>
          <a:p>
            <a:r>
              <a:rPr lang="en-US" sz="3600">
                <a:solidFill>
                  <a:schemeClr val="tx1"/>
                </a:solidFill>
                <a:ea typeface="+mj-lt"/>
                <a:cs typeface="+mj-lt"/>
              </a:rPr>
              <a:t>Motivation</a:t>
            </a:r>
            <a:endParaRPr lang="en-US" sz="3600">
              <a:solidFill>
                <a:schemeClr val="tx1"/>
              </a:solidFill>
            </a:endParaRPr>
          </a:p>
        </p:txBody>
      </p:sp>
      <p:sp>
        <p:nvSpPr>
          <p:cNvPr id="3" name="Content Placeholder 2">
            <a:extLst>
              <a:ext uri="{FF2B5EF4-FFF2-40B4-BE49-F238E27FC236}">
                <a16:creationId xmlns:a16="http://schemas.microsoft.com/office/drawing/2014/main" id="{C7821329-212C-4E68-3C2E-2F5FFE72707D}"/>
              </a:ext>
            </a:extLst>
          </p:cNvPr>
          <p:cNvSpPr>
            <a:spLocks noGrp="1"/>
          </p:cNvSpPr>
          <p:nvPr>
            <p:ph idx="1"/>
          </p:nvPr>
        </p:nvSpPr>
        <p:spPr/>
        <p:txBody>
          <a:bodyPr vert="horz" lIns="91440" tIns="45720" rIns="91440" bIns="45720" rtlCol="0" anchor="t">
            <a:normAutofit/>
          </a:bodyPr>
          <a:lstStyle/>
          <a:p>
            <a:r>
              <a:rPr lang="en-US" sz="2400">
                <a:ea typeface="+mn-lt"/>
                <a:cs typeface="+mn-lt"/>
              </a:rPr>
              <a:t>Early diagnosis and timely and appropriate clinical management of sepsis, such as optimal antimicrobial use and fluid resuscitation, are crucial to increase the likelihood of survival. Even though the onset of sepsis can be acute and poses a short-term mortality burden, it can also be the cause of significant long-term morbidity requiring treatment and support. Thus, sepsis requires a multidisciplinary approach. </a:t>
            </a:r>
            <a:endParaRPr lang="en-US" sz="2400">
              <a:solidFill>
                <a:srgbClr val="201449">
                  <a:alpha val="70000"/>
                </a:srgbClr>
              </a:solidFill>
            </a:endParaRPr>
          </a:p>
        </p:txBody>
      </p:sp>
    </p:spTree>
    <p:extLst>
      <p:ext uri="{BB962C8B-B14F-4D97-AF65-F5344CB8AC3E}">
        <p14:creationId xmlns:p14="http://schemas.microsoft.com/office/powerpoint/2010/main" val="1091346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E63F7-DA8C-C68F-6722-D89487A61BBD}"/>
              </a:ext>
            </a:extLst>
          </p:cNvPr>
          <p:cNvSpPr>
            <a:spLocks noGrp="1"/>
          </p:cNvSpPr>
          <p:nvPr>
            <p:ph type="title"/>
          </p:nvPr>
        </p:nvSpPr>
        <p:spPr/>
        <p:txBody>
          <a:bodyPr>
            <a:normAutofit/>
          </a:bodyPr>
          <a:lstStyle/>
          <a:p>
            <a:r>
              <a:rPr lang="en-US" sz="3600">
                <a:solidFill>
                  <a:schemeClr val="tx1"/>
                </a:solidFill>
                <a:ea typeface="+mj-lt"/>
                <a:cs typeface="+mj-lt"/>
              </a:rPr>
              <a:t>Objectives:</a:t>
            </a:r>
            <a:endParaRPr lang="en-US" sz="3600">
              <a:solidFill>
                <a:schemeClr val="tx1"/>
              </a:solidFill>
            </a:endParaRPr>
          </a:p>
        </p:txBody>
      </p:sp>
      <p:sp>
        <p:nvSpPr>
          <p:cNvPr id="3" name="Content Placeholder 2">
            <a:extLst>
              <a:ext uri="{FF2B5EF4-FFF2-40B4-BE49-F238E27FC236}">
                <a16:creationId xmlns:a16="http://schemas.microsoft.com/office/drawing/2014/main" id="{BE6EC508-E3E1-EAB4-0970-E598D4B16021}"/>
              </a:ext>
            </a:extLst>
          </p:cNvPr>
          <p:cNvSpPr>
            <a:spLocks noGrp="1"/>
          </p:cNvSpPr>
          <p:nvPr>
            <p:ph idx="1"/>
          </p:nvPr>
        </p:nvSpPr>
        <p:spPr/>
        <p:txBody>
          <a:bodyPr vert="horz" lIns="91440" tIns="45720" rIns="91440" bIns="45720" rtlCol="0" anchor="t">
            <a:normAutofit/>
          </a:bodyPr>
          <a:lstStyle/>
          <a:p>
            <a:r>
              <a:rPr lang="en-US">
                <a:ea typeface="+mn-lt"/>
                <a:cs typeface="+mn-lt"/>
              </a:rPr>
              <a:t>This paper is focused on evaluating different Machine Learning algorithms in predicting whether a patient is suffering from sepsis or not. This paper has two main objectives: </a:t>
            </a:r>
          </a:p>
          <a:p>
            <a:pPr>
              <a:buClr>
                <a:srgbClr val="E4DEF6"/>
              </a:buClr>
            </a:pPr>
            <a:r>
              <a:rPr lang="en-US">
                <a:ea typeface="+mn-lt"/>
                <a:cs typeface="+mn-lt"/>
              </a:rPr>
              <a:t> Comparing different classifiers’ performance in sepsis prediction</a:t>
            </a:r>
          </a:p>
          <a:p>
            <a:pPr>
              <a:buClr>
                <a:srgbClr val="E4DEF6"/>
              </a:buClr>
            </a:pPr>
            <a:r>
              <a:rPr lang="en-US">
                <a:ea typeface="+mn-lt"/>
                <a:cs typeface="+mn-lt"/>
              </a:rPr>
              <a:t> Building a web interface using the best classifier.</a:t>
            </a:r>
            <a:endParaRPr lang="en-US">
              <a:solidFill>
                <a:srgbClr val="201449">
                  <a:alpha val="70000"/>
                </a:srgbClr>
              </a:solidFill>
            </a:endParaRPr>
          </a:p>
        </p:txBody>
      </p:sp>
    </p:spTree>
    <p:extLst>
      <p:ext uri="{BB962C8B-B14F-4D97-AF65-F5344CB8AC3E}">
        <p14:creationId xmlns:p14="http://schemas.microsoft.com/office/powerpoint/2010/main" val="226635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EAFD7-9312-315E-2F6F-B720CA4BAC7B}"/>
              </a:ext>
            </a:extLst>
          </p:cNvPr>
          <p:cNvSpPr>
            <a:spLocks noGrp="1"/>
          </p:cNvSpPr>
          <p:nvPr>
            <p:ph type="title"/>
          </p:nvPr>
        </p:nvSpPr>
        <p:spPr/>
        <p:txBody>
          <a:bodyPr/>
          <a:lstStyle/>
          <a:p>
            <a:r>
              <a:rPr lang="en-US" sz="3600">
                <a:solidFill>
                  <a:schemeClr val="tx1"/>
                </a:solidFill>
                <a:cs typeface="Angsana New"/>
              </a:rPr>
              <a:t>R</a:t>
            </a:r>
            <a:r>
              <a:rPr lang="en-US" sz="3600">
                <a:solidFill>
                  <a:schemeClr val="tx1"/>
                </a:solidFill>
                <a:ea typeface="+mj-lt"/>
                <a:cs typeface="+mj-lt"/>
              </a:rPr>
              <a:t>elated</a:t>
            </a:r>
            <a:r>
              <a:rPr lang="en-US" sz="3600">
                <a:ea typeface="+mj-lt"/>
                <a:cs typeface="+mj-lt"/>
              </a:rPr>
              <a:t> </a:t>
            </a:r>
            <a:r>
              <a:rPr lang="en-US" sz="3600">
                <a:solidFill>
                  <a:schemeClr val="tx1"/>
                </a:solidFill>
                <a:ea typeface="+mj-lt"/>
                <a:cs typeface="+mj-lt"/>
              </a:rPr>
              <a:t>work:</a:t>
            </a:r>
            <a:endParaRPr lang="en-US" sz="3600">
              <a:solidFill>
                <a:schemeClr val="tx1"/>
              </a:solidFill>
            </a:endParaRPr>
          </a:p>
        </p:txBody>
      </p:sp>
      <p:sp>
        <p:nvSpPr>
          <p:cNvPr id="3" name="Content Placeholder 2">
            <a:extLst>
              <a:ext uri="{FF2B5EF4-FFF2-40B4-BE49-F238E27FC236}">
                <a16:creationId xmlns:a16="http://schemas.microsoft.com/office/drawing/2014/main" id="{DB371BDB-90B5-5F1C-47EB-392DB17A38B4}"/>
              </a:ext>
            </a:extLst>
          </p:cNvPr>
          <p:cNvSpPr>
            <a:spLocks noGrp="1"/>
          </p:cNvSpPr>
          <p:nvPr>
            <p:ph idx="1"/>
          </p:nvPr>
        </p:nvSpPr>
        <p:spPr/>
        <p:txBody>
          <a:bodyPr vert="horz" lIns="91440" tIns="45720" rIns="91440" bIns="45720" rtlCol="0" anchor="t">
            <a:normAutofit fontScale="85000" lnSpcReduction="10000"/>
          </a:bodyPr>
          <a:lstStyle/>
          <a:p>
            <a:r>
              <a:rPr lang="en-US">
                <a:ea typeface="+mn-lt"/>
                <a:cs typeface="+mn-lt"/>
              </a:rPr>
              <a:t>Mahmud et al aimed to use a logistic regression classifier to detect the start of sepsis using 40 ICU patient features. The large class imbalance between patients with septic and </a:t>
            </a:r>
            <a:r>
              <a:rPr lang="en-US" err="1">
                <a:ea typeface="+mn-lt"/>
                <a:cs typeface="+mn-lt"/>
              </a:rPr>
              <a:t>nonseptic</a:t>
            </a:r>
            <a:r>
              <a:rPr lang="en-US">
                <a:ea typeface="+mn-lt"/>
                <a:cs typeface="+mn-lt"/>
              </a:rPr>
              <a:t> infections was reduced by giving the minority class more weight. The data was </a:t>
            </a:r>
            <a:r>
              <a:rPr lang="en-US" err="1">
                <a:ea typeface="+mn-lt"/>
                <a:cs typeface="+mn-lt"/>
              </a:rPr>
              <a:t>normalised</a:t>
            </a:r>
            <a:r>
              <a:rPr lang="en-US">
                <a:ea typeface="+mn-lt"/>
                <a:cs typeface="+mn-lt"/>
              </a:rPr>
              <a:t>, and the Pearson correlation coefficient was used to choose pertinent features for predicting the target variable. The model’s performance was assessed using the </a:t>
            </a:r>
            <a:r>
              <a:rPr lang="en-US" err="1">
                <a:ea typeface="+mn-lt"/>
                <a:cs typeface="+mn-lt"/>
              </a:rPr>
              <a:t>PhysioNet</a:t>
            </a:r>
            <a:r>
              <a:rPr lang="en-US">
                <a:ea typeface="+mn-lt"/>
                <a:cs typeface="+mn-lt"/>
              </a:rPr>
              <a:t>/Computing in Cardiology (</a:t>
            </a:r>
            <a:r>
              <a:rPr lang="en-US" err="1">
                <a:ea typeface="+mn-lt"/>
                <a:cs typeface="+mn-lt"/>
              </a:rPr>
              <a:t>CinC</a:t>
            </a:r>
            <a:r>
              <a:rPr lang="en-US">
                <a:ea typeface="+mn-lt"/>
                <a:cs typeface="+mn-lt"/>
              </a:rPr>
              <a:t>) Challenge 2019 scoring system, and it received a score of 32.4 percent on the training dataset and 14 percent on the unseen test dataset. Using the most recent definition, Sepsis-3.</a:t>
            </a:r>
            <a:endParaRPr lang="en-US"/>
          </a:p>
        </p:txBody>
      </p:sp>
    </p:spTree>
    <p:extLst>
      <p:ext uri="{BB962C8B-B14F-4D97-AF65-F5344CB8AC3E}">
        <p14:creationId xmlns:p14="http://schemas.microsoft.com/office/powerpoint/2010/main" val="22578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6E03A-9817-A2A7-791A-1F9CFC1DF8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AB4524-162B-DD30-6A85-DDA9EF92F0BF}"/>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Shankar et al identified that sepsis is a fatal condition brought on by infection. Particularly among patients in intensive care units, it has a notably high death rate. Early and accurate detection of sepsis is essential since postponing treatment significantly increases mortality. Using the patient’s EMR, vital signs, and demographic data, the proposed research aims to develop a categorizer that accurately predicts sepsis up to six hours before the clinical diagnosis of the illness. The study presents numerous imputation methods and proposes a brand-new filling algorithm called Mixed Filling. The critical elements that influence the categorizer’s predictions have been outlined, making the model easier for medical professionals to understand.</a:t>
            </a:r>
            <a:endParaRPr lang="en-US"/>
          </a:p>
        </p:txBody>
      </p:sp>
    </p:spTree>
    <p:extLst>
      <p:ext uri="{BB962C8B-B14F-4D97-AF65-F5344CB8AC3E}">
        <p14:creationId xmlns:p14="http://schemas.microsoft.com/office/powerpoint/2010/main" val="8255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1F7E4-0BB6-9995-DEA0-82346793CC94}"/>
              </a:ext>
            </a:extLst>
          </p:cNvPr>
          <p:cNvSpPr>
            <a:spLocks noGrp="1"/>
          </p:cNvSpPr>
          <p:nvPr>
            <p:ph type="title"/>
          </p:nvPr>
        </p:nvSpPr>
        <p:spPr/>
        <p:txBody>
          <a:bodyPr>
            <a:normAutofit/>
          </a:bodyPr>
          <a:lstStyle/>
          <a:p>
            <a:r>
              <a:rPr lang="en-US" sz="3600">
                <a:solidFill>
                  <a:schemeClr val="tx1"/>
                </a:solidFill>
                <a:ea typeface="+mj-lt"/>
                <a:cs typeface="+mj-lt"/>
              </a:rPr>
              <a:t>Problem Statement:</a:t>
            </a:r>
            <a:endParaRPr lang="en-US" sz="3600">
              <a:solidFill>
                <a:schemeClr val="tx1"/>
              </a:solidFill>
            </a:endParaRPr>
          </a:p>
        </p:txBody>
      </p:sp>
      <p:sp>
        <p:nvSpPr>
          <p:cNvPr id="3" name="Content Placeholder 2">
            <a:extLst>
              <a:ext uri="{FF2B5EF4-FFF2-40B4-BE49-F238E27FC236}">
                <a16:creationId xmlns:a16="http://schemas.microsoft.com/office/drawing/2014/main" id="{5721F1AE-CE3E-8088-04C6-C5EC6F3F13B9}"/>
              </a:ext>
            </a:extLst>
          </p:cNvPr>
          <p:cNvSpPr>
            <a:spLocks noGrp="1"/>
          </p:cNvSpPr>
          <p:nvPr>
            <p:ph idx="1"/>
          </p:nvPr>
        </p:nvSpPr>
        <p:spPr/>
        <p:txBody>
          <a:bodyPr vert="horz" lIns="91440" tIns="45720" rIns="91440" bIns="45720" rtlCol="0" anchor="t">
            <a:normAutofit fontScale="85000" lnSpcReduction="20000"/>
          </a:bodyPr>
          <a:lstStyle/>
          <a:p>
            <a:r>
              <a:rPr lang="en-US">
                <a:ea typeface="+mn-lt"/>
                <a:cs typeface="+mn-lt"/>
              </a:rPr>
              <a:t>The immune system in our body, which is always working to stop the infection from entering, is what causes sepsis. The massive number of synthetic compounds released into the blood at this stage produces widespread discomfort. An immune reaction to chemicals becomes out of balance which results in sepsis, bringing triggering reactions that can harm various organs. In the patient's case, an essential element is a feasibility of identifying sepsis disease development as the outcome. Even though several professional care associations have developed novel techniques for identifying sepsis, the crucial need for prompt recognition and treatment has gone unmet. If it is discovered in its early stages, it can be treated. </a:t>
            </a:r>
            <a:endParaRPr lang="en-US"/>
          </a:p>
        </p:txBody>
      </p:sp>
    </p:spTree>
    <p:extLst>
      <p:ext uri="{BB962C8B-B14F-4D97-AF65-F5344CB8AC3E}">
        <p14:creationId xmlns:p14="http://schemas.microsoft.com/office/powerpoint/2010/main" val="104445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ED63-B00B-44C7-1704-4B6626840B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86F369-4DB6-6C14-C066-A0BB39810EB6}"/>
              </a:ext>
            </a:extLst>
          </p:cNvPr>
          <p:cNvSpPr>
            <a:spLocks noGrp="1"/>
          </p:cNvSpPr>
          <p:nvPr>
            <p:ph idx="1"/>
          </p:nvPr>
        </p:nvSpPr>
        <p:spPr/>
        <p:txBody>
          <a:bodyPr vert="horz" lIns="91440" tIns="45720" rIns="91440" bIns="45720" rtlCol="0" anchor="t">
            <a:noAutofit/>
          </a:bodyPr>
          <a:lstStyle/>
          <a:p>
            <a:r>
              <a:rPr lang="en-US" sz="2000">
                <a:ea typeface="+mn-lt"/>
                <a:cs typeface="+mn-lt"/>
              </a:rPr>
              <a:t>Numerous studies have demonstrated that inadequate sepsis diagnosis and care can result in high fatality rates. As soon as a patient enters the emergency room or intensive care unit for treatment, our main goal is to diagnose sepsis. Now we are training the machine learning models with tuned parameters to meet the existing systems’ limitations. And the classification algorithms that we are testing the data against are logistic regression, random forest, and decision tree, and the new technique to the dataset is Gradient boosting as an ensemble technique. The evaluation metrics we are going to consider for our models trains and tested against the numerical data are the F1 score, and RMSE.</a:t>
            </a:r>
            <a:endParaRPr lang="en-US" sz="2000">
              <a:solidFill>
                <a:srgbClr val="201449">
                  <a:alpha val="70000"/>
                </a:srgbClr>
              </a:solidFill>
              <a:ea typeface="+mn-lt"/>
              <a:cs typeface="+mn-lt"/>
            </a:endParaRPr>
          </a:p>
          <a:p>
            <a:pPr>
              <a:buClr>
                <a:srgbClr val="E4DEF6"/>
              </a:buClr>
            </a:pPr>
            <a:endParaRPr lang="en-US" sz="1500">
              <a:solidFill>
                <a:srgbClr val="201449">
                  <a:alpha val="70000"/>
                </a:srgbClr>
              </a:solidFill>
            </a:endParaRPr>
          </a:p>
        </p:txBody>
      </p:sp>
    </p:spTree>
    <p:extLst>
      <p:ext uri="{BB962C8B-B14F-4D97-AF65-F5344CB8AC3E}">
        <p14:creationId xmlns:p14="http://schemas.microsoft.com/office/powerpoint/2010/main" val="3702209844"/>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LuminousVTI</vt:lpstr>
      <vt:lpstr>Sepsis Prediction Using Machine Learning</vt:lpstr>
      <vt:lpstr>Team: </vt:lpstr>
      <vt:lpstr> Role/Responsibilities and Contribution in project </vt:lpstr>
      <vt:lpstr>Motivation</vt:lpstr>
      <vt:lpstr>Objectives:</vt:lpstr>
      <vt:lpstr>Related work:</vt:lpstr>
      <vt:lpstr>PowerPoint Presentation</vt:lpstr>
      <vt:lpstr>Problem Statement:</vt:lpstr>
      <vt:lpstr>PowerPoint Presentation</vt:lpstr>
      <vt:lpstr>Proposed Solution</vt:lpstr>
      <vt:lpstr>PowerPoint Presentation</vt:lpstr>
      <vt:lpstr>Output:</vt:lpstr>
      <vt:lpstr>Results:</vt:lpstr>
      <vt:lpstr>References: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2023-04-29T03:43:52Z</dcterms:created>
  <dcterms:modified xsi:type="dcterms:W3CDTF">2023-04-29T05:03:06Z</dcterms:modified>
</cp:coreProperties>
</file>