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p:regular r:id="rId25"/>
      <p:bold r:id="rId26"/>
      <p:italic r:id="rId27"/>
      <p:boldItalic r:id="rId28"/>
    </p:embeddedFont>
    <p:embeddedFont>
      <p:font typeface="Old Standard TT"/>
      <p:regular r:id="rId29"/>
      <p:bold r:id="rId30"/>
      <p: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ldStandardTT-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ldStandardTT-italic.fntdata"/><Relationship Id="rId30" Type="http://schemas.openxmlformats.org/officeDocument/2006/relationships/font" Target="fonts/OldStandardTT-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D0D0D"/>
                </a:solidFill>
                <a:highlight>
                  <a:srgbClr val="FFFFFF"/>
                </a:highlight>
                <a:latin typeface="Roboto"/>
                <a:ea typeface="Roboto"/>
                <a:cs typeface="Roboto"/>
                <a:sym typeface="Roboto"/>
              </a:rPr>
              <a:t>Good Morning Everyone. By the end of this presentation, we hope to provide valuable insights into how golden and death crosses might influence investment strategies.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c360400f95_0_6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c360400f95_0_6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ECECEC"/>
                </a:solidFill>
                <a:highlight>
                  <a:srgbClr val="212121"/>
                </a:highlight>
                <a:latin typeface="Roboto"/>
                <a:ea typeface="Roboto"/>
                <a:cs typeface="Roboto"/>
                <a:sym typeface="Roboto"/>
              </a:rPr>
              <a:t>This slide talks about how we used moving averages in our study. First, we figured out the moving averages, which means we took the average stock prices over certain periods to make the trends easier to see. Then, we drew these averages on graphs. This helps us spot the Golden and Death Crosses by showing us when the short-term trend crosses over the long-term trend. It's a key step to understand potential ups and downs in stock prices.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c360400f95_0_6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c360400f95_0_6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c360400f95_0_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c360400f95_0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c360400f95_0_6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c360400f95_0_6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ITERATE THROUH EVERY DEATH CROSS IDENTIFIED IN OUR DATA. FOR EACH DEATH CROSS WE CAPTURE </a:t>
            </a:r>
            <a:r>
              <a:rPr lang="en" sz="1200">
                <a:solidFill>
                  <a:srgbClr val="0D0D0D"/>
                </a:solidFill>
                <a:highlight>
                  <a:srgbClr val="FFFFFF"/>
                </a:highlight>
                <a:latin typeface="Roboto"/>
                <a:ea typeface="Roboto"/>
                <a:cs typeface="Roboto"/>
                <a:sym typeface="Roboto"/>
              </a:rPr>
              <a:t>stock's symbol, the date it occurred, and the closing price at that time.</a:t>
            </a:r>
            <a:br>
              <a:rPr lang="en" sz="1200">
                <a:solidFill>
                  <a:srgbClr val="0D0D0D"/>
                </a:solidFill>
                <a:highlight>
                  <a:srgbClr val="FFFFFF"/>
                </a:highlight>
                <a:latin typeface="Roboto"/>
                <a:ea typeface="Roboto"/>
                <a:cs typeface="Roboto"/>
                <a:sym typeface="Roboto"/>
              </a:rPr>
            </a:br>
            <a:r>
              <a:rPr lang="en" sz="1200">
                <a:solidFill>
                  <a:srgbClr val="0D0D0D"/>
                </a:solidFill>
                <a:highlight>
                  <a:srgbClr val="FFFFFF"/>
                </a:highlight>
                <a:latin typeface="Roboto"/>
                <a:ea typeface="Roboto"/>
                <a:cs typeface="Roboto"/>
                <a:sym typeface="Roboto"/>
              </a:rPr>
              <a:t>Once we have identified a death cross for a particular stock,We extract the stock data starting just after the death cross date to monitor the subsequent price changes.</a:t>
            </a:r>
            <a:br>
              <a:rPr lang="en" sz="1200">
                <a:solidFill>
                  <a:srgbClr val="0D0D0D"/>
                </a:solidFill>
                <a:highlight>
                  <a:srgbClr val="FFFFFF"/>
                </a:highlight>
                <a:latin typeface="Roboto"/>
                <a:ea typeface="Roboto"/>
                <a:cs typeface="Roboto"/>
                <a:sym typeface="Roboto"/>
              </a:rPr>
            </a:br>
            <a:r>
              <a:rPr lang="en" sz="1200">
                <a:solidFill>
                  <a:srgbClr val="0D0D0D"/>
                </a:solidFill>
                <a:highlight>
                  <a:srgbClr val="FFFFFF"/>
                </a:highlight>
                <a:latin typeface="Roboto"/>
                <a:ea typeface="Roboto"/>
                <a:cs typeface="Roboto"/>
                <a:sym typeface="Roboto"/>
              </a:rPr>
              <a:t>Our analysis is not just short-term. We evaluate the stock's performance across multiple time frames — from one week up to six months.</a:t>
            </a:r>
            <a:br>
              <a:rPr lang="en" sz="1200">
                <a:solidFill>
                  <a:srgbClr val="0D0D0D"/>
                </a:solidFill>
                <a:highlight>
                  <a:srgbClr val="FFFFFF"/>
                </a:highlight>
                <a:latin typeface="Roboto"/>
                <a:ea typeface="Roboto"/>
                <a:cs typeface="Roboto"/>
                <a:sym typeface="Roboto"/>
              </a:rPr>
            </a:br>
            <a:r>
              <a:rPr lang="en" sz="1200">
                <a:solidFill>
                  <a:srgbClr val="0D0D0D"/>
                </a:solidFill>
                <a:highlight>
                  <a:srgbClr val="FFFFFF"/>
                </a:highlight>
                <a:latin typeface="Roboto"/>
                <a:ea typeface="Roboto"/>
                <a:cs typeface="Roboto"/>
                <a:sym typeface="Roboto"/>
              </a:rPr>
              <a:t>For each time frame, we calculate the price decrease percentage. We compare the closing price at the death cross with the closing price at the end of the time frame to determine how much the stock price has decreased.</a:t>
            </a:r>
            <a:br>
              <a:rPr lang="en" sz="1200">
                <a:solidFill>
                  <a:srgbClr val="0D0D0D"/>
                </a:solidFill>
                <a:highlight>
                  <a:srgbClr val="FFFFFF"/>
                </a:highlight>
                <a:latin typeface="Roboto"/>
                <a:ea typeface="Roboto"/>
                <a:cs typeface="Roboto"/>
                <a:sym typeface="Roboto"/>
              </a:rPr>
            </a:br>
            <a:br>
              <a:rPr lang="en" sz="1200">
                <a:solidFill>
                  <a:srgbClr val="0D0D0D"/>
                </a:solidFill>
                <a:highlight>
                  <a:srgbClr val="FFFFFF"/>
                </a:highlight>
                <a:latin typeface="Roboto"/>
                <a:ea typeface="Roboto"/>
                <a:cs typeface="Roboto"/>
                <a:sym typeface="Roboto"/>
              </a:rPr>
            </a:br>
            <a:r>
              <a:rPr lang="en" sz="1200">
                <a:solidFill>
                  <a:srgbClr val="0D0D0D"/>
                </a:solidFill>
                <a:highlight>
                  <a:srgbClr val="FFFFFF"/>
                </a:highlight>
                <a:latin typeface="Roboto"/>
                <a:ea typeface="Roboto"/>
                <a:cs typeface="Roboto"/>
                <a:sym typeface="Roboto"/>
              </a:rPr>
              <a:t>Finally, our results_death_crosses DataFrame accumulates these findings. It allows us to summarize the frequency of occurrences where the price decrease after a death cross surpasses our defined thresholds.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c360400f95_0_6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c360400f95_0_6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D0D0D"/>
                </a:solidFill>
                <a:highlight>
                  <a:srgbClr val="FFFFFF"/>
                </a:highlight>
                <a:latin typeface="Roboto"/>
                <a:ea typeface="Roboto"/>
                <a:cs typeface="Roboto"/>
                <a:sym typeface="Roboto"/>
              </a:rPr>
              <a:t>the likelihood of a price increase greater than 5% is around 33%, and for increases over 25%, it's about 8%.</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c360400f95_0_6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c360400f95_0_6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wE ITERATE THROUH EVERY DEATH CROSS IDENTIFIED IN OUR DATA. FOR EACH DEATH CROSS WE CAPTURE </a:t>
            </a:r>
            <a:r>
              <a:rPr lang="en" sz="1200">
                <a:solidFill>
                  <a:srgbClr val="0D0D0D"/>
                </a:solidFill>
                <a:highlight>
                  <a:srgbClr val="FFFFFF"/>
                </a:highlight>
                <a:latin typeface="Roboto"/>
                <a:ea typeface="Roboto"/>
                <a:cs typeface="Roboto"/>
                <a:sym typeface="Roboto"/>
              </a:rPr>
              <a:t>stock's symbol, the date it occurred, and the closing price at that time.</a:t>
            </a:r>
            <a:br>
              <a:rPr lang="en" sz="1200">
                <a:solidFill>
                  <a:srgbClr val="0D0D0D"/>
                </a:solidFill>
                <a:highlight>
                  <a:srgbClr val="FFFFFF"/>
                </a:highlight>
                <a:latin typeface="Roboto"/>
                <a:ea typeface="Roboto"/>
                <a:cs typeface="Roboto"/>
                <a:sym typeface="Roboto"/>
              </a:rPr>
            </a:br>
            <a:r>
              <a:rPr lang="en" sz="1200">
                <a:solidFill>
                  <a:srgbClr val="0D0D0D"/>
                </a:solidFill>
                <a:highlight>
                  <a:srgbClr val="FFFFFF"/>
                </a:highlight>
                <a:latin typeface="Roboto"/>
                <a:ea typeface="Roboto"/>
                <a:cs typeface="Roboto"/>
                <a:sym typeface="Roboto"/>
              </a:rPr>
              <a:t>Once we have identified a death cross for a particular stock,We extract the stock data starting just after the death cross date to monitor the subsequent price changes.</a:t>
            </a:r>
            <a:br>
              <a:rPr lang="en" sz="1200">
                <a:solidFill>
                  <a:srgbClr val="0D0D0D"/>
                </a:solidFill>
                <a:highlight>
                  <a:srgbClr val="FFFFFF"/>
                </a:highlight>
                <a:latin typeface="Roboto"/>
                <a:ea typeface="Roboto"/>
                <a:cs typeface="Roboto"/>
                <a:sym typeface="Roboto"/>
              </a:rPr>
            </a:br>
            <a:r>
              <a:rPr lang="en" sz="1200">
                <a:solidFill>
                  <a:srgbClr val="0D0D0D"/>
                </a:solidFill>
                <a:highlight>
                  <a:srgbClr val="FFFFFF"/>
                </a:highlight>
                <a:latin typeface="Roboto"/>
                <a:ea typeface="Roboto"/>
                <a:cs typeface="Roboto"/>
                <a:sym typeface="Roboto"/>
              </a:rPr>
              <a:t>Our analysis is not just short-term. We evaluate the stock's performance across multiple time frames — from one week up to six months.</a:t>
            </a:r>
            <a:br>
              <a:rPr lang="en" sz="1200">
                <a:solidFill>
                  <a:srgbClr val="0D0D0D"/>
                </a:solidFill>
                <a:highlight>
                  <a:srgbClr val="FFFFFF"/>
                </a:highlight>
                <a:latin typeface="Roboto"/>
                <a:ea typeface="Roboto"/>
                <a:cs typeface="Roboto"/>
                <a:sym typeface="Roboto"/>
              </a:rPr>
            </a:br>
            <a:r>
              <a:rPr lang="en" sz="1200">
                <a:solidFill>
                  <a:srgbClr val="0D0D0D"/>
                </a:solidFill>
                <a:highlight>
                  <a:srgbClr val="FFFFFF"/>
                </a:highlight>
                <a:latin typeface="Roboto"/>
                <a:ea typeface="Roboto"/>
                <a:cs typeface="Roboto"/>
                <a:sym typeface="Roboto"/>
              </a:rPr>
              <a:t>For each time frame, we calculate the price decrease percentage. We compare the closing price at the death cross with the closing price at the end of the time frame to determine how much the stock price has decreased.</a:t>
            </a:r>
            <a:br>
              <a:rPr lang="en" sz="1200">
                <a:solidFill>
                  <a:srgbClr val="0D0D0D"/>
                </a:solidFill>
                <a:highlight>
                  <a:srgbClr val="FFFFFF"/>
                </a:highlight>
                <a:latin typeface="Roboto"/>
                <a:ea typeface="Roboto"/>
                <a:cs typeface="Roboto"/>
                <a:sym typeface="Roboto"/>
              </a:rPr>
            </a:br>
            <a:br>
              <a:rPr lang="en" sz="1200">
                <a:solidFill>
                  <a:srgbClr val="0D0D0D"/>
                </a:solidFill>
                <a:highlight>
                  <a:srgbClr val="FFFFFF"/>
                </a:highlight>
                <a:latin typeface="Roboto"/>
                <a:ea typeface="Roboto"/>
                <a:cs typeface="Roboto"/>
                <a:sym typeface="Roboto"/>
              </a:rPr>
            </a:br>
            <a:r>
              <a:rPr lang="en" sz="1200">
                <a:solidFill>
                  <a:srgbClr val="0D0D0D"/>
                </a:solidFill>
                <a:highlight>
                  <a:srgbClr val="FFFFFF"/>
                </a:highlight>
                <a:latin typeface="Roboto"/>
                <a:ea typeface="Roboto"/>
                <a:cs typeface="Roboto"/>
                <a:sym typeface="Roboto"/>
              </a:rPr>
              <a:t>Finally, our results_death_crosses DataFrame accumulates these findings. It allows us to summarize the frequency of occurrences where the price decrease after a death cross surpasses our defined thresholds.</a:t>
            </a:r>
            <a:endParaRPr>
              <a:solidFill>
                <a:schemeClr val="dk1"/>
              </a:solidFill>
            </a:endParaRPr>
          </a:p>
          <a:p>
            <a:pPr indent="0" lvl="0" marL="0" rtl="0" algn="l">
              <a:spcBef>
                <a:spcPts val="0"/>
              </a:spcBef>
              <a:spcAft>
                <a:spcPts val="0"/>
              </a:spcAft>
              <a:buNone/>
            </a:pPr>
            <a:r>
              <a:t/>
            </a:r>
            <a:endParaRPr sz="1200">
              <a:solidFill>
                <a:srgbClr val="0D0D0D"/>
              </a:solidFill>
              <a:highlight>
                <a:srgbClr val="FFFFFF"/>
              </a:highlight>
              <a:latin typeface="Roboto"/>
              <a:ea typeface="Roboto"/>
              <a:cs typeface="Roboto"/>
              <a:sym typeface="Roboto"/>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c360400f95_0_6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c360400f95_0_6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D0D0D"/>
                </a:solidFill>
                <a:highlight>
                  <a:srgbClr val="FFFFFF"/>
                </a:highlight>
                <a:latin typeface="Roboto"/>
                <a:ea typeface="Roboto"/>
                <a:cs typeface="Roboto"/>
                <a:sym typeface="Roboto"/>
              </a:rPr>
              <a:t>After conducting our analysis on golden crosses, we identified six stocks that show promise for a buy-and-hold strategy over the next month.These stocks have exhibited significant price increases following a golden cross</a:t>
            </a:r>
            <a:br>
              <a:rPr lang="en" sz="1200">
                <a:solidFill>
                  <a:srgbClr val="0D0D0D"/>
                </a:solidFill>
                <a:highlight>
                  <a:srgbClr val="FFFFFF"/>
                </a:highlight>
                <a:latin typeface="Roboto"/>
                <a:ea typeface="Roboto"/>
                <a:cs typeface="Roboto"/>
                <a:sym typeface="Roboto"/>
              </a:rPr>
            </a:br>
            <a:br>
              <a:rPr lang="en" sz="1200">
                <a:solidFill>
                  <a:srgbClr val="0D0D0D"/>
                </a:solidFill>
                <a:highlight>
                  <a:srgbClr val="FFFFFF"/>
                </a:highlight>
                <a:latin typeface="Roboto"/>
                <a:ea typeface="Roboto"/>
                <a:cs typeface="Roboto"/>
                <a:sym typeface="Roboto"/>
              </a:rPr>
            </a:b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c360400f95_0_6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c360400f95_0_6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D0D0D"/>
                </a:solidFill>
                <a:highlight>
                  <a:srgbClr val="FFFFFF"/>
                </a:highlight>
                <a:latin typeface="Roboto"/>
                <a:ea typeface="Roboto"/>
                <a:cs typeface="Roboto"/>
                <a:sym typeface="Roboto"/>
              </a:rPr>
              <a:t>As we look at these graphs, notice the points at which the blue line—the 50-day moving average—crosses above the orange line—the 200-day moving average.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c360400f95_0_6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c360400f95_0_6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c360400f95_0_6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c360400f95_0_6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c360400f95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c360400f95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D0D0D"/>
                </a:solidFill>
                <a:highlight>
                  <a:srgbClr val="FFFFFF"/>
                </a:highlight>
                <a:latin typeface="Roboto"/>
                <a:ea typeface="Roboto"/>
                <a:cs typeface="Roboto"/>
                <a:sym typeface="Roboto"/>
              </a:rPr>
              <a:t>We'll start with a brief overview of technical analysis and the role of moving averages. Following that, we'll define golden and death crosses, describe our methodology for identifying these crosses in historical stock price data, and present our findings on their impact on stock prices. Finally, we'll discuss the implications of our analysis for investors and conclude with our recommendations based on the data.</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c360400f95_0_6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c360400f95_0_6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Befor that we have Imported our kaggle dataset to SQL Database. We have created a google cloud bucket first, We put all the data fro out instance to cloud bucket using gsutil cp command. We have created a sql instance after that. For some reason We are not able to create new table in cloud shell so we have used workbench to create a table for our stock prices csv. And then we imported the data from google cloud bucket.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c360400f95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c360400f95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rgbClr val="0D0D0D"/>
                </a:solidFill>
                <a:highlight>
                  <a:srgbClr val="FFFFFF"/>
                </a:highlight>
                <a:latin typeface="Roboto"/>
                <a:ea typeface="Roboto"/>
                <a:cs typeface="Roboto"/>
                <a:sym typeface="Roboto"/>
              </a:rPr>
              <a:t>A DMA is calculated by taking the average of a stock's closing prices over a set number of days. By doing so, it smooths out the volatility inherent in daily trading and helps us visualize a clearer trend</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c360400f95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c360400f95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D0D0D"/>
                </a:solidFill>
                <a:highlight>
                  <a:srgbClr val="FFFFFF"/>
                </a:highlight>
                <a:latin typeface="Roboto"/>
                <a:ea typeface="Roboto"/>
                <a:cs typeface="Roboto"/>
                <a:sym typeface="Roboto"/>
              </a:rPr>
              <a:t>when the shorter-term, 50-day moving average, shown here in blue, crosses above the longer-term, 200-day moving average, the black line. This is considered a bullish signal by traders, suggesting that a stock is gaining momentum and could be on the cusp of an uptrend.</a:t>
            </a:r>
            <a:br>
              <a:rPr lang="en" sz="1200">
                <a:solidFill>
                  <a:srgbClr val="0D0D0D"/>
                </a:solidFill>
                <a:highlight>
                  <a:srgbClr val="FFFFFF"/>
                </a:highlight>
                <a:latin typeface="Roboto"/>
                <a:ea typeface="Roboto"/>
                <a:cs typeface="Roboto"/>
                <a:sym typeface="Roboto"/>
              </a:rPr>
            </a:br>
            <a:br>
              <a:rPr lang="en" sz="1200">
                <a:solidFill>
                  <a:srgbClr val="0D0D0D"/>
                </a:solidFill>
                <a:highlight>
                  <a:srgbClr val="FFFFFF"/>
                </a:highlight>
                <a:latin typeface="Roboto"/>
                <a:ea typeface="Roboto"/>
                <a:cs typeface="Roboto"/>
                <a:sym typeface="Roboto"/>
              </a:rPr>
            </a:b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c360400f95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c360400f95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c360400f95_0_5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c360400f95_0_5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c360400f95_0_5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c360400f95_0_5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ECECEC"/>
                </a:solidFill>
                <a:highlight>
                  <a:srgbClr val="212121"/>
                </a:highlight>
                <a:latin typeface="Roboto"/>
                <a:ea typeface="Roboto"/>
                <a:cs typeface="Roboto"/>
                <a:sym typeface="Roboto"/>
              </a:rPr>
              <a:t>This slide initiates the discussion by highlighting the process of importing data critical for analyzing Golden and Death Crosses in stock prices. It elaborates on the sources from which historical stock price data was retrieved, including financial databases and stock market feeds. The slide emphasizes the selection criteria for data, ensuring the inclusion of stocks with sufficient history for a robust analysis of their price movements in relation to Golden and Death Cross occurrences.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c360400f95_0_6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c360400f95_0_6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ECECEC"/>
                </a:solidFill>
                <a:highlight>
                  <a:srgbClr val="212121"/>
                </a:highlight>
                <a:latin typeface="Roboto"/>
                <a:ea typeface="Roboto"/>
                <a:cs typeface="Roboto"/>
                <a:sym typeface="Roboto"/>
              </a:rPr>
              <a:t>This slide covers two key steps in our analysis. First, we talk about cleaning up the stock data. We fixed any errors and made sure everything was consistent, so our analysis would be accurate. Then, we moved on to plotting moving averages. This means we calculated and drew lines on a chart to show the average stock prices over different periods. These steps were crucial for spotting the Golden and Death Crosses in the data, helping us see how these indicators might predict changes in stock prices. It's about getting our data right and then using it to look for patterns.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7.png"/><Relationship Id="rId4" Type="http://schemas.openxmlformats.org/officeDocument/2006/relationships/image" Target="../media/image20.png"/><Relationship Id="rId5" Type="http://schemas.openxmlformats.org/officeDocument/2006/relationships/image" Target="../media/image11.png"/><Relationship Id="rId6" Type="http://schemas.openxmlformats.org/officeDocument/2006/relationships/image" Target="../media/image16.png"/><Relationship Id="rId7" Type="http://schemas.openxmlformats.org/officeDocument/2006/relationships/image" Target="../media/image18.png"/><Relationship Id="rId8"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500"/>
              <a:t>Analysis of Golden and Death Crosses in Stock Prices</a:t>
            </a:r>
            <a:endParaRPr sz="3500"/>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p22"/>
          <p:cNvPicPr preferRelativeResize="0"/>
          <p:nvPr/>
        </p:nvPicPr>
        <p:blipFill>
          <a:blip r:embed="rId3">
            <a:alphaModFix/>
          </a:blip>
          <a:stretch>
            <a:fillRect/>
          </a:stretch>
        </p:blipFill>
        <p:spPr>
          <a:xfrm>
            <a:off x="1877625" y="730250"/>
            <a:ext cx="5963626" cy="39155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Identifying Golden Crosses</a:t>
            </a:r>
            <a:endParaRPr/>
          </a:p>
        </p:txBody>
      </p:sp>
      <p:pic>
        <p:nvPicPr>
          <p:cNvPr id="148" name="Google Shape;148;p23"/>
          <p:cNvPicPr preferRelativeResize="0"/>
          <p:nvPr/>
        </p:nvPicPr>
        <p:blipFill>
          <a:blip r:embed="rId3">
            <a:alphaModFix/>
          </a:blip>
          <a:stretch>
            <a:fillRect/>
          </a:stretch>
        </p:blipFill>
        <p:spPr>
          <a:xfrm>
            <a:off x="152400" y="1210625"/>
            <a:ext cx="8839200" cy="346171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311700" y="362825"/>
            <a:ext cx="8520600" cy="9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800"/>
              <a:t>What percentage of those golden crosses result in a price increase by more than 5%, 10%, 15%, 20%, 25% over a week, two weeks, three weeks, a month, two months, three months, four months, five months, six months?</a:t>
            </a:r>
            <a:endParaRPr sz="1800"/>
          </a:p>
        </p:txBody>
      </p:sp>
      <p:pic>
        <p:nvPicPr>
          <p:cNvPr id="154" name="Google Shape;154;p24"/>
          <p:cNvPicPr preferRelativeResize="0"/>
          <p:nvPr/>
        </p:nvPicPr>
        <p:blipFill>
          <a:blip r:embed="rId3">
            <a:alphaModFix/>
          </a:blip>
          <a:stretch>
            <a:fillRect/>
          </a:stretch>
        </p:blipFill>
        <p:spPr>
          <a:xfrm>
            <a:off x="2648000" y="1433225"/>
            <a:ext cx="2638425" cy="34480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300"/>
              <a:t>Looping over Golden crosses and Time frames</a:t>
            </a:r>
            <a:endParaRPr sz="2300"/>
          </a:p>
        </p:txBody>
      </p:sp>
      <p:pic>
        <p:nvPicPr>
          <p:cNvPr id="160" name="Google Shape;160;p25"/>
          <p:cNvPicPr preferRelativeResize="0"/>
          <p:nvPr/>
        </p:nvPicPr>
        <p:blipFill>
          <a:blip r:embed="rId3">
            <a:alphaModFix/>
          </a:blip>
          <a:stretch>
            <a:fillRect/>
          </a:stretch>
        </p:blipFill>
        <p:spPr>
          <a:xfrm>
            <a:off x="1556088" y="1152050"/>
            <a:ext cx="5797479" cy="3780474"/>
          </a:xfrm>
          <a:prstGeom prst="rect">
            <a:avLst/>
          </a:prstGeom>
          <a:noFill/>
          <a:ln>
            <a:noFill/>
          </a:ln>
        </p:spPr>
      </p:pic>
      <p:pic>
        <p:nvPicPr>
          <p:cNvPr id="161" name="Google Shape;161;p25"/>
          <p:cNvPicPr preferRelativeResize="0"/>
          <p:nvPr/>
        </p:nvPicPr>
        <p:blipFill>
          <a:blip r:embed="rId4">
            <a:alphaModFix/>
          </a:blip>
          <a:stretch>
            <a:fillRect/>
          </a:stretch>
        </p:blipFill>
        <p:spPr>
          <a:xfrm>
            <a:off x="1290800" y="970363"/>
            <a:ext cx="6984351" cy="41438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400"/>
              <a:t>Percentage of price increases over time</a:t>
            </a:r>
            <a:endParaRPr sz="2400"/>
          </a:p>
        </p:txBody>
      </p:sp>
      <p:sp>
        <p:nvSpPr>
          <p:cNvPr id="167" name="Google Shape;167;p26"/>
          <p:cNvSpPr txBox="1"/>
          <p:nvPr>
            <p:ph idx="1" type="body"/>
          </p:nvPr>
        </p:nvSpPr>
        <p:spPr>
          <a:xfrm>
            <a:off x="5228500" y="1306625"/>
            <a:ext cx="3674100" cy="3063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000">
                <a:solidFill>
                  <a:srgbClr val="0D0D0D"/>
                </a:solidFill>
                <a:highlight>
                  <a:srgbClr val="FFFFFF"/>
                </a:highlight>
                <a:latin typeface="Roboto"/>
                <a:ea typeface="Roboto"/>
                <a:cs typeface="Roboto"/>
                <a:sym typeface="Roboto"/>
              </a:rPr>
              <a:t>This trend seems to support the hypothesis that a golden cross is a bullish signal, suggesting that prices tend to rise after such a cross.</a:t>
            </a:r>
            <a:endParaRPr sz="2600"/>
          </a:p>
        </p:txBody>
      </p:sp>
      <p:pic>
        <p:nvPicPr>
          <p:cNvPr id="168" name="Google Shape;168;p26"/>
          <p:cNvPicPr preferRelativeResize="0"/>
          <p:nvPr/>
        </p:nvPicPr>
        <p:blipFill>
          <a:blip r:embed="rId3">
            <a:alphaModFix/>
          </a:blip>
          <a:stretch>
            <a:fillRect/>
          </a:stretch>
        </p:blipFill>
        <p:spPr>
          <a:xfrm>
            <a:off x="433800" y="1505788"/>
            <a:ext cx="4724400" cy="32099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Percentage of price decreases over time</a:t>
            </a:r>
            <a:endParaRPr/>
          </a:p>
        </p:txBody>
      </p:sp>
      <p:sp>
        <p:nvSpPr>
          <p:cNvPr id="174" name="Google Shape;174;p27"/>
          <p:cNvSpPr txBox="1"/>
          <p:nvPr>
            <p:ph idx="1" type="body"/>
          </p:nvPr>
        </p:nvSpPr>
        <p:spPr>
          <a:xfrm>
            <a:off x="5123050" y="1124725"/>
            <a:ext cx="3889800" cy="3397200"/>
          </a:xfrm>
          <a:prstGeom prst="rect">
            <a:avLst/>
          </a:prstGeom>
        </p:spPr>
        <p:txBody>
          <a:bodyPr anchorCtr="0" anchor="t" bIns="91425" lIns="91425" spcFirstLastPara="1" rIns="91425" wrap="square" tIns="91425">
            <a:normAutofit/>
          </a:bodyPr>
          <a:lstStyle/>
          <a:p>
            <a:pPr indent="0" lvl="0" marL="457200" rtl="0" algn="l">
              <a:spcBef>
                <a:spcPts val="0"/>
              </a:spcBef>
              <a:spcAft>
                <a:spcPts val="1200"/>
              </a:spcAft>
              <a:buNone/>
            </a:pPr>
            <a:r>
              <a:rPr lang="en" sz="1900">
                <a:solidFill>
                  <a:srgbClr val="0D0D0D"/>
                </a:solidFill>
                <a:highlight>
                  <a:srgbClr val="FFFFFF"/>
                </a:highlight>
                <a:latin typeface="Roboto"/>
                <a:ea typeface="Roboto"/>
                <a:cs typeface="Roboto"/>
                <a:sym typeface="Roboto"/>
              </a:rPr>
              <a:t>The data also supports the death cross hypothesis as a bearish indicator. The likelihood of price decreases following death crosses appears to be significant, especially over longer time frames.</a:t>
            </a:r>
            <a:endParaRPr sz="2500"/>
          </a:p>
        </p:txBody>
      </p:sp>
      <p:pic>
        <p:nvPicPr>
          <p:cNvPr id="175" name="Google Shape;175;p27"/>
          <p:cNvPicPr preferRelativeResize="0"/>
          <p:nvPr/>
        </p:nvPicPr>
        <p:blipFill>
          <a:blip r:embed="rId3">
            <a:alphaModFix/>
          </a:blip>
          <a:stretch>
            <a:fillRect/>
          </a:stretch>
        </p:blipFill>
        <p:spPr>
          <a:xfrm>
            <a:off x="152400" y="1210625"/>
            <a:ext cx="4629150" cy="3124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p28"/>
          <p:cNvPicPr preferRelativeResize="0"/>
          <p:nvPr/>
        </p:nvPicPr>
        <p:blipFill>
          <a:blip r:embed="rId3">
            <a:alphaModFix/>
          </a:blip>
          <a:stretch>
            <a:fillRect/>
          </a:stretch>
        </p:blipFill>
        <p:spPr>
          <a:xfrm>
            <a:off x="159700" y="1886425"/>
            <a:ext cx="7905750" cy="2600325"/>
          </a:xfrm>
          <a:prstGeom prst="rect">
            <a:avLst/>
          </a:prstGeom>
          <a:noFill/>
          <a:ln>
            <a:noFill/>
          </a:ln>
        </p:spPr>
      </p:pic>
      <p:sp>
        <p:nvSpPr>
          <p:cNvPr id="181" name="Google Shape;181;p28"/>
          <p:cNvSpPr txBox="1"/>
          <p:nvPr/>
        </p:nvSpPr>
        <p:spPr>
          <a:xfrm>
            <a:off x="159700" y="99825"/>
            <a:ext cx="8084400" cy="114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Old Standard TT"/>
                <a:ea typeface="Old Standard TT"/>
                <a:cs typeface="Old Standard TT"/>
                <a:sym typeface="Old Standard TT"/>
              </a:rPr>
              <a:t>Potential Stocks to buy and hold</a:t>
            </a:r>
            <a:endParaRPr sz="2000">
              <a:solidFill>
                <a:schemeClr val="dk1"/>
              </a:solidFill>
              <a:latin typeface="Old Standard TT"/>
              <a:ea typeface="Old Standard TT"/>
              <a:cs typeface="Old Standard TT"/>
              <a:sym typeface="Old Standard T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pic>
        <p:nvPicPr>
          <p:cNvPr id="186" name="Google Shape;186;p29"/>
          <p:cNvPicPr preferRelativeResize="0"/>
          <p:nvPr/>
        </p:nvPicPr>
        <p:blipFill>
          <a:blip r:embed="rId3">
            <a:alphaModFix/>
          </a:blip>
          <a:stretch>
            <a:fillRect/>
          </a:stretch>
        </p:blipFill>
        <p:spPr>
          <a:xfrm>
            <a:off x="117250" y="117250"/>
            <a:ext cx="2676475" cy="1423700"/>
          </a:xfrm>
          <a:prstGeom prst="rect">
            <a:avLst/>
          </a:prstGeom>
          <a:noFill/>
          <a:ln>
            <a:noFill/>
          </a:ln>
        </p:spPr>
      </p:pic>
      <p:pic>
        <p:nvPicPr>
          <p:cNvPr id="187" name="Google Shape;187;p29"/>
          <p:cNvPicPr preferRelativeResize="0"/>
          <p:nvPr/>
        </p:nvPicPr>
        <p:blipFill rotWithShape="1">
          <a:blip r:embed="rId4">
            <a:alphaModFix/>
          </a:blip>
          <a:srcRect b="0" l="0" r="1555" t="0"/>
          <a:stretch/>
        </p:blipFill>
        <p:spPr>
          <a:xfrm>
            <a:off x="3315800" y="117250"/>
            <a:ext cx="2676474" cy="1423700"/>
          </a:xfrm>
          <a:prstGeom prst="rect">
            <a:avLst/>
          </a:prstGeom>
          <a:noFill/>
          <a:ln>
            <a:noFill/>
          </a:ln>
        </p:spPr>
      </p:pic>
      <p:pic>
        <p:nvPicPr>
          <p:cNvPr id="188" name="Google Shape;188;p29"/>
          <p:cNvPicPr preferRelativeResize="0"/>
          <p:nvPr/>
        </p:nvPicPr>
        <p:blipFill>
          <a:blip r:embed="rId5">
            <a:alphaModFix/>
          </a:blip>
          <a:stretch>
            <a:fillRect/>
          </a:stretch>
        </p:blipFill>
        <p:spPr>
          <a:xfrm>
            <a:off x="152400" y="2056550"/>
            <a:ext cx="2676475" cy="1385109"/>
          </a:xfrm>
          <a:prstGeom prst="rect">
            <a:avLst/>
          </a:prstGeom>
          <a:noFill/>
          <a:ln>
            <a:noFill/>
          </a:ln>
        </p:spPr>
      </p:pic>
      <p:pic>
        <p:nvPicPr>
          <p:cNvPr id="189" name="Google Shape;189;p29"/>
          <p:cNvPicPr preferRelativeResize="0"/>
          <p:nvPr/>
        </p:nvPicPr>
        <p:blipFill>
          <a:blip r:embed="rId6">
            <a:alphaModFix/>
          </a:blip>
          <a:stretch>
            <a:fillRect/>
          </a:stretch>
        </p:blipFill>
        <p:spPr>
          <a:xfrm>
            <a:off x="3315800" y="1963150"/>
            <a:ext cx="2676474" cy="1394770"/>
          </a:xfrm>
          <a:prstGeom prst="rect">
            <a:avLst/>
          </a:prstGeom>
          <a:noFill/>
          <a:ln>
            <a:noFill/>
          </a:ln>
        </p:spPr>
      </p:pic>
      <p:pic>
        <p:nvPicPr>
          <p:cNvPr id="190" name="Google Shape;190;p29"/>
          <p:cNvPicPr preferRelativeResize="0"/>
          <p:nvPr/>
        </p:nvPicPr>
        <p:blipFill>
          <a:blip r:embed="rId7">
            <a:alphaModFix/>
          </a:blip>
          <a:stretch>
            <a:fillRect/>
          </a:stretch>
        </p:blipFill>
        <p:spPr>
          <a:xfrm>
            <a:off x="6203150" y="117250"/>
            <a:ext cx="2776111" cy="1423700"/>
          </a:xfrm>
          <a:prstGeom prst="rect">
            <a:avLst/>
          </a:prstGeom>
          <a:noFill/>
          <a:ln>
            <a:noFill/>
          </a:ln>
        </p:spPr>
      </p:pic>
      <p:pic>
        <p:nvPicPr>
          <p:cNvPr id="191" name="Google Shape;191;p29"/>
          <p:cNvPicPr preferRelativeResize="0"/>
          <p:nvPr/>
        </p:nvPicPr>
        <p:blipFill>
          <a:blip r:embed="rId8">
            <a:alphaModFix/>
          </a:blip>
          <a:stretch>
            <a:fillRect/>
          </a:stretch>
        </p:blipFill>
        <p:spPr>
          <a:xfrm>
            <a:off x="6121150" y="1913776"/>
            <a:ext cx="2776099" cy="140080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Challenges we faced working on the code</a:t>
            </a:r>
            <a:endParaRPr/>
          </a:p>
        </p:txBody>
      </p:sp>
      <p:sp>
        <p:nvSpPr>
          <p:cNvPr id="197" name="Google Shape;197;p30"/>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74650" lvl="0" marL="457200" rtl="0" algn="l">
              <a:spcBef>
                <a:spcPts val="0"/>
              </a:spcBef>
              <a:spcAft>
                <a:spcPts val="0"/>
              </a:spcAft>
              <a:buSzPts val="2300"/>
              <a:buChar char="●"/>
            </a:pPr>
            <a:r>
              <a:rPr lang="en" sz="2300"/>
              <a:t>Technical Limitations:	</a:t>
            </a:r>
            <a:endParaRPr sz="2300"/>
          </a:p>
          <a:p>
            <a:pPr indent="-349250" lvl="2" marL="1371600" rtl="0" algn="l">
              <a:spcBef>
                <a:spcPts val="0"/>
              </a:spcBef>
              <a:spcAft>
                <a:spcPts val="0"/>
              </a:spcAft>
              <a:buSzPts val="1900"/>
              <a:buChar char="■"/>
            </a:pPr>
            <a:r>
              <a:rPr lang="en" sz="1900"/>
              <a:t>Processing power</a:t>
            </a:r>
            <a:endParaRPr sz="1900"/>
          </a:p>
          <a:p>
            <a:pPr indent="-349250" lvl="2" marL="1371600" rtl="0" algn="l">
              <a:spcBef>
                <a:spcPts val="0"/>
              </a:spcBef>
              <a:spcAft>
                <a:spcPts val="0"/>
              </a:spcAft>
              <a:buSzPts val="1900"/>
              <a:buChar char="■"/>
            </a:pPr>
            <a:r>
              <a:rPr lang="en" sz="1900"/>
              <a:t>SSH Troubleshoot error</a:t>
            </a:r>
            <a:endParaRPr sz="1900"/>
          </a:p>
          <a:p>
            <a:pPr indent="-374650" lvl="0" marL="457200" rtl="0" algn="l">
              <a:spcBef>
                <a:spcPts val="0"/>
              </a:spcBef>
              <a:spcAft>
                <a:spcPts val="0"/>
              </a:spcAft>
              <a:buSzPts val="2300"/>
              <a:buChar char="●"/>
            </a:pPr>
            <a:r>
              <a:rPr lang="en" sz="2300"/>
              <a:t>Computational Efficiency</a:t>
            </a:r>
            <a:endParaRPr sz="2300"/>
          </a:p>
          <a:p>
            <a:pPr indent="-349250" lvl="1" marL="914400" rtl="0" algn="l">
              <a:spcBef>
                <a:spcPts val="0"/>
              </a:spcBef>
              <a:spcAft>
                <a:spcPts val="0"/>
              </a:spcAft>
              <a:buSzPts val="1900"/>
              <a:buChar char="○"/>
            </a:pPr>
            <a:r>
              <a:rPr lang="en" sz="1900"/>
              <a:t>Taking over two hours to run</a:t>
            </a:r>
            <a:endParaRPr sz="1900"/>
          </a:p>
          <a:p>
            <a:pPr indent="0" lvl="0" marL="457200" rtl="0" algn="l">
              <a:spcBef>
                <a:spcPts val="1200"/>
              </a:spcBef>
              <a:spcAft>
                <a:spcPts val="1200"/>
              </a:spcAft>
              <a:buNone/>
            </a:pPr>
            <a:r>
              <a:t/>
            </a:r>
            <a:endParaRPr sz="23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Overall </a:t>
            </a:r>
            <a:r>
              <a:rPr lang="en"/>
              <a:t>Comparison</a:t>
            </a:r>
            <a:endParaRPr/>
          </a:p>
        </p:txBody>
      </p:sp>
      <p:sp>
        <p:nvSpPr>
          <p:cNvPr id="203" name="Google Shape;203;p31"/>
          <p:cNvSpPr txBox="1"/>
          <p:nvPr>
            <p:ph idx="1" type="body"/>
          </p:nvPr>
        </p:nvSpPr>
        <p:spPr>
          <a:xfrm>
            <a:off x="311700" y="1171600"/>
            <a:ext cx="8520600" cy="3397200"/>
          </a:xfrm>
          <a:prstGeom prst="rect">
            <a:avLst/>
          </a:prstGeom>
        </p:spPr>
        <p:txBody>
          <a:bodyPr anchorCtr="0" anchor="t" bIns="91425" lIns="91425" spcFirstLastPara="1" rIns="91425" wrap="square" tIns="91425">
            <a:normAutofit fontScale="92500"/>
          </a:bodyPr>
          <a:lstStyle/>
          <a:p>
            <a:pPr indent="-334327" lvl="0" marL="457200" rtl="0" algn="l">
              <a:spcBef>
                <a:spcPts val="0"/>
              </a:spcBef>
              <a:spcAft>
                <a:spcPts val="0"/>
              </a:spcAft>
              <a:buSzPct val="100000"/>
              <a:buChar char="●"/>
            </a:pPr>
            <a:r>
              <a:rPr b="1" lang="en"/>
              <a:t>Bullish vs. Bearish Sentiment: </a:t>
            </a:r>
            <a:r>
              <a:rPr lang="en"/>
              <a:t>The data confirms the expected bullish sentiment after Golden Crosses and bearish sentiment after Death Crosses in the market.</a:t>
            </a:r>
            <a:endParaRPr/>
          </a:p>
          <a:p>
            <a:pPr indent="-334327" lvl="0" marL="457200" rtl="0" algn="l">
              <a:spcBef>
                <a:spcPts val="0"/>
              </a:spcBef>
              <a:spcAft>
                <a:spcPts val="0"/>
              </a:spcAft>
              <a:buSzPct val="100000"/>
              <a:buChar char="●"/>
            </a:pPr>
            <a:r>
              <a:rPr b="1" lang="en"/>
              <a:t>Magnitude of Movements:</a:t>
            </a:r>
            <a:r>
              <a:rPr lang="en"/>
              <a:t> Golden Crosses tend to lead to larger percentage increases in stock prices compared to the percentage decreases observed after Death Crosses.</a:t>
            </a:r>
            <a:endParaRPr/>
          </a:p>
          <a:p>
            <a:pPr indent="-334327" lvl="0" marL="457200" rtl="0" algn="l">
              <a:spcBef>
                <a:spcPts val="0"/>
              </a:spcBef>
              <a:spcAft>
                <a:spcPts val="0"/>
              </a:spcAft>
              <a:buSzPct val="100000"/>
              <a:buChar char="●"/>
            </a:pPr>
            <a:r>
              <a:rPr b="1" lang="en"/>
              <a:t>Duration Matters:</a:t>
            </a:r>
            <a:r>
              <a:rPr lang="en"/>
              <a:t> The analysis highlights the importance of considering the duration after cross events, with longer time frames generally associated with more significant price movements.</a:t>
            </a:r>
            <a:endParaRPr/>
          </a:p>
          <a:p>
            <a:pPr indent="-334327" lvl="0" marL="457200" rtl="0" algn="l">
              <a:spcBef>
                <a:spcPts val="0"/>
              </a:spcBef>
              <a:spcAft>
                <a:spcPts val="0"/>
              </a:spcAft>
              <a:buSzPct val="100000"/>
              <a:buChar char="●"/>
            </a:pPr>
            <a:r>
              <a:rPr b="1" lang="en"/>
              <a:t>Trading Strategy Considerations:</a:t>
            </a:r>
            <a:r>
              <a:rPr lang="en"/>
              <a:t> Traders and investors can utilize this information to adjust their trading strategies, such as holding positions longer after Golden Crosses and being cautious of potential downward trends after Death Crosses, to optimize portfolio performance and manage risk effectively.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66" name="Google Shape;66;p1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Daily Moving Average</a:t>
            </a:r>
            <a:endParaRPr/>
          </a:p>
          <a:p>
            <a:pPr indent="-342900" lvl="0" marL="457200" rtl="0" algn="l">
              <a:spcBef>
                <a:spcPts val="0"/>
              </a:spcBef>
              <a:spcAft>
                <a:spcPts val="0"/>
              </a:spcAft>
              <a:buSzPts val="1800"/>
              <a:buChar char="●"/>
            </a:pPr>
            <a:r>
              <a:rPr lang="en"/>
              <a:t>Understanding Golden and Death Crosses</a:t>
            </a:r>
            <a:endParaRPr/>
          </a:p>
          <a:p>
            <a:pPr indent="-342900" lvl="0" marL="457200" rtl="0" algn="l">
              <a:spcBef>
                <a:spcPts val="0"/>
              </a:spcBef>
              <a:spcAft>
                <a:spcPts val="0"/>
              </a:spcAft>
              <a:buSzPts val="1800"/>
              <a:buChar char="●"/>
            </a:pPr>
            <a:r>
              <a:rPr lang="en"/>
              <a:t>Dataset and Methodology</a:t>
            </a:r>
            <a:endParaRPr/>
          </a:p>
          <a:p>
            <a:pPr indent="-342900" lvl="0" marL="457200" rtl="0" algn="l">
              <a:spcBef>
                <a:spcPts val="0"/>
              </a:spcBef>
              <a:spcAft>
                <a:spcPts val="0"/>
              </a:spcAft>
              <a:buSzPts val="1800"/>
              <a:buChar char="●"/>
            </a:pPr>
            <a:r>
              <a:rPr lang="en"/>
              <a:t>Golden Cross Analysis</a:t>
            </a:r>
            <a:endParaRPr/>
          </a:p>
          <a:p>
            <a:pPr indent="-342900" lvl="0" marL="457200" rtl="0" algn="l">
              <a:spcBef>
                <a:spcPts val="0"/>
              </a:spcBef>
              <a:spcAft>
                <a:spcPts val="0"/>
              </a:spcAft>
              <a:buSzPts val="1800"/>
              <a:buChar char="●"/>
            </a:pPr>
            <a:r>
              <a:rPr lang="en"/>
              <a:t>Death Cross Analysis</a:t>
            </a:r>
            <a:endParaRPr/>
          </a:p>
          <a:p>
            <a:pPr indent="-342900" lvl="0" marL="457200" rtl="0" algn="l">
              <a:spcBef>
                <a:spcPts val="0"/>
              </a:spcBef>
              <a:spcAft>
                <a:spcPts val="0"/>
              </a:spcAft>
              <a:buSzPts val="1800"/>
              <a:buChar char="●"/>
            </a:pPr>
            <a:r>
              <a:rPr lang="en"/>
              <a:t>Comparative Analysis</a:t>
            </a:r>
            <a:endParaRPr/>
          </a:p>
          <a:p>
            <a:pPr indent="-342900" lvl="0" marL="457200" rtl="0" algn="l">
              <a:spcBef>
                <a:spcPts val="0"/>
              </a:spcBef>
              <a:spcAft>
                <a:spcPts val="0"/>
              </a:spcAft>
              <a:buSzPts val="1800"/>
              <a:buChar char="●"/>
            </a:pPr>
            <a:r>
              <a:rPr lang="en"/>
              <a:t>Conclusion and Takeaways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Importing Data To Cloud SQL Database</a:t>
            </a:r>
            <a:endParaRPr/>
          </a:p>
        </p:txBody>
      </p:sp>
      <p:sp>
        <p:nvSpPr>
          <p:cNvPr id="72" name="Google Shape;72;p15"/>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have the stock data in Cloud Bucket			</a:t>
            </a:r>
            <a:endParaRPr/>
          </a:p>
          <a:p>
            <a:pPr indent="-342900" lvl="0" marL="457200" rtl="0" algn="l">
              <a:spcBef>
                <a:spcPts val="0"/>
              </a:spcBef>
              <a:spcAft>
                <a:spcPts val="0"/>
              </a:spcAft>
              <a:buSzPts val="1800"/>
              <a:buChar char="●"/>
            </a:pPr>
            <a:r>
              <a:rPr lang="en"/>
              <a:t>Created a sql instance stocks-database</a:t>
            </a:r>
            <a:endParaRPr/>
          </a:p>
          <a:p>
            <a:pPr indent="-342900" lvl="0" marL="457200" rtl="0" algn="l">
              <a:spcBef>
                <a:spcPts val="0"/>
              </a:spcBef>
              <a:spcAft>
                <a:spcPts val="0"/>
              </a:spcAft>
              <a:buSzPts val="1800"/>
              <a:buChar char="●"/>
            </a:pPr>
            <a:r>
              <a:rPr lang="en"/>
              <a:t>Created a new table for our stocks database		</a:t>
            </a:r>
            <a:endParaRPr/>
          </a:p>
          <a:p>
            <a:pPr indent="-342900" lvl="0" marL="457200" rtl="0" algn="l">
              <a:spcBef>
                <a:spcPts val="0"/>
              </a:spcBef>
              <a:spcAft>
                <a:spcPts val="0"/>
              </a:spcAft>
              <a:buSzPts val="1800"/>
              <a:buChar char="●"/>
            </a:pPr>
            <a:r>
              <a:rPr lang="en"/>
              <a:t>Imported</a:t>
            </a:r>
            <a:r>
              <a:rPr lang="en"/>
              <a:t> Data from Google cloud bucket</a:t>
            </a:r>
            <a:endParaRPr/>
          </a:p>
          <a:p>
            <a:pPr indent="0" lvl="0" marL="0" rtl="0" algn="l">
              <a:spcBef>
                <a:spcPts val="1200"/>
              </a:spcBef>
              <a:spcAft>
                <a:spcPts val="1200"/>
              </a:spcAft>
              <a:buNone/>
            </a:pPr>
            <a:r>
              <a:t/>
            </a:r>
            <a:endParaRPr/>
          </a:p>
        </p:txBody>
      </p:sp>
      <p:pic>
        <p:nvPicPr>
          <p:cNvPr id="73" name="Google Shape;73;p15"/>
          <p:cNvPicPr preferRelativeResize="0"/>
          <p:nvPr/>
        </p:nvPicPr>
        <p:blipFill>
          <a:blip r:embed="rId3">
            <a:alphaModFix/>
          </a:blip>
          <a:stretch>
            <a:fillRect/>
          </a:stretch>
        </p:blipFill>
        <p:spPr>
          <a:xfrm>
            <a:off x="5927273" y="1464500"/>
            <a:ext cx="1658059" cy="2377900"/>
          </a:xfrm>
          <a:prstGeom prst="rect">
            <a:avLst/>
          </a:prstGeom>
          <a:noFill/>
          <a:ln>
            <a:noFill/>
          </a:ln>
        </p:spPr>
      </p:pic>
      <p:pic>
        <p:nvPicPr>
          <p:cNvPr id="74" name="Google Shape;74;p15"/>
          <p:cNvPicPr preferRelativeResize="0"/>
          <p:nvPr/>
        </p:nvPicPr>
        <p:blipFill>
          <a:blip r:embed="rId4">
            <a:alphaModFix/>
          </a:blip>
          <a:stretch>
            <a:fillRect/>
          </a:stretch>
        </p:blipFill>
        <p:spPr>
          <a:xfrm>
            <a:off x="153321" y="2994846"/>
            <a:ext cx="5773951" cy="14869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Daily Moving Average</a:t>
            </a:r>
            <a:endParaRPr/>
          </a:p>
        </p:txBody>
      </p:sp>
      <p:sp>
        <p:nvSpPr>
          <p:cNvPr id="80" name="Google Shape;80;p16"/>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 daily moving average (DMA) is a tool in technical analysis that smooths out price fluctuations by averaging closing prices over a set number of trading days. Daily moving averages are commonly used to identify trends and potential support or resistance levels in price charts. It helps traders see the overall trend by filtering out short-term price movements.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are Golden and </a:t>
            </a:r>
            <a:r>
              <a:rPr lang="en"/>
              <a:t>Death</a:t>
            </a:r>
            <a:r>
              <a:rPr lang="en"/>
              <a:t> crosses</a:t>
            </a:r>
            <a:endParaRPr/>
          </a:p>
        </p:txBody>
      </p:sp>
      <p:pic>
        <p:nvPicPr>
          <p:cNvPr id="86" name="Google Shape;86;p17"/>
          <p:cNvPicPr preferRelativeResize="0"/>
          <p:nvPr/>
        </p:nvPicPr>
        <p:blipFill rotWithShape="1">
          <a:blip r:embed="rId3">
            <a:alphaModFix/>
          </a:blip>
          <a:srcRect b="6129" l="0" r="7441" t="0"/>
          <a:stretch/>
        </p:blipFill>
        <p:spPr>
          <a:xfrm>
            <a:off x="433775" y="980650"/>
            <a:ext cx="3459049" cy="3676874"/>
          </a:xfrm>
          <a:prstGeom prst="rect">
            <a:avLst/>
          </a:prstGeom>
          <a:noFill/>
          <a:ln>
            <a:noFill/>
          </a:ln>
        </p:spPr>
      </p:pic>
      <p:pic>
        <p:nvPicPr>
          <p:cNvPr id="87" name="Google Shape;87;p17"/>
          <p:cNvPicPr preferRelativeResize="0"/>
          <p:nvPr/>
        </p:nvPicPr>
        <p:blipFill>
          <a:blip r:embed="rId4">
            <a:alphaModFix/>
          </a:blip>
          <a:stretch>
            <a:fillRect/>
          </a:stretch>
        </p:blipFill>
        <p:spPr>
          <a:xfrm>
            <a:off x="4197624" y="1362950"/>
            <a:ext cx="4946376" cy="261823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grpSp>
        <p:nvGrpSpPr>
          <p:cNvPr id="93" name="Google Shape;93;p18"/>
          <p:cNvGrpSpPr/>
          <p:nvPr/>
        </p:nvGrpSpPr>
        <p:grpSpPr>
          <a:xfrm>
            <a:off x="975502" y="1324299"/>
            <a:ext cx="3152914" cy="2547049"/>
            <a:chOff x="1293736" y="1258050"/>
            <a:chExt cx="2834590" cy="2613162"/>
          </a:xfrm>
        </p:grpSpPr>
        <p:sp>
          <p:nvSpPr>
            <p:cNvPr id="94" name="Google Shape;94;p18"/>
            <p:cNvSpPr/>
            <p:nvPr/>
          </p:nvSpPr>
          <p:spPr>
            <a:xfrm rot="2700000">
              <a:off x="2286374" y="1011412"/>
              <a:ext cx="561726" cy="3040276"/>
            </a:xfrm>
            <a:prstGeom prst="roundRect">
              <a:avLst>
                <a:gd fmla="val 50000" name="adj"/>
              </a:avLst>
            </a:prstGeom>
            <a:solidFill>
              <a:srgbClr val="0942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8"/>
            <p:cNvSpPr/>
            <p:nvPr/>
          </p:nvSpPr>
          <p:spPr>
            <a:xfrm>
              <a:off x="1510752" y="3205393"/>
              <a:ext cx="374100" cy="374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0942A1"/>
                  </a:solidFill>
                  <a:latin typeface="Roboto"/>
                  <a:ea typeface="Roboto"/>
                  <a:cs typeface="Roboto"/>
                  <a:sym typeface="Roboto"/>
                </a:rPr>
                <a:t>1</a:t>
              </a:r>
              <a:endParaRPr b="1" sz="1200">
                <a:solidFill>
                  <a:srgbClr val="0942A1"/>
                </a:solidFill>
                <a:latin typeface="Roboto"/>
                <a:ea typeface="Roboto"/>
                <a:cs typeface="Roboto"/>
                <a:sym typeface="Roboto"/>
              </a:endParaRPr>
            </a:p>
          </p:txBody>
        </p:sp>
        <p:sp>
          <p:nvSpPr>
            <p:cNvPr id="96" name="Google Shape;96;p18"/>
            <p:cNvSpPr txBox="1"/>
            <p:nvPr/>
          </p:nvSpPr>
          <p:spPr>
            <a:xfrm rot="-2700000">
              <a:off x="1501398" y="2241353"/>
              <a:ext cx="2332604" cy="393293"/>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200">
                  <a:solidFill>
                    <a:srgbClr val="FFFFFF"/>
                  </a:solidFill>
                  <a:latin typeface="Roboto"/>
                  <a:ea typeface="Roboto"/>
                  <a:cs typeface="Roboto"/>
                  <a:sym typeface="Roboto"/>
                </a:rPr>
                <a:t>Data Collection</a:t>
              </a:r>
              <a:endParaRPr b="1" sz="800">
                <a:solidFill>
                  <a:srgbClr val="FFFFFF"/>
                </a:solidFill>
                <a:latin typeface="Roboto"/>
                <a:ea typeface="Roboto"/>
                <a:cs typeface="Roboto"/>
                <a:sym typeface="Roboto"/>
              </a:endParaRPr>
            </a:p>
          </p:txBody>
        </p:sp>
        <p:sp>
          <p:nvSpPr>
            <p:cNvPr id="97" name="Google Shape;97;p18"/>
            <p:cNvSpPr txBox="1"/>
            <p:nvPr/>
          </p:nvSpPr>
          <p:spPr>
            <a:xfrm rot="-2700000">
              <a:off x="2013862" y="2528273"/>
              <a:ext cx="2203628" cy="660579"/>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Roboto"/>
                  <a:ea typeface="Roboto"/>
                  <a:cs typeface="Roboto"/>
                  <a:sym typeface="Roboto"/>
                </a:rPr>
                <a:t>Source: 5 Years</a:t>
              </a:r>
              <a:endParaRPr sz="1000">
                <a:latin typeface="Roboto"/>
                <a:ea typeface="Roboto"/>
                <a:cs typeface="Roboto"/>
                <a:sym typeface="Roboto"/>
              </a:endParaRPr>
            </a:p>
            <a:p>
              <a:pPr indent="0" lvl="0" marL="0" rtl="0" algn="l">
                <a:spcBef>
                  <a:spcPts val="1600"/>
                </a:spcBef>
                <a:spcAft>
                  <a:spcPts val="0"/>
                </a:spcAft>
                <a:buNone/>
              </a:pPr>
              <a:r>
                <a:rPr lang="en" sz="1000">
                  <a:latin typeface="Roboto"/>
                  <a:ea typeface="Roboto"/>
                  <a:cs typeface="Roboto"/>
                  <a:sym typeface="Roboto"/>
                </a:rPr>
                <a:t>Period: 5 years</a:t>
              </a:r>
              <a:endParaRPr sz="1000">
                <a:latin typeface="Roboto"/>
                <a:ea typeface="Roboto"/>
                <a:cs typeface="Roboto"/>
                <a:sym typeface="Roboto"/>
              </a:endParaRPr>
            </a:p>
            <a:p>
              <a:pPr indent="0" lvl="0" marL="0" rtl="0" algn="l">
                <a:spcBef>
                  <a:spcPts val="1600"/>
                </a:spcBef>
                <a:spcAft>
                  <a:spcPts val="1600"/>
                </a:spcAft>
                <a:buNone/>
              </a:pPr>
              <a:r>
                <a:t/>
              </a:r>
              <a:endParaRPr sz="800">
                <a:latin typeface="Roboto"/>
                <a:ea typeface="Roboto"/>
                <a:cs typeface="Roboto"/>
                <a:sym typeface="Roboto"/>
              </a:endParaRPr>
            </a:p>
          </p:txBody>
        </p:sp>
      </p:grpSp>
      <p:grpSp>
        <p:nvGrpSpPr>
          <p:cNvPr id="98" name="Google Shape;98;p18"/>
          <p:cNvGrpSpPr/>
          <p:nvPr/>
        </p:nvGrpSpPr>
        <p:grpSpPr>
          <a:xfrm>
            <a:off x="3203958" y="1258050"/>
            <a:ext cx="2992691" cy="2771250"/>
            <a:chOff x="3203958" y="1258050"/>
            <a:chExt cx="2992691" cy="2771250"/>
          </a:xfrm>
        </p:grpSpPr>
        <p:sp>
          <p:nvSpPr>
            <p:cNvPr id="99" name="Google Shape;99;p18"/>
            <p:cNvSpPr/>
            <p:nvPr/>
          </p:nvSpPr>
          <p:spPr>
            <a:xfrm rot="2700000">
              <a:off x="4196595" y="1011412"/>
              <a:ext cx="561726" cy="3040276"/>
            </a:xfrm>
            <a:prstGeom prst="roundRect">
              <a:avLst>
                <a:gd fmla="val 50000" name="adj"/>
              </a:avLst>
            </a:prstGeom>
            <a:solidFill>
              <a:srgbClr val="0D5C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8"/>
            <p:cNvSpPr/>
            <p:nvPr/>
          </p:nvSpPr>
          <p:spPr>
            <a:xfrm>
              <a:off x="3420974" y="3205393"/>
              <a:ext cx="374100" cy="374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0D5CDF"/>
                  </a:solidFill>
                  <a:latin typeface="Roboto"/>
                  <a:ea typeface="Roboto"/>
                  <a:cs typeface="Roboto"/>
                  <a:sym typeface="Roboto"/>
                </a:rPr>
                <a:t>2</a:t>
              </a:r>
              <a:endParaRPr b="1" sz="1200">
                <a:solidFill>
                  <a:srgbClr val="0D5CDF"/>
                </a:solidFill>
                <a:latin typeface="Roboto"/>
                <a:ea typeface="Roboto"/>
                <a:cs typeface="Roboto"/>
                <a:sym typeface="Roboto"/>
              </a:endParaRPr>
            </a:p>
          </p:txBody>
        </p:sp>
        <p:sp>
          <p:nvSpPr>
            <p:cNvPr id="101" name="Google Shape;101;p18"/>
            <p:cNvSpPr txBox="1"/>
            <p:nvPr/>
          </p:nvSpPr>
          <p:spPr>
            <a:xfrm rot="-2700000">
              <a:off x="3410687" y="2240903"/>
              <a:ext cx="2333877" cy="393293"/>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200">
                  <a:solidFill>
                    <a:srgbClr val="FFFFFF"/>
                  </a:solidFill>
                  <a:latin typeface="Roboto"/>
                  <a:ea typeface="Roboto"/>
                  <a:cs typeface="Roboto"/>
                  <a:sym typeface="Roboto"/>
                </a:rPr>
                <a:t>Data Preprocessing</a:t>
              </a:r>
              <a:endParaRPr b="1" sz="800">
                <a:solidFill>
                  <a:srgbClr val="FFFFFF"/>
                </a:solidFill>
                <a:latin typeface="Roboto"/>
                <a:ea typeface="Roboto"/>
                <a:cs typeface="Roboto"/>
                <a:sym typeface="Roboto"/>
              </a:endParaRPr>
            </a:p>
          </p:txBody>
        </p:sp>
        <p:sp>
          <p:nvSpPr>
            <p:cNvPr id="102" name="Google Shape;102;p18"/>
            <p:cNvSpPr txBox="1"/>
            <p:nvPr/>
          </p:nvSpPr>
          <p:spPr>
            <a:xfrm rot="-2700000">
              <a:off x="4003136" y="2495517"/>
              <a:ext cx="2203628" cy="884166"/>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Roboto"/>
                  <a:ea typeface="Roboto"/>
                  <a:cs typeface="Roboto"/>
                  <a:sym typeface="Roboto"/>
                </a:rPr>
                <a:t>Cleaning Missing/Incomplete Data</a:t>
              </a:r>
              <a:endParaRPr sz="1000">
                <a:latin typeface="Roboto"/>
                <a:ea typeface="Roboto"/>
                <a:cs typeface="Roboto"/>
                <a:sym typeface="Roboto"/>
              </a:endParaRPr>
            </a:p>
            <a:p>
              <a:pPr indent="0" lvl="0" marL="0" rtl="0" algn="l">
                <a:spcBef>
                  <a:spcPts val="1600"/>
                </a:spcBef>
                <a:spcAft>
                  <a:spcPts val="0"/>
                </a:spcAft>
                <a:buNone/>
              </a:pPr>
              <a:r>
                <a:rPr lang="en" sz="1000">
                  <a:latin typeface="Roboto"/>
                  <a:ea typeface="Roboto"/>
                  <a:cs typeface="Roboto"/>
                  <a:sym typeface="Roboto"/>
                </a:rPr>
                <a:t>Converting Data Types</a:t>
              </a:r>
              <a:endParaRPr sz="1000">
                <a:latin typeface="Roboto"/>
                <a:ea typeface="Roboto"/>
                <a:cs typeface="Roboto"/>
                <a:sym typeface="Roboto"/>
              </a:endParaRPr>
            </a:p>
            <a:p>
              <a:pPr indent="0" lvl="0" marL="0" rtl="0" algn="l">
                <a:spcBef>
                  <a:spcPts val="1600"/>
                </a:spcBef>
                <a:spcAft>
                  <a:spcPts val="0"/>
                </a:spcAft>
                <a:buNone/>
              </a:pPr>
              <a:r>
                <a:rPr lang="en" sz="1000">
                  <a:latin typeface="Roboto"/>
                  <a:ea typeface="Roboto"/>
                  <a:cs typeface="Roboto"/>
                  <a:sym typeface="Roboto"/>
                </a:rPr>
                <a:t>Sorting the Data </a:t>
              </a:r>
              <a:endParaRPr sz="1000">
                <a:latin typeface="Roboto"/>
                <a:ea typeface="Roboto"/>
                <a:cs typeface="Roboto"/>
                <a:sym typeface="Roboto"/>
              </a:endParaRPr>
            </a:p>
            <a:p>
              <a:pPr indent="0" lvl="0" marL="0" rtl="0" algn="l">
                <a:spcBef>
                  <a:spcPts val="1600"/>
                </a:spcBef>
                <a:spcAft>
                  <a:spcPts val="0"/>
                </a:spcAft>
                <a:buNone/>
              </a:pPr>
              <a:r>
                <a:rPr lang="en" sz="1000">
                  <a:latin typeface="Roboto"/>
                  <a:ea typeface="Roboto"/>
                  <a:cs typeface="Roboto"/>
                  <a:sym typeface="Roboto"/>
                </a:rPr>
                <a:t>	</a:t>
              </a:r>
              <a:endParaRPr sz="1000">
                <a:latin typeface="Roboto"/>
                <a:ea typeface="Roboto"/>
                <a:cs typeface="Roboto"/>
                <a:sym typeface="Roboto"/>
              </a:endParaRPr>
            </a:p>
            <a:p>
              <a:pPr indent="0" lvl="0" marL="0" rtl="0" algn="l">
                <a:spcBef>
                  <a:spcPts val="1600"/>
                </a:spcBef>
                <a:spcAft>
                  <a:spcPts val="1600"/>
                </a:spcAft>
                <a:buNone/>
              </a:pPr>
              <a:r>
                <a:t/>
              </a:r>
              <a:endParaRPr sz="1000">
                <a:latin typeface="Roboto"/>
                <a:ea typeface="Roboto"/>
                <a:cs typeface="Roboto"/>
                <a:sym typeface="Roboto"/>
              </a:endParaRPr>
            </a:p>
          </p:txBody>
        </p:sp>
      </p:grpSp>
      <p:grpSp>
        <p:nvGrpSpPr>
          <p:cNvPr id="103" name="Google Shape;103;p18"/>
          <p:cNvGrpSpPr/>
          <p:nvPr/>
        </p:nvGrpSpPr>
        <p:grpSpPr>
          <a:xfrm>
            <a:off x="5616052" y="1298250"/>
            <a:ext cx="2726286" cy="2547000"/>
            <a:chOff x="5123977" y="1258050"/>
            <a:chExt cx="2726286" cy="2547000"/>
          </a:xfrm>
        </p:grpSpPr>
        <p:sp>
          <p:nvSpPr>
            <p:cNvPr id="104" name="Google Shape;104;p18"/>
            <p:cNvSpPr/>
            <p:nvPr/>
          </p:nvSpPr>
          <p:spPr>
            <a:xfrm rot="2700000">
              <a:off x="6116614" y="1011412"/>
              <a:ext cx="561726" cy="3040276"/>
            </a:xfrm>
            <a:prstGeom prst="roundRect">
              <a:avLst>
                <a:gd fmla="val 50000" name="adj"/>
              </a:avLst>
            </a:prstGeom>
            <a:solidFill>
              <a:srgbClr val="307A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8"/>
            <p:cNvSpPr/>
            <p:nvPr/>
          </p:nvSpPr>
          <p:spPr>
            <a:xfrm>
              <a:off x="5340992" y="3205393"/>
              <a:ext cx="374100" cy="374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307AF3"/>
                  </a:solidFill>
                  <a:latin typeface="Roboto"/>
                  <a:ea typeface="Roboto"/>
                  <a:cs typeface="Roboto"/>
                  <a:sym typeface="Roboto"/>
                </a:rPr>
                <a:t>3</a:t>
              </a:r>
              <a:endParaRPr b="1" sz="1200">
                <a:solidFill>
                  <a:srgbClr val="307AF3"/>
                </a:solidFill>
                <a:latin typeface="Roboto"/>
                <a:ea typeface="Roboto"/>
                <a:cs typeface="Roboto"/>
                <a:sym typeface="Roboto"/>
              </a:endParaRPr>
            </a:p>
          </p:txBody>
        </p:sp>
        <p:sp>
          <p:nvSpPr>
            <p:cNvPr id="106" name="Google Shape;106;p18"/>
            <p:cNvSpPr txBox="1"/>
            <p:nvPr/>
          </p:nvSpPr>
          <p:spPr>
            <a:xfrm rot="-2700000">
              <a:off x="5323969" y="2238203"/>
              <a:ext cx="2341513" cy="393293"/>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200">
                  <a:solidFill>
                    <a:srgbClr val="FFFFFF"/>
                  </a:solidFill>
                  <a:latin typeface="Roboto"/>
                  <a:ea typeface="Roboto"/>
                  <a:cs typeface="Roboto"/>
                  <a:sym typeface="Roboto"/>
                </a:rPr>
                <a:t>Calculating Moving Averages</a:t>
              </a:r>
              <a:endParaRPr b="1" sz="800">
                <a:solidFill>
                  <a:srgbClr val="FFFFFF"/>
                </a:solidFill>
                <a:latin typeface="Roboto"/>
                <a:ea typeface="Roboto"/>
                <a:cs typeface="Roboto"/>
                <a:sym typeface="Roboto"/>
              </a:endParaRPr>
            </a:p>
          </p:txBody>
        </p:sp>
        <p:sp>
          <p:nvSpPr>
            <p:cNvPr id="107" name="Google Shape;107;p18"/>
            <p:cNvSpPr txBox="1"/>
            <p:nvPr/>
          </p:nvSpPr>
          <p:spPr>
            <a:xfrm rot="-2700000">
              <a:off x="5789949" y="2550697"/>
              <a:ext cx="2203628" cy="50742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Roboto"/>
                  <a:ea typeface="Roboto"/>
                  <a:cs typeface="Roboto"/>
                  <a:sym typeface="Roboto"/>
                </a:rPr>
                <a:t>Computing 50-day Moving Average</a:t>
              </a:r>
              <a:endParaRPr sz="1000">
                <a:latin typeface="Roboto"/>
                <a:ea typeface="Roboto"/>
                <a:cs typeface="Roboto"/>
                <a:sym typeface="Roboto"/>
              </a:endParaRPr>
            </a:p>
            <a:p>
              <a:pPr indent="0" lvl="0" marL="0" rtl="0" algn="l">
                <a:spcBef>
                  <a:spcPts val="1600"/>
                </a:spcBef>
                <a:spcAft>
                  <a:spcPts val="1600"/>
                </a:spcAft>
                <a:buNone/>
              </a:pPr>
              <a:r>
                <a:rPr lang="en" sz="1000">
                  <a:latin typeface="Roboto"/>
                  <a:ea typeface="Roboto"/>
                  <a:cs typeface="Roboto"/>
                  <a:sym typeface="Roboto"/>
                </a:rPr>
                <a:t>Computing 200 Day Moving Average</a:t>
              </a:r>
              <a:endParaRPr sz="1000">
                <a:latin typeface="Roboto"/>
                <a:ea typeface="Roboto"/>
                <a:cs typeface="Roboto"/>
                <a:sym typeface="Roboto"/>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grpSp>
        <p:nvGrpSpPr>
          <p:cNvPr id="112" name="Google Shape;112;p19"/>
          <p:cNvGrpSpPr/>
          <p:nvPr/>
        </p:nvGrpSpPr>
        <p:grpSpPr>
          <a:xfrm>
            <a:off x="1293736" y="1258050"/>
            <a:ext cx="2726286" cy="2547000"/>
            <a:chOff x="1293736" y="1258050"/>
            <a:chExt cx="2726286" cy="2547000"/>
          </a:xfrm>
        </p:grpSpPr>
        <p:sp>
          <p:nvSpPr>
            <p:cNvPr id="113" name="Google Shape;113;p19"/>
            <p:cNvSpPr/>
            <p:nvPr/>
          </p:nvSpPr>
          <p:spPr>
            <a:xfrm rot="2700000">
              <a:off x="2286374" y="1011412"/>
              <a:ext cx="561726" cy="3040276"/>
            </a:xfrm>
            <a:prstGeom prst="roundRect">
              <a:avLst>
                <a:gd fmla="val 50000" name="adj"/>
              </a:avLst>
            </a:prstGeom>
            <a:solidFill>
              <a:srgbClr val="0942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9"/>
            <p:cNvSpPr/>
            <p:nvPr/>
          </p:nvSpPr>
          <p:spPr>
            <a:xfrm>
              <a:off x="1510752" y="3205393"/>
              <a:ext cx="374100" cy="374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0942A1"/>
                  </a:solidFill>
                  <a:latin typeface="Roboto"/>
                  <a:ea typeface="Roboto"/>
                  <a:cs typeface="Roboto"/>
                  <a:sym typeface="Roboto"/>
                </a:rPr>
                <a:t>4</a:t>
              </a:r>
              <a:endParaRPr b="1" sz="1200">
                <a:solidFill>
                  <a:srgbClr val="0942A1"/>
                </a:solidFill>
                <a:latin typeface="Roboto"/>
                <a:ea typeface="Roboto"/>
                <a:cs typeface="Roboto"/>
                <a:sym typeface="Roboto"/>
              </a:endParaRPr>
            </a:p>
          </p:txBody>
        </p:sp>
        <p:sp>
          <p:nvSpPr>
            <p:cNvPr id="115" name="Google Shape;115;p19"/>
            <p:cNvSpPr txBox="1"/>
            <p:nvPr/>
          </p:nvSpPr>
          <p:spPr>
            <a:xfrm rot="-2700000">
              <a:off x="1501398" y="2241353"/>
              <a:ext cx="2332604" cy="393293"/>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200">
                  <a:solidFill>
                    <a:srgbClr val="FFFFFF"/>
                  </a:solidFill>
                  <a:latin typeface="Roboto"/>
                  <a:ea typeface="Roboto"/>
                  <a:cs typeface="Roboto"/>
                  <a:sym typeface="Roboto"/>
                </a:rPr>
                <a:t>Identifying Crosses</a:t>
              </a:r>
              <a:endParaRPr b="1" sz="800">
                <a:solidFill>
                  <a:srgbClr val="FFFFFF"/>
                </a:solidFill>
                <a:latin typeface="Roboto"/>
                <a:ea typeface="Roboto"/>
                <a:cs typeface="Roboto"/>
                <a:sym typeface="Roboto"/>
              </a:endParaRPr>
            </a:p>
          </p:txBody>
        </p:sp>
        <p:sp>
          <p:nvSpPr>
            <p:cNvPr id="116" name="Google Shape;116;p19"/>
            <p:cNvSpPr txBox="1"/>
            <p:nvPr/>
          </p:nvSpPr>
          <p:spPr>
            <a:xfrm rot="-2700000">
              <a:off x="1959709" y="2550697"/>
              <a:ext cx="2203628" cy="50742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Roboto"/>
                  <a:ea typeface="Roboto"/>
                  <a:cs typeface="Roboto"/>
                  <a:sym typeface="Roboto"/>
                </a:rPr>
                <a:t>Identify Golden Crosses</a:t>
              </a:r>
              <a:endParaRPr sz="800">
                <a:latin typeface="Roboto"/>
                <a:ea typeface="Roboto"/>
                <a:cs typeface="Roboto"/>
                <a:sym typeface="Roboto"/>
              </a:endParaRPr>
            </a:p>
            <a:p>
              <a:pPr indent="0" lvl="0" marL="0" rtl="0" algn="l">
                <a:spcBef>
                  <a:spcPts val="1600"/>
                </a:spcBef>
                <a:spcAft>
                  <a:spcPts val="1600"/>
                </a:spcAft>
                <a:buNone/>
              </a:pPr>
              <a:r>
                <a:rPr lang="en" sz="800">
                  <a:latin typeface="Roboto"/>
                  <a:ea typeface="Roboto"/>
                  <a:cs typeface="Roboto"/>
                  <a:sym typeface="Roboto"/>
                </a:rPr>
                <a:t>Identify Death Crosses</a:t>
              </a:r>
              <a:endParaRPr sz="800">
                <a:latin typeface="Roboto"/>
                <a:ea typeface="Roboto"/>
                <a:cs typeface="Roboto"/>
                <a:sym typeface="Roboto"/>
              </a:endParaRPr>
            </a:p>
          </p:txBody>
        </p:sp>
      </p:grpSp>
      <p:grpSp>
        <p:nvGrpSpPr>
          <p:cNvPr id="117" name="Google Shape;117;p19"/>
          <p:cNvGrpSpPr/>
          <p:nvPr/>
        </p:nvGrpSpPr>
        <p:grpSpPr>
          <a:xfrm>
            <a:off x="3203958" y="1258050"/>
            <a:ext cx="2726286" cy="2547000"/>
            <a:chOff x="3203958" y="1258050"/>
            <a:chExt cx="2726286" cy="2547000"/>
          </a:xfrm>
        </p:grpSpPr>
        <p:sp>
          <p:nvSpPr>
            <p:cNvPr id="118" name="Google Shape;118;p19"/>
            <p:cNvSpPr/>
            <p:nvPr/>
          </p:nvSpPr>
          <p:spPr>
            <a:xfrm rot="2700000">
              <a:off x="4196595" y="1011412"/>
              <a:ext cx="561726" cy="3040276"/>
            </a:xfrm>
            <a:prstGeom prst="roundRect">
              <a:avLst>
                <a:gd fmla="val 50000" name="adj"/>
              </a:avLst>
            </a:prstGeom>
            <a:solidFill>
              <a:srgbClr val="0D5C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9"/>
            <p:cNvSpPr/>
            <p:nvPr/>
          </p:nvSpPr>
          <p:spPr>
            <a:xfrm>
              <a:off x="3420974" y="3205393"/>
              <a:ext cx="374100" cy="374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0D5CDF"/>
                  </a:solidFill>
                  <a:latin typeface="Roboto"/>
                  <a:ea typeface="Roboto"/>
                  <a:cs typeface="Roboto"/>
                  <a:sym typeface="Roboto"/>
                </a:rPr>
                <a:t>5</a:t>
              </a:r>
              <a:endParaRPr b="1" sz="1200">
                <a:solidFill>
                  <a:srgbClr val="0D5CDF"/>
                </a:solidFill>
                <a:latin typeface="Roboto"/>
                <a:ea typeface="Roboto"/>
                <a:cs typeface="Roboto"/>
                <a:sym typeface="Roboto"/>
              </a:endParaRPr>
            </a:p>
          </p:txBody>
        </p:sp>
        <p:sp>
          <p:nvSpPr>
            <p:cNvPr id="120" name="Google Shape;120;p19"/>
            <p:cNvSpPr txBox="1"/>
            <p:nvPr/>
          </p:nvSpPr>
          <p:spPr>
            <a:xfrm rot="-2700000">
              <a:off x="3410687" y="2240903"/>
              <a:ext cx="2333877" cy="393293"/>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200">
                  <a:solidFill>
                    <a:srgbClr val="FFFFFF"/>
                  </a:solidFill>
                  <a:latin typeface="Roboto"/>
                  <a:ea typeface="Roboto"/>
                  <a:cs typeface="Roboto"/>
                  <a:sym typeface="Roboto"/>
                </a:rPr>
                <a:t>Analysing Price Movements</a:t>
              </a:r>
              <a:endParaRPr b="1" sz="800">
                <a:solidFill>
                  <a:srgbClr val="FFFFFF"/>
                </a:solidFill>
                <a:latin typeface="Roboto"/>
                <a:ea typeface="Roboto"/>
                <a:cs typeface="Roboto"/>
                <a:sym typeface="Roboto"/>
              </a:endParaRPr>
            </a:p>
          </p:txBody>
        </p:sp>
        <p:sp>
          <p:nvSpPr>
            <p:cNvPr id="121" name="Google Shape;121;p19"/>
            <p:cNvSpPr txBox="1"/>
            <p:nvPr/>
          </p:nvSpPr>
          <p:spPr>
            <a:xfrm rot="-2700000">
              <a:off x="3869931" y="2550697"/>
              <a:ext cx="2203628" cy="50742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Roboto"/>
                  <a:ea typeface="Roboto"/>
                  <a:cs typeface="Roboto"/>
                  <a:sym typeface="Roboto"/>
                </a:rPr>
                <a:t>Track price Changes</a:t>
              </a:r>
              <a:endParaRPr sz="800">
                <a:latin typeface="Roboto"/>
                <a:ea typeface="Roboto"/>
                <a:cs typeface="Roboto"/>
                <a:sym typeface="Roboto"/>
              </a:endParaRPr>
            </a:p>
            <a:p>
              <a:pPr indent="0" lvl="0" marL="0" rtl="0" algn="l">
                <a:spcBef>
                  <a:spcPts val="1600"/>
                </a:spcBef>
                <a:spcAft>
                  <a:spcPts val="1600"/>
                </a:spcAft>
                <a:buNone/>
              </a:pPr>
              <a:r>
                <a:rPr lang="en" sz="800">
                  <a:latin typeface="Roboto"/>
                  <a:ea typeface="Roboto"/>
                  <a:cs typeface="Roboto"/>
                  <a:sym typeface="Roboto"/>
                </a:rPr>
                <a:t>Time Frames: 1 week to 6 months</a:t>
              </a:r>
              <a:endParaRPr sz="800">
                <a:latin typeface="Roboto"/>
                <a:ea typeface="Roboto"/>
                <a:cs typeface="Roboto"/>
                <a:sym typeface="Roboto"/>
              </a:endParaRPr>
            </a:p>
          </p:txBody>
        </p:sp>
      </p:grpSp>
      <p:grpSp>
        <p:nvGrpSpPr>
          <p:cNvPr id="122" name="Google Shape;122;p19"/>
          <p:cNvGrpSpPr/>
          <p:nvPr/>
        </p:nvGrpSpPr>
        <p:grpSpPr>
          <a:xfrm>
            <a:off x="5123977" y="1258050"/>
            <a:ext cx="2726286" cy="2547000"/>
            <a:chOff x="5123977" y="1258050"/>
            <a:chExt cx="2726286" cy="2547000"/>
          </a:xfrm>
        </p:grpSpPr>
        <p:sp>
          <p:nvSpPr>
            <p:cNvPr id="123" name="Google Shape;123;p19"/>
            <p:cNvSpPr/>
            <p:nvPr/>
          </p:nvSpPr>
          <p:spPr>
            <a:xfrm rot="2700000">
              <a:off x="6116614" y="1011412"/>
              <a:ext cx="561726" cy="3040276"/>
            </a:xfrm>
            <a:prstGeom prst="roundRect">
              <a:avLst>
                <a:gd fmla="val 50000" name="adj"/>
              </a:avLst>
            </a:prstGeom>
            <a:solidFill>
              <a:srgbClr val="307A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9"/>
            <p:cNvSpPr/>
            <p:nvPr/>
          </p:nvSpPr>
          <p:spPr>
            <a:xfrm>
              <a:off x="5340992" y="3205393"/>
              <a:ext cx="374100" cy="374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307AF3"/>
                  </a:solidFill>
                  <a:latin typeface="Roboto"/>
                  <a:ea typeface="Roboto"/>
                  <a:cs typeface="Roboto"/>
                  <a:sym typeface="Roboto"/>
                </a:rPr>
                <a:t>6</a:t>
              </a:r>
              <a:endParaRPr b="1" sz="1200">
                <a:solidFill>
                  <a:srgbClr val="307AF3"/>
                </a:solidFill>
                <a:latin typeface="Roboto"/>
                <a:ea typeface="Roboto"/>
                <a:cs typeface="Roboto"/>
                <a:sym typeface="Roboto"/>
              </a:endParaRPr>
            </a:p>
          </p:txBody>
        </p:sp>
        <p:sp>
          <p:nvSpPr>
            <p:cNvPr id="125" name="Google Shape;125;p19"/>
            <p:cNvSpPr txBox="1"/>
            <p:nvPr/>
          </p:nvSpPr>
          <p:spPr>
            <a:xfrm rot="-2700000">
              <a:off x="5323969" y="2238203"/>
              <a:ext cx="2341513" cy="393293"/>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200">
                  <a:solidFill>
                    <a:srgbClr val="FFFFFF"/>
                  </a:solidFill>
                  <a:latin typeface="Roboto"/>
                  <a:ea typeface="Roboto"/>
                  <a:cs typeface="Roboto"/>
                  <a:sym typeface="Roboto"/>
                </a:rPr>
                <a:t>Overall Comparison</a:t>
              </a:r>
              <a:endParaRPr b="1" sz="800">
                <a:solidFill>
                  <a:srgbClr val="FFFFFF"/>
                </a:solidFill>
                <a:latin typeface="Roboto"/>
                <a:ea typeface="Roboto"/>
                <a:cs typeface="Roboto"/>
                <a:sym typeface="Roboto"/>
              </a:endParaRPr>
            </a:p>
          </p:txBody>
        </p:sp>
        <p:sp>
          <p:nvSpPr>
            <p:cNvPr id="126" name="Google Shape;126;p19"/>
            <p:cNvSpPr txBox="1"/>
            <p:nvPr/>
          </p:nvSpPr>
          <p:spPr>
            <a:xfrm rot="-2700000">
              <a:off x="5789949" y="2550697"/>
              <a:ext cx="2203628" cy="50742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t/>
              </a:r>
              <a:endParaRPr b="1" sz="800">
                <a:latin typeface="Roboto"/>
                <a:ea typeface="Roboto"/>
                <a:cs typeface="Roboto"/>
                <a:sym typeface="Roboto"/>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Importing Data from Google cloud Bucket</a:t>
            </a:r>
            <a:endParaRPr/>
          </a:p>
        </p:txBody>
      </p:sp>
      <p:pic>
        <p:nvPicPr>
          <p:cNvPr id="132" name="Google Shape;132;p20"/>
          <p:cNvPicPr preferRelativeResize="0"/>
          <p:nvPr/>
        </p:nvPicPr>
        <p:blipFill>
          <a:blip r:embed="rId3">
            <a:alphaModFix/>
          </a:blip>
          <a:stretch>
            <a:fillRect/>
          </a:stretch>
        </p:blipFill>
        <p:spPr>
          <a:xfrm>
            <a:off x="926750" y="1163675"/>
            <a:ext cx="7290501" cy="3739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21"/>
          <p:cNvPicPr preferRelativeResize="0"/>
          <p:nvPr/>
        </p:nvPicPr>
        <p:blipFill>
          <a:blip r:embed="rId3">
            <a:alphaModFix/>
          </a:blip>
          <a:stretch>
            <a:fillRect/>
          </a:stretch>
        </p:blipFill>
        <p:spPr>
          <a:xfrm>
            <a:off x="164125" y="519350"/>
            <a:ext cx="5943126" cy="3780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