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005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005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62" y="1260284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800" y="0"/>
                </a:lnTo>
              </a:path>
            </a:pathLst>
          </a:custGeom>
          <a:ln w="38100">
            <a:solidFill>
              <a:srgbClr val="1E9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625" y="99650"/>
            <a:ext cx="82107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625" y="1549982"/>
            <a:ext cx="8210749" cy="279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005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2000" y="672605"/>
            <a:ext cx="1074420" cy="1125220"/>
          </a:xfrm>
          <a:custGeom>
            <a:avLst/>
            <a:gdLst/>
            <a:ahLst/>
            <a:cxnLst/>
            <a:rect l="l" t="t" r="r" b="b"/>
            <a:pathLst>
              <a:path w="1074420" h="1125220">
                <a:moveTo>
                  <a:pt x="0" y="1124949"/>
                </a:moveTo>
                <a:lnTo>
                  <a:pt x="0" y="0"/>
                </a:lnTo>
                <a:lnTo>
                  <a:pt x="1074424" y="0"/>
                </a:lnTo>
              </a:path>
            </a:pathLst>
          </a:custGeom>
          <a:ln w="28575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3333750"/>
            <a:ext cx="1066799" cy="1009233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5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602" y="2817464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800" y="0"/>
                </a:lnTo>
              </a:path>
            </a:pathLst>
          </a:custGeom>
          <a:ln w="38100">
            <a:solidFill>
              <a:srgbClr val="1E9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124" y="380650"/>
            <a:ext cx="6962775" cy="1964055"/>
          </a:xfrm>
          <a:custGeom>
            <a:avLst/>
            <a:gdLst/>
            <a:ahLst/>
            <a:cxnLst/>
            <a:rect l="l" t="t" r="r" b="b"/>
            <a:pathLst>
              <a:path w="6962775" h="1964055">
                <a:moveTo>
                  <a:pt x="0" y="0"/>
                </a:moveTo>
                <a:lnTo>
                  <a:pt x="6962399" y="0"/>
                </a:lnTo>
                <a:lnTo>
                  <a:pt x="6962399" y="1963658"/>
                </a:lnTo>
                <a:lnTo>
                  <a:pt x="0" y="196365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51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1849" y="800517"/>
            <a:ext cx="18567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Empowering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5120" y="800517"/>
            <a:ext cx="4596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6895" algn="l"/>
                <a:tab pos="23609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Education:	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849" y="1227237"/>
            <a:ext cx="672465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657985" algn="l"/>
                <a:tab pos="3208655" algn="l"/>
                <a:tab pos="3970020" algn="l"/>
                <a:tab pos="572389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	for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School  Management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3200" y="3516065"/>
            <a:ext cx="2667000" cy="7448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191135" algn="just">
              <a:lnSpc>
                <a:spcPct val="80000"/>
              </a:lnSpc>
              <a:spcBef>
                <a:spcPts val="459"/>
              </a:spcBef>
            </a:pPr>
            <a:endParaRPr lang="en-IN" sz="1500" b="1" spc="50" dirty="0">
              <a:solidFill>
                <a:srgbClr val="8BC34A"/>
              </a:solidFill>
              <a:latin typeface="Palatino Linotype"/>
              <a:cs typeface="Palatino Linotype"/>
            </a:endParaRPr>
          </a:p>
          <a:p>
            <a:pPr marL="12700" marR="5080" indent="191135" algn="just">
              <a:lnSpc>
                <a:spcPct val="80000"/>
              </a:lnSpc>
              <a:spcBef>
                <a:spcPts val="459"/>
              </a:spcBef>
            </a:pPr>
            <a:endParaRPr lang="en-IN" sz="1500" b="1" spc="50" dirty="0">
              <a:solidFill>
                <a:srgbClr val="8BC34A"/>
              </a:solidFill>
              <a:latin typeface="Palatino Linotype"/>
              <a:cs typeface="Palatino Linotype"/>
            </a:endParaRPr>
          </a:p>
          <a:p>
            <a:pPr marL="12700" marR="5080" indent="191135" algn="just">
              <a:lnSpc>
                <a:spcPct val="80000"/>
              </a:lnSpc>
              <a:spcBef>
                <a:spcPts val="459"/>
              </a:spcBef>
            </a:pPr>
            <a:r>
              <a:rPr sz="1500" b="1" spc="50" dirty="0">
                <a:solidFill>
                  <a:srgbClr val="8BC34A"/>
                </a:solidFill>
                <a:latin typeface="Palatino Linotype"/>
                <a:cs typeface="Palatino Linotype"/>
              </a:rPr>
              <a:t>Team </a:t>
            </a:r>
            <a:r>
              <a:rPr sz="1500" b="1" spc="25" dirty="0">
                <a:solidFill>
                  <a:srgbClr val="8BC34A"/>
                </a:solidFill>
                <a:latin typeface="Palatino Linotype"/>
                <a:cs typeface="Palatino Linotype"/>
              </a:rPr>
              <a:t>Pangolin</a:t>
            </a:r>
            <a:endParaRPr sz="1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7865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USER</a:t>
            </a:r>
            <a:r>
              <a:rPr spc="15" dirty="0"/>
              <a:t> </a:t>
            </a:r>
            <a:r>
              <a:rPr spc="10" dirty="0"/>
              <a:t>INTERFAC</a:t>
            </a:r>
            <a:r>
              <a:rPr spc="15" dirty="0"/>
              <a:t>E </a:t>
            </a:r>
            <a:r>
              <a:rPr spc="-245" dirty="0"/>
              <a:t>&amp;</a:t>
            </a:r>
            <a:r>
              <a:rPr spc="15" dirty="0"/>
              <a:t> SECURIT</a:t>
            </a:r>
            <a:r>
              <a:rPr spc="25" dirty="0"/>
              <a:t>Y</a:t>
            </a:r>
            <a:r>
              <a:rPr spc="15" dirty="0"/>
              <a:t> </a:t>
            </a:r>
            <a:r>
              <a:rPr spc="3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225" y="1550883"/>
            <a:ext cx="4890135" cy="2128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459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Intuitive,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user-friendly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359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Simplified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359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encryption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44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authentication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mechanisms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27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Regular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backups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prevent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359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Compliance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regulations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5784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Resources</a:t>
            </a:r>
            <a:r>
              <a:rPr spc="5" dirty="0"/>
              <a:t> </a:t>
            </a:r>
            <a:r>
              <a:rPr spc="130" dirty="0"/>
              <a:t>and</a:t>
            </a:r>
            <a:r>
              <a:rPr spc="5" dirty="0"/>
              <a:t> </a:t>
            </a:r>
            <a:r>
              <a:rPr spc="65" dirty="0"/>
              <a:t>Budget</a:t>
            </a:r>
            <a:r>
              <a:rPr spc="5" dirty="0"/>
              <a:t> </a:t>
            </a:r>
            <a:r>
              <a:rPr spc="1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625" y="1598007"/>
            <a:ext cx="2105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sz="2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625" y="2074863"/>
            <a:ext cx="2075814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Developers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UI/UX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Designers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Analyst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9525" y="1571724"/>
            <a:ext cx="2090420" cy="5880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TECHNOLOGICAL  RESOURCES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525" y="2287652"/>
            <a:ext cx="1835150" cy="1056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9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Mysql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9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VSS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9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Adobe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5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Tableau/Power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525" y="1593798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4525" y="2022285"/>
            <a:ext cx="163512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endParaRPr sz="1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Licenses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4764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Estimated</a:t>
            </a:r>
            <a:r>
              <a:rPr spc="-10" dirty="0"/>
              <a:t> </a:t>
            </a:r>
            <a:r>
              <a:rPr spc="65" dirty="0"/>
              <a:t>Budget</a:t>
            </a:r>
            <a:r>
              <a:rPr spc="-5" dirty="0"/>
              <a:t> </a:t>
            </a:r>
            <a:r>
              <a:rPr spc="-145" dirty="0"/>
              <a:t>(10000$)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678" y="1571372"/>
            <a:ext cx="8170545" cy="30861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0360" marR="539750" indent="-328295">
              <a:lnSpc>
                <a:spcPct val="105000"/>
              </a:lnSpc>
              <a:spcBef>
                <a:spcPts val="5"/>
              </a:spcBef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 Costs: Estimated costs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design, development,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management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system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in-house team.</a:t>
            </a:r>
            <a:endParaRPr sz="1600">
              <a:latin typeface="Times New Roman"/>
              <a:cs typeface="Times New Roman"/>
            </a:endParaRPr>
          </a:p>
          <a:p>
            <a:pPr marL="340360" marR="143510" indent="-328295">
              <a:lnSpc>
                <a:spcPct val="105000"/>
              </a:lnSpc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Expected expenses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using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Google Cloud services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hosting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database,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application server costs,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related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cloud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resources.</a:t>
            </a:r>
            <a:endParaRPr sz="1600">
              <a:latin typeface="Times New Roman"/>
              <a:cs typeface="Times New Roman"/>
            </a:endParaRPr>
          </a:p>
          <a:p>
            <a:pPr marL="340360" marR="86360" indent="-328295">
              <a:lnSpc>
                <a:spcPts val="2039"/>
              </a:lnSpc>
              <a:spcBef>
                <a:spcPts val="60"/>
              </a:spcBef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 Licenses: Costs associated with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purchasing 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subscribing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necessary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 tools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(excluding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MySQL, 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mentioned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it's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not needed).</a:t>
            </a:r>
            <a:endParaRPr sz="1600">
              <a:latin typeface="Times New Roman"/>
              <a:cs typeface="Times New Roman"/>
            </a:endParaRPr>
          </a:p>
          <a:p>
            <a:pPr marL="340360" indent="-328295">
              <a:lnSpc>
                <a:spcPts val="1905"/>
              </a:lnSpc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Management: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Projections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expenses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related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storage,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backup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solutions,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Google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Cloud.</a:t>
            </a:r>
            <a:endParaRPr sz="1600">
              <a:latin typeface="Times New Roman"/>
              <a:cs typeface="Times New Roman"/>
            </a:endParaRPr>
          </a:p>
          <a:p>
            <a:pPr marL="340360" marR="364490" indent="-328295">
              <a:lnSpc>
                <a:spcPct val="105000"/>
              </a:lnSpc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 Measures: Anticipated investment in security software and infrastructure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protect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integrity and comply with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regulations.</a:t>
            </a:r>
            <a:endParaRPr sz="1600">
              <a:latin typeface="Times New Roman"/>
              <a:cs typeface="Times New Roman"/>
            </a:endParaRPr>
          </a:p>
          <a:p>
            <a:pPr marL="340360" marR="5080" indent="-328295">
              <a:lnSpc>
                <a:spcPct val="105000"/>
              </a:lnSpc>
              <a:spcBef>
                <a:spcPts val="5"/>
              </a:spcBef>
              <a:buSzPct val="103125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Training and Support: Costs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creating training materials and sessions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end-users, as well as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ongoing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support and maintenance.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4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800" y="0"/>
                </a:lnTo>
              </a:path>
            </a:pathLst>
          </a:custGeom>
          <a:ln w="38100">
            <a:solidFill>
              <a:srgbClr val="1E9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152400"/>
            <a:ext cx="650488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245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22225">
              <a:lnSpc>
                <a:spcPts val="1710"/>
              </a:lnSpc>
              <a:spcBef>
                <a:spcPts val="229"/>
              </a:spcBef>
            </a:pPr>
            <a:r>
              <a:rPr spc="-15" dirty="0"/>
              <a:t>Our</a:t>
            </a:r>
            <a:r>
              <a:rPr dirty="0"/>
              <a:t> </a:t>
            </a:r>
            <a:r>
              <a:rPr spc="-25" dirty="0"/>
              <a:t>journey</a:t>
            </a:r>
            <a:r>
              <a:rPr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10" dirty="0"/>
              <a:t>modernize</a:t>
            </a:r>
            <a:r>
              <a:rPr dirty="0"/>
              <a:t> </a:t>
            </a:r>
            <a:r>
              <a:rPr spc="-15" dirty="0"/>
              <a:t>educational</a:t>
            </a:r>
            <a:r>
              <a:rPr spc="5" dirty="0"/>
              <a:t> </a:t>
            </a:r>
            <a:r>
              <a:rPr spc="-15" dirty="0"/>
              <a:t>management</a:t>
            </a:r>
            <a:r>
              <a:rPr dirty="0"/>
              <a:t> </a:t>
            </a:r>
            <a:r>
              <a:rPr spc="-25" dirty="0"/>
              <a:t>through</a:t>
            </a:r>
            <a:r>
              <a:rPr spc="5" dirty="0"/>
              <a:t> </a:t>
            </a:r>
            <a:r>
              <a:rPr spc="-10" dirty="0"/>
              <a:t>a</a:t>
            </a:r>
            <a:r>
              <a:rPr spc="-5" dirty="0"/>
              <a:t> </a:t>
            </a:r>
            <a:r>
              <a:rPr spc="-15" dirty="0"/>
              <a:t>comprehensive</a:t>
            </a:r>
            <a:r>
              <a:rPr dirty="0"/>
              <a:t> </a:t>
            </a:r>
            <a:r>
              <a:rPr spc="-15" dirty="0"/>
              <a:t>database</a:t>
            </a:r>
            <a:r>
              <a:rPr dirty="0"/>
              <a:t> </a:t>
            </a:r>
            <a:r>
              <a:rPr spc="-20" dirty="0"/>
              <a:t>solution </a:t>
            </a:r>
            <a:r>
              <a:rPr spc="-360" dirty="0"/>
              <a:t> </a:t>
            </a:r>
            <a:r>
              <a:rPr spc="-20" dirty="0"/>
              <a:t>has</a:t>
            </a:r>
            <a:r>
              <a:rPr dirty="0"/>
              <a:t> </a:t>
            </a:r>
            <a:r>
              <a:rPr spc="-10" dirty="0"/>
              <a:t>been</a:t>
            </a:r>
            <a:r>
              <a:rPr dirty="0"/>
              <a:t> </a:t>
            </a:r>
            <a:r>
              <a:rPr spc="-15" dirty="0"/>
              <a:t>transformative.</a:t>
            </a:r>
            <a:r>
              <a:rPr dirty="0"/>
              <a:t> </a:t>
            </a:r>
            <a:r>
              <a:rPr spc="20" dirty="0"/>
              <a:t>We</a:t>
            </a:r>
            <a:r>
              <a:rPr dirty="0"/>
              <a:t> </a:t>
            </a:r>
            <a:r>
              <a:rPr spc="-20" dirty="0"/>
              <a:t>have</a:t>
            </a:r>
            <a:r>
              <a:rPr dirty="0"/>
              <a:t> </a:t>
            </a:r>
            <a:r>
              <a:rPr spc="-15" dirty="0"/>
              <a:t>prioritized</a:t>
            </a:r>
            <a:r>
              <a:rPr dirty="0"/>
              <a:t> </a:t>
            </a:r>
            <a:r>
              <a:rPr spc="-10" dirty="0"/>
              <a:t>efficiency,</a:t>
            </a:r>
            <a:r>
              <a:rPr dirty="0"/>
              <a:t> </a:t>
            </a:r>
            <a:r>
              <a:rPr spc="-20" dirty="0"/>
              <a:t>accuracy,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20" dirty="0"/>
              <a:t>adaptability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meet</a:t>
            </a:r>
            <a:r>
              <a:rPr dirty="0"/>
              <a:t> </a:t>
            </a:r>
            <a:r>
              <a:rPr spc="-20" dirty="0"/>
              <a:t>the </a:t>
            </a:r>
            <a:r>
              <a:rPr spc="-15" dirty="0"/>
              <a:t> </a:t>
            </a:r>
            <a:r>
              <a:rPr spc="-20" dirty="0"/>
              <a:t>evolving</a:t>
            </a:r>
            <a:r>
              <a:rPr spc="-5" dirty="0"/>
              <a:t> </a:t>
            </a:r>
            <a:r>
              <a:rPr spc="-10" dirty="0"/>
              <a:t>needs</a:t>
            </a:r>
            <a:r>
              <a:rPr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-15" dirty="0"/>
              <a:t>educational</a:t>
            </a:r>
            <a:r>
              <a:rPr dirty="0"/>
              <a:t> </a:t>
            </a:r>
            <a:r>
              <a:rPr spc="-20" dirty="0"/>
              <a:t>institutions.</a:t>
            </a:r>
            <a:r>
              <a:rPr dirty="0"/>
              <a:t> </a:t>
            </a:r>
            <a:r>
              <a:rPr spc="-35" dirty="0"/>
              <a:t>By</a:t>
            </a:r>
            <a:r>
              <a:rPr dirty="0"/>
              <a:t> </a:t>
            </a:r>
            <a:r>
              <a:rPr spc="-20" dirty="0"/>
              <a:t>leveraging</a:t>
            </a:r>
            <a:r>
              <a:rPr dirty="0"/>
              <a:t> </a:t>
            </a:r>
            <a:r>
              <a:rPr spc="-40" dirty="0"/>
              <a:t>cutting-edge</a:t>
            </a:r>
            <a:r>
              <a:rPr dirty="0"/>
              <a:t> </a:t>
            </a:r>
            <a:r>
              <a:rPr spc="-15" dirty="0"/>
              <a:t>technologies</a:t>
            </a:r>
            <a:r>
              <a:rPr dirty="0"/>
              <a:t> </a:t>
            </a:r>
            <a:r>
              <a:rPr spc="-20" dirty="0"/>
              <a:t>such</a:t>
            </a:r>
            <a:r>
              <a:rPr dirty="0"/>
              <a:t> </a:t>
            </a:r>
            <a:r>
              <a:rPr spc="-15" dirty="0"/>
              <a:t>as </a:t>
            </a:r>
            <a:r>
              <a:rPr spc="-10" dirty="0"/>
              <a:t> </a:t>
            </a:r>
            <a:r>
              <a:rPr spc="-25" dirty="0"/>
              <a:t>MySQL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15" dirty="0"/>
              <a:t>sophisticated</a:t>
            </a:r>
            <a:r>
              <a:rPr dirty="0"/>
              <a:t> </a:t>
            </a:r>
            <a:r>
              <a:rPr spc="-15" dirty="0"/>
              <a:t>schemas,</a:t>
            </a:r>
            <a:r>
              <a:rPr dirty="0"/>
              <a:t> </a:t>
            </a:r>
            <a:r>
              <a:rPr spc="-5" dirty="0"/>
              <a:t>we</a:t>
            </a:r>
            <a:r>
              <a:rPr dirty="0"/>
              <a:t> </a:t>
            </a:r>
            <a:r>
              <a:rPr spc="-20" dirty="0"/>
              <a:t>have</a:t>
            </a:r>
            <a:r>
              <a:rPr dirty="0"/>
              <a:t> </a:t>
            </a:r>
            <a:r>
              <a:rPr spc="-15" dirty="0"/>
              <a:t>established</a:t>
            </a:r>
            <a:r>
              <a:rPr dirty="0"/>
              <a:t> </a:t>
            </a:r>
            <a:r>
              <a:rPr spc="-10" dirty="0"/>
              <a:t>a</a:t>
            </a:r>
            <a:r>
              <a:rPr spc="-5" dirty="0"/>
              <a:t> </a:t>
            </a:r>
            <a:r>
              <a:rPr spc="-20" dirty="0"/>
              <a:t>robust</a:t>
            </a:r>
            <a:r>
              <a:rPr dirty="0"/>
              <a:t> </a:t>
            </a:r>
            <a:r>
              <a:rPr spc="-10" dirty="0"/>
              <a:t>framework</a:t>
            </a:r>
            <a:r>
              <a:rPr dirty="0"/>
              <a:t> </a:t>
            </a:r>
            <a:r>
              <a:rPr spc="-25" dirty="0"/>
              <a:t>that</a:t>
            </a:r>
            <a:r>
              <a:rPr dirty="0"/>
              <a:t> </a:t>
            </a:r>
            <a:r>
              <a:rPr spc="-20" dirty="0"/>
              <a:t>ensures </a:t>
            </a:r>
            <a:r>
              <a:rPr spc="-15" dirty="0"/>
              <a:t> </a:t>
            </a:r>
            <a:r>
              <a:rPr spc="-20" dirty="0"/>
              <a:t>scalability,</a:t>
            </a:r>
            <a:r>
              <a:rPr spc="-5" dirty="0"/>
              <a:t> </a:t>
            </a:r>
            <a:r>
              <a:rPr spc="-20" dirty="0"/>
              <a:t>security,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spc="-10" dirty="0"/>
              <a:t> </a:t>
            </a:r>
            <a:r>
              <a:rPr spc="-30" dirty="0"/>
              <a:t>user-friendliness.</a:t>
            </a:r>
          </a:p>
          <a:p>
            <a:pPr marL="12700" marR="5080">
              <a:lnSpc>
                <a:spcPct val="94700"/>
              </a:lnSpc>
              <a:spcBef>
                <a:spcPts val="1200"/>
              </a:spcBef>
            </a:pPr>
            <a:r>
              <a:rPr spc="-15" dirty="0"/>
              <a:t>Our</a:t>
            </a:r>
            <a:r>
              <a:rPr dirty="0"/>
              <a:t> </a:t>
            </a:r>
            <a:r>
              <a:rPr spc="-20" dirty="0"/>
              <a:t>solution</a:t>
            </a:r>
            <a:r>
              <a:rPr spc="5" dirty="0"/>
              <a:t> </a:t>
            </a:r>
            <a:r>
              <a:rPr spc="-20" dirty="0"/>
              <a:t>not</a:t>
            </a:r>
            <a:r>
              <a:rPr dirty="0"/>
              <a:t> </a:t>
            </a:r>
            <a:r>
              <a:rPr spc="-25" dirty="0"/>
              <a:t>only</a:t>
            </a:r>
            <a:r>
              <a:rPr spc="5" dirty="0"/>
              <a:t> </a:t>
            </a:r>
            <a:r>
              <a:rPr spc="-15" dirty="0"/>
              <a:t>streamlines</a:t>
            </a:r>
            <a:r>
              <a:rPr dirty="0"/>
              <a:t> </a:t>
            </a:r>
            <a:r>
              <a:rPr spc="-15" dirty="0"/>
              <a:t>data</a:t>
            </a:r>
            <a:r>
              <a:rPr dirty="0"/>
              <a:t> </a:t>
            </a:r>
            <a:r>
              <a:rPr spc="-15" dirty="0"/>
              <a:t>management</a:t>
            </a:r>
            <a:r>
              <a:rPr dirty="0"/>
              <a:t> </a:t>
            </a:r>
            <a:r>
              <a:rPr spc="-10" dirty="0"/>
              <a:t>processes</a:t>
            </a:r>
            <a:r>
              <a:rPr spc="5" dirty="0"/>
              <a:t> </a:t>
            </a:r>
            <a:r>
              <a:rPr spc="-25" dirty="0"/>
              <a:t>but</a:t>
            </a:r>
            <a:r>
              <a:rPr spc="5" dirty="0"/>
              <a:t> </a:t>
            </a:r>
            <a:r>
              <a:rPr spc="-15" dirty="0"/>
              <a:t>also</a:t>
            </a:r>
            <a:r>
              <a:rPr spc="-5" dirty="0"/>
              <a:t> </a:t>
            </a:r>
            <a:r>
              <a:rPr spc="-10" dirty="0"/>
              <a:t>empowers</a:t>
            </a:r>
            <a:r>
              <a:rPr spc="5" dirty="0"/>
              <a:t> </a:t>
            </a:r>
            <a:r>
              <a:rPr spc="-15" dirty="0"/>
              <a:t>stakeholders </a:t>
            </a:r>
            <a:r>
              <a:rPr spc="-360" dirty="0"/>
              <a:t> </a:t>
            </a:r>
            <a:r>
              <a:rPr spc="-20" dirty="0"/>
              <a:t>with</a:t>
            </a:r>
            <a:r>
              <a:rPr spc="-5" dirty="0"/>
              <a:t> </a:t>
            </a:r>
            <a:r>
              <a:rPr spc="-40" dirty="0"/>
              <a:t>real-time</a:t>
            </a:r>
            <a:r>
              <a:rPr dirty="0"/>
              <a:t> </a:t>
            </a:r>
            <a:r>
              <a:rPr spc="-25" dirty="0"/>
              <a:t>insights</a:t>
            </a:r>
            <a:r>
              <a:rPr dirty="0"/>
              <a:t> for </a:t>
            </a:r>
            <a:r>
              <a:rPr spc="-10" dirty="0"/>
              <a:t>informed</a:t>
            </a:r>
            <a:r>
              <a:rPr dirty="0"/>
              <a:t> </a:t>
            </a:r>
            <a:r>
              <a:rPr spc="-30" dirty="0"/>
              <a:t>decision-making.</a:t>
            </a:r>
            <a:r>
              <a:rPr spc="-10" dirty="0"/>
              <a:t> </a:t>
            </a:r>
            <a:r>
              <a:rPr spc="-20" dirty="0"/>
              <a:t>Beyond</a:t>
            </a:r>
            <a:r>
              <a:rPr dirty="0"/>
              <a:t> </a:t>
            </a:r>
            <a:r>
              <a:rPr spc="-15" dirty="0"/>
              <a:t>technological</a:t>
            </a:r>
            <a:r>
              <a:rPr dirty="0"/>
              <a:t> </a:t>
            </a:r>
            <a:r>
              <a:rPr spc="-15" dirty="0"/>
              <a:t>advancements,</a:t>
            </a:r>
            <a:r>
              <a:rPr spc="-5" dirty="0"/>
              <a:t> we </a:t>
            </a:r>
            <a:r>
              <a:rPr dirty="0"/>
              <a:t> </a:t>
            </a:r>
            <a:r>
              <a:rPr spc="-15" dirty="0"/>
              <a:t>aspire</a:t>
            </a:r>
            <a:r>
              <a:rPr spc="-10" dirty="0"/>
              <a:t> to</a:t>
            </a:r>
            <a:r>
              <a:rPr dirty="0"/>
              <a:t> </a:t>
            </a:r>
            <a:r>
              <a:rPr spc="-10" dirty="0"/>
              <a:t>set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 </a:t>
            </a:r>
            <a:r>
              <a:rPr spc="-15" dirty="0"/>
              <a:t>new</a:t>
            </a:r>
            <a:r>
              <a:rPr spc="-5" dirty="0"/>
              <a:t> </a:t>
            </a:r>
            <a:r>
              <a:rPr spc="-20" dirty="0"/>
              <a:t>standard</a:t>
            </a:r>
            <a:r>
              <a:rPr dirty="0"/>
              <a:t> for</a:t>
            </a:r>
            <a:r>
              <a:rPr spc="-5" dirty="0"/>
              <a:t> </a:t>
            </a:r>
            <a:r>
              <a:rPr spc="-15" dirty="0"/>
              <a:t>educational</a:t>
            </a:r>
            <a:r>
              <a:rPr dirty="0"/>
              <a:t> </a:t>
            </a:r>
            <a:r>
              <a:rPr spc="-15" dirty="0"/>
              <a:t>management</a:t>
            </a:r>
            <a:r>
              <a:rPr spc="-5" dirty="0"/>
              <a:t> </a:t>
            </a:r>
            <a:r>
              <a:rPr spc="-20" dirty="0"/>
              <a:t>systems</a:t>
            </a:r>
            <a:r>
              <a:rPr dirty="0"/>
              <a:t> </a:t>
            </a:r>
            <a:r>
              <a:rPr spc="-20" dirty="0"/>
              <a:t>nationally,</a:t>
            </a:r>
            <a:r>
              <a:rPr spc="-5" dirty="0"/>
              <a:t> </a:t>
            </a:r>
            <a:r>
              <a:rPr spc="-15" dirty="0"/>
              <a:t>fostering </a:t>
            </a:r>
            <a:r>
              <a:rPr spc="-10" dirty="0"/>
              <a:t> </a:t>
            </a:r>
            <a:r>
              <a:rPr spc="-15" dirty="0"/>
              <a:t>collaboration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15" dirty="0"/>
              <a:t>engagement</a:t>
            </a:r>
            <a:r>
              <a:rPr dirty="0"/>
              <a:t> </a:t>
            </a:r>
            <a:r>
              <a:rPr spc="-15" dirty="0"/>
              <a:t>across</a:t>
            </a:r>
            <a:r>
              <a:rPr spc="-10" dirty="0"/>
              <a:t> </a:t>
            </a:r>
            <a:r>
              <a:rPr spc="-20" dirty="0"/>
              <a:t>all</a:t>
            </a:r>
            <a:r>
              <a:rPr spc="-5" dirty="0"/>
              <a:t> </a:t>
            </a:r>
            <a:r>
              <a:rPr spc="-15" dirty="0"/>
              <a:t>levels.</a:t>
            </a:r>
            <a:r>
              <a:rPr dirty="0"/>
              <a:t> </a:t>
            </a:r>
            <a:r>
              <a:rPr spc="5" dirty="0"/>
              <a:t>As</a:t>
            </a:r>
            <a:r>
              <a:rPr spc="-5" dirty="0"/>
              <a:t> we</a:t>
            </a:r>
            <a:r>
              <a:rPr dirty="0"/>
              <a:t> </a:t>
            </a:r>
            <a:r>
              <a:rPr spc="-10" dirty="0"/>
              <a:t>embrace</a:t>
            </a:r>
            <a:r>
              <a:rPr dirty="0"/>
              <a:t> </a:t>
            </a:r>
            <a:r>
              <a:rPr spc="-20" dirty="0"/>
              <a:t>digital</a:t>
            </a:r>
            <a:r>
              <a:rPr spc="-5" dirty="0"/>
              <a:t> </a:t>
            </a:r>
            <a:r>
              <a:rPr spc="-20" dirty="0"/>
              <a:t>innovation,</a:t>
            </a:r>
            <a:r>
              <a:rPr spc="-5" dirty="0"/>
              <a:t> </a:t>
            </a:r>
            <a:r>
              <a:rPr spc="-20" dirty="0"/>
              <a:t>our </a:t>
            </a:r>
            <a:r>
              <a:rPr spc="-15" dirty="0"/>
              <a:t> </a:t>
            </a:r>
            <a:r>
              <a:rPr spc="-10" dirty="0"/>
              <a:t>commitment</a:t>
            </a:r>
            <a:r>
              <a:rPr spc="-5" dirty="0"/>
              <a:t> </a:t>
            </a:r>
            <a:r>
              <a:rPr spc="-15" dirty="0"/>
              <a:t>remains</a:t>
            </a:r>
            <a:r>
              <a:rPr dirty="0"/>
              <a:t> </a:t>
            </a:r>
            <a:r>
              <a:rPr spc="-20" dirty="0"/>
              <a:t>unwavering: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20" dirty="0"/>
              <a:t>inspire</a:t>
            </a:r>
            <a:r>
              <a:rPr dirty="0"/>
              <a:t> </a:t>
            </a:r>
            <a:r>
              <a:rPr spc="-15" dirty="0"/>
              <a:t>change,</a:t>
            </a:r>
            <a:r>
              <a:rPr dirty="0"/>
              <a:t> </a:t>
            </a:r>
            <a:r>
              <a:rPr spc="-10" dirty="0"/>
              <a:t>empower</a:t>
            </a:r>
            <a:r>
              <a:rPr spc="-5" dirty="0"/>
              <a:t> </a:t>
            </a:r>
            <a:r>
              <a:rPr spc="-15" dirty="0"/>
              <a:t>education,</a:t>
            </a:r>
            <a:r>
              <a:rPr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20" dirty="0"/>
              <a:t>unlock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5" dirty="0"/>
              <a:t>full </a:t>
            </a:r>
            <a:r>
              <a:rPr spc="-10" dirty="0"/>
              <a:t> </a:t>
            </a:r>
            <a:r>
              <a:rPr spc="-15" dirty="0"/>
              <a:t>potential</a:t>
            </a:r>
            <a:r>
              <a:rPr spc="-5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-20" dirty="0"/>
              <a:t>every</a:t>
            </a:r>
            <a:r>
              <a:rPr dirty="0"/>
              <a:t> </a:t>
            </a:r>
            <a:r>
              <a:rPr spc="-15" dirty="0"/>
              <a:t>learner</a:t>
            </a:r>
            <a:r>
              <a:rPr dirty="0"/>
              <a:t> </a:t>
            </a:r>
            <a:r>
              <a:rPr spc="-25" dirty="0"/>
              <a:t>in</a:t>
            </a:r>
            <a:r>
              <a:rPr dirty="0"/>
              <a:t> </a:t>
            </a:r>
            <a:r>
              <a:rPr spc="-10" dirty="0"/>
              <a:t>a </a:t>
            </a:r>
            <a:r>
              <a:rPr spc="-20" dirty="0"/>
              <a:t>dynamic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20" dirty="0"/>
              <a:t>inclusive</a:t>
            </a:r>
            <a:r>
              <a:rPr dirty="0"/>
              <a:t> </a:t>
            </a:r>
            <a:r>
              <a:rPr spc="-15" dirty="0"/>
              <a:t>educational</a:t>
            </a:r>
            <a:r>
              <a:rPr dirty="0"/>
              <a:t> </a:t>
            </a:r>
            <a:r>
              <a:rPr spc="-20" dirty="0"/>
              <a:t>environment.</a:t>
            </a:r>
            <a:r>
              <a:rPr spc="-5" dirty="0"/>
              <a:t> </a:t>
            </a:r>
            <a:r>
              <a:rPr spc="-15" dirty="0"/>
              <a:t>Together,</a:t>
            </a:r>
            <a:r>
              <a:rPr dirty="0"/>
              <a:t> </a:t>
            </a:r>
            <a:r>
              <a:rPr spc="-5" dirty="0"/>
              <a:t>we </a:t>
            </a:r>
            <a:r>
              <a:rPr dirty="0"/>
              <a:t> </a:t>
            </a:r>
            <a:r>
              <a:rPr spc="-20" dirty="0"/>
              <a:t>envision</a:t>
            </a:r>
            <a:r>
              <a:rPr spc="-5" dirty="0"/>
              <a:t> </a:t>
            </a:r>
            <a:r>
              <a:rPr spc="-10" dirty="0"/>
              <a:t>a </a:t>
            </a:r>
            <a:r>
              <a:rPr spc="-15" dirty="0"/>
              <a:t>future</a:t>
            </a:r>
            <a:r>
              <a:rPr spc="-5" dirty="0"/>
              <a:t> </a:t>
            </a:r>
            <a:r>
              <a:rPr spc="-15" dirty="0"/>
              <a:t>where</a:t>
            </a:r>
            <a:r>
              <a:rPr spc="-5" dirty="0"/>
              <a:t> </a:t>
            </a:r>
            <a:r>
              <a:rPr spc="-15" dirty="0"/>
              <a:t>educational</a:t>
            </a:r>
            <a:r>
              <a:rPr spc="-5" dirty="0"/>
              <a:t> </a:t>
            </a:r>
            <a:r>
              <a:rPr spc="-10" dirty="0"/>
              <a:t>excellence</a:t>
            </a:r>
            <a:r>
              <a:rPr spc="-5" dirty="0"/>
              <a:t> </a:t>
            </a:r>
            <a:r>
              <a:rPr spc="-15" dirty="0"/>
              <a:t>knows</a:t>
            </a:r>
            <a:r>
              <a:rPr spc="-5" dirty="0"/>
              <a:t> </a:t>
            </a:r>
            <a:r>
              <a:rPr spc="-15" dirty="0"/>
              <a:t>no</a:t>
            </a:r>
            <a:r>
              <a:rPr spc="-5" dirty="0"/>
              <a:t> </a:t>
            </a:r>
            <a:r>
              <a:rPr spc="-20" dirty="0"/>
              <a:t>bounds.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2000" y="672605"/>
            <a:ext cx="1074420" cy="1125220"/>
          </a:xfrm>
          <a:custGeom>
            <a:avLst/>
            <a:gdLst/>
            <a:ahLst/>
            <a:cxnLst/>
            <a:rect l="l" t="t" r="r" b="b"/>
            <a:pathLst>
              <a:path w="1074420" h="1125220">
                <a:moveTo>
                  <a:pt x="0" y="1124949"/>
                </a:moveTo>
                <a:lnTo>
                  <a:pt x="0" y="0"/>
                </a:lnTo>
                <a:lnTo>
                  <a:pt x="1074424" y="0"/>
                </a:lnTo>
              </a:path>
            </a:pathLst>
          </a:custGeom>
          <a:ln w="28575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3" y="3345624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5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2" y="2817464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800" y="0"/>
                </a:lnTo>
              </a:path>
            </a:pathLst>
          </a:custGeom>
          <a:ln w="38100">
            <a:solidFill>
              <a:srgbClr val="1E9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008" y="1947017"/>
            <a:ext cx="2705100" cy="50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8089" y="1851481"/>
            <a:ext cx="26085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8BC34A"/>
                </a:solidFill>
                <a:latin typeface="Times New Roman"/>
                <a:cs typeface="Times New Roman"/>
              </a:rPr>
              <a:t>CONTENTS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2950" y="168275"/>
            <a:ext cx="2873375" cy="3180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endParaRPr sz="1800">
              <a:latin typeface="Times New Roman"/>
              <a:cs typeface="Times New Roman"/>
            </a:endParaRPr>
          </a:p>
          <a:p>
            <a:pPr marL="355600" marR="6540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Deliverables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Phases</a:t>
            </a:r>
            <a:endParaRPr sz="1800">
              <a:latin typeface="Times New Roman"/>
              <a:cs typeface="Times New Roman"/>
            </a:endParaRPr>
          </a:p>
          <a:p>
            <a:pPr marL="355600" marR="137795" indent="-342900">
              <a:lnSpc>
                <a:spcPct val="113799"/>
              </a:lnSpc>
              <a:spcBef>
                <a:spcPts val="5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EER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2950" y="3322955"/>
            <a:ext cx="225361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Measures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50"/>
              </a:lnSpc>
              <a:spcBef>
                <a:spcPts val="8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3" y="2292012"/>
            <a:ext cx="3022600" cy="43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25" y="2245450"/>
            <a:ext cx="2929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380230" marR="5080">
              <a:lnSpc>
                <a:spcPts val="1650"/>
              </a:lnSpc>
              <a:spcBef>
                <a:spcPts val="229"/>
              </a:spcBef>
            </a:pPr>
            <a:r>
              <a:rPr sz="1450" b="1" spc="-5" dirty="0">
                <a:latin typeface="Times New Roman"/>
                <a:cs typeface="Times New Roman"/>
              </a:rPr>
              <a:t>Current situation: </a:t>
            </a:r>
            <a:r>
              <a:rPr sz="1450" spc="-5" dirty="0">
                <a:latin typeface="Times New Roman"/>
                <a:cs typeface="Times New Roman"/>
              </a:rPr>
              <a:t>School </a:t>
            </a:r>
            <a:r>
              <a:rPr sz="1450" dirty="0">
                <a:latin typeface="Times New Roman"/>
                <a:cs typeface="Times New Roman"/>
              </a:rPr>
              <a:t>operates </a:t>
            </a:r>
            <a:r>
              <a:rPr sz="1450" spc="-5" dirty="0">
                <a:latin typeface="Times New Roman"/>
                <a:cs typeface="Times New Roman"/>
              </a:rPr>
              <a:t>across three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branches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with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approximately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2,400</a:t>
            </a:r>
            <a:r>
              <a:rPr sz="1450" spc="-6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students.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4499" y="998118"/>
            <a:ext cx="400304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95"/>
              </a:lnSpc>
              <a:spcBef>
                <a:spcPts val="100"/>
              </a:spcBef>
            </a:pP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14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sz="14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Excel-based-system: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95"/>
              </a:lnSpc>
            </a:pP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managing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240"/>
              </a:spcBef>
            </a:pP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Proposed solution: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 of a database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streamline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accuracy.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4499" y="2504973"/>
            <a:ext cx="4051935" cy="6667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185"/>
              </a:spcBef>
            </a:pP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Benefits </a:t>
            </a:r>
            <a:r>
              <a:rPr sz="1450" b="1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new system: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Expected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reduction of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manual workload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by 30%,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ensuring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accuracy, and </a:t>
            </a:r>
            <a:r>
              <a:rPr sz="145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providing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instant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499" y="3649497"/>
            <a:ext cx="3762375" cy="6667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229"/>
              </a:spcBef>
            </a:pP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Vision: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Modernizing educational management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enhanced efficiency,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reliability,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and adaptability to </a:t>
            </a:r>
            <a:r>
              <a:rPr sz="145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needs.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7485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Challenges</a:t>
            </a:r>
            <a:r>
              <a:rPr spc="5" dirty="0"/>
              <a:t> </a:t>
            </a:r>
            <a:r>
              <a:rPr spc="130" dirty="0"/>
              <a:t>in</a:t>
            </a:r>
            <a:r>
              <a:rPr spc="5" dirty="0"/>
              <a:t> </a:t>
            </a:r>
            <a:r>
              <a:rPr spc="10" dirty="0"/>
              <a:t>Data </a:t>
            </a:r>
            <a:r>
              <a:rPr spc="140" dirty="0"/>
              <a:t>Management</a:t>
            </a:r>
            <a:r>
              <a:rPr spc="5" dirty="0"/>
              <a:t> </a:t>
            </a:r>
            <a:r>
              <a:rPr spc="15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625" y="1623255"/>
            <a:ext cx="178943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Fragmentation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25" y="2824914"/>
            <a:ext cx="2300605" cy="771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6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scattered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platforms,leading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inefficiencies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inaccuracies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4100" y="1623255"/>
            <a:ext cx="177292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Lack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100" y="2824914"/>
            <a:ext cx="2074545" cy="771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6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Absence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 a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centralized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database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disjointed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525" y="1623255"/>
            <a:ext cx="162179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Concerns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525" y="2824914"/>
            <a:ext cx="2176145" cy="771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6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centralized system,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becomes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major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challenge.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10" dirty="0"/>
              <a:t> </a:t>
            </a:r>
            <a:r>
              <a:rPr spc="-110" dirty="0"/>
              <a:t>ROLE</a:t>
            </a:r>
            <a:r>
              <a:rPr spc="10" dirty="0"/>
              <a:t> </a:t>
            </a:r>
            <a:r>
              <a:rPr spc="-110" dirty="0"/>
              <a:t>OF</a:t>
            </a:r>
            <a:r>
              <a:rPr spc="10" dirty="0"/>
              <a:t> </a:t>
            </a:r>
            <a:r>
              <a:rPr spc="-50" dirty="0"/>
              <a:t>TECHNOLOGY</a:t>
            </a:r>
            <a:r>
              <a:rPr spc="10" dirty="0"/>
              <a:t> </a:t>
            </a:r>
            <a:r>
              <a:rPr spc="-70" dirty="0"/>
              <a:t>IN</a:t>
            </a:r>
            <a:r>
              <a:rPr spc="10" dirty="0"/>
              <a:t> </a:t>
            </a:r>
            <a:r>
              <a:rPr spc="-120" dirty="0"/>
              <a:t>SCHOOL </a:t>
            </a:r>
            <a:r>
              <a:rPr spc="-710" dirty="0"/>
              <a:t> </a:t>
            </a:r>
            <a:r>
              <a:rPr spc="6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600" y="1623255"/>
            <a:ext cx="155956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39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36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Allocation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0" y="3105330"/>
            <a:ext cx="215773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Facilitates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resource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allocation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based on real-time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4100" y="1623255"/>
            <a:ext cx="189230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39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36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Data-Driven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Decision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4100" y="3105330"/>
            <a:ext cx="202311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Empowers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administrators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data-driven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decisions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525" y="1623255"/>
            <a:ext cx="1684655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39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36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sz="16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Parental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Engagement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525" y="3105330"/>
            <a:ext cx="223139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Enhances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Parental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engagement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through transparent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2877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525" y="1549116"/>
            <a:ext cx="4787900" cy="15678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5"/>
              </a:spcBef>
              <a:buChar char="●"/>
              <a:tabLst>
                <a:tab pos="380365" algn="l"/>
                <a:tab pos="3810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Unified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2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Char char="●"/>
              <a:tabLst>
                <a:tab pos="380365" algn="l"/>
                <a:tab pos="3810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Customized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Char char="●"/>
              <a:tabLst>
                <a:tab pos="380365" algn="l"/>
                <a:tab pos="3810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Entity-Relationship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00"/>
              </a:spcBef>
              <a:buChar char="●"/>
              <a:tabLst>
                <a:tab pos="380365" algn="l"/>
                <a:tab pos="381000" algn="l"/>
              </a:tabLst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Interactive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Dashboard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95524"/>
            <a:ext cx="33420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35" dirty="0"/>
              <a:t> </a:t>
            </a:r>
            <a:r>
              <a:rPr spc="40" dirty="0"/>
              <a:t>PHASES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148" y="1550395"/>
            <a:ext cx="462280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148" y="1934443"/>
            <a:ext cx="4991100" cy="3429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0148" y="2324277"/>
            <a:ext cx="6451600" cy="1874520"/>
            <a:chOff x="400148" y="2324277"/>
            <a:chExt cx="6451600" cy="1874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148" y="2324277"/>
              <a:ext cx="2374900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48" y="2702539"/>
              <a:ext cx="6451600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148" y="3086587"/>
              <a:ext cx="3556000" cy="342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148" y="3470635"/>
              <a:ext cx="3771900" cy="342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148" y="3855895"/>
              <a:ext cx="1498600" cy="3429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6625" y="1411542"/>
            <a:ext cx="6427470" cy="271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9865">
              <a:lnSpc>
                <a:spcPct val="157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0 -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Assessment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available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visualization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2 -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750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3 -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Extraction, transformation, and loading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primary database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4 -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Compilation and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data</a:t>
            </a:r>
            <a:endParaRPr sz="1600">
              <a:latin typeface="Times New Roman"/>
              <a:cs typeface="Times New Roman"/>
            </a:endParaRPr>
          </a:p>
          <a:p>
            <a:pPr marL="12700" marR="2731135">
              <a:lnSpc>
                <a:spcPct val="15750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dashboard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development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6 -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Testing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25" y="556774"/>
            <a:ext cx="5977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Database</a:t>
            </a:r>
            <a:r>
              <a:rPr spc="10" dirty="0"/>
              <a:t> </a:t>
            </a:r>
            <a:r>
              <a:rPr spc="75" dirty="0"/>
              <a:t>Information</a:t>
            </a:r>
            <a:r>
              <a:rPr spc="15" dirty="0"/>
              <a:t> </a:t>
            </a:r>
            <a:r>
              <a:rPr spc="130" dirty="0"/>
              <a:t>and</a:t>
            </a:r>
            <a:r>
              <a:rPr spc="10" dirty="0"/>
              <a:t> </a:t>
            </a:r>
            <a:r>
              <a:rPr spc="11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954" y="3490016"/>
            <a:ext cx="846455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Parent-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022" y="1545042"/>
            <a:ext cx="2987040" cy="36087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2905" indent="-370840">
              <a:lnSpc>
                <a:spcPts val="2625"/>
              </a:lnSpc>
              <a:spcBef>
                <a:spcPts val="135"/>
              </a:spcBef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840105">
              <a:lnSpc>
                <a:spcPts val="2550"/>
              </a:lnSpc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Recipients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382905" indent="-370840">
              <a:lnSpc>
                <a:spcPts val="2525"/>
              </a:lnSpc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Teachers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840105">
              <a:lnSpc>
                <a:spcPts val="2550"/>
              </a:lnSpc>
            </a:pP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Engagement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382905" indent="-370840">
              <a:lnSpc>
                <a:spcPts val="2550"/>
              </a:lnSpc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840105">
              <a:lnSpc>
                <a:spcPts val="2550"/>
              </a:lnSpc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Analytics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382905" marR="270510" indent="-370840">
              <a:lnSpc>
                <a:spcPts val="2550"/>
              </a:lnSpc>
              <a:spcBef>
                <a:spcPts val="120"/>
              </a:spcBef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Grades Table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Teacher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Interactions</a:t>
            </a:r>
            <a:endParaRPr sz="2200">
              <a:latin typeface="Times New Roman"/>
              <a:cs typeface="Times New Roman"/>
            </a:endParaRPr>
          </a:p>
          <a:p>
            <a:pPr marL="382905" indent="-370840">
              <a:lnSpc>
                <a:spcPts val="2440"/>
              </a:lnSpc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Organizations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840105">
              <a:lnSpc>
                <a:spcPts val="2550"/>
              </a:lnSpc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Announcements</a:t>
            </a:r>
            <a:endParaRPr sz="2200">
              <a:latin typeface="Times New Roman"/>
              <a:cs typeface="Times New Roman"/>
            </a:endParaRPr>
          </a:p>
          <a:p>
            <a:pPr marL="382905" indent="-370840">
              <a:lnSpc>
                <a:spcPts val="2595"/>
              </a:lnSpc>
              <a:buChar char="●"/>
              <a:tabLst>
                <a:tab pos="382905" algn="l"/>
                <a:tab pos="383540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Events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0" y="0"/>
            <a:ext cx="8883650" cy="5143500"/>
            <a:chOff x="63500" y="0"/>
            <a:chExt cx="8883650" cy="5143500"/>
          </a:xfrm>
        </p:grpSpPr>
        <p:sp>
          <p:nvSpPr>
            <p:cNvPr id="3" name="object 3"/>
            <p:cNvSpPr/>
            <p:nvPr/>
          </p:nvSpPr>
          <p:spPr>
            <a:xfrm>
              <a:off x="492562" y="1260284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800" y="0"/>
                  </a:lnTo>
                </a:path>
              </a:pathLst>
            </a:custGeom>
            <a:ln w="38100">
              <a:solidFill>
                <a:srgbClr val="1E9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0" y="0"/>
              <a:ext cx="8883113" cy="514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677</Words>
  <Application>Microsoft Office PowerPoint</Application>
  <PresentationFormat>On-screen Show (16:9)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Georgia</vt:lpstr>
      <vt:lpstr>Palatino Linotype</vt:lpstr>
      <vt:lpstr>Roboto</vt:lpstr>
      <vt:lpstr>Times New Roman</vt:lpstr>
      <vt:lpstr>Office Theme</vt:lpstr>
      <vt:lpstr>Empowering</vt:lpstr>
      <vt:lpstr>PowerPoint Presentation</vt:lpstr>
      <vt:lpstr>Current situation: School operates across three  branches with approximately 2,400 students.</vt:lpstr>
      <vt:lpstr>Challenges in Data Management Systems</vt:lpstr>
      <vt:lpstr>THE ROLE OF TECHNOLOGY IN SCHOOL  MANAGEMENT</vt:lpstr>
      <vt:lpstr>DELIVERABLES</vt:lpstr>
      <vt:lpstr>PROJECT PHASES</vt:lpstr>
      <vt:lpstr>Database Information and Tables</vt:lpstr>
      <vt:lpstr>PowerPoint Presentation</vt:lpstr>
      <vt:lpstr>USER INTERFACE &amp; SECURITY MEASURES</vt:lpstr>
      <vt:lpstr>Resources and Budget Overview</vt:lpstr>
      <vt:lpstr>Estimated Budget (10000$)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Triveni B</dc:creator>
  <cp:lastModifiedBy>Triveni B</cp:lastModifiedBy>
  <cp:revision>1</cp:revision>
  <dcterms:created xsi:type="dcterms:W3CDTF">2024-07-24T20:58:19Z</dcterms:created>
  <dcterms:modified xsi:type="dcterms:W3CDTF">2024-07-24T21:00:01Z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2024-07-24T00:00:00Z</vt:filetime>
  </property>
</Properties>
</file>