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8"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EBD-DB4C-64A4-7078-94B0651D4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40817E-1DDA-D390-C55A-BD8DFBBC7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DF5489-3DC3-B73D-D6EC-517AEA8652E0}"/>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5" name="Footer Placeholder 4">
            <a:extLst>
              <a:ext uri="{FF2B5EF4-FFF2-40B4-BE49-F238E27FC236}">
                <a16:creationId xmlns:a16="http://schemas.microsoft.com/office/drawing/2014/main" id="{BE2F7DD7-098D-9B7E-8416-25B70CC74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25D89-1A6E-7489-6FB5-2EDAA6B30785}"/>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147134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5A5C-9490-737D-827B-CC27DB5B33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F24045-9871-6CFC-3BBC-AABAC3F404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916E69-D62D-620D-3A7D-864496F2021B}"/>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5" name="Footer Placeholder 4">
            <a:extLst>
              <a:ext uri="{FF2B5EF4-FFF2-40B4-BE49-F238E27FC236}">
                <a16:creationId xmlns:a16="http://schemas.microsoft.com/office/drawing/2014/main" id="{98E27EE8-0F88-E424-DBC4-FD64ACD6DE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A8CFB-3EF0-B361-97AD-4142FDB35925}"/>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276158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AB1FF-BAF1-EBB4-0BC3-10EDCD7750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482F56-F114-11B7-D0ED-7414E51424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05330-7D90-56A6-8088-F6C8C28B1D30}"/>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5" name="Footer Placeholder 4">
            <a:extLst>
              <a:ext uri="{FF2B5EF4-FFF2-40B4-BE49-F238E27FC236}">
                <a16:creationId xmlns:a16="http://schemas.microsoft.com/office/drawing/2014/main" id="{113BF1A4-8EF0-2610-7AA9-A8C0E8871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56E07-D78E-9D49-929F-BEE2BA6BF1C5}"/>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353931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E341-559E-673A-0A56-872C1A4AEC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F7987A-7B47-A6EC-B310-2EB1A0569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9385A-38AC-FB3E-8E7B-15848059B526}"/>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5" name="Footer Placeholder 4">
            <a:extLst>
              <a:ext uri="{FF2B5EF4-FFF2-40B4-BE49-F238E27FC236}">
                <a16:creationId xmlns:a16="http://schemas.microsoft.com/office/drawing/2014/main" id="{23B286B1-11BF-B84E-B184-46CCF741E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007B8-5228-7314-3A4A-6223D47671BB}"/>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220275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244A-8A6E-4A69-EACE-E47DF43BF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A8CCC0-2F76-1742-694C-F7E9514DF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6D790-6FC3-FA21-1395-DEDCF8077F2E}"/>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5" name="Footer Placeholder 4">
            <a:extLst>
              <a:ext uri="{FF2B5EF4-FFF2-40B4-BE49-F238E27FC236}">
                <a16:creationId xmlns:a16="http://schemas.microsoft.com/office/drawing/2014/main" id="{F36B944D-8768-8EFD-1288-2C1231DBF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87281-34F4-D873-FFE4-71CEC887BF95}"/>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225514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661E-8A53-F3A1-CD44-3B073BC48F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2B6EC7-C892-74E9-C133-D9B2CD9DE3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58B08B-167A-7398-651C-48F80D70A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EF1AC8-A38F-661A-5AAC-E331C4CA092C}"/>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6" name="Footer Placeholder 5">
            <a:extLst>
              <a:ext uri="{FF2B5EF4-FFF2-40B4-BE49-F238E27FC236}">
                <a16:creationId xmlns:a16="http://schemas.microsoft.com/office/drawing/2014/main" id="{04D0BCD4-7EBF-4F40-C41F-38FC3DDC76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34AEF-7E38-9AC9-717A-C96CA605ACE8}"/>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240568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2143-84F4-C505-3EA3-7B406E1C5B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3C68D-3BD0-38F8-0DF5-D9C3B16EA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1EDC47-F3D9-81EF-5434-B28309F355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960ED5-DFED-2ABD-EA3D-1CBBFCDFC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4BA95-523C-1AF1-2F40-D27D22BEA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3E6542-B213-240F-0728-8C851828D06D}"/>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8" name="Footer Placeholder 7">
            <a:extLst>
              <a:ext uri="{FF2B5EF4-FFF2-40B4-BE49-F238E27FC236}">
                <a16:creationId xmlns:a16="http://schemas.microsoft.com/office/drawing/2014/main" id="{B84E55C0-6D5C-3207-5BA9-1088E2C69B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69C7AD-84F3-030C-DEB6-229F83DDEA24}"/>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94700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BF04-7721-F5EF-EF15-84D6EDBCA9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383916-7352-E368-917E-4B2E19F9D59E}"/>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4" name="Footer Placeholder 3">
            <a:extLst>
              <a:ext uri="{FF2B5EF4-FFF2-40B4-BE49-F238E27FC236}">
                <a16:creationId xmlns:a16="http://schemas.microsoft.com/office/drawing/2014/main" id="{69EF8090-7603-FF07-A7E1-1C5AEEB45D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9B769F-6180-E779-C9FC-A6F004F1A7D3}"/>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386325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FC249-A6AF-879C-CCFC-E5EEA24FD930}"/>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3" name="Footer Placeholder 2">
            <a:extLst>
              <a:ext uri="{FF2B5EF4-FFF2-40B4-BE49-F238E27FC236}">
                <a16:creationId xmlns:a16="http://schemas.microsoft.com/office/drawing/2014/main" id="{F640EE60-FA97-1A23-391F-9349CFA579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AD14F5-6DA7-EB95-7B9F-BFEB4F92A160}"/>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368470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D893-07E7-5ED1-DC0B-3BA031F8D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980C2D-2BFC-08DB-4FD5-89D24844C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84930C-BD11-94A8-8340-4A5CE8B90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6CBA0-940D-5F62-9A32-215E5E7318CC}"/>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6" name="Footer Placeholder 5">
            <a:extLst>
              <a:ext uri="{FF2B5EF4-FFF2-40B4-BE49-F238E27FC236}">
                <a16:creationId xmlns:a16="http://schemas.microsoft.com/office/drawing/2014/main" id="{4F696483-4CED-43F3-776B-7656D5FEA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A5E22F-4D87-2D4F-1526-32663070BDC8}"/>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292129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43FF-6A04-87C8-63FA-240FA1A51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FB05CF-82F9-FC7F-E3F1-2E697E54F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3FF915-9D6C-6828-FBFE-24CE9BD25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54C3B-C63D-141D-A2AC-BA4397E00BAF}"/>
              </a:ext>
            </a:extLst>
          </p:cNvPr>
          <p:cNvSpPr>
            <a:spLocks noGrp="1"/>
          </p:cNvSpPr>
          <p:nvPr>
            <p:ph type="dt" sz="half" idx="10"/>
          </p:nvPr>
        </p:nvSpPr>
        <p:spPr/>
        <p:txBody>
          <a:bodyPr/>
          <a:lstStyle/>
          <a:p>
            <a:fld id="{4646232C-1F56-44FB-8A76-7347D5033322}" type="datetimeFigureOut">
              <a:rPr lang="en-IN" smtClean="0"/>
              <a:t>08-07-2024</a:t>
            </a:fld>
            <a:endParaRPr lang="en-IN"/>
          </a:p>
        </p:txBody>
      </p:sp>
      <p:sp>
        <p:nvSpPr>
          <p:cNvPr id="6" name="Footer Placeholder 5">
            <a:extLst>
              <a:ext uri="{FF2B5EF4-FFF2-40B4-BE49-F238E27FC236}">
                <a16:creationId xmlns:a16="http://schemas.microsoft.com/office/drawing/2014/main" id="{108E7833-A497-EC86-10F6-CA14EB15FF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66F0D9-BE91-D339-CFA6-EF8822D0D977}"/>
              </a:ext>
            </a:extLst>
          </p:cNvPr>
          <p:cNvSpPr>
            <a:spLocks noGrp="1"/>
          </p:cNvSpPr>
          <p:nvPr>
            <p:ph type="sldNum" sz="quarter" idx="12"/>
          </p:nvPr>
        </p:nvSpPr>
        <p:spPr/>
        <p:txBody>
          <a:bodyPr/>
          <a:lstStyle/>
          <a:p>
            <a:fld id="{2643EB25-E033-4ABD-BF31-AB0D21B5D1C2}" type="slidenum">
              <a:rPr lang="en-IN" smtClean="0"/>
              <a:t>‹#›</a:t>
            </a:fld>
            <a:endParaRPr lang="en-IN"/>
          </a:p>
        </p:txBody>
      </p:sp>
    </p:spTree>
    <p:extLst>
      <p:ext uri="{BB962C8B-B14F-4D97-AF65-F5344CB8AC3E}">
        <p14:creationId xmlns:p14="http://schemas.microsoft.com/office/powerpoint/2010/main" val="421932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9DD9E0-85DC-5125-85B6-A349FA580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B8A6E8-641A-9719-6C43-965E3760E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0EF396-FD1F-2AE1-4CCA-3A3145F7C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6232C-1F56-44FB-8A76-7347D5033322}" type="datetimeFigureOut">
              <a:rPr lang="en-IN" smtClean="0"/>
              <a:t>08-07-2024</a:t>
            </a:fld>
            <a:endParaRPr lang="en-IN"/>
          </a:p>
        </p:txBody>
      </p:sp>
      <p:sp>
        <p:nvSpPr>
          <p:cNvPr id="5" name="Footer Placeholder 4">
            <a:extLst>
              <a:ext uri="{FF2B5EF4-FFF2-40B4-BE49-F238E27FC236}">
                <a16:creationId xmlns:a16="http://schemas.microsoft.com/office/drawing/2014/main" id="{FEA36800-F846-056C-62CB-77016BBAA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B03F79-39BB-70B6-EA7C-B79493498E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3EB25-E033-4ABD-BF31-AB0D21B5D1C2}" type="slidenum">
              <a:rPr lang="en-IN" smtClean="0"/>
              <a:t>‹#›</a:t>
            </a:fld>
            <a:endParaRPr lang="en-IN"/>
          </a:p>
        </p:txBody>
      </p:sp>
    </p:spTree>
    <p:extLst>
      <p:ext uri="{BB962C8B-B14F-4D97-AF65-F5344CB8AC3E}">
        <p14:creationId xmlns:p14="http://schemas.microsoft.com/office/powerpoint/2010/main" val="279802622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962B-618A-2EEE-6842-292191AA4524}"/>
              </a:ext>
            </a:extLst>
          </p:cNvPr>
          <p:cNvSpPr>
            <a:spLocks noGrp="1"/>
          </p:cNvSpPr>
          <p:nvPr>
            <p:ph type="ctrTitle"/>
          </p:nvPr>
        </p:nvSpPr>
        <p:spPr>
          <a:xfrm>
            <a:off x="78657" y="1"/>
            <a:ext cx="12015019" cy="1307690"/>
          </a:xfrm>
        </p:spPr>
        <p:txBody>
          <a:bodyPr>
            <a:normAutofit/>
          </a:bodyPr>
          <a:lstStyle/>
          <a:p>
            <a:r>
              <a:rPr lang="en-IN" sz="4000" b="1" dirty="0">
                <a:latin typeface="Times New Roman" panose="02020603050405020304" pitchFamily="18" charset="0"/>
                <a:cs typeface="Times New Roman" panose="02020603050405020304" pitchFamily="18" charset="0"/>
              </a:rPr>
              <a:t>Title: Predicting Beer Production</a:t>
            </a:r>
          </a:p>
        </p:txBody>
      </p:sp>
      <p:sp>
        <p:nvSpPr>
          <p:cNvPr id="3" name="Subtitle 2">
            <a:extLst>
              <a:ext uri="{FF2B5EF4-FFF2-40B4-BE49-F238E27FC236}">
                <a16:creationId xmlns:a16="http://schemas.microsoft.com/office/drawing/2014/main" id="{D27B3EBA-8D08-6B7C-791F-F649E86A0931}"/>
              </a:ext>
            </a:extLst>
          </p:cNvPr>
          <p:cNvSpPr>
            <a:spLocks noGrp="1"/>
          </p:cNvSpPr>
          <p:nvPr>
            <p:ph type="subTitle" idx="1"/>
          </p:nvPr>
        </p:nvSpPr>
        <p:spPr>
          <a:xfrm>
            <a:off x="2310580" y="3602038"/>
            <a:ext cx="9783097" cy="3255962"/>
          </a:xfrm>
        </p:spPr>
        <p:txBody>
          <a:bodyPr>
            <a:normAutofit/>
          </a:bodyPr>
          <a:lstStyle/>
          <a:p>
            <a:pPr algn="r"/>
            <a:endParaRPr lang="en-IN" dirty="0"/>
          </a:p>
          <a:p>
            <a:pPr algn="r"/>
            <a:endParaRPr lang="en-IN" dirty="0"/>
          </a:p>
          <a:p>
            <a:pPr algn="r"/>
            <a:endParaRPr lang="en-IN" dirty="0"/>
          </a:p>
          <a:p>
            <a:pPr algn="r"/>
            <a:endParaRPr lang="en-IN" dirty="0"/>
          </a:p>
          <a:p>
            <a:pPr algn="r"/>
            <a:endParaRPr lang="en-IN" dirty="0">
              <a:latin typeface="Times New Roman" panose="02020603050405020304" pitchFamily="18" charset="0"/>
              <a:cs typeface="Times New Roman" panose="02020603050405020304" pitchFamily="18" charset="0"/>
            </a:endParaRPr>
          </a:p>
          <a:p>
            <a:pPr algn="r"/>
            <a:r>
              <a:rPr lang="en-IN" dirty="0">
                <a:latin typeface="Times New Roman" panose="02020603050405020304" pitchFamily="18" charset="0"/>
                <a:cs typeface="Times New Roman" panose="02020603050405020304" pitchFamily="18" charset="0"/>
              </a:rPr>
              <a:t>Name: Triveni Bhaskar</a:t>
            </a:r>
          </a:p>
        </p:txBody>
      </p:sp>
      <p:pic>
        <p:nvPicPr>
          <p:cNvPr id="5" name="Picture 4">
            <a:extLst>
              <a:ext uri="{FF2B5EF4-FFF2-40B4-BE49-F238E27FC236}">
                <a16:creationId xmlns:a16="http://schemas.microsoft.com/office/drawing/2014/main" id="{5FE71321-1BA9-E301-73D5-9F32D0A5F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088" y="1517214"/>
            <a:ext cx="9755823" cy="4303483"/>
          </a:xfrm>
          <a:prstGeom prst="rect">
            <a:avLst/>
          </a:prstGeom>
        </p:spPr>
      </p:pic>
    </p:spTree>
    <p:extLst>
      <p:ext uri="{BB962C8B-B14F-4D97-AF65-F5344CB8AC3E}">
        <p14:creationId xmlns:p14="http://schemas.microsoft.com/office/powerpoint/2010/main" val="38945724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2D80-5285-70C6-5899-D5B8BB01E5CF}"/>
              </a:ext>
            </a:extLst>
          </p:cNvPr>
          <p:cNvSpPr>
            <a:spLocks noGrp="1"/>
          </p:cNvSpPr>
          <p:nvPr>
            <p:ph type="ctrTitle"/>
          </p:nvPr>
        </p:nvSpPr>
        <p:spPr>
          <a:xfrm>
            <a:off x="0" y="1"/>
            <a:ext cx="12192000" cy="1297858"/>
          </a:xfrm>
        </p:spPr>
        <p:txBody>
          <a:bodyPr>
            <a:normAutofit/>
          </a:bodyPr>
          <a:lstStyle/>
          <a:p>
            <a:r>
              <a:rPr lang="en-IN" sz="3200" b="1" u="sng" dirty="0">
                <a:latin typeface="Times New Roman" panose="02020603050405020304" pitchFamily="18" charset="0"/>
                <a:cs typeface="Times New Roman" panose="02020603050405020304" pitchFamily="18" charset="0"/>
              </a:rPr>
              <a:t>Output received after analysis process</a:t>
            </a:r>
            <a:endParaRPr lang="en-IN" sz="3200" b="1" u="sng" dirty="0"/>
          </a:p>
        </p:txBody>
      </p:sp>
      <p:sp>
        <p:nvSpPr>
          <p:cNvPr id="3" name="Subtitle 2">
            <a:extLst>
              <a:ext uri="{FF2B5EF4-FFF2-40B4-BE49-F238E27FC236}">
                <a16:creationId xmlns:a16="http://schemas.microsoft.com/office/drawing/2014/main" id="{537C6BD7-7474-E3AD-9CE9-0B16B3FCFB2B}"/>
              </a:ext>
            </a:extLst>
          </p:cNvPr>
          <p:cNvSpPr>
            <a:spLocks noGrp="1"/>
          </p:cNvSpPr>
          <p:nvPr>
            <p:ph type="subTitle" idx="1"/>
          </p:nvPr>
        </p:nvSpPr>
        <p:spPr>
          <a:xfrm>
            <a:off x="0" y="1386347"/>
            <a:ext cx="12192000" cy="5471651"/>
          </a:xfrm>
        </p:spPr>
        <p:txBody>
          <a:bodyPr/>
          <a:lstStyle/>
          <a:p>
            <a:endParaRPr lang="en-IN" dirty="0"/>
          </a:p>
        </p:txBody>
      </p:sp>
      <p:pic>
        <p:nvPicPr>
          <p:cNvPr id="5" name="Picture 4">
            <a:extLst>
              <a:ext uri="{FF2B5EF4-FFF2-40B4-BE49-F238E27FC236}">
                <a16:creationId xmlns:a16="http://schemas.microsoft.com/office/drawing/2014/main" id="{F28DE19B-7A7E-0906-32DF-73DDBE13F7EC}"/>
              </a:ext>
            </a:extLst>
          </p:cNvPr>
          <p:cNvPicPr>
            <a:picLocks noChangeAspect="1"/>
          </p:cNvPicPr>
          <p:nvPr/>
        </p:nvPicPr>
        <p:blipFill>
          <a:blip r:embed="rId2"/>
          <a:stretch>
            <a:fillRect/>
          </a:stretch>
        </p:blipFill>
        <p:spPr>
          <a:xfrm>
            <a:off x="142051" y="1386347"/>
            <a:ext cx="5472167" cy="2558418"/>
          </a:xfrm>
          <a:prstGeom prst="rect">
            <a:avLst/>
          </a:prstGeom>
        </p:spPr>
      </p:pic>
      <p:pic>
        <p:nvPicPr>
          <p:cNvPr id="7" name="Picture 6">
            <a:extLst>
              <a:ext uri="{FF2B5EF4-FFF2-40B4-BE49-F238E27FC236}">
                <a16:creationId xmlns:a16="http://schemas.microsoft.com/office/drawing/2014/main" id="{44605051-0C7D-F870-7720-3AE93F3BD53E}"/>
              </a:ext>
            </a:extLst>
          </p:cNvPr>
          <p:cNvPicPr>
            <a:picLocks noChangeAspect="1"/>
          </p:cNvPicPr>
          <p:nvPr/>
        </p:nvPicPr>
        <p:blipFill>
          <a:blip r:embed="rId3"/>
          <a:stretch>
            <a:fillRect/>
          </a:stretch>
        </p:blipFill>
        <p:spPr>
          <a:xfrm>
            <a:off x="5614217" y="1386348"/>
            <a:ext cx="5555227" cy="2646906"/>
          </a:xfrm>
          <a:prstGeom prst="rect">
            <a:avLst/>
          </a:prstGeom>
        </p:spPr>
      </p:pic>
      <p:pic>
        <p:nvPicPr>
          <p:cNvPr id="9" name="Picture 8">
            <a:extLst>
              <a:ext uri="{FF2B5EF4-FFF2-40B4-BE49-F238E27FC236}">
                <a16:creationId xmlns:a16="http://schemas.microsoft.com/office/drawing/2014/main" id="{937682B9-455B-46DA-BF0A-F3919770B6F6}"/>
              </a:ext>
            </a:extLst>
          </p:cNvPr>
          <p:cNvPicPr>
            <a:picLocks noChangeAspect="1"/>
          </p:cNvPicPr>
          <p:nvPr/>
        </p:nvPicPr>
        <p:blipFill>
          <a:blip r:embed="rId4"/>
          <a:stretch>
            <a:fillRect/>
          </a:stretch>
        </p:blipFill>
        <p:spPr>
          <a:xfrm>
            <a:off x="366834" y="4033253"/>
            <a:ext cx="8482198" cy="2824744"/>
          </a:xfrm>
          <a:prstGeom prst="rect">
            <a:avLst/>
          </a:prstGeom>
        </p:spPr>
      </p:pic>
    </p:spTree>
    <p:extLst>
      <p:ext uri="{BB962C8B-B14F-4D97-AF65-F5344CB8AC3E}">
        <p14:creationId xmlns:p14="http://schemas.microsoft.com/office/powerpoint/2010/main" val="7285728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6E63-3B5C-0801-2070-852B255FE3E8}"/>
              </a:ext>
            </a:extLst>
          </p:cNvPr>
          <p:cNvSpPr>
            <a:spLocks noGrp="1"/>
          </p:cNvSpPr>
          <p:nvPr>
            <p:ph type="title"/>
          </p:nvPr>
        </p:nvSpPr>
        <p:spPr>
          <a:xfrm>
            <a:off x="137652" y="1"/>
            <a:ext cx="12054348" cy="1179870"/>
          </a:xfrm>
        </p:spPr>
        <p:txBody>
          <a:bodyPr>
            <a:normAutofit/>
          </a:bodyPr>
          <a:lstStyle/>
          <a:p>
            <a:r>
              <a:rPr lang="en-IN" sz="3200" b="1" u="sng" dirty="0">
                <a:latin typeface="Times New Roman" panose="02020603050405020304" pitchFamily="18" charset="0"/>
                <a:cs typeface="Times New Roman" panose="02020603050405020304" pitchFamily="18" charset="0"/>
              </a:rPr>
              <a:t>Mean absolute error between forecasted and actual values:</a:t>
            </a:r>
          </a:p>
        </p:txBody>
      </p:sp>
      <p:sp>
        <p:nvSpPr>
          <p:cNvPr id="3" name="Content Placeholder 2">
            <a:extLst>
              <a:ext uri="{FF2B5EF4-FFF2-40B4-BE49-F238E27FC236}">
                <a16:creationId xmlns:a16="http://schemas.microsoft.com/office/drawing/2014/main" id="{4808CD04-35FC-B2CB-299A-E2469DC928AB}"/>
              </a:ext>
            </a:extLst>
          </p:cNvPr>
          <p:cNvSpPr>
            <a:spLocks noGrp="1"/>
          </p:cNvSpPr>
          <p:nvPr>
            <p:ph idx="1"/>
          </p:nvPr>
        </p:nvSpPr>
        <p:spPr>
          <a:xfrm>
            <a:off x="137652" y="1179871"/>
            <a:ext cx="11916696" cy="4997092"/>
          </a:xfrm>
        </p:spPr>
        <p:txBody>
          <a:bodyPr>
            <a:normAutofit fontScale="85000" lnSpcReduction="20000"/>
          </a:bodyPr>
          <a:lstStyle/>
          <a:p>
            <a:r>
              <a:rPr lang="en-US" b="1" u="sng" dirty="0">
                <a:latin typeface="Times New Roman" panose="02020603050405020304" pitchFamily="18" charset="0"/>
                <a:cs typeface="Times New Roman" panose="02020603050405020304" pitchFamily="18" charset="0"/>
              </a:rPr>
              <a:t>Mean Absolute Error (MAE) Calculation</a:t>
            </a:r>
            <a:r>
              <a:rPr lang="en-US" dirty="0">
                <a:latin typeface="Times New Roman" panose="02020603050405020304" pitchFamily="18" charset="0"/>
                <a:cs typeface="Times New Roman" panose="02020603050405020304" pitchFamily="18" charset="0"/>
              </a:rPr>
              <a:t>: The MAE, computed as 8.99, measures the average absolute difference between forecasted and actual values.</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Error Assessment: </a:t>
            </a:r>
            <a:r>
              <a:rPr lang="en-US" dirty="0">
                <a:latin typeface="Times New Roman" panose="02020603050405020304" pitchFamily="18" charset="0"/>
                <a:cs typeface="Times New Roman" panose="02020603050405020304" pitchFamily="18" charset="0"/>
              </a:rPr>
              <a:t>MAE represents the average deviation of forecasted values from actual observations in the test dataset.</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Accuracy Measure: </a:t>
            </a:r>
            <a:r>
              <a:rPr lang="en-US" dirty="0">
                <a:latin typeface="Times New Roman" panose="02020603050405020304" pitchFamily="18" charset="0"/>
                <a:cs typeface="Times New Roman" panose="02020603050405020304" pitchFamily="18" charset="0"/>
              </a:rPr>
              <a:t>Lower MAE values indicate higher prediction accuracy, with values closer to zero signifying more precise forecasts.</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Model Performance: </a:t>
            </a:r>
            <a:r>
              <a:rPr lang="en-US" dirty="0">
                <a:latin typeface="Times New Roman" panose="02020603050405020304" pitchFamily="18" charset="0"/>
                <a:cs typeface="Times New Roman" panose="02020603050405020304" pitchFamily="18" charset="0"/>
              </a:rPr>
              <a:t>With an MAE of 8.99, the ARIMA model's forecasts deviate by approximately 8.99 units on average from actual production values.</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Decision Support: </a:t>
            </a:r>
            <a:r>
              <a:rPr lang="en-US" dirty="0">
                <a:latin typeface="Times New Roman" panose="02020603050405020304" pitchFamily="18" charset="0"/>
                <a:cs typeface="Times New Roman" panose="02020603050405020304" pitchFamily="18" charset="0"/>
              </a:rPr>
              <a:t>The MAE assessment aids decision-making in production planning and resource allocation within the beer production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004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BFBD-E31E-8050-8E66-AAC1A06FCA65}"/>
              </a:ext>
            </a:extLst>
          </p:cNvPr>
          <p:cNvSpPr>
            <a:spLocks noGrp="1"/>
          </p:cNvSpPr>
          <p:nvPr>
            <p:ph type="title"/>
          </p:nvPr>
        </p:nvSpPr>
        <p:spPr>
          <a:xfrm>
            <a:off x="0" y="1"/>
            <a:ext cx="12260826" cy="1690688"/>
          </a:xfrm>
        </p:spPr>
        <p:txBody>
          <a:bodyPr>
            <a:normAutofit/>
          </a:bodyPr>
          <a:lstStyle/>
          <a:p>
            <a:r>
              <a:rPr lang="en-IN" dirty="0"/>
              <a:t>                          </a:t>
            </a:r>
            <a:r>
              <a:rPr lang="en-IN" sz="3200" b="1" u="sng" dirty="0">
                <a:latin typeface="Times New Roman" panose="02020603050405020304" pitchFamily="18" charset="0"/>
                <a:cs typeface="Times New Roman" panose="02020603050405020304" pitchFamily="18" charset="0"/>
              </a:rPr>
              <a:t>Challenges &amp; Improvements:</a:t>
            </a:r>
          </a:p>
        </p:txBody>
      </p:sp>
      <p:sp>
        <p:nvSpPr>
          <p:cNvPr id="3" name="Content Placeholder 2">
            <a:extLst>
              <a:ext uri="{FF2B5EF4-FFF2-40B4-BE49-F238E27FC236}">
                <a16:creationId xmlns:a16="http://schemas.microsoft.com/office/drawing/2014/main" id="{59F7B9EC-1B02-5557-C286-AE9BB6252254}"/>
              </a:ext>
            </a:extLst>
          </p:cNvPr>
          <p:cNvSpPr>
            <a:spLocks noGrp="1"/>
          </p:cNvSpPr>
          <p:nvPr>
            <p:ph idx="1"/>
          </p:nvPr>
        </p:nvSpPr>
        <p:spPr>
          <a:xfrm>
            <a:off x="226142" y="1278194"/>
            <a:ext cx="11887200" cy="5466735"/>
          </a:xfrm>
        </p:spPr>
        <p:txBody>
          <a:bodyPr/>
          <a:lstStyle/>
          <a:p>
            <a:pPr algn="just"/>
            <a:r>
              <a:rPr lang="en-US" dirty="0">
                <a:latin typeface="Times New Roman" panose="02020603050405020304" pitchFamily="18" charset="0"/>
                <a:cs typeface="Times New Roman" panose="02020603050405020304" pitchFamily="18" charset="0"/>
              </a:rPr>
              <a:t>Model selection and parameter tuning required domain expertise and iterative analysis.</a:t>
            </a:r>
          </a:p>
          <a:p>
            <a:pPr algn="just"/>
            <a:r>
              <a:rPr lang="en-US" dirty="0">
                <a:latin typeface="Times New Roman" panose="02020603050405020304" pitchFamily="18" charset="0"/>
                <a:cs typeface="Times New Roman" panose="02020603050405020304" pitchFamily="18" charset="0"/>
              </a:rPr>
              <a:t>Identifying seasonality and trends in beer production data was challenging.</a:t>
            </a:r>
          </a:p>
          <a:p>
            <a:pPr algn="just"/>
            <a:r>
              <a:rPr lang="en-US" dirty="0">
                <a:latin typeface="Times New Roman" panose="02020603050405020304" pitchFamily="18" charset="0"/>
                <a:cs typeface="Times New Roman" panose="02020603050405020304" pitchFamily="18" charset="0"/>
              </a:rPr>
              <a:t>Evaluating forecast accuracy and reliability posed ongoing difficulties.</a:t>
            </a:r>
          </a:p>
          <a:p>
            <a:pPr algn="just"/>
            <a:r>
              <a:rPr lang="en-US" b="0" i="0" dirty="0">
                <a:solidFill>
                  <a:srgbClr val="0D0D0D"/>
                </a:solidFill>
                <a:effectLst/>
                <a:latin typeface="Times New Roman" panose="02020603050405020304" pitchFamily="18" charset="0"/>
                <a:cs typeface="Times New Roman" panose="02020603050405020304" pitchFamily="18" charset="0"/>
              </a:rPr>
              <a:t>Explore advanced modelling techniques like SARIMA or LSTM networks.</a:t>
            </a:r>
          </a:p>
          <a:p>
            <a:pPr algn="just"/>
            <a:r>
              <a:rPr lang="en-US" b="0" i="0" dirty="0">
                <a:solidFill>
                  <a:srgbClr val="0D0D0D"/>
                </a:solidFill>
                <a:effectLst/>
                <a:latin typeface="Times New Roman" panose="02020603050405020304" pitchFamily="18" charset="0"/>
                <a:cs typeface="Times New Roman" panose="02020603050405020304" pitchFamily="18" charset="0"/>
              </a:rPr>
              <a:t>Use ensemble modelling approaches for improved prediction accuracy.</a:t>
            </a:r>
          </a:p>
          <a:p>
            <a:pPr algn="just"/>
            <a:r>
              <a:rPr lang="en-US" b="0" i="0" dirty="0">
                <a:solidFill>
                  <a:srgbClr val="0D0D0D"/>
                </a:solidFill>
                <a:effectLst/>
                <a:latin typeface="Times New Roman" panose="02020603050405020304" pitchFamily="18" charset="0"/>
                <a:cs typeface="Times New Roman" panose="02020603050405020304" pitchFamily="18" charset="0"/>
              </a:rPr>
              <a:t>Implement continuous model evaluation and updating frameworks.</a:t>
            </a:r>
          </a:p>
          <a:p>
            <a:pPr algn="just"/>
            <a:r>
              <a:rPr lang="en-US" b="0" i="0" dirty="0">
                <a:solidFill>
                  <a:srgbClr val="0D0D0D"/>
                </a:solidFill>
                <a:effectLst/>
                <a:latin typeface="Times New Roman" panose="02020603050405020304" pitchFamily="18" charset="0"/>
                <a:cs typeface="Times New Roman" panose="02020603050405020304" pitchFamily="18" charset="0"/>
              </a:rPr>
              <a:t>Integrate external factors such as weather patterns into forecasting models.</a:t>
            </a:r>
          </a:p>
          <a:p>
            <a:pPr algn="just"/>
            <a:r>
              <a:rPr lang="en-US" b="0" i="0" dirty="0">
                <a:solidFill>
                  <a:srgbClr val="0D0D0D"/>
                </a:solidFill>
                <a:effectLst/>
                <a:latin typeface="Times New Roman" panose="02020603050405020304" pitchFamily="18" charset="0"/>
                <a:cs typeface="Times New Roman" panose="02020603050405020304" pitchFamily="18" charset="0"/>
              </a:rPr>
              <a:t>Foster collaboration among domain experts and stakeholders for innovative solutions.</a:t>
            </a:r>
          </a:p>
          <a:p>
            <a:endParaRPr lang="en-IN" dirty="0"/>
          </a:p>
        </p:txBody>
      </p:sp>
    </p:spTree>
    <p:extLst>
      <p:ext uri="{BB962C8B-B14F-4D97-AF65-F5344CB8AC3E}">
        <p14:creationId xmlns:p14="http://schemas.microsoft.com/office/powerpoint/2010/main" val="4003048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0434-0637-150B-1AF9-C629E003AEE7}"/>
              </a:ext>
            </a:extLst>
          </p:cNvPr>
          <p:cNvSpPr>
            <a:spLocks noGrp="1"/>
          </p:cNvSpPr>
          <p:nvPr>
            <p:ph type="ctrTitle"/>
          </p:nvPr>
        </p:nvSpPr>
        <p:spPr>
          <a:xfrm>
            <a:off x="0" y="1"/>
            <a:ext cx="12192000" cy="1229032"/>
          </a:xfrm>
        </p:spPr>
        <p:txBody>
          <a:bodyPr>
            <a:normAutofit/>
          </a:bodyPr>
          <a:lstStyle/>
          <a:p>
            <a:r>
              <a:rPr lang="en-IN" sz="4000" b="1" u="sng" dirty="0">
                <a:latin typeface="Times New Roman" panose="02020603050405020304" pitchFamily="18" charset="0"/>
                <a:cs typeface="Times New Roman" panose="02020603050405020304" pitchFamily="18" charset="0"/>
              </a:rPr>
              <a:t>Effectiveness of chosen Model</a:t>
            </a:r>
          </a:p>
        </p:txBody>
      </p:sp>
      <p:sp>
        <p:nvSpPr>
          <p:cNvPr id="3" name="Subtitle 2">
            <a:extLst>
              <a:ext uri="{FF2B5EF4-FFF2-40B4-BE49-F238E27FC236}">
                <a16:creationId xmlns:a16="http://schemas.microsoft.com/office/drawing/2014/main" id="{1872DB95-2BDC-C2BD-DD7E-4DFAA6CDA4B4}"/>
              </a:ext>
            </a:extLst>
          </p:cNvPr>
          <p:cNvSpPr>
            <a:spLocks noGrp="1"/>
          </p:cNvSpPr>
          <p:nvPr>
            <p:ph type="subTitle" idx="1"/>
          </p:nvPr>
        </p:nvSpPr>
        <p:spPr>
          <a:xfrm>
            <a:off x="599767" y="1868129"/>
            <a:ext cx="11100619" cy="4296697"/>
          </a:xfrm>
        </p:spPr>
        <p:txBody>
          <a:bodyPr>
            <a:norm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chosen ARIMA models demonstrated reasonable forecasting accuracy, with the manually selected parameters leading to a slightly improved model performance compared to automated selection.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Despite the challenges faced in model selection and evaluation, the ARIMA models successfully captured the general trend and seasonality in the data, providing valuable insights for decision-making in the brewing industry.</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models' effectiveness in forecasting beer production trends suggests their potential utility for strategic planning, resource allocation, and operational optimization within the brewing industry landscape.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054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EFF2-2F92-CFB0-CE34-91B3218165D1}"/>
              </a:ext>
            </a:extLst>
          </p:cNvPr>
          <p:cNvSpPr>
            <a:spLocks noGrp="1"/>
          </p:cNvSpPr>
          <p:nvPr>
            <p:ph type="ctrTitle"/>
          </p:nvPr>
        </p:nvSpPr>
        <p:spPr>
          <a:xfrm>
            <a:off x="-1" y="0"/>
            <a:ext cx="12309987" cy="1189703"/>
          </a:xfrm>
        </p:spPr>
        <p:txBody>
          <a:bodyPr>
            <a:normAutofit/>
          </a:bodyPr>
          <a:lstStyle/>
          <a:p>
            <a:r>
              <a:rPr lang="en-IN" sz="3600" b="1" u="sng" dirty="0">
                <a:latin typeface="Times New Roman" panose="02020603050405020304" pitchFamily="18" charset="0"/>
                <a:cs typeface="Times New Roman" panose="02020603050405020304" pitchFamily="18" charset="0"/>
              </a:rPr>
              <a:t>Predictions:</a:t>
            </a:r>
          </a:p>
        </p:txBody>
      </p:sp>
      <p:sp>
        <p:nvSpPr>
          <p:cNvPr id="3" name="Subtitle 2">
            <a:extLst>
              <a:ext uri="{FF2B5EF4-FFF2-40B4-BE49-F238E27FC236}">
                <a16:creationId xmlns:a16="http://schemas.microsoft.com/office/drawing/2014/main" id="{16DD54DD-76C5-2FC6-CE3E-67500D4441C6}"/>
              </a:ext>
            </a:extLst>
          </p:cNvPr>
          <p:cNvSpPr>
            <a:spLocks noGrp="1"/>
          </p:cNvSpPr>
          <p:nvPr>
            <p:ph type="subTitle" idx="1"/>
          </p:nvPr>
        </p:nvSpPr>
        <p:spPr>
          <a:xfrm>
            <a:off x="599767" y="2025445"/>
            <a:ext cx="10933471" cy="4336025"/>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Beer production is expected to continue exhibiting seasonal patterns and underlying trends, influenced by factors such as consumer demand, economic conditions, and seasonal variations.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Forecasted production trends can serve as valuable inputs for production planning, inventory management, and marketing strategies within the brewing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373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0D63-2DB4-163D-489E-54258F9B66BF}"/>
              </a:ext>
            </a:extLst>
          </p:cNvPr>
          <p:cNvSpPr>
            <a:spLocks noGrp="1"/>
          </p:cNvSpPr>
          <p:nvPr>
            <p:ph type="title"/>
          </p:nvPr>
        </p:nvSpPr>
        <p:spPr/>
        <p:txBody>
          <a:bodyPr/>
          <a:lstStyle/>
          <a:p>
            <a:r>
              <a:rPr lang="en-IN" dirty="0"/>
              <a:t>                              </a:t>
            </a:r>
            <a:r>
              <a:rPr lang="en-IN" sz="40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6158443-6B86-E5F2-F13B-F2BA764789A1}"/>
              </a:ext>
            </a:extLst>
          </p:cNvPr>
          <p:cNvSpPr>
            <a:spLocks noGrp="1"/>
          </p:cNvSpPr>
          <p:nvPr>
            <p:ph idx="1"/>
          </p:nvPr>
        </p:nvSpPr>
        <p:spPr>
          <a:xfrm>
            <a:off x="648928" y="1956619"/>
            <a:ext cx="10432027" cy="4536256"/>
          </a:xfrm>
        </p:spPr>
        <p:txBody>
          <a:bodyPr>
            <a:normAutofit/>
          </a:bodyPr>
          <a:lstStyle/>
          <a:p>
            <a:pPr marL="0" indent="0" algn="just">
              <a:lnSpc>
                <a:spcPct val="107000"/>
              </a:lnSpc>
              <a:spcAft>
                <a:spcPts val="800"/>
              </a:spcAft>
              <a:buNone/>
            </a:pPr>
            <a:r>
              <a:rPr lang="en-US" sz="2400" b="0" i="0" dirty="0">
                <a:solidFill>
                  <a:srgbClr val="0D0D0D"/>
                </a:solidFill>
                <a:effectLst/>
                <a:latin typeface="Times New Roman" panose="02020603050405020304" pitchFamily="18" charset="0"/>
                <a:cs typeface="Times New Roman" panose="02020603050405020304" pitchFamily="18" charset="0"/>
              </a:rPr>
              <a:t>Time series analysis emerges as a potent instrument for predicting beer production trends. Although the models crafted within this project yield valuable insights, there exists considerable room for enhancement and fine-tuning. Through the resolution of challenges and the integration of forthcoming advancements, we endeavor to construct forecasting models that are not only more resilient but also more precise. This pursuit aims to empower decision-makers within the brewing industry with the foresight necessary for informed strategic choices.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6849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596-0C71-6902-F3E0-A7A7CDD30EE7}"/>
              </a:ext>
            </a:extLst>
          </p:cNvPr>
          <p:cNvSpPr>
            <a:spLocks noGrp="1"/>
          </p:cNvSpPr>
          <p:nvPr>
            <p:ph type="title"/>
          </p:nvPr>
        </p:nvSpPr>
        <p:spPr>
          <a:xfrm>
            <a:off x="206478" y="1"/>
            <a:ext cx="6853084" cy="1042218"/>
          </a:xfrm>
        </p:spPr>
        <p:txBody>
          <a:bodyPr>
            <a:normAutofit/>
          </a:bodyPr>
          <a:lstStyle/>
          <a:p>
            <a:r>
              <a:rPr lang="en-IN" b="1" dirty="0"/>
              <a:t>                                  </a:t>
            </a:r>
            <a:r>
              <a:rPr lang="en-IN" b="1" u="sng" dirty="0"/>
              <a:t>Contents</a:t>
            </a:r>
          </a:p>
        </p:txBody>
      </p:sp>
      <p:sp>
        <p:nvSpPr>
          <p:cNvPr id="3" name="Content Placeholder 2">
            <a:extLst>
              <a:ext uri="{FF2B5EF4-FFF2-40B4-BE49-F238E27FC236}">
                <a16:creationId xmlns:a16="http://schemas.microsoft.com/office/drawing/2014/main" id="{BABEC342-CBE6-CE95-A5CA-FC41D5A00E3B}"/>
              </a:ext>
            </a:extLst>
          </p:cNvPr>
          <p:cNvSpPr>
            <a:spLocks noGrp="1"/>
          </p:cNvSpPr>
          <p:nvPr>
            <p:ph idx="1"/>
          </p:nvPr>
        </p:nvSpPr>
        <p:spPr>
          <a:xfrm>
            <a:off x="324466" y="1533832"/>
            <a:ext cx="4444180" cy="4643131"/>
          </a:xfrm>
        </p:spPr>
        <p:txBody>
          <a:bodyPr>
            <a:normAutofit fontScale="92500" lnSpcReduction="10000"/>
          </a:bodyPr>
          <a:lstStyle/>
          <a:p>
            <a:pP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Introduction</a:t>
            </a:r>
          </a:p>
          <a:p>
            <a:r>
              <a:rPr lang="en-IN" sz="2600" dirty="0">
                <a:latin typeface="Times New Roman" panose="02020603050405020304" pitchFamily="18" charset="0"/>
                <a:cs typeface="Times New Roman" panose="02020603050405020304" pitchFamily="18" charset="0"/>
              </a:rPr>
              <a:t>Objective</a:t>
            </a:r>
          </a:p>
          <a:p>
            <a:r>
              <a:rPr lang="en-IN" sz="2600" dirty="0">
                <a:latin typeface="Times New Roman" panose="02020603050405020304" pitchFamily="18" charset="0"/>
                <a:cs typeface="Times New Roman" panose="02020603050405020304" pitchFamily="18" charset="0"/>
              </a:rPr>
              <a:t>Dataset Overview</a:t>
            </a:r>
          </a:p>
          <a:p>
            <a:r>
              <a:rPr lang="en-IN" sz="2600" dirty="0">
                <a:latin typeface="Times New Roman" panose="02020603050405020304" pitchFamily="18" charset="0"/>
                <a:cs typeface="Times New Roman" panose="02020603050405020304" pitchFamily="18" charset="0"/>
              </a:rPr>
              <a:t>Relevance</a:t>
            </a:r>
          </a:p>
          <a:p>
            <a:pP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Methodology</a:t>
            </a:r>
          </a:p>
          <a:p>
            <a:r>
              <a:rPr lang="en-IN" sz="2600" dirty="0">
                <a:latin typeface="Times New Roman" panose="02020603050405020304" pitchFamily="18" charset="0"/>
                <a:cs typeface="Times New Roman" panose="02020603050405020304" pitchFamily="18" charset="0"/>
              </a:rPr>
              <a:t>Data Preprocessing</a:t>
            </a:r>
          </a:p>
          <a:p>
            <a:r>
              <a:rPr lang="en-IN" sz="2600" dirty="0">
                <a:latin typeface="Times New Roman" panose="02020603050405020304" pitchFamily="18" charset="0"/>
                <a:cs typeface="Times New Roman" panose="02020603050405020304" pitchFamily="18" charset="0"/>
              </a:rPr>
              <a:t>Exploratory Data Analysis</a:t>
            </a:r>
          </a:p>
          <a:p>
            <a:r>
              <a:rPr lang="en-IN" sz="2600" dirty="0">
                <a:latin typeface="Times New Roman" panose="02020603050405020304" pitchFamily="18" charset="0"/>
                <a:cs typeface="Times New Roman" panose="02020603050405020304" pitchFamily="18" charset="0"/>
              </a:rPr>
              <a:t>Stationarity Check</a:t>
            </a:r>
          </a:p>
          <a:p>
            <a:r>
              <a:rPr lang="en-IN" sz="2600" dirty="0">
                <a:latin typeface="Times New Roman" panose="02020603050405020304" pitchFamily="18" charset="0"/>
                <a:cs typeface="Times New Roman" panose="02020603050405020304" pitchFamily="18" charset="0"/>
              </a:rPr>
              <a:t>Seasonal Decomposition</a:t>
            </a:r>
          </a:p>
          <a:p>
            <a:r>
              <a:rPr lang="en-IN" sz="2600" dirty="0">
                <a:latin typeface="Times New Roman" panose="02020603050405020304" pitchFamily="18" charset="0"/>
                <a:cs typeface="Times New Roman" panose="02020603050405020304" pitchFamily="18" charset="0"/>
              </a:rPr>
              <a:t>Model Selection and Forecasting</a:t>
            </a:r>
          </a:p>
          <a:p>
            <a:r>
              <a:rPr lang="en-IN" sz="2600" dirty="0">
                <a:latin typeface="Times New Roman" panose="02020603050405020304" pitchFamily="18" charset="0"/>
                <a:cs typeface="Times New Roman" panose="02020603050405020304" pitchFamily="18" charset="0"/>
              </a:rPr>
              <a:t>Autocorrelation Analysis</a:t>
            </a:r>
          </a:p>
          <a:p>
            <a:endParaRPr lang="en-IN" dirty="0"/>
          </a:p>
        </p:txBody>
      </p:sp>
      <p:sp>
        <p:nvSpPr>
          <p:cNvPr id="8" name="TextBox 7">
            <a:extLst>
              <a:ext uri="{FF2B5EF4-FFF2-40B4-BE49-F238E27FC236}">
                <a16:creationId xmlns:a16="http://schemas.microsoft.com/office/drawing/2014/main" id="{531E43E7-8E6C-1692-90D9-82CFE3DAB30C}"/>
              </a:ext>
            </a:extLst>
          </p:cNvPr>
          <p:cNvSpPr txBox="1"/>
          <p:nvPr/>
        </p:nvSpPr>
        <p:spPr>
          <a:xfrm>
            <a:off x="6164825" y="914400"/>
            <a:ext cx="4944397" cy="4154984"/>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Results and Discussion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Preprocessing and Exploration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Trend Analysis with Simple Moving Averages (SMA)</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Model Selection and Forecasting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Autocorrelation and Partial Autocorrelation Analysis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Challenges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Future Improvements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Effectiveness of chosen model</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56828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74DF-A562-5403-3B84-3769831CB794}"/>
              </a:ext>
            </a:extLst>
          </p:cNvPr>
          <p:cNvSpPr>
            <a:spLocks noGrp="1"/>
          </p:cNvSpPr>
          <p:nvPr>
            <p:ph type="ctrTitle"/>
          </p:nvPr>
        </p:nvSpPr>
        <p:spPr>
          <a:xfrm>
            <a:off x="1524000" y="78659"/>
            <a:ext cx="9144000" cy="1002889"/>
          </a:xfrm>
        </p:spPr>
        <p:txBody>
          <a:bodyPr>
            <a:normAutofit/>
          </a:bodyPr>
          <a:lstStyle/>
          <a:p>
            <a:r>
              <a:rPr lang="en-IN" b="1" u="sng"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9BBB5866-EB6F-1635-B568-AC1DC1707C43}"/>
              </a:ext>
            </a:extLst>
          </p:cNvPr>
          <p:cNvSpPr>
            <a:spLocks noGrp="1"/>
          </p:cNvSpPr>
          <p:nvPr>
            <p:ph type="subTitle" idx="1"/>
          </p:nvPr>
        </p:nvSpPr>
        <p:spPr>
          <a:xfrm>
            <a:off x="167147" y="1258529"/>
            <a:ext cx="11906865" cy="5397910"/>
          </a:xfrm>
        </p:spPr>
        <p:txBody>
          <a:bodyPr>
            <a:normAutofit/>
          </a:bodyPr>
          <a:lstStyle/>
          <a:p>
            <a:pPr marL="342900" indent="-342900" algn="just">
              <a:buFont typeface="Arial" panose="020B0604020202020204" pitchFamily="34" charset="0"/>
              <a:buChar char="•"/>
            </a:pPr>
            <a:r>
              <a:rPr lang="en-US" b="0" i="0" dirty="0">
                <a:solidFill>
                  <a:srgbClr val="0D0D0D"/>
                </a:solidFill>
                <a:effectLst/>
                <a:latin typeface="Söhne"/>
              </a:rPr>
              <a:t>This project focuses on analyzing and forecasting monthly beer production trends using advanced time series analysis techniques. </a:t>
            </a:r>
          </a:p>
          <a:p>
            <a:pPr marL="342900" indent="-342900" algn="just">
              <a:buFont typeface="Arial" panose="020B0604020202020204" pitchFamily="34" charset="0"/>
              <a:buChar char="•"/>
            </a:pPr>
            <a:r>
              <a:rPr lang="en-US" b="0" i="0" dirty="0">
                <a:solidFill>
                  <a:srgbClr val="0D0D0D"/>
                </a:solidFill>
                <a:effectLst/>
                <a:latin typeface="Söhne"/>
              </a:rPr>
              <a:t>Leveraging a comprehensive dataset spanning from January 1956 to December 1993, covering historical records of beer production in Australia, our aim is to identify underlying patterns, trends, and seasonality. </a:t>
            </a:r>
          </a:p>
          <a:p>
            <a:pPr marL="342900" indent="-342900" algn="just">
              <a:buFont typeface="Arial" panose="020B0604020202020204" pitchFamily="34" charset="0"/>
              <a:buChar char="•"/>
            </a:pPr>
            <a:r>
              <a:rPr lang="en-US" b="0" i="0" dirty="0">
                <a:solidFill>
                  <a:srgbClr val="0D0D0D"/>
                </a:solidFill>
                <a:effectLst/>
                <a:latin typeface="Söhne"/>
              </a:rPr>
              <a:t>By employing robust statistical methods and models, we seek to develop accurate forecasts for future production trends. </a:t>
            </a:r>
          </a:p>
          <a:p>
            <a:pPr marL="342900" indent="-342900" algn="just">
              <a:buFont typeface="Arial" panose="020B0604020202020204" pitchFamily="34" charset="0"/>
              <a:buChar char="•"/>
            </a:pPr>
            <a:r>
              <a:rPr lang="en-US" b="0" i="0" dirty="0">
                <a:solidFill>
                  <a:srgbClr val="0D0D0D"/>
                </a:solidFill>
                <a:effectLst/>
                <a:latin typeface="Söhne"/>
              </a:rPr>
              <a:t>The insights derived from this analysis hold significant relevance for stakeholders in the brewing industry, facilitating informed decision-making and strategic planning based on reliable predictive analytics.</a:t>
            </a:r>
          </a:p>
          <a:p>
            <a:pPr marL="342900" indent="-342900" algn="just">
              <a:buFont typeface="Arial" panose="020B0604020202020204" pitchFamily="34" charset="0"/>
              <a:buChar char="•"/>
            </a:pPr>
            <a:r>
              <a:rPr lang="en-US" b="1" i="0" u="sng" dirty="0">
                <a:solidFill>
                  <a:srgbClr val="0D0D0D"/>
                </a:solidFill>
                <a:effectLst/>
                <a:latin typeface="Söhne"/>
              </a:rPr>
              <a:t>Dataset Overview: </a:t>
            </a:r>
            <a:r>
              <a:rPr lang="en-US" b="0" i="0" dirty="0">
                <a:solidFill>
                  <a:srgbClr val="0D0D0D"/>
                </a:solidFill>
                <a:effectLst/>
                <a:latin typeface="Söhne"/>
              </a:rPr>
              <a:t>We utilize historical records of monthly beer production spanning from January 1956 to December 1993.</a:t>
            </a:r>
            <a:endParaRPr lang="en-IN" dirty="0"/>
          </a:p>
        </p:txBody>
      </p:sp>
    </p:spTree>
    <p:extLst>
      <p:ext uri="{BB962C8B-B14F-4D97-AF65-F5344CB8AC3E}">
        <p14:creationId xmlns:p14="http://schemas.microsoft.com/office/powerpoint/2010/main" val="1922285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FE62-686F-324D-0B50-7CA5021D04F2}"/>
              </a:ext>
            </a:extLst>
          </p:cNvPr>
          <p:cNvSpPr>
            <a:spLocks noGrp="1"/>
          </p:cNvSpPr>
          <p:nvPr>
            <p:ph type="ctrTitle"/>
          </p:nvPr>
        </p:nvSpPr>
        <p:spPr>
          <a:xfrm>
            <a:off x="1524000" y="0"/>
            <a:ext cx="9144000" cy="1032387"/>
          </a:xfrm>
        </p:spPr>
        <p:txBody>
          <a:bodyPr>
            <a:normAutofit/>
          </a:bodyPr>
          <a:lstStyle/>
          <a:p>
            <a:r>
              <a:rPr lang="en-IN" b="1" i="0" u="sng" dirty="0">
                <a:solidFill>
                  <a:srgbClr val="0D0D0D"/>
                </a:solidFill>
                <a:effectLst/>
                <a:latin typeface="Söhne"/>
              </a:rPr>
              <a:t>Data Preprocessing</a:t>
            </a:r>
            <a:endParaRPr lang="en-IN" u="sng" dirty="0"/>
          </a:p>
        </p:txBody>
      </p:sp>
      <p:sp>
        <p:nvSpPr>
          <p:cNvPr id="3" name="Subtitle 2">
            <a:extLst>
              <a:ext uri="{FF2B5EF4-FFF2-40B4-BE49-F238E27FC236}">
                <a16:creationId xmlns:a16="http://schemas.microsoft.com/office/drawing/2014/main" id="{C1B3A880-B3F5-A25B-71C0-B3E75B19378F}"/>
              </a:ext>
            </a:extLst>
          </p:cNvPr>
          <p:cNvSpPr>
            <a:spLocks noGrp="1"/>
          </p:cNvSpPr>
          <p:nvPr>
            <p:ph type="subTitle" idx="1"/>
          </p:nvPr>
        </p:nvSpPr>
        <p:spPr>
          <a:xfrm>
            <a:off x="167148" y="1120877"/>
            <a:ext cx="11828207" cy="5737123"/>
          </a:xfrm>
        </p:spPr>
        <p:txBody>
          <a:bodyPr>
            <a:normAutofit/>
          </a:bodyPr>
          <a:lstStyle/>
          <a:p>
            <a:pPr marL="457200" indent="-457200" algn="jus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The "Beer Production" dataset was imported into R using the </a:t>
            </a:r>
            <a:r>
              <a:rPr lang="en-US" sz="2000" b="0" i="0" dirty="0" err="1">
                <a:solidFill>
                  <a:srgbClr val="0D0D0D"/>
                </a:solidFill>
                <a:effectLst/>
                <a:latin typeface="Times New Roman" panose="02020603050405020304" pitchFamily="18" charset="0"/>
                <a:cs typeface="Times New Roman" panose="02020603050405020304" pitchFamily="18" charset="0"/>
              </a:rPr>
              <a:t>readxl</a:t>
            </a:r>
            <a:r>
              <a:rPr lang="en-US" sz="2000" b="0" i="0" dirty="0">
                <a:solidFill>
                  <a:srgbClr val="0D0D0D"/>
                </a:solidFill>
                <a:effectLst/>
                <a:latin typeface="Times New Roman" panose="02020603050405020304" pitchFamily="18" charset="0"/>
                <a:cs typeface="Times New Roman" panose="02020603050405020304" pitchFamily="18" charset="0"/>
              </a:rPr>
              <a:t> package to facilitate analysis.</a:t>
            </a:r>
          </a:p>
          <a:p>
            <a:pPr marL="457200" indent="-457200" algn="jus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Missing values, if any, were identified and subsequently removed using the </a:t>
            </a:r>
            <a:r>
              <a:rPr lang="en-US" sz="2000" b="0" i="0" dirty="0" err="1">
                <a:solidFill>
                  <a:srgbClr val="0D0D0D"/>
                </a:solidFill>
                <a:effectLst/>
                <a:latin typeface="Times New Roman" panose="02020603050405020304" pitchFamily="18" charset="0"/>
                <a:cs typeface="Times New Roman" panose="02020603050405020304" pitchFamily="18" charset="0"/>
              </a:rPr>
              <a:t>na.omit</a:t>
            </a:r>
            <a:r>
              <a:rPr lang="en-US" sz="2000" b="0" i="0" dirty="0">
                <a:solidFill>
                  <a:srgbClr val="0D0D0D"/>
                </a:solidFill>
                <a:effectLst/>
                <a:latin typeface="Times New Roman" panose="02020603050405020304" pitchFamily="18" charset="0"/>
                <a:cs typeface="Times New Roman" panose="02020603050405020304" pitchFamily="18" charset="0"/>
              </a:rPr>
              <a:t>() function to ensure data integrity.</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3. After importing, an overview of the dataset's structure, column names, and sample entries   was obtained to understand its characteristics.</a:t>
            </a:r>
          </a:p>
          <a:p>
            <a:pPr algn="just"/>
            <a:r>
              <a:rPr lang="en-US" sz="2000" dirty="0">
                <a:solidFill>
                  <a:srgbClr val="0D0D0D"/>
                </a:solidFill>
                <a:latin typeface="Times New Roman" panose="02020603050405020304" pitchFamily="18" charset="0"/>
                <a:cs typeface="Times New Roman" panose="02020603050405020304" pitchFamily="18" charset="0"/>
              </a:rPr>
              <a:t>4. </a:t>
            </a:r>
            <a:r>
              <a:rPr lang="en-US" sz="2000" b="0" i="0" dirty="0">
                <a:solidFill>
                  <a:srgbClr val="0D0D0D"/>
                </a:solidFill>
                <a:effectLst/>
                <a:latin typeface="Times New Roman" panose="02020603050405020304" pitchFamily="18" charset="0"/>
                <a:cs typeface="Times New Roman" panose="02020603050405020304" pitchFamily="18" charset="0"/>
              </a:rPr>
              <a:t>The 'Month' column was converted into a Date object in the "%Y-%m-%d" format to enable  time-series analysis.</a:t>
            </a:r>
          </a:p>
          <a:p>
            <a:pPr algn="just"/>
            <a:r>
              <a:rPr lang="en-US" sz="2000" dirty="0">
                <a:solidFill>
                  <a:srgbClr val="0D0D0D"/>
                </a:solidFill>
                <a:latin typeface="Times New Roman" panose="02020603050405020304" pitchFamily="18" charset="0"/>
                <a:cs typeface="Times New Roman" panose="02020603050405020304" pitchFamily="18" charset="0"/>
              </a:rPr>
              <a:t>5. </a:t>
            </a:r>
            <a:r>
              <a:rPr lang="en-US" sz="2000" b="0" i="0" dirty="0">
                <a:solidFill>
                  <a:srgbClr val="0D0D0D"/>
                </a:solidFill>
                <a:effectLst/>
                <a:latin typeface="Times New Roman" panose="02020603050405020304" pitchFamily="18" charset="0"/>
                <a:cs typeface="Times New Roman" panose="02020603050405020304" pitchFamily="18" charset="0"/>
              </a:rPr>
              <a:t>The 'Monthly beer production' data was transformed into a time-series object named </a:t>
            </a:r>
            <a:r>
              <a:rPr lang="en-US" sz="2000" b="0" i="0" dirty="0" err="1">
                <a:solidFill>
                  <a:srgbClr val="0D0D0D"/>
                </a:solidFill>
                <a:effectLst/>
                <a:latin typeface="Times New Roman" panose="02020603050405020304" pitchFamily="18" charset="0"/>
                <a:cs typeface="Times New Roman" panose="02020603050405020304" pitchFamily="18" charset="0"/>
              </a:rPr>
              <a:t>beer_ts</a:t>
            </a:r>
            <a:r>
              <a:rPr lang="en-US" sz="2000" b="0" i="0" dirty="0">
                <a:solidFill>
                  <a:srgbClr val="0D0D0D"/>
                </a:solidFill>
                <a:effectLst/>
                <a:latin typeface="Times New Roman" panose="02020603050405020304" pitchFamily="18" charset="0"/>
                <a:cs typeface="Times New Roman" panose="02020603050405020304" pitchFamily="18" charset="0"/>
              </a:rPr>
              <a:t> using the </a:t>
            </a:r>
            <a:r>
              <a:rPr lang="en-US" sz="2000" b="0" i="0" dirty="0" err="1">
                <a:solidFill>
                  <a:srgbClr val="0D0D0D"/>
                </a:solidFill>
                <a:effectLst/>
                <a:latin typeface="Times New Roman" panose="02020603050405020304" pitchFamily="18" charset="0"/>
                <a:cs typeface="Times New Roman" panose="02020603050405020304" pitchFamily="18" charset="0"/>
              </a:rPr>
              <a:t>ts</a:t>
            </a:r>
            <a:r>
              <a:rPr lang="en-US" sz="2000" b="0" i="0" dirty="0">
                <a:solidFill>
                  <a:srgbClr val="0D0D0D"/>
                </a:solidFill>
                <a:effectLst/>
                <a:latin typeface="Times New Roman" panose="02020603050405020304" pitchFamily="18" charset="0"/>
                <a:cs typeface="Times New Roman" panose="02020603050405020304" pitchFamily="18" charset="0"/>
              </a:rPr>
              <a:t>() function in R.</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6. The </a:t>
            </a:r>
            <a:r>
              <a:rPr lang="en-US" sz="2000" b="0" i="0" dirty="0" err="1">
                <a:solidFill>
                  <a:srgbClr val="0D0D0D"/>
                </a:solidFill>
                <a:effectLst/>
                <a:latin typeface="Times New Roman" panose="02020603050405020304" pitchFamily="18" charset="0"/>
                <a:cs typeface="Times New Roman" panose="02020603050405020304" pitchFamily="18" charset="0"/>
              </a:rPr>
              <a:t>ts</a:t>
            </a:r>
            <a:r>
              <a:rPr lang="en-US" sz="2000" b="0" i="0" dirty="0">
                <a:solidFill>
                  <a:srgbClr val="0D0D0D"/>
                </a:solidFill>
                <a:effectLst/>
                <a:latin typeface="Times New Roman" panose="02020603050405020304" pitchFamily="18" charset="0"/>
                <a:cs typeface="Times New Roman" panose="02020603050405020304" pitchFamily="18" charset="0"/>
              </a:rPr>
              <a:t>() function specified a frequency of 12 to represent monthly data, and the start parameter was set to the first year and first month.</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7. These preprocessing steps prepared the dataset for further analysis, facilitating trend identification and forecasting of beer production.</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Significance: Understanding beer production trends is crucial for stakeholders in the brewing industry, enabling strategic planning and resource allocation based on reliable predictive insights.</a:t>
            </a: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498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740E-2686-7ED8-1AEE-4D455E76C484}"/>
              </a:ext>
            </a:extLst>
          </p:cNvPr>
          <p:cNvSpPr>
            <a:spLocks noGrp="1"/>
          </p:cNvSpPr>
          <p:nvPr>
            <p:ph type="ctrTitle"/>
          </p:nvPr>
        </p:nvSpPr>
        <p:spPr>
          <a:xfrm>
            <a:off x="0" y="78659"/>
            <a:ext cx="12192000" cy="914400"/>
          </a:xfrm>
        </p:spPr>
        <p:txBody>
          <a:bodyPr>
            <a:normAutofit/>
          </a:bodyPr>
          <a:lstStyle/>
          <a:p>
            <a:r>
              <a:rPr lang="en-IN" b="1" u="sng" dirty="0"/>
              <a:t>Exploratory Data Analysis</a:t>
            </a:r>
          </a:p>
        </p:txBody>
      </p:sp>
      <p:sp>
        <p:nvSpPr>
          <p:cNvPr id="3" name="Subtitle 2">
            <a:extLst>
              <a:ext uri="{FF2B5EF4-FFF2-40B4-BE49-F238E27FC236}">
                <a16:creationId xmlns:a16="http://schemas.microsoft.com/office/drawing/2014/main" id="{93BA9F38-E6D2-4EF3-04EF-45D2FF6A42CA}"/>
              </a:ext>
            </a:extLst>
          </p:cNvPr>
          <p:cNvSpPr>
            <a:spLocks noGrp="1"/>
          </p:cNvSpPr>
          <p:nvPr>
            <p:ph type="subTitle" idx="1"/>
          </p:nvPr>
        </p:nvSpPr>
        <p:spPr>
          <a:xfrm>
            <a:off x="0" y="1189703"/>
            <a:ext cx="12192000" cy="5668297"/>
          </a:xfrm>
        </p:spPr>
        <p:txBody>
          <a:bodyPr>
            <a:normAutofit/>
          </a:bodyPr>
          <a:lstStyle/>
          <a:p>
            <a:pPr marL="342900" indent="-342900" algn="l">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Data visualization</a:t>
            </a:r>
            <a:r>
              <a:rPr lang="en-US" b="0" i="0" dirty="0">
                <a:solidFill>
                  <a:srgbClr val="0D0D0D"/>
                </a:solidFill>
                <a:effectLst/>
                <a:latin typeface="Times New Roman" panose="02020603050405020304" pitchFamily="18" charset="0"/>
                <a:cs typeface="Times New Roman" panose="02020603050405020304" pitchFamily="18" charset="0"/>
              </a:rPr>
              <a:t>: Utilized traditional plot and histogram to understand distribution and trends in monthly beer production.</a:t>
            </a:r>
          </a:p>
          <a:p>
            <a:pPr marL="342900" indent="-342900" algn="l">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Histogram analysis</a:t>
            </a:r>
            <a:r>
              <a:rPr lang="en-US" b="0" i="0" dirty="0">
                <a:solidFill>
                  <a:srgbClr val="0D0D0D"/>
                </a:solidFill>
                <a:effectLst/>
                <a:latin typeface="Times New Roman" panose="02020603050405020304" pitchFamily="18" charset="0"/>
                <a:cs typeface="Times New Roman" panose="02020603050405020304" pitchFamily="18" charset="0"/>
              </a:rPr>
              <a:t>: Revealed right-skewed distribution indicating more months with lower production values.</a:t>
            </a:r>
          </a:p>
          <a:p>
            <a:pPr marL="342900" indent="-342900" algn="l">
              <a:buFont typeface="Arial" panose="020B0604020202020204" pitchFamily="34" charset="0"/>
              <a:buChar char="•"/>
            </a:pPr>
            <a:r>
              <a:rPr lang="en-US" b="1" u="sng" dirty="0">
                <a:solidFill>
                  <a:srgbClr val="0D0D0D"/>
                </a:solidFill>
                <a:latin typeface="Times New Roman" panose="02020603050405020304" pitchFamily="18" charset="0"/>
                <a:cs typeface="Times New Roman" panose="02020603050405020304" pitchFamily="18" charset="0"/>
              </a:rPr>
              <a:t>S</a:t>
            </a:r>
            <a:r>
              <a:rPr lang="en-US" b="1" i="0" u="sng" dirty="0">
                <a:solidFill>
                  <a:srgbClr val="0D0D0D"/>
                </a:solidFill>
                <a:effectLst/>
                <a:latin typeface="Times New Roman" panose="02020603050405020304" pitchFamily="18" charset="0"/>
                <a:cs typeface="Times New Roman" panose="02020603050405020304" pitchFamily="18" charset="0"/>
              </a:rPr>
              <a:t>imple Moving Averages (SMA): </a:t>
            </a:r>
            <a:r>
              <a:rPr lang="en-US" b="0" i="0" dirty="0">
                <a:solidFill>
                  <a:srgbClr val="0D0D0D"/>
                </a:solidFill>
                <a:effectLst/>
                <a:latin typeface="Times New Roman" panose="02020603050405020304" pitchFamily="18" charset="0"/>
                <a:cs typeface="Times New Roman" panose="02020603050405020304" pitchFamily="18" charset="0"/>
              </a:rPr>
              <a:t>Calculated SMAs with window sizes of 12, 24, and 36 months to smooth out fluctuations and visualize trends.</a:t>
            </a:r>
          </a:p>
          <a:p>
            <a:pPr marL="342900" indent="-342900" algn="l">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SMA visualization</a:t>
            </a:r>
            <a:r>
              <a:rPr lang="en-US" b="0" i="0" dirty="0">
                <a:solidFill>
                  <a:srgbClr val="0D0D0D"/>
                </a:solidFill>
                <a:effectLst/>
                <a:latin typeface="Times New Roman" panose="02020603050405020304" pitchFamily="18" charset="0"/>
                <a:cs typeface="Times New Roman" panose="02020603050405020304" pitchFamily="18" charset="0"/>
              </a:rPr>
              <a:t>: Showcased original production data alongside SMA lines, indicating clearer trends with increasing window size.</a:t>
            </a:r>
          </a:p>
          <a:p>
            <a:pPr marL="342900" indent="-342900" algn="l">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Stationarity check</a:t>
            </a:r>
            <a:r>
              <a:rPr lang="en-US" b="0" i="0" dirty="0">
                <a:solidFill>
                  <a:srgbClr val="0D0D0D"/>
                </a:solidFill>
                <a:effectLst/>
                <a:latin typeface="Times New Roman" panose="02020603050405020304" pitchFamily="18" charset="0"/>
                <a:cs typeface="Times New Roman" panose="02020603050405020304" pitchFamily="18" charset="0"/>
              </a:rPr>
              <a:t>: Conducted Augmented Dickey-Fuller (ADF) test, resulting in a p-value &lt; 0.05, confirming stationarity for further analysis.</a:t>
            </a:r>
          </a:p>
          <a:p>
            <a:pPr marL="342900" indent="-342900" algn="l">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Seasonal decomposition</a:t>
            </a:r>
            <a:r>
              <a:rPr lang="en-US" b="0" i="0" dirty="0">
                <a:solidFill>
                  <a:srgbClr val="0D0D0D"/>
                </a:solidFill>
                <a:effectLst/>
                <a:latin typeface="Times New Roman" panose="02020603050405020304" pitchFamily="18" charset="0"/>
                <a:cs typeface="Times New Roman" panose="02020603050405020304" pitchFamily="18" charset="0"/>
              </a:rPr>
              <a:t>: Employed multiplicative seasonal decomposition to understand trend, seasonality, and residuals in beer production time series.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954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4784-F346-41AC-0809-30CD890DF3D9}"/>
              </a:ext>
            </a:extLst>
          </p:cNvPr>
          <p:cNvSpPr>
            <a:spLocks noGrp="1"/>
          </p:cNvSpPr>
          <p:nvPr>
            <p:ph type="ctrTitle"/>
          </p:nvPr>
        </p:nvSpPr>
        <p:spPr>
          <a:xfrm>
            <a:off x="0" y="373626"/>
            <a:ext cx="12506632" cy="825909"/>
          </a:xfrm>
        </p:spPr>
        <p:txBody>
          <a:bodyPr>
            <a:normAutofit/>
          </a:bodyPr>
          <a:lstStyle/>
          <a:p>
            <a:r>
              <a:rPr lang="en-IN" sz="1800" b="1" u="sng" dirty="0">
                <a:latin typeface="Times New Roman" panose="02020603050405020304" pitchFamily="18" charset="0"/>
                <a:cs typeface="Times New Roman" panose="02020603050405020304" pitchFamily="18" charset="0"/>
              </a:rPr>
              <a:t>Outputs received for </a:t>
            </a:r>
            <a:r>
              <a:rPr lang="en-US" sz="1800" b="1" u="sng" dirty="0">
                <a:latin typeface="Times New Roman" panose="02020603050405020304" pitchFamily="18" charset="0"/>
                <a:cs typeface="Times New Roman" panose="02020603050405020304" pitchFamily="18" charset="0"/>
              </a:rPr>
              <a:t>Beer Production Over Months, Distribution of Monthly Beer production, SMA, Decomposition</a:t>
            </a:r>
            <a:endParaRPr lang="en-IN" sz="1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9FBBBA-E564-506A-7CFC-D42235303E46}"/>
              </a:ext>
            </a:extLst>
          </p:cNvPr>
          <p:cNvPicPr>
            <a:picLocks noChangeAspect="1"/>
          </p:cNvPicPr>
          <p:nvPr/>
        </p:nvPicPr>
        <p:blipFill>
          <a:blip r:embed="rId2"/>
          <a:stretch>
            <a:fillRect/>
          </a:stretch>
        </p:blipFill>
        <p:spPr>
          <a:xfrm>
            <a:off x="333067" y="1367881"/>
            <a:ext cx="4868198" cy="2061119"/>
          </a:xfrm>
          <a:prstGeom prst="rect">
            <a:avLst/>
          </a:prstGeom>
        </p:spPr>
      </p:pic>
      <p:pic>
        <p:nvPicPr>
          <p:cNvPr id="5" name="Picture 4">
            <a:extLst>
              <a:ext uri="{FF2B5EF4-FFF2-40B4-BE49-F238E27FC236}">
                <a16:creationId xmlns:a16="http://schemas.microsoft.com/office/drawing/2014/main" id="{27F5661D-A216-4E2D-563B-2AEC604D0A07}"/>
              </a:ext>
            </a:extLst>
          </p:cNvPr>
          <p:cNvPicPr>
            <a:picLocks noChangeAspect="1"/>
          </p:cNvPicPr>
          <p:nvPr/>
        </p:nvPicPr>
        <p:blipFill>
          <a:blip r:embed="rId3"/>
          <a:stretch>
            <a:fillRect/>
          </a:stretch>
        </p:blipFill>
        <p:spPr>
          <a:xfrm>
            <a:off x="5550555" y="1278194"/>
            <a:ext cx="5304257" cy="2733367"/>
          </a:xfrm>
          <a:prstGeom prst="rect">
            <a:avLst/>
          </a:prstGeom>
        </p:spPr>
      </p:pic>
      <p:pic>
        <p:nvPicPr>
          <p:cNvPr id="6" name="Picture 5">
            <a:extLst>
              <a:ext uri="{FF2B5EF4-FFF2-40B4-BE49-F238E27FC236}">
                <a16:creationId xmlns:a16="http://schemas.microsoft.com/office/drawing/2014/main" id="{397A6335-F943-384A-BACE-B1037384BAE7}"/>
              </a:ext>
            </a:extLst>
          </p:cNvPr>
          <p:cNvPicPr>
            <a:picLocks noChangeAspect="1"/>
          </p:cNvPicPr>
          <p:nvPr/>
        </p:nvPicPr>
        <p:blipFill>
          <a:blip r:embed="rId4"/>
          <a:stretch>
            <a:fillRect/>
          </a:stretch>
        </p:blipFill>
        <p:spPr>
          <a:xfrm>
            <a:off x="333066" y="3499239"/>
            <a:ext cx="4937023" cy="2830493"/>
          </a:xfrm>
          <a:prstGeom prst="rect">
            <a:avLst/>
          </a:prstGeom>
        </p:spPr>
      </p:pic>
      <p:pic>
        <p:nvPicPr>
          <p:cNvPr id="7" name="Picture 6">
            <a:extLst>
              <a:ext uri="{FF2B5EF4-FFF2-40B4-BE49-F238E27FC236}">
                <a16:creationId xmlns:a16="http://schemas.microsoft.com/office/drawing/2014/main" id="{7654730F-7DE2-7F41-ED01-3A5AD1BF16CF}"/>
              </a:ext>
            </a:extLst>
          </p:cNvPr>
          <p:cNvPicPr>
            <a:picLocks noChangeAspect="1"/>
          </p:cNvPicPr>
          <p:nvPr/>
        </p:nvPicPr>
        <p:blipFill>
          <a:blip r:embed="rId5"/>
          <a:stretch>
            <a:fillRect/>
          </a:stretch>
        </p:blipFill>
        <p:spPr>
          <a:xfrm>
            <a:off x="5550555" y="4011561"/>
            <a:ext cx="5382916" cy="2794273"/>
          </a:xfrm>
          <a:prstGeom prst="rect">
            <a:avLst/>
          </a:prstGeom>
        </p:spPr>
      </p:pic>
    </p:spTree>
    <p:extLst>
      <p:ext uri="{BB962C8B-B14F-4D97-AF65-F5344CB8AC3E}">
        <p14:creationId xmlns:p14="http://schemas.microsoft.com/office/powerpoint/2010/main" val="2071554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C997-83F6-4871-6EE1-0AAA33A6ED1A}"/>
              </a:ext>
            </a:extLst>
          </p:cNvPr>
          <p:cNvSpPr>
            <a:spLocks noGrp="1"/>
          </p:cNvSpPr>
          <p:nvPr>
            <p:ph type="ctrTitle"/>
          </p:nvPr>
        </p:nvSpPr>
        <p:spPr>
          <a:xfrm>
            <a:off x="0" y="1"/>
            <a:ext cx="12192000" cy="1140542"/>
          </a:xfrm>
        </p:spPr>
        <p:txBody>
          <a:bodyPr>
            <a:normAutofit/>
          </a:bodyPr>
          <a:lstStyle/>
          <a:p>
            <a:r>
              <a:rPr lang="en-US" sz="3600" b="1" i="0" u="sng" dirty="0">
                <a:solidFill>
                  <a:srgbClr val="0D0D0D"/>
                </a:solidFill>
                <a:effectLst/>
                <a:latin typeface="Times New Roman" panose="02020603050405020304" pitchFamily="18" charset="0"/>
                <a:cs typeface="Times New Roman" panose="02020603050405020304" pitchFamily="18" charset="0"/>
              </a:rPr>
              <a:t>Model Selection and Forecasting</a:t>
            </a:r>
            <a:endParaRPr lang="en-IN" sz="36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28DB71-096B-595E-31BB-5448FAC5188C}"/>
              </a:ext>
            </a:extLst>
          </p:cNvPr>
          <p:cNvSpPr>
            <a:spLocks noGrp="1"/>
          </p:cNvSpPr>
          <p:nvPr>
            <p:ph type="subTitle" idx="1"/>
          </p:nvPr>
        </p:nvSpPr>
        <p:spPr>
          <a:xfrm>
            <a:off x="216310" y="1268362"/>
            <a:ext cx="11631561" cy="5486400"/>
          </a:xfrm>
        </p:spPr>
        <p:txBody>
          <a:bodyPr>
            <a:normAutofit lnSpcReduction="10000"/>
          </a:bodyPr>
          <a:lstStyle/>
          <a:p>
            <a:pPr algn="just"/>
            <a:r>
              <a:rPr lang="en-US" sz="2100" b="0" i="0" dirty="0">
                <a:solidFill>
                  <a:srgbClr val="0D0D0D"/>
                </a:solidFill>
                <a:effectLst/>
                <a:latin typeface="Times New Roman" panose="02020603050405020304" pitchFamily="18" charset="0"/>
                <a:cs typeface="Times New Roman" panose="02020603050405020304" pitchFamily="18" charset="0"/>
              </a:rPr>
              <a:t>Two ARIMA models were fitted to the training data, and forecasts were generated for the next 20 time periods. While both models performed reasonably well, manual selection of parameters based on ACF and PACF plots led to a slightly improved model with a lower Mean Absolute Error (MAE).</a:t>
            </a:r>
          </a:p>
          <a:p>
            <a:pPr marL="342900" indent="-342900" algn="just">
              <a:buFont typeface="Arial" panose="020B0604020202020204" pitchFamily="34" charset="0"/>
              <a:buChar char="•"/>
            </a:pPr>
            <a:r>
              <a:rPr lang="en-US" sz="2100" b="1" i="0" u="sng" dirty="0">
                <a:solidFill>
                  <a:srgbClr val="0D0D0D"/>
                </a:solidFill>
                <a:effectLst/>
                <a:latin typeface="Times New Roman" panose="02020603050405020304" pitchFamily="18" charset="0"/>
                <a:cs typeface="Times New Roman" panose="02020603050405020304" pitchFamily="18" charset="0"/>
              </a:rPr>
              <a:t>Dataset split: </a:t>
            </a:r>
            <a:r>
              <a:rPr lang="en-US" sz="2100" b="0" i="0" dirty="0">
                <a:solidFill>
                  <a:srgbClr val="0D0D0D"/>
                </a:solidFill>
                <a:effectLst/>
                <a:latin typeface="Times New Roman" panose="02020603050405020304" pitchFamily="18" charset="0"/>
                <a:cs typeface="Times New Roman" panose="02020603050405020304" pitchFamily="18" charset="0"/>
              </a:rPr>
              <a:t>Divided into training and testing sets for model evaluation.</a:t>
            </a:r>
          </a:p>
          <a:p>
            <a:pPr marL="342900" indent="-342900" algn="just">
              <a:buFont typeface="Arial" panose="020B0604020202020204" pitchFamily="34" charset="0"/>
              <a:buChar char="•"/>
            </a:pPr>
            <a:r>
              <a:rPr lang="en-US" sz="2100" b="1" i="0" u="sng" dirty="0">
                <a:solidFill>
                  <a:srgbClr val="0D0D0D"/>
                </a:solidFill>
                <a:effectLst/>
                <a:latin typeface="Times New Roman" panose="02020603050405020304" pitchFamily="18" charset="0"/>
                <a:cs typeface="Times New Roman" panose="02020603050405020304" pitchFamily="18" charset="0"/>
              </a:rPr>
              <a:t>Automated ARIMA model: </a:t>
            </a:r>
            <a:r>
              <a:rPr lang="en-US" sz="2100" b="0" i="0" dirty="0">
                <a:solidFill>
                  <a:srgbClr val="0D0D0D"/>
                </a:solidFill>
                <a:effectLst/>
                <a:latin typeface="Times New Roman" panose="02020603050405020304" pitchFamily="18" charset="0"/>
                <a:cs typeface="Times New Roman" panose="02020603050405020304" pitchFamily="18" charset="0"/>
              </a:rPr>
              <a:t>Initially fitted using the '</a:t>
            </a:r>
            <a:r>
              <a:rPr lang="en-US" sz="2100" b="0" i="0" dirty="0" err="1">
                <a:solidFill>
                  <a:srgbClr val="0D0D0D"/>
                </a:solidFill>
                <a:effectLst/>
                <a:latin typeface="Times New Roman" panose="02020603050405020304" pitchFamily="18" charset="0"/>
                <a:cs typeface="Times New Roman" panose="02020603050405020304" pitchFamily="18" charset="0"/>
              </a:rPr>
              <a:t>auto.arima</a:t>
            </a:r>
            <a:r>
              <a:rPr lang="en-US" sz="2100" b="0" i="0" dirty="0">
                <a:solidFill>
                  <a:srgbClr val="0D0D0D"/>
                </a:solidFill>
                <a:effectLst/>
                <a:latin typeface="Times New Roman" panose="02020603050405020304" pitchFamily="18" charset="0"/>
                <a:cs typeface="Times New Roman" panose="02020603050405020304" pitchFamily="18" charset="0"/>
              </a:rPr>
              <a:t>' function on the training data.</a:t>
            </a:r>
          </a:p>
          <a:p>
            <a:pPr marL="342900" indent="-342900" algn="just">
              <a:buFont typeface="Arial" panose="020B0604020202020204" pitchFamily="34" charset="0"/>
              <a:buChar char="•"/>
            </a:pPr>
            <a:r>
              <a:rPr lang="en-US" sz="2100" b="0" i="0" dirty="0">
                <a:solidFill>
                  <a:srgbClr val="0D0D0D"/>
                </a:solidFill>
                <a:effectLst/>
                <a:latin typeface="Times New Roman" panose="02020603050405020304" pitchFamily="18" charset="0"/>
                <a:cs typeface="Times New Roman" panose="02020603050405020304" pitchFamily="18" charset="0"/>
              </a:rPr>
              <a:t>Manual model creation: A second model built manually based on ACF and PACF plots for parameter selection.</a:t>
            </a:r>
          </a:p>
          <a:p>
            <a:pPr marL="342900" indent="-342900" algn="just">
              <a:buFont typeface="Arial" panose="020B0604020202020204" pitchFamily="34" charset="0"/>
              <a:buChar char="•"/>
            </a:pPr>
            <a:r>
              <a:rPr lang="en-US" sz="2100" b="1" i="0" u="sng" dirty="0">
                <a:solidFill>
                  <a:srgbClr val="0D0D0D"/>
                </a:solidFill>
                <a:effectLst/>
                <a:latin typeface="Times New Roman" panose="02020603050405020304" pitchFamily="18" charset="0"/>
                <a:cs typeface="Times New Roman" panose="02020603050405020304" pitchFamily="18" charset="0"/>
              </a:rPr>
              <a:t>Forecast generation: </a:t>
            </a:r>
            <a:r>
              <a:rPr lang="en-US" sz="2100" b="0" i="0" dirty="0">
                <a:solidFill>
                  <a:srgbClr val="0D0D0D"/>
                </a:solidFill>
                <a:effectLst/>
                <a:latin typeface="Times New Roman" panose="02020603050405020304" pitchFamily="18" charset="0"/>
                <a:cs typeface="Times New Roman" panose="02020603050405020304" pitchFamily="18" charset="0"/>
              </a:rPr>
              <a:t>Forecasts generated using both models, and Mean Absolute Error (MAE) calculated for performance evaluation.</a:t>
            </a:r>
          </a:p>
          <a:p>
            <a:pPr marL="342900" indent="-342900" algn="just">
              <a:buFont typeface="Arial" panose="020B0604020202020204" pitchFamily="34" charset="0"/>
              <a:buChar char="•"/>
            </a:pPr>
            <a:r>
              <a:rPr lang="en-US" sz="2100" b="1" i="0" u="sng" dirty="0">
                <a:solidFill>
                  <a:srgbClr val="0D0D0D"/>
                </a:solidFill>
                <a:effectLst/>
                <a:latin typeface="Times New Roman" panose="02020603050405020304" pitchFamily="18" charset="0"/>
                <a:cs typeface="Times New Roman" panose="02020603050405020304" pitchFamily="18" charset="0"/>
              </a:rPr>
              <a:t>Model validation: </a:t>
            </a:r>
            <a:r>
              <a:rPr lang="en-US" sz="2100" b="0" i="0" dirty="0">
                <a:solidFill>
                  <a:srgbClr val="0D0D0D"/>
                </a:solidFill>
                <a:effectLst/>
                <a:latin typeface="Times New Roman" panose="02020603050405020304" pitchFamily="18" charset="0"/>
                <a:cs typeface="Times New Roman" panose="02020603050405020304" pitchFamily="18" charset="0"/>
              </a:rPr>
              <a:t>Residuals examined to ensure model adequacy and validate assumptions.</a:t>
            </a:r>
          </a:p>
          <a:p>
            <a:pPr marL="342900" indent="-342900" algn="just">
              <a:buFont typeface="Arial" panose="020B0604020202020204" pitchFamily="34" charset="0"/>
              <a:buChar char="•"/>
            </a:pPr>
            <a:r>
              <a:rPr lang="en-US" sz="2100" b="0" i="0" dirty="0">
                <a:solidFill>
                  <a:srgbClr val="0D0D0D"/>
                </a:solidFill>
                <a:effectLst/>
                <a:latin typeface="Times New Roman" panose="02020603050405020304" pitchFamily="18" charset="0"/>
                <a:cs typeface="Times New Roman" panose="02020603050405020304" pitchFamily="18" charset="0"/>
              </a:rPr>
              <a:t>Output validation: Validation of ARIMA model's adequacy enhances confidence in forecasts for informed decision-making.</a:t>
            </a:r>
          </a:p>
          <a:p>
            <a:pPr marL="342900" indent="-342900" algn="just">
              <a:buFont typeface="Arial" panose="020B0604020202020204" pitchFamily="34" charset="0"/>
              <a:buChar char="•"/>
            </a:pPr>
            <a:r>
              <a:rPr lang="en-US" sz="2100" b="1" i="0" u="sng" dirty="0">
                <a:solidFill>
                  <a:srgbClr val="0D0D0D"/>
                </a:solidFill>
                <a:effectLst/>
                <a:latin typeface="Times New Roman" panose="02020603050405020304" pitchFamily="18" charset="0"/>
                <a:cs typeface="Times New Roman" panose="02020603050405020304" pitchFamily="18" charset="0"/>
              </a:rPr>
              <a:t>Forecast plotting: </a:t>
            </a:r>
            <a:r>
              <a:rPr lang="en-US" sz="2100" b="0" i="0" dirty="0">
                <a:solidFill>
                  <a:srgbClr val="0D0D0D"/>
                </a:solidFill>
                <a:effectLst/>
                <a:latin typeface="Times New Roman" panose="02020603050405020304" pitchFamily="18" charset="0"/>
                <a:cs typeface="Times New Roman" panose="02020603050405020304" pitchFamily="18" charset="0"/>
              </a:rPr>
              <a:t>Forecasts for the next 20 time periods plotted to visualize predicted values and prediction intervals.</a:t>
            </a:r>
          </a:p>
          <a:p>
            <a:pPr marL="342900" indent="-342900" algn="just">
              <a:buFont typeface="Arial" panose="020B0604020202020204" pitchFamily="34" charset="0"/>
              <a:buChar char="•"/>
            </a:pPr>
            <a:r>
              <a:rPr lang="en-US" sz="2100" b="1" i="0" u="sng" dirty="0">
                <a:solidFill>
                  <a:srgbClr val="0D0D0D"/>
                </a:solidFill>
                <a:effectLst/>
                <a:latin typeface="Times New Roman" panose="02020603050405020304" pitchFamily="18" charset="0"/>
                <a:cs typeface="Times New Roman" panose="02020603050405020304" pitchFamily="18" charset="0"/>
              </a:rPr>
              <a:t>Mean Absolute Error (MAE): </a:t>
            </a:r>
            <a:r>
              <a:rPr lang="en-US" sz="2100" b="0" i="0" dirty="0">
                <a:solidFill>
                  <a:srgbClr val="0D0D0D"/>
                </a:solidFill>
                <a:effectLst/>
                <a:latin typeface="Times New Roman" panose="02020603050405020304" pitchFamily="18" charset="0"/>
                <a:cs typeface="Times New Roman" panose="02020603050405020304" pitchFamily="18" charset="0"/>
              </a:rPr>
              <a:t>Calculated at 7.14, indicating the average absolute difference between forecasted and actual beer production values.</a:t>
            </a:r>
          </a:p>
          <a:p>
            <a:pPr algn="just"/>
            <a:endParaRPr lang="en-US" sz="2100" dirty="0">
              <a:solidFill>
                <a:srgbClr val="0D0D0D"/>
              </a:solidFill>
              <a:latin typeface="Times New Roman" panose="02020603050405020304" pitchFamily="18" charset="0"/>
              <a:cs typeface="Times New Roman" panose="02020603050405020304" pitchFamily="18" charset="0"/>
            </a:endParaRPr>
          </a:p>
          <a:p>
            <a:pPr algn="just"/>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478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B482-8C04-3A77-B52F-E5637F0B4D62}"/>
              </a:ext>
            </a:extLst>
          </p:cNvPr>
          <p:cNvSpPr>
            <a:spLocks noGrp="1"/>
          </p:cNvSpPr>
          <p:nvPr>
            <p:ph type="ctrTitle"/>
          </p:nvPr>
        </p:nvSpPr>
        <p:spPr>
          <a:xfrm>
            <a:off x="-78658" y="1"/>
            <a:ext cx="12270658" cy="737418"/>
          </a:xfrm>
        </p:spPr>
        <p:txBody>
          <a:bodyPr>
            <a:normAutofit/>
          </a:bodyPr>
          <a:lstStyle/>
          <a:p>
            <a:r>
              <a:rPr lang="en-US" sz="2400" b="1" u="sng" dirty="0">
                <a:latin typeface="Times New Roman" panose="02020603050405020304" pitchFamily="18" charset="0"/>
                <a:cs typeface="Times New Roman" panose="02020603050405020304" pitchFamily="18" charset="0"/>
              </a:rPr>
              <a:t>Outputs received: Residuals from ARIMA, Forecast Plot and Mean Absolute Error</a:t>
            </a:r>
            <a:endParaRPr lang="en-IN" sz="24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7EBB90F-D724-F9D3-1695-755CB9C21A57}"/>
              </a:ext>
            </a:extLst>
          </p:cNvPr>
          <p:cNvSpPr>
            <a:spLocks noGrp="1"/>
          </p:cNvSpPr>
          <p:nvPr>
            <p:ph type="subTitle" idx="1"/>
          </p:nvPr>
        </p:nvSpPr>
        <p:spPr>
          <a:xfrm>
            <a:off x="98323" y="953729"/>
            <a:ext cx="12093677" cy="5904270"/>
          </a:xfrm>
        </p:spPr>
        <p:txBody>
          <a:bodyPr/>
          <a:lstStyle/>
          <a:p>
            <a:endParaRPr lang="en-IN" dirty="0"/>
          </a:p>
        </p:txBody>
      </p:sp>
      <p:pic>
        <p:nvPicPr>
          <p:cNvPr id="4" name="Picture 3">
            <a:extLst>
              <a:ext uri="{FF2B5EF4-FFF2-40B4-BE49-F238E27FC236}">
                <a16:creationId xmlns:a16="http://schemas.microsoft.com/office/drawing/2014/main" id="{BBB28605-25FF-DEEE-B91B-24167EB12429}"/>
              </a:ext>
            </a:extLst>
          </p:cNvPr>
          <p:cNvPicPr>
            <a:picLocks noChangeAspect="1"/>
          </p:cNvPicPr>
          <p:nvPr/>
        </p:nvPicPr>
        <p:blipFill>
          <a:blip r:embed="rId2"/>
          <a:stretch>
            <a:fillRect/>
          </a:stretch>
        </p:blipFill>
        <p:spPr>
          <a:xfrm>
            <a:off x="215264" y="1401383"/>
            <a:ext cx="5743083" cy="4724113"/>
          </a:xfrm>
          <a:prstGeom prst="rect">
            <a:avLst/>
          </a:prstGeom>
        </p:spPr>
      </p:pic>
      <p:pic>
        <p:nvPicPr>
          <p:cNvPr id="5" name="Picture 4">
            <a:extLst>
              <a:ext uri="{FF2B5EF4-FFF2-40B4-BE49-F238E27FC236}">
                <a16:creationId xmlns:a16="http://schemas.microsoft.com/office/drawing/2014/main" id="{A6EA7339-9D95-1C04-364E-891D3913FB06}"/>
              </a:ext>
            </a:extLst>
          </p:cNvPr>
          <p:cNvPicPr>
            <a:picLocks noChangeAspect="1"/>
          </p:cNvPicPr>
          <p:nvPr/>
        </p:nvPicPr>
        <p:blipFill>
          <a:blip r:embed="rId3"/>
          <a:stretch>
            <a:fillRect/>
          </a:stretch>
        </p:blipFill>
        <p:spPr>
          <a:xfrm>
            <a:off x="5958347" y="1568389"/>
            <a:ext cx="6018388" cy="4557108"/>
          </a:xfrm>
          <a:prstGeom prst="rect">
            <a:avLst/>
          </a:prstGeom>
        </p:spPr>
      </p:pic>
    </p:spTree>
    <p:extLst>
      <p:ext uri="{BB962C8B-B14F-4D97-AF65-F5344CB8AC3E}">
        <p14:creationId xmlns:p14="http://schemas.microsoft.com/office/powerpoint/2010/main" val="36179817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A891-1501-8940-2C69-7C2B9A9A3BEA}"/>
              </a:ext>
            </a:extLst>
          </p:cNvPr>
          <p:cNvSpPr>
            <a:spLocks noGrp="1"/>
          </p:cNvSpPr>
          <p:nvPr>
            <p:ph type="ctrTitle"/>
          </p:nvPr>
        </p:nvSpPr>
        <p:spPr>
          <a:xfrm>
            <a:off x="0" y="68826"/>
            <a:ext cx="12192000" cy="717755"/>
          </a:xfrm>
        </p:spPr>
        <p:txBody>
          <a:bodyPr>
            <a:normAutofit/>
          </a:bodyPr>
          <a:lstStyle/>
          <a:p>
            <a:r>
              <a:rPr lang="en-IN" sz="2800" b="1" i="0" u="sng" dirty="0">
                <a:solidFill>
                  <a:srgbClr val="0D0D0D"/>
                </a:solidFill>
                <a:effectLst/>
                <a:latin typeface="Times New Roman" panose="02020603050405020304" pitchFamily="18" charset="0"/>
                <a:cs typeface="Times New Roman" panose="02020603050405020304" pitchFamily="18" charset="0"/>
              </a:rPr>
              <a:t>Autocorrelation and Partial Autocorrelation Analysis:</a:t>
            </a:r>
            <a:endParaRPr lang="en-IN" sz="28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FF9003-B4D3-480C-0997-2C8B82A4C59F}"/>
              </a:ext>
            </a:extLst>
          </p:cNvPr>
          <p:cNvSpPr>
            <a:spLocks noGrp="1"/>
          </p:cNvSpPr>
          <p:nvPr>
            <p:ph type="subTitle" idx="1"/>
          </p:nvPr>
        </p:nvSpPr>
        <p:spPr>
          <a:xfrm>
            <a:off x="88490" y="943897"/>
            <a:ext cx="11956026" cy="5712542"/>
          </a:xfrm>
        </p:spPr>
        <p:txBody>
          <a:bodyPr>
            <a:normAutofit fontScale="85000" lnSpcReduction="20000"/>
          </a:bodyPr>
          <a:lstStyle/>
          <a:p>
            <a:pPr marL="342900" indent="-342900" algn="just">
              <a:buFont typeface="Wingdings" panose="05000000000000000000" pitchFamily="2" charset="2"/>
              <a:buChar char="Ø"/>
            </a:pPr>
            <a:r>
              <a:rPr lang="en-IN" b="0" i="0" dirty="0">
                <a:solidFill>
                  <a:srgbClr val="0D0D0D"/>
                </a:solidFill>
                <a:effectLst/>
                <a:latin typeface="Söhne"/>
              </a:rPr>
              <a:t>Autocorrelation Function (PACF) plots aided in identifying potential ARIMA model parameters. These plots revealed significant autocorrelation patterns, assisting in the selection of appropriate model parameters for forecasting beer production.</a:t>
            </a:r>
          </a:p>
          <a:p>
            <a:pPr algn="l"/>
            <a:br>
              <a:rPr lang="en-US" b="0" i="0" dirty="0">
                <a:solidFill>
                  <a:srgbClr val="0D0D0D"/>
                </a:solidFill>
                <a:effectLst/>
                <a:latin typeface="Söhne"/>
              </a:rPr>
            </a:br>
            <a:r>
              <a:rPr lang="en-US" b="1" i="0" u="sng" dirty="0">
                <a:solidFill>
                  <a:srgbClr val="0D0D0D"/>
                </a:solidFill>
                <a:effectLst/>
                <a:latin typeface="Söhne"/>
              </a:rPr>
              <a:t>ACF Plot:</a:t>
            </a:r>
          </a:p>
          <a:p>
            <a:pPr marL="342900" indent="-342900" algn="l">
              <a:buFont typeface="Arial" panose="020B0604020202020204" pitchFamily="34" charset="0"/>
              <a:buChar char="•"/>
            </a:pPr>
            <a:r>
              <a:rPr lang="en-US" b="0" i="0" dirty="0">
                <a:solidFill>
                  <a:srgbClr val="0D0D0D"/>
                </a:solidFill>
                <a:effectLst/>
                <a:latin typeface="Söhne"/>
              </a:rPr>
              <a:t>Shows correlation between beer production values at different lags.</a:t>
            </a:r>
          </a:p>
          <a:p>
            <a:pPr marL="342900" indent="-342900" algn="l">
              <a:buFont typeface="Arial" panose="020B0604020202020204" pitchFamily="34" charset="0"/>
              <a:buChar char="•"/>
            </a:pPr>
            <a:r>
              <a:rPr lang="en-US" b="0" i="0" dirty="0">
                <a:solidFill>
                  <a:srgbClr val="0D0D0D"/>
                </a:solidFill>
                <a:effectLst/>
                <a:latin typeface="Söhne"/>
              </a:rPr>
              <a:t>Helps identify temporal dependencies and patterns in the data.</a:t>
            </a:r>
          </a:p>
          <a:p>
            <a:pPr marL="342900" indent="-342900" algn="l">
              <a:buFont typeface="Arial" panose="020B0604020202020204" pitchFamily="34" charset="0"/>
              <a:buChar char="•"/>
            </a:pPr>
            <a:r>
              <a:rPr lang="en-US" b="0" i="0" dirty="0">
                <a:solidFill>
                  <a:srgbClr val="0D0D0D"/>
                </a:solidFill>
                <a:effectLst/>
                <a:latin typeface="Söhne"/>
              </a:rPr>
              <a:t>Crucial for selecting parameters in time series models like ARIMA.</a:t>
            </a:r>
          </a:p>
          <a:p>
            <a:pPr algn="l"/>
            <a:r>
              <a:rPr lang="en-US" b="1" i="0" u="sng" dirty="0">
                <a:solidFill>
                  <a:srgbClr val="0D0D0D"/>
                </a:solidFill>
                <a:effectLst/>
                <a:latin typeface="Söhne"/>
              </a:rPr>
              <a:t>PACF Plot:</a:t>
            </a:r>
          </a:p>
          <a:p>
            <a:pPr marL="342900" indent="-342900" algn="l">
              <a:buFont typeface="Arial" panose="020B0604020202020204" pitchFamily="34" charset="0"/>
              <a:buChar char="•"/>
            </a:pPr>
            <a:r>
              <a:rPr lang="en-US" b="0" i="0" dirty="0">
                <a:solidFill>
                  <a:srgbClr val="0D0D0D"/>
                </a:solidFill>
                <a:effectLst/>
                <a:latin typeface="Söhne"/>
              </a:rPr>
              <a:t>Illustrates partial correlation between beer production values at different lags.</a:t>
            </a:r>
          </a:p>
          <a:p>
            <a:pPr marL="342900" indent="-342900" algn="l">
              <a:buFont typeface="Arial" panose="020B0604020202020204" pitchFamily="34" charset="0"/>
              <a:buChar char="•"/>
            </a:pPr>
            <a:r>
              <a:rPr lang="en-US" b="0" i="0" dirty="0">
                <a:solidFill>
                  <a:srgbClr val="0D0D0D"/>
                </a:solidFill>
                <a:effectLst/>
                <a:latin typeface="Söhne"/>
              </a:rPr>
              <a:t>Reveals direct relationship between observations after removing intervening effects.</a:t>
            </a:r>
          </a:p>
          <a:p>
            <a:pPr marL="342900" indent="-342900" algn="l">
              <a:buFont typeface="Arial" panose="020B0604020202020204" pitchFamily="34" charset="0"/>
              <a:buChar char="•"/>
            </a:pPr>
            <a:r>
              <a:rPr lang="en-US" b="0" i="0" dirty="0">
                <a:solidFill>
                  <a:srgbClr val="0D0D0D"/>
                </a:solidFill>
                <a:effectLst/>
                <a:latin typeface="Söhne"/>
              </a:rPr>
              <a:t>Assists in determining autoregressive (AR) component order in ARIMA models.</a:t>
            </a:r>
          </a:p>
          <a:p>
            <a:pPr algn="l"/>
            <a:endParaRPr lang="en-US" b="0" i="0" dirty="0">
              <a:solidFill>
                <a:srgbClr val="0D0D0D"/>
              </a:solidFill>
              <a:effectLst/>
              <a:latin typeface="Söhne"/>
            </a:endParaRPr>
          </a:p>
          <a:p>
            <a:pPr algn="l"/>
            <a:r>
              <a:rPr lang="en-US" b="1" i="0" u="sng" dirty="0">
                <a:solidFill>
                  <a:srgbClr val="0D0D0D"/>
                </a:solidFill>
                <a:effectLst/>
                <a:latin typeface="Söhne"/>
              </a:rPr>
              <a:t>ARIMA Model (Model2):</a:t>
            </a:r>
          </a:p>
          <a:p>
            <a:pPr marL="342900" indent="-342900" algn="l">
              <a:buFont typeface="Arial" panose="020B0604020202020204" pitchFamily="34" charset="0"/>
              <a:buChar char="•"/>
            </a:pPr>
            <a:r>
              <a:rPr lang="en-US" dirty="0">
                <a:solidFill>
                  <a:srgbClr val="0D0D0D"/>
                </a:solidFill>
                <a:latin typeface="Söhne"/>
              </a:rPr>
              <a:t>Parameters: </a:t>
            </a:r>
            <a:r>
              <a:rPr lang="en-US" b="0" i="0" dirty="0">
                <a:solidFill>
                  <a:srgbClr val="0D0D0D"/>
                </a:solidFill>
                <a:effectLst/>
                <a:latin typeface="Söhne"/>
              </a:rPr>
              <a:t>p=3, d=0, q=10.</a:t>
            </a:r>
          </a:p>
          <a:p>
            <a:pPr marL="342900" indent="-342900" algn="l">
              <a:buFont typeface="Arial" panose="020B0604020202020204" pitchFamily="34" charset="0"/>
              <a:buChar char="•"/>
            </a:pPr>
            <a:r>
              <a:rPr lang="en-US" b="0" i="0" dirty="0">
                <a:solidFill>
                  <a:srgbClr val="0D0D0D"/>
                </a:solidFill>
                <a:effectLst/>
                <a:latin typeface="Söhne"/>
              </a:rPr>
              <a:t>d=0 selected based on p-value of 0.01, indicating no differencing needed.</a:t>
            </a:r>
          </a:p>
          <a:p>
            <a:pPr marL="342900" indent="-342900" algn="l">
              <a:buFont typeface="Arial" panose="020B0604020202020204" pitchFamily="34" charset="0"/>
              <a:buChar char="•"/>
            </a:pPr>
            <a:r>
              <a:rPr lang="en-US" b="0" i="0" dirty="0">
                <a:solidFill>
                  <a:srgbClr val="0D0D0D"/>
                </a:solidFill>
                <a:effectLst/>
                <a:latin typeface="Söhne"/>
              </a:rPr>
              <a:t>Forecasts next 20 time periods.</a:t>
            </a:r>
          </a:p>
          <a:p>
            <a:pPr marL="342900" indent="-342900" algn="l">
              <a:buFont typeface="Arial" panose="020B0604020202020204" pitchFamily="34" charset="0"/>
              <a:buChar char="•"/>
            </a:pPr>
            <a:r>
              <a:rPr lang="en-US" b="0" i="0" dirty="0">
                <a:solidFill>
                  <a:srgbClr val="0D0D0D"/>
                </a:solidFill>
                <a:effectLst/>
                <a:latin typeface="Söhne"/>
              </a:rPr>
              <a:t>Visualizes predicted values and prediction intervals.</a:t>
            </a:r>
          </a:p>
          <a:p>
            <a:pPr algn="just"/>
            <a:endParaRPr lang="en-IN" dirty="0"/>
          </a:p>
        </p:txBody>
      </p:sp>
    </p:spTree>
    <p:extLst>
      <p:ext uri="{BB962C8B-B14F-4D97-AF65-F5344CB8AC3E}">
        <p14:creationId xmlns:p14="http://schemas.microsoft.com/office/powerpoint/2010/main" val="4458384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TotalTime>
  <Words>1340</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Söhne</vt:lpstr>
      <vt:lpstr>Times New Roman</vt:lpstr>
      <vt:lpstr>Wingdings</vt:lpstr>
      <vt:lpstr>Office Theme</vt:lpstr>
      <vt:lpstr>Title: Predicting Beer Production</vt:lpstr>
      <vt:lpstr>                                  Contents</vt:lpstr>
      <vt:lpstr>Introduction</vt:lpstr>
      <vt:lpstr>Data Preprocessing</vt:lpstr>
      <vt:lpstr>Exploratory Data Analysis</vt:lpstr>
      <vt:lpstr>Outputs received for Beer Production Over Months, Distribution of Monthly Beer production, SMA, Decomposition</vt:lpstr>
      <vt:lpstr>Model Selection and Forecasting</vt:lpstr>
      <vt:lpstr>Outputs received: Residuals from ARIMA, Forecast Plot and Mean Absolute Error</vt:lpstr>
      <vt:lpstr>Autocorrelation and Partial Autocorrelation Analysis:</vt:lpstr>
      <vt:lpstr>Output received after analysis process</vt:lpstr>
      <vt:lpstr>Mean absolute error between forecasted and actual values:</vt:lpstr>
      <vt:lpstr>                          Challenges &amp; Improvements:</vt:lpstr>
      <vt:lpstr>Effectiveness of chosen Model</vt:lpstr>
      <vt:lpstr>Predictions: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Predicting Beer Production</dc:title>
  <dc:creator>Triveni B</dc:creator>
  <cp:lastModifiedBy>Triveni B</cp:lastModifiedBy>
  <cp:revision>3</cp:revision>
  <dcterms:created xsi:type="dcterms:W3CDTF">2024-03-16T00:29:03Z</dcterms:created>
  <dcterms:modified xsi:type="dcterms:W3CDTF">2024-07-08T22:16:49Z</dcterms:modified>
</cp:coreProperties>
</file>