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Poppins"/>
      <p:regular r:id="rId30"/>
      <p:bold r:id="rId31"/>
      <p:italic r:id="rId32"/>
      <p:boldItalic r:id="rId33"/>
    </p:embeddedFont>
    <p:embeddedFont>
      <p:font typeface="Anaheim"/>
      <p:regular r:id="rId34"/>
      <p:bold r:id="rId35"/>
    </p:embeddedFont>
    <p:embeddedFont>
      <p:font typeface="PT Sans"/>
      <p:regular r:id="rId36"/>
      <p:bold r:id="rId37"/>
      <p:italic r:id="rId38"/>
      <p:boldItalic r:id="rId39"/>
    </p:embeddedFont>
    <p:embeddedFont>
      <p:font typeface="Archiv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B126B0-C9BA-4403-AB36-90310DC5D5D3}">
  <a:tblStyle styleId="{B2B126B0-C9BA-4403-AB36-90310DC5D5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21C88B-D454-4C5C-9A6D-8B030FF2787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rchivo-regular.fntdata"/><Relationship Id="rId20" Type="http://schemas.openxmlformats.org/officeDocument/2006/relationships/slide" Target="slides/slide15.xml"/><Relationship Id="rId42" Type="http://schemas.openxmlformats.org/officeDocument/2006/relationships/font" Target="fonts/Archivo-italic.fntdata"/><Relationship Id="rId41" Type="http://schemas.openxmlformats.org/officeDocument/2006/relationships/font" Target="fonts/Archiv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Archiv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Anaheim-bold.fntdata"/><Relationship Id="rId12" Type="http://schemas.openxmlformats.org/officeDocument/2006/relationships/slide" Target="slides/slide7.xml"/><Relationship Id="rId34" Type="http://schemas.openxmlformats.org/officeDocument/2006/relationships/font" Target="fonts/Anaheim-regular.fntdata"/><Relationship Id="rId15" Type="http://schemas.openxmlformats.org/officeDocument/2006/relationships/slide" Target="slides/slide10.xml"/><Relationship Id="rId37" Type="http://schemas.openxmlformats.org/officeDocument/2006/relationships/font" Target="fonts/PTSans-bold.fntdata"/><Relationship Id="rId14" Type="http://schemas.openxmlformats.org/officeDocument/2006/relationships/slide" Target="slides/slide9.xml"/><Relationship Id="rId36" Type="http://schemas.openxmlformats.org/officeDocument/2006/relationships/font" Target="fonts/PTSans-regular.fntdata"/><Relationship Id="rId17" Type="http://schemas.openxmlformats.org/officeDocument/2006/relationships/slide" Target="slides/slide12.xml"/><Relationship Id="rId39" Type="http://schemas.openxmlformats.org/officeDocument/2006/relationships/font" Target="fonts/PTSans-boldItalic.fntdata"/><Relationship Id="rId16" Type="http://schemas.openxmlformats.org/officeDocument/2006/relationships/slide" Target="slides/slide11.xml"/><Relationship Id="rId38" Type="http://schemas.openxmlformats.org/officeDocument/2006/relationships/font" Target="fonts/PT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592a9504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592a9504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e594c0b3c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e594c0b3c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e5e5119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2e5e5119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73988204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273988204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73988204e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73988204e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73988204e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73988204e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73988204e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73988204e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73988204e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73988204e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2592a9504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2592a9504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Efficient Frontier</a:t>
            </a:r>
            <a:r>
              <a:rPr lang="en">
                <a:solidFill>
                  <a:schemeClr val="dk1"/>
                </a:solidFill>
              </a:rPr>
              <a:t>: Demonstrates how diversification helps in achieving optimal portfolios.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Tangent Portfolio</a:t>
            </a:r>
            <a:r>
              <a:rPr lang="en">
                <a:solidFill>
                  <a:schemeClr val="dk1"/>
                </a:solidFill>
              </a:rPr>
              <a:t>: Represents the best risk-adjusted return, guiding our investment strategy.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58a77fcb3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58a77fcb3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e5e83510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e5e8351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e59a091a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e59a091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Our portfolio emphasizes the tech sector, with investments in Nvidia and Micron, due to the ongoing digital transformation and increased demand for advanced computing technologies.</a:t>
            </a:r>
            <a:endParaRPr/>
          </a:p>
          <a:p>
            <a:pPr indent="-298450" lvl="0" marL="457200" rtl="0" algn="l">
              <a:spcBef>
                <a:spcPts val="0"/>
              </a:spcBef>
              <a:spcAft>
                <a:spcPts val="0"/>
              </a:spcAft>
              <a:buSzPts val="1100"/>
              <a:buAutoNum type="arabicPeriod"/>
            </a:pPr>
            <a:r>
              <a:rPr lang="en"/>
              <a:t>Including Best Buy and Louis Vuitton leverages strong consumer spending trends and the demand for high-end goods. Best Buy benefits from electronics demand, while Louis Vuitton capitalizes on the resilient luxury market.</a:t>
            </a:r>
            <a:endParaRPr/>
          </a:p>
          <a:p>
            <a:pPr indent="-298450" lvl="0" marL="457200" rtl="0" algn="l">
              <a:spcBef>
                <a:spcPts val="0"/>
              </a:spcBef>
              <a:spcAft>
                <a:spcPts val="0"/>
              </a:spcAft>
              <a:buSzPts val="1100"/>
              <a:buAutoNum type="arabicPeriod"/>
            </a:pPr>
            <a:r>
              <a:rPr lang="en"/>
              <a:t>Companies like Uber and Nvidia offer substantial growth potential. Uber is expanding its services beyond ride-sharing, and Nvidia is a leader in AI and gaming technology, promising high future returns.</a:t>
            </a:r>
            <a:endParaRPr/>
          </a:p>
          <a:p>
            <a:pPr indent="-298450" lvl="0" marL="457200" rtl="0" algn="l">
              <a:spcBef>
                <a:spcPts val="0"/>
              </a:spcBef>
              <a:spcAft>
                <a:spcPts val="0"/>
              </a:spcAft>
              <a:buSzPts val="1100"/>
              <a:buAutoNum type="arabicPeriod"/>
            </a:pPr>
            <a:r>
              <a:rPr lang="en"/>
              <a:t>The U.S. economy has experienced moderate GDP growth, reflecting steady recovery from the pandemic-driven downturn. This growth supports consumer spending and business investments, benefiting companies like Best Buy and Louis Vuitton.</a:t>
            </a:r>
            <a:endParaRPr/>
          </a:p>
          <a:p>
            <a:pPr indent="-298450" lvl="0" marL="457200" rtl="0" algn="l">
              <a:spcBef>
                <a:spcPts val="0"/>
              </a:spcBef>
              <a:spcAft>
                <a:spcPts val="0"/>
              </a:spcAft>
              <a:buSzPts val="1100"/>
              <a:buAutoNum type="arabicPeriod"/>
            </a:pPr>
            <a:r>
              <a:rPr lang="en"/>
              <a:t>Inflation rates have been rising, driven by supply chain disruptions and increased demand. Higher inflation impacts consumer purchasing power but also incentivizes investment in tech and luxury sectors, where companies like Nvidia and Louis Vuitton can maintain pricing power.</a:t>
            </a:r>
            <a:endParaRPr/>
          </a:p>
          <a:p>
            <a:pPr indent="-298450" lvl="0" marL="457200" rtl="0" algn="l">
              <a:spcBef>
                <a:spcPts val="0"/>
              </a:spcBef>
              <a:spcAft>
                <a:spcPts val="0"/>
              </a:spcAft>
              <a:buSzPts val="1100"/>
              <a:buAutoNum type="arabicPeriod"/>
            </a:pPr>
            <a:r>
              <a:rPr lang="en"/>
              <a:t>The Federal Reserve's policies aim to balance economic growth with inflation control. Currently low-interest rates support borrowing and investment, favoring growth-oriented tech companies such as Uber, Nvidia, and Micron.</a:t>
            </a:r>
            <a:endParaRPr/>
          </a:p>
          <a:p>
            <a:pPr indent="-298450" lvl="0" marL="457200" rtl="0" algn="l">
              <a:spcBef>
                <a:spcPts val="0"/>
              </a:spcBef>
              <a:spcAft>
                <a:spcPts val="0"/>
              </a:spcAft>
              <a:buSzPts val="1100"/>
              <a:buAutoNum type="arabicPeriod"/>
            </a:pPr>
            <a:r>
              <a:rPr lang="en"/>
              <a:t>Disruptions in global supply chains have highlighted the importance of technology and innovation in managing logistics and production. Companies like Micron and Nvidia are critical in providing the technology that underpins these improvements, while Louis Vuitton and Best Buy navigate these challenges with strong brand loyalty and supply chain strategies.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e59a091a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e59a091a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e594c0b3c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2e594c0b3c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e594c0b3c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e594c0b3c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e594c0b3c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e594c0b3c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e594c0b3c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e594c0b3c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307738"/>
            <a:ext cx="6784200" cy="19521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02138"/>
            <a:ext cx="4528800" cy="475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7653016" y="3729990"/>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46342" y="-32"/>
            <a:ext cx="2139956" cy="361491"/>
          </a:xfrm>
          <a:custGeom>
            <a:rect b="b" l="l" r="r" t="t"/>
            <a:pathLst>
              <a:path extrusionOk="0" h="11286" w="66811">
                <a:moveTo>
                  <a:pt x="1" y="0"/>
                </a:moveTo>
                <a:lnTo>
                  <a:pt x="1" y="11285"/>
                </a:lnTo>
                <a:lnTo>
                  <a:pt x="66810" y="11285"/>
                </a:lnTo>
                <a:lnTo>
                  <a:pt x="668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240490"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430768" y="2571746"/>
            <a:ext cx="161495" cy="446626"/>
            <a:chOff x="10511443" y="2567621"/>
            <a:chExt cx="161495" cy="446626"/>
          </a:xfrm>
        </p:grpSpPr>
        <p:sp>
          <p:nvSpPr>
            <p:cNvPr id="16" name="Google Shape;16;p2"/>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7907062" y="1089757"/>
            <a:ext cx="685218" cy="542941"/>
            <a:chOff x="10029712" y="1089757"/>
            <a:chExt cx="685218" cy="542941"/>
          </a:xfrm>
        </p:grpSpPr>
        <p:sp>
          <p:nvSpPr>
            <p:cNvPr id="25" name="Google Shape;25;p2"/>
            <p:cNvSpPr/>
            <p:nvPr/>
          </p:nvSpPr>
          <p:spPr>
            <a:xfrm>
              <a:off x="10677775"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77775"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677775"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677775"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0515735" y="1089757"/>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515735" y="1258363"/>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515735" y="1426937"/>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0515735" y="1595511"/>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0353728" y="1089757"/>
              <a:ext cx="37187" cy="37187"/>
            </a:xfrm>
            <a:custGeom>
              <a:rect b="b" l="l" r="r" t="t"/>
              <a:pathLst>
                <a:path extrusionOk="0" h="1161" w="1161">
                  <a:moveTo>
                    <a:pt x="580" y="1"/>
                  </a:moveTo>
                  <a:cubicBezTo>
                    <a:pt x="259" y="1"/>
                    <a:pt x="1" y="259"/>
                    <a:pt x="1" y="581"/>
                  </a:cubicBezTo>
                  <a:cubicBezTo>
                    <a:pt x="1" y="902"/>
                    <a:pt x="259" y="1160"/>
                    <a:pt x="580" y="1160"/>
                  </a:cubicBezTo>
                  <a:cubicBezTo>
                    <a:pt x="902" y="1160"/>
                    <a:pt x="1160" y="902"/>
                    <a:pt x="1160" y="581"/>
                  </a:cubicBezTo>
                  <a:cubicBezTo>
                    <a:pt x="1160" y="259"/>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0353728" y="1258363"/>
              <a:ext cx="37187" cy="37155"/>
            </a:xfrm>
            <a:custGeom>
              <a:rect b="b" l="l" r="r" t="t"/>
              <a:pathLst>
                <a:path extrusionOk="0" h="1160"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0353728" y="1426937"/>
              <a:ext cx="37187" cy="37187"/>
            </a:xfrm>
            <a:custGeom>
              <a:rect b="b" l="l" r="r" t="t"/>
              <a:pathLst>
                <a:path extrusionOk="0" h="1161"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0353728" y="1595511"/>
              <a:ext cx="37187" cy="37187"/>
            </a:xfrm>
            <a:custGeom>
              <a:rect b="b" l="l" r="r" t="t"/>
              <a:pathLst>
                <a:path extrusionOk="0" h="1161" w="1161">
                  <a:moveTo>
                    <a:pt x="580" y="1"/>
                  </a:moveTo>
                  <a:cubicBezTo>
                    <a:pt x="259" y="1"/>
                    <a:pt x="1" y="260"/>
                    <a:pt x="1" y="581"/>
                  </a:cubicBezTo>
                  <a:cubicBezTo>
                    <a:pt x="1" y="902"/>
                    <a:pt x="259" y="1161"/>
                    <a:pt x="580" y="1161"/>
                  </a:cubicBezTo>
                  <a:cubicBezTo>
                    <a:pt x="902" y="1161"/>
                    <a:pt x="1160" y="902"/>
                    <a:pt x="1160" y="581"/>
                  </a:cubicBezTo>
                  <a:cubicBezTo>
                    <a:pt x="1160" y="260"/>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0191720" y="1089757"/>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0191720" y="1258363"/>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191720" y="1426937"/>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191720" y="1595511"/>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0029712"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0029712"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0029712"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029712"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2"/>
          <p:cNvGrpSpPr/>
          <p:nvPr/>
        </p:nvGrpSpPr>
        <p:grpSpPr>
          <a:xfrm>
            <a:off x="7082370" y="4380039"/>
            <a:ext cx="685250" cy="542941"/>
            <a:chOff x="9849095" y="4380039"/>
            <a:chExt cx="685250" cy="542941"/>
          </a:xfrm>
        </p:grpSpPr>
        <p:sp>
          <p:nvSpPr>
            <p:cNvPr id="46" name="Google Shape;46;p2"/>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2"/>
          <p:cNvSpPr/>
          <p:nvPr/>
        </p:nvSpPr>
        <p:spPr>
          <a:xfrm>
            <a:off x="3622616"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9" name="Shape 199"/>
        <p:cNvGrpSpPr/>
        <p:nvPr/>
      </p:nvGrpSpPr>
      <p:grpSpPr>
        <a:xfrm>
          <a:off x="0" y="0"/>
          <a:ext cx="0" cy="0"/>
          <a:chOff x="0" y="0"/>
          <a:chExt cx="0" cy="0"/>
        </a:xfrm>
      </p:grpSpPr>
      <p:sp>
        <p:nvSpPr>
          <p:cNvPr id="200" name="Google Shape;200;p11"/>
          <p:cNvSpPr txBox="1"/>
          <p:nvPr>
            <p:ph hasCustomPrompt="1" type="title"/>
          </p:nvPr>
        </p:nvSpPr>
        <p:spPr>
          <a:xfrm>
            <a:off x="2032500" y="1716750"/>
            <a:ext cx="5079000" cy="1212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highlight>
                  <a:schemeClr val="dk2"/>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1" name="Google Shape;201;p11"/>
          <p:cNvSpPr txBox="1"/>
          <p:nvPr>
            <p:ph idx="1" type="subTitle"/>
          </p:nvPr>
        </p:nvSpPr>
        <p:spPr>
          <a:xfrm>
            <a:off x="2032500" y="2929650"/>
            <a:ext cx="5079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2" name="Google Shape;202;p11"/>
          <p:cNvSpPr/>
          <p:nvPr/>
        </p:nvSpPr>
        <p:spPr>
          <a:xfrm flipH="1">
            <a:off x="593717" y="3729990"/>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57691" y="-32"/>
            <a:ext cx="2139956" cy="361491"/>
          </a:xfrm>
          <a:custGeom>
            <a:rect b="b" l="l" r="r" t="t"/>
            <a:pathLst>
              <a:path extrusionOk="0" h="11286" w="66811">
                <a:moveTo>
                  <a:pt x="1" y="0"/>
                </a:moveTo>
                <a:lnTo>
                  <a:pt x="1" y="11285"/>
                </a:lnTo>
                <a:lnTo>
                  <a:pt x="66810" y="11285"/>
                </a:lnTo>
                <a:lnTo>
                  <a:pt x="668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5044703"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6904877"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flipH="1">
            <a:off x="551726" y="2571746"/>
            <a:ext cx="161495" cy="446626"/>
            <a:chOff x="10511443" y="2567621"/>
            <a:chExt cx="161495" cy="446626"/>
          </a:xfrm>
        </p:grpSpPr>
        <p:sp>
          <p:nvSpPr>
            <p:cNvPr id="207" name="Google Shape;207;p11"/>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flipH="1">
            <a:off x="551710" y="1089757"/>
            <a:ext cx="685218" cy="542941"/>
            <a:chOff x="10029712" y="1089757"/>
            <a:chExt cx="685218" cy="542941"/>
          </a:xfrm>
        </p:grpSpPr>
        <p:sp>
          <p:nvSpPr>
            <p:cNvPr id="216" name="Google Shape;216;p11"/>
            <p:cNvSpPr/>
            <p:nvPr/>
          </p:nvSpPr>
          <p:spPr>
            <a:xfrm>
              <a:off x="10677775"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0677775"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10677775"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10677775"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10515735" y="1089757"/>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10515735" y="1258363"/>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10515735" y="1426937"/>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10515735" y="1595511"/>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10353728" y="1089757"/>
              <a:ext cx="37187" cy="37187"/>
            </a:xfrm>
            <a:custGeom>
              <a:rect b="b" l="l" r="r" t="t"/>
              <a:pathLst>
                <a:path extrusionOk="0" h="1161" w="1161">
                  <a:moveTo>
                    <a:pt x="580" y="1"/>
                  </a:moveTo>
                  <a:cubicBezTo>
                    <a:pt x="259" y="1"/>
                    <a:pt x="1" y="259"/>
                    <a:pt x="1" y="581"/>
                  </a:cubicBezTo>
                  <a:cubicBezTo>
                    <a:pt x="1" y="902"/>
                    <a:pt x="259" y="1160"/>
                    <a:pt x="580" y="1160"/>
                  </a:cubicBezTo>
                  <a:cubicBezTo>
                    <a:pt x="902" y="1160"/>
                    <a:pt x="1160" y="902"/>
                    <a:pt x="1160" y="581"/>
                  </a:cubicBezTo>
                  <a:cubicBezTo>
                    <a:pt x="1160" y="259"/>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10353728" y="1258363"/>
              <a:ext cx="37187" cy="37155"/>
            </a:xfrm>
            <a:custGeom>
              <a:rect b="b" l="l" r="r" t="t"/>
              <a:pathLst>
                <a:path extrusionOk="0" h="1160"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10353728" y="1426937"/>
              <a:ext cx="37187" cy="37187"/>
            </a:xfrm>
            <a:custGeom>
              <a:rect b="b" l="l" r="r" t="t"/>
              <a:pathLst>
                <a:path extrusionOk="0" h="1161"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10353728" y="1595511"/>
              <a:ext cx="37187" cy="37187"/>
            </a:xfrm>
            <a:custGeom>
              <a:rect b="b" l="l" r="r" t="t"/>
              <a:pathLst>
                <a:path extrusionOk="0" h="1161" w="1161">
                  <a:moveTo>
                    <a:pt x="580" y="1"/>
                  </a:moveTo>
                  <a:cubicBezTo>
                    <a:pt x="259" y="1"/>
                    <a:pt x="1" y="260"/>
                    <a:pt x="1" y="581"/>
                  </a:cubicBezTo>
                  <a:cubicBezTo>
                    <a:pt x="1" y="902"/>
                    <a:pt x="259" y="1161"/>
                    <a:pt x="580" y="1161"/>
                  </a:cubicBezTo>
                  <a:cubicBezTo>
                    <a:pt x="902" y="1161"/>
                    <a:pt x="1160" y="902"/>
                    <a:pt x="1160" y="581"/>
                  </a:cubicBezTo>
                  <a:cubicBezTo>
                    <a:pt x="1160" y="260"/>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10191720" y="1089757"/>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10191720" y="1258363"/>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10191720" y="1426937"/>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10191720" y="1595511"/>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10029712"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10029712"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10029712"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10029712"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flipH="1">
            <a:off x="1376370" y="4380039"/>
            <a:ext cx="685250" cy="542941"/>
            <a:chOff x="9849095" y="4380039"/>
            <a:chExt cx="685250" cy="542941"/>
          </a:xfrm>
        </p:grpSpPr>
        <p:sp>
          <p:nvSpPr>
            <p:cNvPr id="237" name="Google Shape;237;p11"/>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1"/>
          <p:cNvSpPr/>
          <p:nvPr/>
        </p:nvSpPr>
        <p:spPr>
          <a:xfrm flipH="1">
            <a:off x="4346641"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11"/>
          <p:cNvGrpSpPr/>
          <p:nvPr/>
        </p:nvGrpSpPr>
        <p:grpSpPr>
          <a:xfrm flipH="1" rot="10800000">
            <a:off x="8430776" y="3605746"/>
            <a:ext cx="161495" cy="446626"/>
            <a:chOff x="10511443" y="2567621"/>
            <a:chExt cx="161495" cy="446626"/>
          </a:xfrm>
        </p:grpSpPr>
        <p:sp>
          <p:nvSpPr>
            <p:cNvPr id="259" name="Google Shape;259;p11"/>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1"/>
          <p:cNvSpPr/>
          <p:nvPr/>
        </p:nvSpPr>
        <p:spPr>
          <a:xfrm flipH="1">
            <a:off x="8430761" y="261100"/>
            <a:ext cx="1286217" cy="1939487"/>
          </a:xfrm>
          <a:custGeom>
            <a:rect b="b" l="l" r="r" t="t"/>
            <a:pathLst>
              <a:path extrusionOk="0" h="28004" w="28013">
                <a:moveTo>
                  <a:pt x="0" y="1"/>
                </a:moveTo>
                <a:lnTo>
                  <a:pt x="0" y="28004"/>
                </a:lnTo>
                <a:lnTo>
                  <a:pt x="28012" y="28004"/>
                </a:lnTo>
                <a:lnTo>
                  <a:pt x="280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8" name="Shape 2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69" name="Shape 269"/>
        <p:cNvGrpSpPr/>
        <p:nvPr/>
      </p:nvGrpSpPr>
      <p:grpSpPr>
        <a:xfrm>
          <a:off x="0" y="0"/>
          <a:ext cx="0" cy="0"/>
          <a:chOff x="0" y="0"/>
          <a:chExt cx="0" cy="0"/>
        </a:xfrm>
      </p:grpSpPr>
      <p:sp>
        <p:nvSpPr>
          <p:cNvPr id="270" name="Google Shape;27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1" name="Google Shape;271;p13"/>
          <p:cNvSpPr txBox="1"/>
          <p:nvPr>
            <p:ph hasCustomPrompt="1" idx="2" type="title"/>
          </p:nvPr>
        </p:nvSpPr>
        <p:spPr>
          <a:xfrm>
            <a:off x="1568338" y="13198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2" name="Google Shape;272;p13"/>
          <p:cNvSpPr txBox="1"/>
          <p:nvPr>
            <p:ph hasCustomPrompt="1" idx="3" type="title"/>
          </p:nvPr>
        </p:nvSpPr>
        <p:spPr>
          <a:xfrm flipH="1">
            <a:off x="6840963" y="302684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3"/>
          <p:cNvSpPr txBox="1"/>
          <p:nvPr>
            <p:ph hasCustomPrompt="1" idx="4" type="title"/>
          </p:nvPr>
        </p:nvSpPr>
        <p:spPr>
          <a:xfrm>
            <a:off x="1568338" y="18888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4" name="Google Shape;274;p13"/>
          <p:cNvSpPr txBox="1"/>
          <p:nvPr>
            <p:ph hasCustomPrompt="1" idx="5" type="title"/>
          </p:nvPr>
        </p:nvSpPr>
        <p:spPr>
          <a:xfrm flipH="1">
            <a:off x="6840963" y="359584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5" name="Google Shape;275;p13"/>
          <p:cNvSpPr txBox="1"/>
          <p:nvPr>
            <p:ph hasCustomPrompt="1" idx="6" type="title"/>
          </p:nvPr>
        </p:nvSpPr>
        <p:spPr>
          <a:xfrm>
            <a:off x="1568338" y="24578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3"/>
          <p:cNvSpPr txBox="1"/>
          <p:nvPr>
            <p:ph hasCustomPrompt="1" idx="7" type="title"/>
          </p:nvPr>
        </p:nvSpPr>
        <p:spPr>
          <a:xfrm flipH="1">
            <a:off x="6840963" y="416484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13"/>
          <p:cNvSpPr txBox="1"/>
          <p:nvPr>
            <p:ph idx="1" type="subTitle"/>
          </p:nvPr>
        </p:nvSpPr>
        <p:spPr>
          <a:xfrm>
            <a:off x="2362413" y="1319850"/>
            <a:ext cx="2786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78" name="Google Shape;278;p13"/>
          <p:cNvSpPr txBox="1"/>
          <p:nvPr>
            <p:ph idx="8" type="subTitle"/>
          </p:nvPr>
        </p:nvSpPr>
        <p:spPr>
          <a:xfrm>
            <a:off x="2362413" y="1888850"/>
            <a:ext cx="2786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79" name="Google Shape;279;p13"/>
          <p:cNvSpPr txBox="1"/>
          <p:nvPr>
            <p:ph idx="9" type="subTitle"/>
          </p:nvPr>
        </p:nvSpPr>
        <p:spPr>
          <a:xfrm>
            <a:off x="2362413" y="2457850"/>
            <a:ext cx="2786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80" name="Google Shape;280;p13"/>
          <p:cNvSpPr txBox="1"/>
          <p:nvPr>
            <p:ph idx="13" type="subTitle"/>
          </p:nvPr>
        </p:nvSpPr>
        <p:spPr>
          <a:xfrm flipH="1">
            <a:off x="3989163" y="3026850"/>
            <a:ext cx="2851800" cy="44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81" name="Google Shape;281;p13"/>
          <p:cNvSpPr txBox="1"/>
          <p:nvPr>
            <p:ph idx="14" type="subTitle"/>
          </p:nvPr>
        </p:nvSpPr>
        <p:spPr>
          <a:xfrm flipH="1">
            <a:off x="3989163" y="3595850"/>
            <a:ext cx="2851800" cy="44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82" name="Google Shape;282;p13"/>
          <p:cNvSpPr txBox="1"/>
          <p:nvPr>
            <p:ph idx="15" type="subTitle"/>
          </p:nvPr>
        </p:nvSpPr>
        <p:spPr>
          <a:xfrm flipH="1">
            <a:off x="3989163" y="4164850"/>
            <a:ext cx="2851800" cy="44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83" name="Google Shape;283;p13"/>
          <p:cNvSpPr/>
          <p:nvPr/>
        </p:nvSpPr>
        <p:spPr>
          <a:xfrm flipH="1">
            <a:off x="7285201"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flipH="1">
            <a:off x="6587140"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3"/>
          <p:cNvGrpSpPr/>
          <p:nvPr/>
        </p:nvGrpSpPr>
        <p:grpSpPr>
          <a:xfrm>
            <a:off x="8430768" y="2348434"/>
            <a:ext cx="161495" cy="446626"/>
            <a:chOff x="10511443" y="2567621"/>
            <a:chExt cx="161495" cy="446626"/>
          </a:xfrm>
        </p:grpSpPr>
        <p:sp>
          <p:nvSpPr>
            <p:cNvPr id="286" name="Google Shape;286;p13"/>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3"/>
          <p:cNvGrpSpPr/>
          <p:nvPr/>
        </p:nvGrpSpPr>
        <p:grpSpPr>
          <a:xfrm>
            <a:off x="7907062" y="1089757"/>
            <a:ext cx="685218" cy="542941"/>
            <a:chOff x="10029712" y="1089757"/>
            <a:chExt cx="685218" cy="542941"/>
          </a:xfrm>
        </p:grpSpPr>
        <p:sp>
          <p:nvSpPr>
            <p:cNvPr id="295" name="Google Shape;295;p13"/>
            <p:cNvSpPr/>
            <p:nvPr/>
          </p:nvSpPr>
          <p:spPr>
            <a:xfrm>
              <a:off x="10677775"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0677775"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0677775"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10677775"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10515735" y="1089757"/>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515735" y="1258363"/>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0515735" y="1426937"/>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10515735" y="1595511"/>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0353728" y="1089757"/>
              <a:ext cx="37187" cy="37187"/>
            </a:xfrm>
            <a:custGeom>
              <a:rect b="b" l="l" r="r" t="t"/>
              <a:pathLst>
                <a:path extrusionOk="0" h="1161" w="1161">
                  <a:moveTo>
                    <a:pt x="580" y="1"/>
                  </a:moveTo>
                  <a:cubicBezTo>
                    <a:pt x="259" y="1"/>
                    <a:pt x="1" y="259"/>
                    <a:pt x="1" y="581"/>
                  </a:cubicBezTo>
                  <a:cubicBezTo>
                    <a:pt x="1" y="902"/>
                    <a:pt x="259" y="1160"/>
                    <a:pt x="580" y="1160"/>
                  </a:cubicBezTo>
                  <a:cubicBezTo>
                    <a:pt x="902" y="1160"/>
                    <a:pt x="1160" y="902"/>
                    <a:pt x="1160" y="581"/>
                  </a:cubicBezTo>
                  <a:cubicBezTo>
                    <a:pt x="1160" y="259"/>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10353728" y="1258363"/>
              <a:ext cx="37187" cy="37155"/>
            </a:xfrm>
            <a:custGeom>
              <a:rect b="b" l="l" r="r" t="t"/>
              <a:pathLst>
                <a:path extrusionOk="0" h="1160"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0353728" y="1426937"/>
              <a:ext cx="37187" cy="37187"/>
            </a:xfrm>
            <a:custGeom>
              <a:rect b="b" l="l" r="r" t="t"/>
              <a:pathLst>
                <a:path extrusionOk="0" h="1161"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10353728" y="1595511"/>
              <a:ext cx="37187" cy="37187"/>
            </a:xfrm>
            <a:custGeom>
              <a:rect b="b" l="l" r="r" t="t"/>
              <a:pathLst>
                <a:path extrusionOk="0" h="1161" w="1161">
                  <a:moveTo>
                    <a:pt x="580" y="1"/>
                  </a:moveTo>
                  <a:cubicBezTo>
                    <a:pt x="259" y="1"/>
                    <a:pt x="1" y="260"/>
                    <a:pt x="1" y="581"/>
                  </a:cubicBezTo>
                  <a:cubicBezTo>
                    <a:pt x="1" y="902"/>
                    <a:pt x="259" y="1161"/>
                    <a:pt x="580" y="1161"/>
                  </a:cubicBezTo>
                  <a:cubicBezTo>
                    <a:pt x="902" y="1161"/>
                    <a:pt x="1160" y="902"/>
                    <a:pt x="1160" y="581"/>
                  </a:cubicBezTo>
                  <a:cubicBezTo>
                    <a:pt x="1160" y="260"/>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10191720" y="1089757"/>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10191720" y="1258363"/>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10191720" y="1426937"/>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10191720" y="1595511"/>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10029712"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10029712"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10029712"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10029712"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3"/>
          <p:cNvSpPr/>
          <p:nvPr/>
        </p:nvSpPr>
        <p:spPr>
          <a:xfrm>
            <a:off x="-9"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3"/>
          <p:cNvGrpSpPr/>
          <p:nvPr/>
        </p:nvGrpSpPr>
        <p:grpSpPr>
          <a:xfrm>
            <a:off x="370595" y="4380039"/>
            <a:ext cx="685250" cy="542941"/>
            <a:chOff x="9849095" y="4380039"/>
            <a:chExt cx="685250" cy="542941"/>
          </a:xfrm>
        </p:grpSpPr>
        <p:sp>
          <p:nvSpPr>
            <p:cNvPr id="317" name="Google Shape;317;p13"/>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37" name="Shape 337"/>
        <p:cNvGrpSpPr/>
        <p:nvPr/>
      </p:nvGrpSpPr>
      <p:grpSpPr>
        <a:xfrm>
          <a:off x="0" y="0"/>
          <a:ext cx="0" cy="0"/>
          <a:chOff x="0" y="0"/>
          <a:chExt cx="0" cy="0"/>
        </a:xfrm>
      </p:grpSpPr>
      <p:sp>
        <p:nvSpPr>
          <p:cNvPr id="338" name="Google Shape;338;p14"/>
          <p:cNvSpPr txBox="1"/>
          <p:nvPr>
            <p:ph type="title"/>
          </p:nvPr>
        </p:nvSpPr>
        <p:spPr>
          <a:xfrm>
            <a:off x="3568063" y="789575"/>
            <a:ext cx="32055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9" name="Google Shape;339;p14"/>
          <p:cNvSpPr txBox="1"/>
          <p:nvPr>
            <p:ph idx="1" type="subTitle"/>
          </p:nvPr>
        </p:nvSpPr>
        <p:spPr>
          <a:xfrm>
            <a:off x="3568063" y="1997675"/>
            <a:ext cx="4373700" cy="21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
        <p:nvSpPr>
          <p:cNvPr id="340" name="Google Shape;340;p14"/>
          <p:cNvSpPr/>
          <p:nvPr/>
        </p:nvSpPr>
        <p:spPr>
          <a:xfrm>
            <a:off x="-487500" y="-298250"/>
            <a:ext cx="3524700" cy="365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8267466" y="3950515"/>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4"/>
          <p:cNvGrpSpPr/>
          <p:nvPr/>
        </p:nvGrpSpPr>
        <p:grpSpPr>
          <a:xfrm>
            <a:off x="8430768" y="891921"/>
            <a:ext cx="161495" cy="446626"/>
            <a:chOff x="10511443" y="2567621"/>
            <a:chExt cx="161495" cy="446626"/>
          </a:xfrm>
        </p:grpSpPr>
        <p:sp>
          <p:nvSpPr>
            <p:cNvPr id="343" name="Google Shape;343;p14"/>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4"/>
          <p:cNvGrpSpPr/>
          <p:nvPr/>
        </p:nvGrpSpPr>
        <p:grpSpPr>
          <a:xfrm>
            <a:off x="7696820" y="4600564"/>
            <a:ext cx="685250" cy="542941"/>
            <a:chOff x="9849095" y="4380039"/>
            <a:chExt cx="685250" cy="542941"/>
          </a:xfrm>
        </p:grpSpPr>
        <p:sp>
          <p:nvSpPr>
            <p:cNvPr id="352" name="Google Shape;352;p14"/>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14"/>
          <p:cNvSpPr/>
          <p:nvPr/>
        </p:nvSpPr>
        <p:spPr>
          <a:xfrm flipH="1">
            <a:off x="2591653" y="4621143"/>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flipH="1">
            <a:off x="4164616" y="4882284"/>
            <a:ext cx="1174732" cy="177767"/>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14"/>
          <p:cNvGrpSpPr/>
          <p:nvPr/>
        </p:nvGrpSpPr>
        <p:grpSpPr>
          <a:xfrm flipH="1" rot="10800000">
            <a:off x="551718" y="3834871"/>
            <a:ext cx="161495" cy="446626"/>
            <a:chOff x="10511443" y="2567621"/>
            <a:chExt cx="161495" cy="446626"/>
          </a:xfrm>
        </p:grpSpPr>
        <p:sp>
          <p:nvSpPr>
            <p:cNvPr id="375" name="Google Shape;375;p14"/>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383" name="Shape 383"/>
        <p:cNvGrpSpPr/>
        <p:nvPr/>
      </p:nvGrpSpPr>
      <p:grpSpPr>
        <a:xfrm>
          <a:off x="0" y="0"/>
          <a:ext cx="0" cy="0"/>
          <a:chOff x="0" y="0"/>
          <a:chExt cx="0" cy="0"/>
        </a:xfrm>
      </p:grpSpPr>
      <p:sp>
        <p:nvSpPr>
          <p:cNvPr id="384" name="Google Shape;384;p15"/>
          <p:cNvSpPr/>
          <p:nvPr/>
        </p:nvSpPr>
        <p:spPr>
          <a:xfrm>
            <a:off x="0" y="1436450"/>
            <a:ext cx="3524700" cy="36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flipH="1">
            <a:off x="7285201"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flipH="1">
            <a:off x="6587140"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6904891"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15"/>
          <p:cNvGrpSpPr/>
          <p:nvPr/>
        </p:nvGrpSpPr>
        <p:grpSpPr>
          <a:xfrm>
            <a:off x="370595" y="268026"/>
            <a:ext cx="685250" cy="542941"/>
            <a:chOff x="9849095" y="4380039"/>
            <a:chExt cx="685250" cy="542941"/>
          </a:xfrm>
        </p:grpSpPr>
        <p:sp>
          <p:nvSpPr>
            <p:cNvPr id="389" name="Google Shape;389;p15"/>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15"/>
          <p:cNvGrpSpPr/>
          <p:nvPr/>
        </p:nvGrpSpPr>
        <p:grpSpPr>
          <a:xfrm>
            <a:off x="8430768" y="2986446"/>
            <a:ext cx="161495" cy="446626"/>
            <a:chOff x="10511443" y="2567621"/>
            <a:chExt cx="161495" cy="446626"/>
          </a:xfrm>
        </p:grpSpPr>
        <p:sp>
          <p:nvSpPr>
            <p:cNvPr id="410" name="Google Shape;410;p15"/>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15"/>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9" name="Google Shape;419;p15"/>
          <p:cNvSpPr txBox="1"/>
          <p:nvPr>
            <p:ph idx="1" type="subTitle"/>
          </p:nvPr>
        </p:nvSpPr>
        <p:spPr>
          <a:xfrm>
            <a:off x="6050850" y="1591600"/>
            <a:ext cx="2402100" cy="123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 name="Google Shape;420;p15"/>
          <p:cNvSpPr/>
          <p:nvPr>
            <p:ph idx="2" type="pic"/>
          </p:nvPr>
        </p:nvSpPr>
        <p:spPr>
          <a:xfrm flipH="1">
            <a:off x="713222" y="539500"/>
            <a:ext cx="2811600" cy="4064700"/>
          </a:xfrm>
          <a:prstGeom prst="round1Rect">
            <a:avLst>
              <a:gd fmla="val 16667" name="adj"/>
            </a:avLst>
          </a:prstGeom>
          <a:noFill/>
          <a:ln>
            <a:noFill/>
          </a:ln>
        </p:spPr>
      </p:sp>
      <p:sp>
        <p:nvSpPr>
          <p:cNvPr id="421" name="Google Shape;421;p15"/>
          <p:cNvSpPr/>
          <p:nvPr>
            <p:ph idx="3" type="pic"/>
          </p:nvPr>
        </p:nvSpPr>
        <p:spPr>
          <a:xfrm>
            <a:off x="3671775" y="539500"/>
            <a:ext cx="2304300" cy="2285700"/>
          </a:xfrm>
          <a:prstGeom prst="round1Rect">
            <a:avLst>
              <a:gd fmla="val 16667" name="adj"/>
            </a:avLst>
          </a:prstGeom>
          <a:noFill/>
          <a:ln>
            <a:noFill/>
          </a:ln>
        </p:spPr>
      </p:sp>
      <p:sp>
        <p:nvSpPr>
          <p:cNvPr id="422" name="Google Shape;422;p15"/>
          <p:cNvSpPr/>
          <p:nvPr>
            <p:ph idx="4" type="pic"/>
          </p:nvPr>
        </p:nvSpPr>
        <p:spPr>
          <a:xfrm>
            <a:off x="3671775" y="2953775"/>
            <a:ext cx="4740300" cy="1650300"/>
          </a:xfrm>
          <a:prstGeom prst="round1Rect">
            <a:avLst>
              <a:gd fmla="val 1666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23" name="Shape 423"/>
        <p:cNvGrpSpPr/>
        <p:nvPr/>
      </p:nvGrpSpPr>
      <p:grpSpPr>
        <a:xfrm>
          <a:off x="0" y="0"/>
          <a:ext cx="0" cy="0"/>
          <a:chOff x="0" y="0"/>
          <a:chExt cx="0" cy="0"/>
        </a:xfrm>
      </p:grpSpPr>
      <p:sp>
        <p:nvSpPr>
          <p:cNvPr id="424" name="Google Shape;424;p16"/>
          <p:cNvSpPr/>
          <p:nvPr/>
        </p:nvSpPr>
        <p:spPr>
          <a:xfrm>
            <a:off x="6721165" y="4621143"/>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8103291" y="4882284"/>
            <a:ext cx="1174732" cy="177767"/>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6"/>
          <p:cNvGrpSpPr/>
          <p:nvPr/>
        </p:nvGrpSpPr>
        <p:grpSpPr>
          <a:xfrm>
            <a:off x="558493" y="4380696"/>
            <a:ext cx="161495" cy="446626"/>
            <a:chOff x="10511443" y="2567621"/>
            <a:chExt cx="161495" cy="446626"/>
          </a:xfrm>
        </p:grpSpPr>
        <p:sp>
          <p:nvSpPr>
            <p:cNvPr id="427" name="Google Shape;427;p16"/>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16"/>
          <p:cNvSpPr/>
          <p:nvPr/>
        </p:nvSpPr>
        <p:spPr>
          <a:xfrm rot="10800000">
            <a:off x="6904891" y="-11"/>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7" name="Google Shape;437;p16"/>
          <p:cNvSpPr txBox="1"/>
          <p:nvPr>
            <p:ph idx="1" type="subTitle"/>
          </p:nvPr>
        </p:nvSpPr>
        <p:spPr>
          <a:xfrm>
            <a:off x="828825" y="2423925"/>
            <a:ext cx="2240400" cy="17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8" name="Google Shape;438;p16"/>
          <p:cNvSpPr txBox="1"/>
          <p:nvPr>
            <p:ph idx="2" type="subTitle"/>
          </p:nvPr>
        </p:nvSpPr>
        <p:spPr>
          <a:xfrm>
            <a:off x="3451796" y="2423925"/>
            <a:ext cx="2240400" cy="17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9" name="Google Shape;439;p16"/>
          <p:cNvSpPr txBox="1"/>
          <p:nvPr>
            <p:ph idx="3" type="subTitle"/>
          </p:nvPr>
        </p:nvSpPr>
        <p:spPr>
          <a:xfrm>
            <a:off x="6074774" y="2423925"/>
            <a:ext cx="2240400" cy="17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40" name="Google Shape;440;p16"/>
          <p:cNvSpPr txBox="1"/>
          <p:nvPr>
            <p:ph idx="4" type="subTitle"/>
          </p:nvPr>
        </p:nvSpPr>
        <p:spPr>
          <a:xfrm>
            <a:off x="828825" y="1791825"/>
            <a:ext cx="2240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1" name="Google Shape;441;p16"/>
          <p:cNvSpPr txBox="1"/>
          <p:nvPr>
            <p:ph idx="5" type="subTitle"/>
          </p:nvPr>
        </p:nvSpPr>
        <p:spPr>
          <a:xfrm>
            <a:off x="3451798" y="1791825"/>
            <a:ext cx="2240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2" name="Google Shape;442;p16"/>
          <p:cNvSpPr txBox="1"/>
          <p:nvPr>
            <p:ph idx="6" type="subTitle"/>
          </p:nvPr>
        </p:nvSpPr>
        <p:spPr>
          <a:xfrm>
            <a:off x="6074772" y="1791825"/>
            <a:ext cx="2240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443" name="Google Shape;443;p16"/>
          <p:cNvGrpSpPr/>
          <p:nvPr/>
        </p:nvGrpSpPr>
        <p:grpSpPr>
          <a:xfrm rot="10800000">
            <a:off x="8088159" y="220291"/>
            <a:ext cx="685250" cy="542941"/>
            <a:chOff x="9849095" y="4380039"/>
            <a:chExt cx="685250" cy="542941"/>
          </a:xfrm>
        </p:grpSpPr>
        <p:sp>
          <p:nvSpPr>
            <p:cNvPr id="444" name="Google Shape;444;p16"/>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64" name="Shape 464"/>
        <p:cNvGrpSpPr/>
        <p:nvPr/>
      </p:nvGrpSpPr>
      <p:grpSpPr>
        <a:xfrm>
          <a:off x="0" y="0"/>
          <a:ext cx="0" cy="0"/>
          <a:chOff x="0" y="0"/>
          <a:chExt cx="0" cy="0"/>
        </a:xfrm>
      </p:grpSpPr>
      <p:sp>
        <p:nvSpPr>
          <p:cNvPr id="465" name="Google Shape;46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highlight>
                  <a:schemeClr val="dk2"/>
                </a:highligh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6" name="Google Shape;466;p17"/>
          <p:cNvSpPr txBox="1"/>
          <p:nvPr>
            <p:ph idx="1" type="subTitle"/>
          </p:nvPr>
        </p:nvSpPr>
        <p:spPr>
          <a:xfrm>
            <a:off x="1001574" y="1735625"/>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7" name="Google Shape;467;p17"/>
          <p:cNvSpPr txBox="1"/>
          <p:nvPr>
            <p:ph idx="2" type="subTitle"/>
          </p:nvPr>
        </p:nvSpPr>
        <p:spPr>
          <a:xfrm>
            <a:off x="4828026" y="1735625"/>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8" name="Google Shape;468;p17"/>
          <p:cNvSpPr txBox="1"/>
          <p:nvPr>
            <p:ph idx="3" type="subTitle"/>
          </p:nvPr>
        </p:nvSpPr>
        <p:spPr>
          <a:xfrm>
            <a:off x="1001574" y="3396200"/>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9" name="Google Shape;469;p17"/>
          <p:cNvSpPr txBox="1"/>
          <p:nvPr>
            <p:ph idx="4" type="subTitle"/>
          </p:nvPr>
        </p:nvSpPr>
        <p:spPr>
          <a:xfrm>
            <a:off x="4828026" y="3396200"/>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0" name="Google Shape;470;p17"/>
          <p:cNvSpPr txBox="1"/>
          <p:nvPr>
            <p:ph idx="5" type="subTitle"/>
          </p:nvPr>
        </p:nvSpPr>
        <p:spPr>
          <a:xfrm>
            <a:off x="1001575" y="1166575"/>
            <a:ext cx="33144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71" name="Google Shape;471;p17"/>
          <p:cNvSpPr txBox="1"/>
          <p:nvPr>
            <p:ph idx="6" type="subTitle"/>
          </p:nvPr>
        </p:nvSpPr>
        <p:spPr>
          <a:xfrm>
            <a:off x="1001575" y="2827275"/>
            <a:ext cx="33144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72" name="Google Shape;472;p17"/>
          <p:cNvSpPr txBox="1"/>
          <p:nvPr>
            <p:ph idx="7" type="subTitle"/>
          </p:nvPr>
        </p:nvSpPr>
        <p:spPr>
          <a:xfrm>
            <a:off x="4827999" y="1166575"/>
            <a:ext cx="33144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73" name="Google Shape;473;p17"/>
          <p:cNvSpPr txBox="1"/>
          <p:nvPr>
            <p:ph idx="8" type="subTitle"/>
          </p:nvPr>
        </p:nvSpPr>
        <p:spPr>
          <a:xfrm>
            <a:off x="4827999" y="2827275"/>
            <a:ext cx="33144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74" name="Google Shape;474;p17"/>
          <p:cNvSpPr/>
          <p:nvPr/>
        </p:nvSpPr>
        <p:spPr>
          <a:xfrm rot="-5400000">
            <a:off x="7847416" y="942522"/>
            <a:ext cx="2239121" cy="354060"/>
          </a:xfrm>
          <a:custGeom>
            <a:rect b="b" l="l" r="r" t="t"/>
            <a:pathLst>
              <a:path extrusionOk="0" h="11054" w="69907">
                <a:moveTo>
                  <a:pt x="1" y="1"/>
                </a:moveTo>
                <a:lnTo>
                  <a:pt x="1" y="11054"/>
                </a:lnTo>
                <a:lnTo>
                  <a:pt x="69906" y="11054"/>
                </a:lnTo>
                <a:lnTo>
                  <a:pt x="699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9"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17"/>
          <p:cNvGrpSpPr/>
          <p:nvPr/>
        </p:nvGrpSpPr>
        <p:grpSpPr>
          <a:xfrm>
            <a:off x="34745" y="4380039"/>
            <a:ext cx="685250" cy="542941"/>
            <a:chOff x="9849095" y="4380039"/>
            <a:chExt cx="685250" cy="542941"/>
          </a:xfrm>
        </p:grpSpPr>
        <p:sp>
          <p:nvSpPr>
            <p:cNvPr id="477" name="Google Shape;477;p17"/>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17"/>
          <p:cNvGrpSpPr/>
          <p:nvPr/>
        </p:nvGrpSpPr>
        <p:grpSpPr>
          <a:xfrm>
            <a:off x="6031091" y="458754"/>
            <a:ext cx="446626" cy="161495"/>
            <a:chOff x="7792641" y="970029"/>
            <a:chExt cx="446626" cy="161495"/>
          </a:xfrm>
        </p:grpSpPr>
        <p:sp>
          <p:nvSpPr>
            <p:cNvPr id="498" name="Google Shape;498;p17"/>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7"/>
          <p:cNvGrpSpPr/>
          <p:nvPr/>
        </p:nvGrpSpPr>
        <p:grpSpPr>
          <a:xfrm rot="-5400000">
            <a:off x="8288216" y="4523241"/>
            <a:ext cx="446626" cy="161495"/>
            <a:chOff x="7792641" y="970029"/>
            <a:chExt cx="446626" cy="161495"/>
          </a:xfrm>
        </p:grpSpPr>
        <p:sp>
          <p:nvSpPr>
            <p:cNvPr id="507" name="Google Shape;507;p17"/>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15" name="Shape 515"/>
        <p:cNvGrpSpPr/>
        <p:nvPr/>
      </p:nvGrpSpPr>
      <p:grpSpPr>
        <a:xfrm>
          <a:off x="0" y="0"/>
          <a:ext cx="0" cy="0"/>
          <a:chOff x="0" y="0"/>
          <a:chExt cx="0" cy="0"/>
        </a:xfrm>
      </p:grpSpPr>
      <p:sp>
        <p:nvSpPr>
          <p:cNvPr id="516" name="Google Shape;51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7" name="Google Shape;517;p18"/>
          <p:cNvSpPr txBox="1"/>
          <p:nvPr>
            <p:ph idx="1" type="subTitle"/>
          </p:nvPr>
        </p:nvSpPr>
        <p:spPr>
          <a:xfrm>
            <a:off x="931800" y="1617360"/>
            <a:ext cx="21108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8" name="Google Shape;518;p18"/>
          <p:cNvSpPr txBox="1"/>
          <p:nvPr>
            <p:ph idx="2" type="subTitle"/>
          </p:nvPr>
        </p:nvSpPr>
        <p:spPr>
          <a:xfrm>
            <a:off x="3516594" y="1617360"/>
            <a:ext cx="21108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9" name="Google Shape;519;p18"/>
          <p:cNvSpPr txBox="1"/>
          <p:nvPr>
            <p:ph idx="3" type="subTitle"/>
          </p:nvPr>
        </p:nvSpPr>
        <p:spPr>
          <a:xfrm>
            <a:off x="931800" y="3347650"/>
            <a:ext cx="21108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0" name="Google Shape;520;p18"/>
          <p:cNvSpPr txBox="1"/>
          <p:nvPr>
            <p:ph idx="4" type="subTitle"/>
          </p:nvPr>
        </p:nvSpPr>
        <p:spPr>
          <a:xfrm>
            <a:off x="3516594" y="3347650"/>
            <a:ext cx="21108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18"/>
          <p:cNvSpPr txBox="1"/>
          <p:nvPr>
            <p:ph idx="5" type="subTitle"/>
          </p:nvPr>
        </p:nvSpPr>
        <p:spPr>
          <a:xfrm>
            <a:off x="6101389" y="1617360"/>
            <a:ext cx="21108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2" name="Google Shape;522;p18"/>
          <p:cNvSpPr txBox="1"/>
          <p:nvPr>
            <p:ph idx="6" type="subTitle"/>
          </p:nvPr>
        </p:nvSpPr>
        <p:spPr>
          <a:xfrm>
            <a:off x="6101389" y="3347650"/>
            <a:ext cx="21108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3" name="Google Shape;523;p18"/>
          <p:cNvSpPr txBox="1"/>
          <p:nvPr>
            <p:ph idx="7" type="subTitle"/>
          </p:nvPr>
        </p:nvSpPr>
        <p:spPr>
          <a:xfrm>
            <a:off x="931800" y="1319675"/>
            <a:ext cx="2110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4" name="Google Shape;524;p18"/>
          <p:cNvSpPr txBox="1"/>
          <p:nvPr>
            <p:ph idx="8" type="subTitle"/>
          </p:nvPr>
        </p:nvSpPr>
        <p:spPr>
          <a:xfrm>
            <a:off x="3516594" y="1319675"/>
            <a:ext cx="2108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5" name="Google Shape;525;p18"/>
          <p:cNvSpPr txBox="1"/>
          <p:nvPr>
            <p:ph idx="9" type="subTitle"/>
          </p:nvPr>
        </p:nvSpPr>
        <p:spPr>
          <a:xfrm>
            <a:off x="6101389" y="1319675"/>
            <a:ext cx="2108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6" name="Google Shape;526;p18"/>
          <p:cNvSpPr txBox="1"/>
          <p:nvPr>
            <p:ph idx="13" type="subTitle"/>
          </p:nvPr>
        </p:nvSpPr>
        <p:spPr>
          <a:xfrm>
            <a:off x="931800" y="3046747"/>
            <a:ext cx="2110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7" name="Google Shape;527;p18"/>
          <p:cNvSpPr txBox="1"/>
          <p:nvPr>
            <p:ph idx="14" type="subTitle"/>
          </p:nvPr>
        </p:nvSpPr>
        <p:spPr>
          <a:xfrm>
            <a:off x="3516594" y="3046752"/>
            <a:ext cx="2108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8" name="Google Shape;528;p18"/>
          <p:cNvSpPr txBox="1"/>
          <p:nvPr>
            <p:ph idx="15" type="subTitle"/>
          </p:nvPr>
        </p:nvSpPr>
        <p:spPr>
          <a:xfrm>
            <a:off x="6101389" y="3046752"/>
            <a:ext cx="2108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9" name="Google Shape;529;p18"/>
          <p:cNvSpPr/>
          <p:nvPr/>
        </p:nvSpPr>
        <p:spPr>
          <a:xfrm flipH="1">
            <a:off x="7285201"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flipH="1">
            <a:off x="6587140"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18"/>
          <p:cNvGrpSpPr/>
          <p:nvPr/>
        </p:nvGrpSpPr>
        <p:grpSpPr>
          <a:xfrm>
            <a:off x="8430787" y="4604007"/>
            <a:ext cx="685218" cy="542941"/>
            <a:chOff x="10029712" y="1089757"/>
            <a:chExt cx="685218" cy="542941"/>
          </a:xfrm>
        </p:grpSpPr>
        <p:sp>
          <p:nvSpPr>
            <p:cNvPr id="532" name="Google Shape;532;p18"/>
            <p:cNvSpPr/>
            <p:nvPr/>
          </p:nvSpPr>
          <p:spPr>
            <a:xfrm>
              <a:off x="10677775"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10677775"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10677775"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10677775"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10515735" y="1089757"/>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10515735" y="1258363"/>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10515735" y="1426937"/>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10515735" y="1595511"/>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10353728" y="1089757"/>
              <a:ext cx="37187" cy="37187"/>
            </a:xfrm>
            <a:custGeom>
              <a:rect b="b" l="l" r="r" t="t"/>
              <a:pathLst>
                <a:path extrusionOk="0" h="1161" w="1161">
                  <a:moveTo>
                    <a:pt x="580" y="1"/>
                  </a:moveTo>
                  <a:cubicBezTo>
                    <a:pt x="259" y="1"/>
                    <a:pt x="1" y="259"/>
                    <a:pt x="1" y="581"/>
                  </a:cubicBezTo>
                  <a:cubicBezTo>
                    <a:pt x="1" y="902"/>
                    <a:pt x="259" y="1160"/>
                    <a:pt x="580" y="1160"/>
                  </a:cubicBezTo>
                  <a:cubicBezTo>
                    <a:pt x="902" y="1160"/>
                    <a:pt x="1160" y="902"/>
                    <a:pt x="1160" y="581"/>
                  </a:cubicBezTo>
                  <a:cubicBezTo>
                    <a:pt x="1160" y="259"/>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10353728" y="1258363"/>
              <a:ext cx="37187" cy="37155"/>
            </a:xfrm>
            <a:custGeom>
              <a:rect b="b" l="l" r="r" t="t"/>
              <a:pathLst>
                <a:path extrusionOk="0" h="1160"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10353728" y="1426937"/>
              <a:ext cx="37187" cy="37187"/>
            </a:xfrm>
            <a:custGeom>
              <a:rect b="b" l="l" r="r" t="t"/>
              <a:pathLst>
                <a:path extrusionOk="0" h="1161"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10353728" y="1595511"/>
              <a:ext cx="37187" cy="37187"/>
            </a:xfrm>
            <a:custGeom>
              <a:rect b="b" l="l" r="r" t="t"/>
              <a:pathLst>
                <a:path extrusionOk="0" h="1161" w="1161">
                  <a:moveTo>
                    <a:pt x="580" y="1"/>
                  </a:moveTo>
                  <a:cubicBezTo>
                    <a:pt x="259" y="1"/>
                    <a:pt x="1" y="260"/>
                    <a:pt x="1" y="581"/>
                  </a:cubicBezTo>
                  <a:cubicBezTo>
                    <a:pt x="1" y="902"/>
                    <a:pt x="259" y="1161"/>
                    <a:pt x="580" y="1161"/>
                  </a:cubicBezTo>
                  <a:cubicBezTo>
                    <a:pt x="902" y="1161"/>
                    <a:pt x="1160" y="902"/>
                    <a:pt x="1160" y="581"/>
                  </a:cubicBezTo>
                  <a:cubicBezTo>
                    <a:pt x="1160" y="260"/>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10191720" y="1089757"/>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10191720" y="1258363"/>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10191720" y="1426937"/>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10191720" y="1595511"/>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10029712"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10029712"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10029712"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10029712"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18"/>
          <p:cNvSpPr/>
          <p:nvPr/>
        </p:nvSpPr>
        <p:spPr>
          <a:xfrm>
            <a:off x="713229" y="4715259"/>
            <a:ext cx="1174732" cy="177767"/>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rot="-5400000">
            <a:off x="-942534" y="9425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54" name="Shape 554"/>
        <p:cNvGrpSpPr/>
        <p:nvPr/>
      </p:nvGrpSpPr>
      <p:grpSpPr>
        <a:xfrm>
          <a:off x="0" y="0"/>
          <a:ext cx="0" cy="0"/>
          <a:chOff x="0" y="0"/>
          <a:chExt cx="0" cy="0"/>
        </a:xfrm>
      </p:grpSpPr>
      <p:sp>
        <p:nvSpPr>
          <p:cNvPr id="555" name="Google Shape;555;p19"/>
          <p:cNvSpPr txBox="1"/>
          <p:nvPr>
            <p:ph hasCustomPrompt="1" type="title"/>
          </p:nvPr>
        </p:nvSpPr>
        <p:spPr>
          <a:xfrm>
            <a:off x="798388" y="2824088"/>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highlight>
                  <a:schemeClr val="dk2"/>
                </a:high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56" name="Google Shape;556;p19"/>
          <p:cNvSpPr txBox="1"/>
          <p:nvPr>
            <p:ph idx="1" type="subTitle"/>
          </p:nvPr>
        </p:nvSpPr>
        <p:spPr>
          <a:xfrm>
            <a:off x="798400" y="3592987"/>
            <a:ext cx="3492600" cy="43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57" name="Google Shape;557;p19"/>
          <p:cNvSpPr txBox="1"/>
          <p:nvPr>
            <p:ph hasCustomPrompt="1" idx="2" type="title"/>
          </p:nvPr>
        </p:nvSpPr>
        <p:spPr>
          <a:xfrm>
            <a:off x="2825700" y="1113102"/>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highlight>
                  <a:schemeClr val="dk2"/>
                </a:high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58" name="Google Shape;558;p19"/>
          <p:cNvSpPr txBox="1"/>
          <p:nvPr>
            <p:ph idx="3" type="subTitle"/>
          </p:nvPr>
        </p:nvSpPr>
        <p:spPr>
          <a:xfrm>
            <a:off x="2825700" y="1882013"/>
            <a:ext cx="3492600" cy="43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59" name="Google Shape;559;p19"/>
          <p:cNvSpPr txBox="1"/>
          <p:nvPr>
            <p:ph hasCustomPrompt="1" idx="4" type="title"/>
          </p:nvPr>
        </p:nvSpPr>
        <p:spPr>
          <a:xfrm>
            <a:off x="4853013" y="2824088"/>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highlight>
                  <a:schemeClr val="dk2"/>
                </a:high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60" name="Google Shape;560;p19"/>
          <p:cNvSpPr txBox="1"/>
          <p:nvPr>
            <p:ph idx="5" type="subTitle"/>
          </p:nvPr>
        </p:nvSpPr>
        <p:spPr>
          <a:xfrm>
            <a:off x="4853025" y="3592987"/>
            <a:ext cx="3492600" cy="43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61" name="Google Shape;561;p19"/>
          <p:cNvSpPr/>
          <p:nvPr/>
        </p:nvSpPr>
        <p:spPr>
          <a:xfrm flipH="1" rot="10800000">
            <a:off x="8415266" y="553136"/>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9"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19"/>
          <p:cNvGrpSpPr/>
          <p:nvPr/>
        </p:nvGrpSpPr>
        <p:grpSpPr>
          <a:xfrm>
            <a:off x="370595" y="4380039"/>
            <a:ext cx="685250" cy="542941"/>
            <a:chOff x="9849095" y="4380039"/>
            <a:chExt cx="685250" cy="542941"/>
          </a:xfrm>
        </p:grpSpPr>
        <p:sp>
          <p:nvSpPr>
            <p:cNvPr id="564" name="Google Shape;564;p19"/>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19"/>
          <p:cNvSpPr/>
          <p:nvPr/>
        </p:nvSpPr>
        <p:spPr>
          <a:xfrm>
            <a:off x="4691600" y="4789221"/>
            <a:ext cx="2139956" cy="177783"/>
          </a:xfrm>
          <a:custGeom>
            <a:rect b="b" l="l" r="r" t="t"/>
            <a:pathLst>
              <a:path extrusionOk="0" h="11286" w="66811">
                <a:moveTo>
                  <a:pt x="1" y="0"/>
                </a:moveTo>
                <a:lnTo>
                  <a:pt x="1" y="11285"/>
                </a:lnTo>
                <a:lnTo>
                  <a:pt x="66810" y="11285"/>
                </a:lnTo>
                <a:lnTo>
                  <a:pt x="668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2240490"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3622616"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19"/>
          <p:cNvGrpSpPr/>
          <p:nvPr/>
        </p:nvGrpSpPr>
        <p:grpSpPr>
          <a:xfrm>
            <a:off x="8430768" y="4157371"/>
            <a:ext cx="161495" cy="446626"/>
            <a:chOff x="10511443" y="2567621"/>
            <a:chExt cx="161495" cy="446626"/>
          </a:xfrm>
        </p:grpSpPr>
        <p:sp>
          <p:nvSpPr>
            <p:cNvPr id="588" name="Google Shape;588;p19"/>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19"/>
          <p:cNvGrpSpPr/>
          <p:nvPr/>
        </p:nvGrpSpPr>
        <p:grpSpPr>
          <a:xfrm>
            <a:off x="8001995" y="261101"/>
            <a:ext cx="685250" cy="542941"/>
            <a:chOff x="9849095" y="4380039"/>
            <a:chExt cx="685250" cy="542941"/>
          </a:xfrm>
        </p:grpSpPr>
        <p:sp>
          <p:nvSpPr>
            <p:cNvPr id="597" name="Google Shape;597;p19"/>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9"/>
          <p:cNvGrpSpPr/>
          <p:nvPr/>
        </p:nvGrpSpPr>
        <p:grpSpPr>
          <a:xfrm rot="10800000">
            <a:off x="551718" y="1525971"/>
            <a:ext cx="161495" cy="446626"/>
            <a:chOff x="10511443" y="2567621"/>
            <a:chExt cx="161495" cy="446626"/>
          </a:xfrm>
        </p:grpSpPr>
        <p:sp>
          <p:nvSpPr>
            <p:cNvPr id="618" name="Google Shape;618;p19"/>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626" name="Shape 626"/>
        <p:cNvGrpSpPr/>
        <p:nvPr/>
      </p:nvGrpSpPr>
      <p:grpSpPr>
        <a:xfrm>
          <a:off x="0" y="0"/>
          <a:ext cx="0" cy="0"/>
          <a:chOff x="0" y="0"/>
          <a:chExt cx="0" cy="0"/>
        </a:xfrm>
      </p:grpSpPr>
      <p:sp>
        <p:nvSpPr>
          <p:cNvPr id="627" name="Google Shape;62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8" name="Google Shape;628;p20"/>
          <p:cNvSpPr/>
          <p:nvPr/>
        </p:nvSpPr>
        <p:spPr>
          <a:xfrm rot="10800000">
            <a:off x="6904891" y="-11"/>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20"/>
          <p:cNvGrpSpPr/>
          <p:nvPr/>
        </p:nvGrpSpPr>
        <p:grpSpPr>
          <a:xfrm rot="10800000">
            <a:off x="8088159" y="220291"/>
            <a:ext cx="685250" cy="542941"/>
            <a:chOff x="9849095" y="4380039"/>
            <a:chExt cx="685250" cy="542941"/>
          </a:xfrm>
        </p:grpSpPr>
        <p:sp>
          <p:nvSpPr>
            <p:cNvPr id="630" name="Google Shape;630;p20"/>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0"/>
          <p:cNvGrpSpPr/>
          <p:nvPr/>
        </p:nvGrpSpPr>
        <p:grpSpPr>
          <a:xfrm>
            <a:off x="489916" y="4818704"/>
            <a:ext cx="446626" cy="161495"/>
            <a:chOff x="7792641" y="970029"/>
            <a:chExt cx="446626" cy="161495"/>
          </a:xfrm>
        </p:grpSpPr>
        <p:sp>
          <p:nvSpPr>
            <p:cNvPr id="651" name="Google Shape;651;p20"/>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20"/>
          <p:cNvSpPr/>
          <p:nvPr/>
        </p:nvSpPr>
        <p:spPr>
          <a:xfrm>
            <a:off x="7004050" y="4789221"/>
            <a:ext cx="2139956" cy="177783"/>
          </a:xfrm>
          <a:custGeom>
            <a:rect b="b" l="l" r="r" t="t"/>
            <a:pathLst>
              <a:path extrusionOk="0" h="11286" w="66811">
                <a:moveTo>
                  <a:pt x="1" y="0"/>
                </a:moveTo>
                <a:lnTo>
                  <a:pt x="1" y="11285"/>
                </a:lnTo>
                <a:lnTo>
                  <a:pt x="66810" y="11285"/>
                </a:lnTo>
                <a:lnTo>
                  <a:pt x="668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rot="-5400000">
            <a:off x="-942534" y="9425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grpSp>
        <p:nvGrpSpPr>
          <p:cNvPr id="68" name="Google Shape;68;p3"/>
          <p:cNvGrpSpPr/>
          <p:nvPr/>
        </p:nvGrpSpPr>
        <p:grpSpPr>
          <a:xfrm>
            <a:off x="2170216" y="458754"/>
            <a:ext cx="446626" cy="161495"/>
            <a:chOff x="7792641" y="970029"/>
            <a:chExt cx="446626" cy="161495"/>
          </a:xfrm>
        </p:grpSpPr>
        <p:sp>
          <p:nvSpPr>
            <p:cNvPr id="69" name="Google Shape;69;p3"/>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3"/>
          <p:cNvSpPr/>
          <p:nvPr/>
        </p:nvSpPr>
        <p:spPr>
          <a:xfrm>
            <a:off x="-9"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3"/>
          <p:cNvGrpSpPr/>
          <p:nvPr/>
        </p:nvGrpSpPr>
        <p:grpSpPr>
          <a:xfrm flipH="1" rot="10800000">
            <a:off x="8430768" y="316196"/>
            <a:ext cx="161495" cy="446626"/>
            <a:chOff x="10511443" y="2567621"/>
            <a:chExt cx="161495" cy="446626"/>
          </a:xfrm>
        </p:grpSpPr>
        <p:sp>
          <p:nvSpPr>
            <p:cNvPr id="79" name="Google Shape;79;p3"/>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txBox="1"/>
          <p:nvPr>
            <p:ph type="title"/>
          </p:nvPr>
        </p:nvSpPr>
        <p:spPr>
          <a:xfrm>
            <a:off x="713225" y="2179350"/>
            <a:ext cx="4383600" cy="1626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8" name="Google Shape;88;p3"/>
          <p:cNvSpPr txBox="1"/>
          <p:nvPr>
            <p:ph hasCustomPrompt="1" idx="2" type="title"/>
          </p:nvPr>
        </p:nvSpPr>
        <p:spPr>
          <a:xfrm>
            <a:off x="713225" y="1337550"/>
            <a:ext cx="14745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highlight>
                  <a:schemeClr val="dk2"/>
                </a:high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61" name="Shape 661"/>
        <p:cNvGrpSpPr/>
        <p:nvPr/>
      </p:nvGrpSpPr>
      <p:grpSpPr>
        <a:xfrm>
          <a:off x="0" y="0"/>
          <a:ext cx="0" cy="0"/>
          <a:chOff x="0" y="0"/>
          <a:chExt cx="0" cy="0"/>
        </a:xfrm>
      </p:grpSpPr>
      <p:sp>
        <p:nvSpPr>
          <p:cNvPr id="662" name="Google Shape;66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63" name="Google Shape;663;p21"/>
          <p:cNvGrpSpPr/>
          <p:nvPr/>
        </p:nvGrpSpPr>
        <p:grpSpPr>
          <a:xfrm>
            <a:off x="8430768" y="2571746"/>
            <a:ext cx="161495" cy="446626"/>
            <a:chOff x="10511443" y="2567621"/>
            <a:chExt cx="161495" cy="446626"/>
          </a:xfrm>
        </p:grpSpPr>
        <p:sp>
          <p:nvSpPr>
            <p:cNvPr id="664" name="Google Shape;664;p21"/>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21"/>
          <p:cNvSpPr/>
          <p:nvPr/>
        </p:nvSpPr>
        <p:spPr>
          <a:xfrm rot="-5400000">
            <a:off x="-942534" y="38469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9"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21"/>
          <p:cNvGrpSpPr/>
          <p:nvPr/>
        </p:nvGrpSpPr>
        <p:grpSpPr>
          <a:xfrm>
            <a:off x="2199628" y="4818704"/>
            <a:ext cx="446626" cy="161495"/>
            <a:chOff x="7792641" y="970029"/>
            <a:chExt cx="446626" cy="161495"/>
          </a:xfrm>
        </p:grpSpPr>
        <p:sp>
          <p:nvSpPr>
            <p:cNvPr id="675" name="Google Shape;675;p21"/>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21"/>
          <p:cNvSpPr/>
          <p:nvPr/>
        </p:nvSpPr>
        <p:spPr>
          <a:xfrm>
            <a:off x="6904891" y="4789222"/>
            <a:ext cx="2239121" cy="354060"/>
          </a:xfrm>
          <a:custGeom>
            <a:rect b="b" l="l" r="r" t="t"/>
            <a:pathLst>
              <a:path extrusionOk="0" h="11054" w="69907">
                <a:moveTo>
                  <a:pt x="1" y="1"/>
                </a:moveTo>
                <a:lnTo>
                  <a:pt x="1" y="11054"/>
                </a:lnTo>
                <a:lnTo>
                  <a:pt x="69906" y="11054"/>
                </a:lnTo>
                <a:lnTo>
                  <a:pt x="699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21"/>
          <p:cNvGrpSpPr/>
          <p:nvPr/>
        </p:nvGrpSpPr>
        <p:grpSpPr>
          <a:xfrm rot="10800000">
            <a:off x="8088159" y="220291"/>
            <a:ext cx="685250" cy="542941"/>
            <a:chOff x="9849095" y="4380039"/>
            <a:chExt cx="685250" cy="542941"/>
          </a:xfrm>
        </p:grpSpPr>
        <p:sp>
          <p:nvSpPr>
            <p:cNvPr id="685" name="Google Shape;685;p21"/>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1"/>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1"/>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1"/>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1"/>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05" name="Shape 705"/>
        <p:cNvGrpSpPr/>
        <p:nvPr/>
      </p:nvGrpSpPr>
      <p:grpSpPr>
        <a:xfrm>
          <a:off x="0" y="0"/>
          <a:ext cx="0" cy="0"/>
          <a:chOff x="0" y="0"/>
          <a:chExt cx="0" cy="0"/>
        </a:xfrm>
      </p:grpSpPr>
      <p:sp>
        <p:nvSpPr>
          <p:cNvPr id="706" name="Google Shape;706;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b="1" lang="en" sz="1000" u="sng">
                <a:solidFill>
                  <a:schemeClr val="hlink"/>
                </a:solidFill>
                <a:latin typeface="Archivo"/>
                <a:ea typeface="Archivo"/>
                <a:cs typeface="Archivo"/>
                <a:sym typeface="Archivo"/>
                <a:hlinkClick r:id="rId2"/>
              </a:rPr>
              <a:t>Slidesgo</a:t>
            </a:r>
            <a:r>
              <a:rPr lang="en" sz="1000">
                <a:solidFill>
                  <a:schemeClr val="dk1"/>
                </a:solidFill>
                <a:latin typeface="Archivo"/>
                <a:ea typeface="Archivo"/>
                <a:cs typeface="Archivo"/>
                <a:sym typeface="Archivo"/>
              </a:rPr>
              <a:t>, and includes icons by </a:t>
            </a:r>
            <a:r>
              <a:rPr b="1" lang="en" sz="1000" u="sng">
                <a:solidFill>
                  <a:schemeClr val="dk1"/>
                </a:solid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&amp; images by </a:t>
            </a:r>
            <a:r>
              <a:rPr b="1" lang="en" sz="1000" u="sng">
                <a:solidFill>
                  <a:schemeClr val="dk1"/>
                </a:solidFill>
                <a:latin typeface="Archivo"/>
                <a:ea typeface="Archivo"/>
                <a:cs typeface="Archivo"/>
                <a:sym typeface="Archivo"/>
                <a:hlinkClick r:id="rId4">
                  <a:extLst>
                    <a:ext uri="{A12FA001-AC4F-418D-AE19-62706E023703}">
                      <ahyp:hlinkClr val="tx"/>
                    </a:ext>
                  </a:extLst>
                </a:hlinkClick>
              </a:rPr>
              <a:t>Freepik</a:t>
            </a:r>
            <a:r>
              <a:rPr lang="en" sz="1000" u="sng">
                <a:solidFill>
                  <a:schemeClr val="dk1"/>
                </a:solidFill>
                <a:latin typeface="Archivo"/>
                <a:ea typeface="Archivo"/>
                <a:cs typeface="Archivo"/>
                <a:sym typeface="Archivo"/>
              </a:rPr>
              <a:t> </a:t>
            </a:r>
            <a:endParaRPr b="1" sz="1000" u="sng">
              <a:solidFill>
                <a:schemeClr val="dk1"/>
              </a:solidFill>
              <a:latin typeface="Archivo"/>
              <a:ea typeface="Archivo"/>
              <a:cs typeface="Archivo"/>
              <a:sym typeface="Archivo"/>
            </a:endParaRPr>
          </a:p>
        </p:txBody>
      </p:sp>
      <p:sp>
        <p:nvSpPr>
          <p:cNvPr id="707" name="Google Shape;707;p22"/>
          <p:cNvSpPr/>
          <p:nvPr/>
        </p:nvSpPr>
        <p:spPr>
          <a:xfrm flipH="1">
            <a:off x="-8" y="3729990"/>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flipH="1">
            <a:off x="257691" y="-32"/>
            <a:ext cx="2139956" cy="361491"/>
          </a:xfrm>
          <a:custGeom>
            <a:rect b="b" l="l" r="r" t="t"/>
            <a:pathLst>
              <a:path extrusionOk="0" h="11286" w="66811">
                <a:moveTo>
                  <a:pt x="1" y="0"/>
                </a:moveTo>
                <a:lnTo>
                  <a:pt x="1" y="11285"/>
                </a:lnTo>
                <a:lnTo>
                  <a:pt x="66810" y="11285"/>
                </a:lnTo>
                <a:lnTo>
                  <a:pt x="668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flipH="1">
            <a:off x="5044703"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flipH="1">
            <a:off x="6904877"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22"/>
          <p:cNvGrpSpPr/>
          <p:nvPr/>
        </p:nvGrpSpPr>
        <p:grpSpPr>
          <a:xfrm flipH="1">
            <a:off x="7984147" y="970029"/>
            <a:ext cx="446626" cy="161495"/>
            <a:chOff x="7792641" y="970029"/>
            <a:chExt cx="446626" cy="161495"/>
          </a:xfrm>
        </p:grpSpPr>
        <p:sp>
          <p:nvSpPr>
            <p:cNvPr id="712" name="Google Shape;712;p22"/>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22"/>
          <p:cNvGrpSpPr/>
          <p:nvPr/>
        </p:nvGrpSpPr>
        <p:grpSpPr>
          <a:xfrm flipH="1">
            <a:off x="551726" y="2571746"/>
            <a:ext cx="161495" cy="446626"/>
            <a:chOff x="10511443" y="2567621"/>
            <a:chExt cx="161495" cy="446626"/>
          </a:xfrm>
        </p:grpSpPr>
        <p:sp>
          <p:nvSpPr>
            <p:cNvPr id="721" name="Google Shape;721;p22"/>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2"/>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2"/>
          <p:cNvGrpSpPr/>
          <p:nvPr/>
        </p:nvGrpSpPr>
        <p:grpSpPr>
          <a:xfrm flipH="1">
            <a:off x="551710" y="1089757"/>
            <a:ext cx="685218" cy="542941"/>
            <a:chOff x="10029712" y="1089757"/>
            <a:chExt cx="685218" cy="542941"/>
          </a:xfrm>
        </p:grpSpPr>
        <p:sp>
          <p:nvSpPr>
            <p:cNvPr id="730" name="Google Shape;730;p22"/>
            <p:cNvSpPr/>
            <p:nvPr/>
          </p:nvSpPr>
          <p:spPr>
            <a:xfrm>
              <a:off x="10677775"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10677775"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p:nvPr/>
          </p:nvSpPr>
          <p:spPr>
            <a:xfrm>
              <a:off x="10677775"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2"/>
            <p:cNvSpPr/>
            <p:nvPr/>
          </p:nvSpPr>
          <p:spPr>
            <a:xfrm>
              <a:off x="10677775"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2"/>
            <p:cNvSpPr/>
            <p:nvPr/>
          </p:nvSpPr>
          <p:spPr>
            <a:xfrm>
              <a:off x="10515735" y="1089757"/>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
            <p:cNvSpPr/>
            <p:nvPr/>
          </p:nvSpPr>
          <p:spPr>
            <a:xfrm>
              <a:off x="10515735" y="1258363"/>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2"/>
            <p:cNvSpPr/>
            <p:nvPr/>
          </p:nvSpPr>
          <p:spPr>
            <a:xfrm>
              <a:off x="10515735" y="1426937"/>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a:off x="10515735" y="1595511"/>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2"/>
            <p:cNvSpPr/>
            <p:nvPr/>
          </p:nvSpPr>
          <p:spPr>
            <a:xfrm>
              <a:off x="10353728" y="1089757"/>
              <a:ext cx="37187" cy="37187"/>
            </a:xfrm>
            <a:custGeom>
              <a:rect b="b" l="l" r="r" t="t"/>
              <a:pathLst>
                <a:path extrusionOk="0" h="1161" w="1161">
                  <a:moveTo>
                    <a:pt x="580" y="1"/>
                  </a:moveTo>
                  <a:cubicBezTo>
                    <a:pt x="259" y="1"/>
                    <a:pt x="1" y="259"/>
                    <a:pt x="1" y="581"/>
                  </a:cubicBezTo>
                  <a:cubicBezTo>
                    <a:pt x="1" y="902"/>
                    <a:pt x="259" y="1160"/>
                    <a:pt x="580" y="1160"/>
                  </a:cubicBezTo>
                  <a:cubicBezTo>
                    <a:pt x="902" y="1160"/>
                    <a:pt x="1160" y="902"/>
                    <a:pt x="1160" y="581"/>
                  </a:cubicBezTo>
                  <a:cubicBezTo>
                    <a:pt x="1160" y="259"/>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2"/>
            <p:cNvSpPr/>
            <p:nvPr/>
          </p:nvSpPr>
          <p:spPr>
            <a:xfrm>
              <a:off x="10353728" y="1258363"/>
              <a:ext cx="37187" cy="37155"/>
            </a:xfrm>
            <a:custGeom>
              <a:rect b="b" l="l" r="r" t="t"/>
              <a:pathLst>
                <a:path extrusionOk="0" h="1160"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a:off x="10353728" y="1426937"/>
              <a:ext cx="37187" cy="37187"/>
            </a:xfrm>
            <a:custGeom>
              <a:rect b="b" l="l" r="r" t="t"/>
              <a:pathLst>
                <a:path extrusionOk="0" h="1161"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a:off x="10353728" y="1595511"/>
              <a:ext cx="37187" cy="37187"/>
            </a:xfrm>
            <a:custGeom>
              <a:rect b="b" l="l" r="r" t="t"/>
              <a:pathLst>
                <a:path extrusionOk="0" h="1161" w="1161">
                  <a:moveTo>
                    <a:pt x="580" y="1"/>
                  </a:moveTo>
                  <a:cubicBezTo>
                    <a:pt x="259" y="1"/>
                    <a:pt x="1" y="260"/>
                    <a:pt x="1" y="581"/>
                  </a:cubicBezTo>
                  <a:cubicBezTo>
                    <a:pt x="1" y="902"/>
                    <a:pt x="259" y="1161"/>
                    <a:pt x="580" y="1161"/>
                  </a:cubicBezTo>
                  <a:cubicBezTo>
                    <a:pt x="902" y="1161"/>
                    <a:pt x="1160" y="902"/>
                    <a:pt x="1160" y="581"/>
                  </a:cubicBezTo>
                  <a:cubicBezTo>
                    <a:pt x="1160" y="260"/>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a:off x="10191720" y="1089757"/>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p:nvPr/>
          </p:nvSpPr>
          <p:spPr>
            <a:xfrm>
              <a:off x="10191720" y="1258363"/>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2"/>
            <p:cNvSpPr/>
            <p:nvPr/>
          </p:nvSpPr>
          <p:spPr>
            <a:xfrm>
              <a:off x="10191720" y="1426937"/>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10191720" y="1595511"/>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p:nvPr/>
          </p:nvSpPr>
          <p:spPr>
            <a:xfrm>
              <a:off x="10029712"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2"/>
            <p:cNvSpPr/>
            <p:nvPr/>
          </p:nvSpPr>
          <p:spPr>
            <a:xfrm>
              <a:off x="10029712"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a:off x="10029712"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a:off x="10029712"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22"/>
          <p:cNvGrpSpPr/>
          <p:nvPr/>
        </p:nvGrpSpPr>
        <p:grpSpPr>
          <a:xfrm flipH="1">
            <a:off x="782645" y="4380039"/>
            <a:ext cx="685250" cy="542941"/>
            <a:chOff x="9849095" y="4380039"/>
            <a:chExt cx="685250" cy="542941"/>
          </a:xfrm>
        </p:grpSpPr>
        <p:sp>
          <p:nvSpPr>
            <p:cNvPr id="751" name="Google Shape;751;p22"/>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2"/>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2"/>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2"/>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22"/>
          <p:cNvSpPr/>
          <p:nvPr/>
        </p:nvSpPr>
        <p:spPr>
          <a:xfrm flipH="1">
            <a:off x="4346641"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3" name="Google Shape;773;p22"/>
          <p:cNvSpPr txBox="1"/>
          <p:nvPr>
            <p:ph idx="1" type="subTitle"/>
          </p:nvPr>
        </p:nvSpPr>
        <p:spPr>
          <a:xfrm>
            <a:off x="2347900" y="1745009"/>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74" name="Shape 774"/>
        <p:cNvGrpSpPr/>
        <p:nvPr/>
      </p:nvGrpSpPr>
      <p:grpSpPr>
        <a:xfrm>
          <a:off x="0" y="0"/>
          <a:ext cx="0" cy="0"/>
          <a:chOff x="0" y="0"/>
          <a:chExt cx="0" cy="0"/>
        </a:xfrm>
      </p:grpSpPr>
      <p:sp>
        <p:nvSpPr>
          <p:cNvPr id="775" name="Google Shape;775;p23"/>
          <p:cNvSpPr/>
          <p:nvPr/>
        </p:nvSpPr>
        <p:spPr>
          <a:xfrm>
            <a:off x="7653016" y="3729990"/>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a:off x="6746342" y="-32"/>
            <a:ext cx="2139956" cy="361491"/>
          </a:xfrm>
          <a:custGeom>
            <a:rect b="b" l="l" r="r" t="t"/>
            <a:pathLst>
              <a:path extrusionOk="0" h="11286" w="66811">
                <a:moveTo>
                  <a:pt x="1" y="0"/>
                </a:moveTo>
                <a:lnTo>
                  <a:pt x="1" y="11285"/>
                </a:lnTo>
                <a:lnTo>
                  <a:pt x="66810" y="11285"/>
                </a:lnTo>
                <a:lnTo>
                  <a:pt x="668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3"/>
          <p:cNvSpPr/>
          <p:nvPr/>
        </p:nvSpPr>
        <p:spPr>
          <a:xfrm>
            <a:off x="2240490"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3"/>
          <p:cNvSpPr/>
          <p:nvPr/>
        </p:nvSpPr>
        <p:spPr>
          <a:xfrm>
            <a:off x="-9"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23"/>
          <p:cNvGrpSpPr/>
          <p:nvPr/>
        </p:nvGrpSpPr>
        <p:grpSpPr>
          <a:xfrm>
            <a:off x="8430768" y="2571746"/>
            <a:ext cx="161495" cy="446626"/>
            <a:chOff x="10511443" y="2567621"/>
            <a:chExt cx="161495" cy="446626"/>
          </a:xfrm>
        </p:grpSpPr>
        <p:sp>
          <p:nvSpPr>
            <p:cNvPr id="780" name="Google Shape;780;p23"/>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3"/>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3"/>
          <p:cNvGrpSpPr/>
          <p:nvPr/>
        </p:nvGrpSpPr>
        <p:grpSpPr>
          <a:xfrm>
            <a:off x="7907062" y="1089757"/>
            <a:ext cx="685218" cy="542941"/>
            <a:chOff x="10029712" y="1089757"/>
            <a:chExt cx="685218" cy="542941"/>
          </a:xfrm>
        </p:grpSpPr>
        <p:sp>
          <p:nvSpPr>
            <p:cNvPr id="789" name="Google Shape;789;p23"/>
            <p:cNvSpPr/>
            <p:nvPr/>
          </p:nvSpPr>
          <p:spPr>
            <a:xfrm>
              <a:off x="10677775"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p:nvPr/>
          </p:nvSpPr>
          <p:spPr>
            <a:xfrm>
              <a:off x="10677775"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a:off x="10677775"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a:off x="10677775"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10515735" y="1089757"/>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10515735" y="1258363"/>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10515735" y="1426937"/>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10515735" y="1595511"/>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10353728" y="1089757"/>
              <a:ext cx="37187" cy="37187"/>
            </a:xfrm>
            <a:custGeom>
              <a:rect b="b" l="l" r="r" t="t"/>
              <a:pathLst>
                <a:path extrusionOk="0" h="1161" w="1161">
                  <a:moveTo>
                    <a:pt x="580" y="1"/>
                  </a:moveTo>
                  <a:cubicBezTo>
                    <a:pt x="259" y="1"/>
                    <a:pt x="1" y="259"/>
                    <a:pt x="1" y="581"/>
                  </a:cubicBezTo>
                  <a:cubicBezTo>
                    <a:pt x="1" y="902"/>
                    <a:pt x="259" y="1160"/>
                    <a:pt x="580" y="1160"/>
                  </a:cubicBezTo>
                  <a:cubicBezTo>
                    <a:pt x="902" y="1160"/>
                    <a:pt x="1160" y="902"/>
                    <a:pt x="1160" y="581"/>
                  </a:cubicBezTo>
                  <a:cubicBezTo>
                    <a:pt x="1160" y="259"/>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p:nvPr/>
          </p:nvSpPr>
          <p:spPr>
            <a:xfrm>
              <a:off x="10353728" y="1258363"/>
              <a:ext cx="37187" cy="37155"/>
            </a:xfrm>
            <a:custGeom>
              <a:rect b="b" l="l" r="r" t="t"/>
              <a:pathLst>
                <a:path extrusionOk="0" h="1160"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10353728" y="1426937"/>
              <a:ext cx="37187" cy="37187"/>
            </a:xfrm>
            <a:custGeom>
              <a:rect b="b" l="l" r="r" t="t"/>
              <a:pathLst>
                <a:path extrusionOk="0" h="1161"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10353728" y="1595511"/>
              <a:ext cx="37187" cy="37187"/>
            </a:xfrm>
            <a:custGeom>
              <a:rect b="b" l="l" r="r" t="t"/>
              <a:pathLst>
                <a:path extrusionOk="0" h="1161" w="1161">
                  <a:moveTo>
                    <a:pt x="580" y="1"/>
                  </a:moveTo>
                  <a:cubicBezTo>
                    <a:pt x="259" y="1"/>
                    <a:pt x="1" y="260"/>
                    <a:pt x="1" y="581"/>
                  </a:cubicBezTo>
                  <a:cubicBezTo>
                    <a:pt x="1" y="902"/>
                    <a:pt x="259" y="1161"/>
                    <a:pt x="580" y="1161"/>
                  </a:cubicBezTo>
                  <a:cubicBezTo>
                    <a:pt x="902" y="1161"/>
                    <a:pt x="1160" y="902"/>
                    <a:pt x="1160" y="581"/>
                  </a:cubicBezTo>
                  <a:cubicBezTo>
                    <a:pt x="1160" y="260"/>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10191720" y="1089757"/>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10191720" y="1258363"/>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10191720" y="1426937"/>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10191720" y="1595511"/>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10029712"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10029712"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a:off x="10029712"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a:off x="10029712"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3"/>
          <p:cNvGrpSpPr/>
          <p:nvPr/>
        </p:nvGrpSpPr>
        <p:grpSpPr>
          <a:xfrm>
            <a:off x="7082370" y="4380039"/>
            <a:ext cx="685250" cy="542941"/>
            <a:chOff x="9849095" y="4380039"/>
            <a:chExt cx="685250" cy="542941"/>
          </a:xfrm>
        </p:grpSpPr>
        <p:sp>
          <p:nvSpPr>
            <p:cNvPr id="810" name="Google Shape;810;p23"/>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3"/>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3"/>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3"/>
          <p:cNvSpPr/>
          <p:nvPr/>
        </p:nvSpPr>
        <p:spPr>
          <a:xfrm>
            <a:off x="3622616"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31" name="Shape 831"/>
        <p:cNvGrpSpPr/>
        <p:nvPr/>
      </p:nvGrpSpPr>
      <p:grpSpPr>
        <a:xfrm>
          <a:off x="0" y="0"/>
          <a:ext cx="0" cy="0"/>
          <a:chOff x="0" y="0"/>
          <a:chExt cx="0" cy="0"/>
        </a:xfrm>
      </p:grpSpPr>
      <p:grpSp>
        <p:nvGrpSpPr>
          <p:cNvPr id="832" name="Google Shape;832;p24"/>
          <p:cNvGrpSpPr/>
          <p:nvPr/>
        </p:nvGrpSpPr>
        <p:grpSpPr>
          <a:xfrm>
            <a:off x="8430768" y="2571746"/>
            <a:ext cx="161495" cy="446626"/>
            <a:chOff x="10511443" y="2567621"/>
            <a:chExt cx="161495" cy="446626"/>
          </a:xfrm>
        </p:grpSpPr>
        <p:sp>
          <p:nvSpPr>
            <p:cNvPr id="833" name="Google Shape;833;p24"/>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24"/>
          <p:cNvSpPr/>
          <p:nvPr/>
        </p:nvSpPr>
        <p:spPr>
          <a:xfrm rot="-5400000">
            <a:off x="-942534" y="38469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a:off x="-9"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24"/>
          <p:cNvGrpSpPr/>
          <p:nvPr/>
        </p:nvGrpSpPr>
        <p:grpSpPr>
          <a:xfrm rot="10800000">
            <a:off x="8088159" y="220291"/>
            <a:ext cx="685250" cy="542941"/>
            <a:chOff x="9849095" y="4380039"/>
            <a:chExt cx="685250" cy="542941"/>
          </a:xfrm>
        </p:grpSpPr>
        <p:sp>
          <p:nvSpPr>
            <p:cNvPr id="844" name="Google Shape;844;p24"/>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4"/>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4"/>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4"/>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4"/>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92" name="Google Shape;92;p4"/>
          <p:cNvSpPr/>
          <p:nvPr/>
        </p:nvSpPr>
        <p:spPr>
          <a:xfrm flipH="1">
            <a:off x="7285201"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a:off x="6587140"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4"/>
          <p:cNvGrpSpPr/>
          <p:nvPr/>
        </p:nvGrpSpPr>
        <p:grpSpPr>
          <a:xfrm>
            <a:off x="8430768" y="2348434"/>
            <a:ext cx="161495" cy="446626"/>
            <a:chOff x="10511443" y="2567621"/>
            <a:chExt cx="161495" cy="446626"/>
          </a:xfrm>
        </p:grpSpPr>
        <p:sp>
          <p:nvSpPr>
            <p:cNvPr id="95" name="Google Shape;95;p4"/>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4"/>
          <p:cNvSpPr/>
          <p:nvPr/>
        </p:nvSpPr>
        <p:spPr>
          <a:xfrm>
            <a:off x="-9"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4"/>
          <p:cNvGrpSpPr/>
          <p:nvPr/>
        </p:nvGrpSpPr>
        <p:grpSpPr>
          <a:xfrm>
            <a:off x="6083753" y="4818704"/>
            <a:ext cx="446626" cy="161495"/>
            <a:chOff x="7792641" y="970029"/>
            <a:chExt cx="446626" cy="161495"/>
          </a:xfrm>
        </p:grpSpPr>
        <p:sp>
          <p:nvSpPr>
            <p:cNvPr id="105" name="Google Shape;105;p4"/>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highlight>
                  <a:schemeClr val="dk2"/>
                </a:highligh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5"/>
          <p:cNvSpPr txBox="1"/>
          <p:nvPr>
            <p:ph idx="1" type="subTitle"/>
          </p:nvPr>
        </p:nvSpPr>
        <p:spPr>
          <a:xfrm>
            <a:off x="4923249" y="236749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5"/>
          <p:cNvSpPr txBox="1"/>
          <p:nvPr>
            <p:ph idx="2" type="subTitle"/>
          </p:nvPr>
        </p:nvSpPr>
        <p:spPr>
          <a:xfrm>
            <a:off x="1715375" y="236749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7" name="Google Shape;117;p5"/>
          <p:cNvSpPr txBox="1"/>
          <p:nvPr>
            <p:ph idx="3" type="subTitle"/>
          </p:nvPr>
        </p:nvSpPr>
        <p:spPr>
          <a:xfrm>
            <a:off x="1715375" y="1938651"/>
            <a:ext cx="2505600" cy="5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8" name="Google Shape;118;p5"/>
          <p:cNvSpPr txBox="1"/>
          <p:nvPr>
            <p:ph idx="4" type="subTitle"/>
          </p:nvPr>
        </p:nvSpPr>
        <p:spPr>
          <a:xfrm>
            <a:off x="4923250" y="1938651"/>
            <a:ext cx="2505600" cy="5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19" name="Google Shape;119;p5"/>
          <p:cNvGrpSpPr/>
          <p:nvPr/>
        </p:nvGrpSpPr>
        <p:grpSpPr>
          <a:xfrm>
            <a:off x="8430768" y="2571746"/>
            <a:ext cx="161495" cy="446626"/>
            <a:chOff x="10511443" y="2567621"/>
            <a:chExt cx="161495" cy="446626"/>
          </a:xfrm>
        </p:grpSpPr>
        <p:sp>
          <p:nvSpPr>
            <p:cNvPr id="120" name="Google Shape;120;p5"/>
            <p:cNvSpPr/>
            <p:nvPr/>
          </p:nvSpPr>
          <p:spPr>
            <a:xfrm>
              <a:off x="10538028" y="2583316"/>
              <a:ext cx="134910" cy="92054"/>
            </a:xfrm>
            <a:custGeom>
              <a:rect b="b" l="l" r="r" t="t"/>
              <a:pathLst>
                <a:path extrusionOk="0" h="2874" w="4212">
                  <a:moveTo>
                    <a:pt x="2106" y="1"/>
                  </a:moveTo>
                  <a:lnTo>
                    <a:pt x="1" y="2873"/>
                  </a:lnTo>
                  <a:lnTo>
                    <a:pt x="4211" y="2873"/>
                  </a:lnTo>
                  <a:lnTo>
                    <a:pt x="21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0538028" y="2696478"/>
              <a:ext cx="134910" cy="91766"/>
            </a:xfrm>
            <a:custGeom>
              <a:rect b="b" l="l" r="r" t="t"/>
              <a:pathLst>
                <a:path extrusionOk="0" h="2865" w="4212">
                  <a:moveTo>
                    <a:pt x="2106" y="0"/>
                  </a:moveTo>
                  <a:lnTo>
                    <a:pt x="1" y="2864"/>
                  </a:lnTo>
                  <a:lnTo>
                    <a:pt x="4211" y="2864"/>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10538028" y="2809351"/>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10538028" y="2922225"/>
              <a:ext cx="134910" cy="92022"/>
            </a:xfrm>
            <a:custGeom>
              <a:rect b="b" l="l" r="r" t="t"/>
              <a:pathLst>
                <a:path extrusionOk="0" h="2873" w="4212">
                  <a:moveTo>
                    <a:pt x="2106" y="0"/>
                  </a:moveTo>
                  <a:lnTo>
                    <a:pt x="1" y="2873"/>
                  </a:lnTo>
                  <a:lnTo>
                    <a:pt x="4211" y="2873"/>
                  </a:lnTo>
                  <a:lnTo>
                    <a:pt x="21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0511443" y="2567621"/>
              <a:ext cx="144071" cy="98300"/>
            </a:xfrm>
            <a:custGeom>
              <a:rect b="b" l="l" r="r" t="t"/>
              <a:pathLst>
                <a:path extrusionOk="0" h="3069"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0511443" y="2680751"/>
              <a:ext cx="144071" cy="98044"/>
            </a:xfrm>
            <a:custGeom>
              <a:rect b="b" l="l" r="r" t="t"/>
              <a:pathLst>
                <a:path extrusionOk="0" h="3061" w="4498">
                  <a:moveTo>
                    <a:pt x="2249" y="242"/>
                  </a:moveTo>
                  <a:lnTo>
                    <a:pt x="4212" y="2918"/>
                  </a:lnTo>
                  <a:lnTo>
                    <a:pt x="286" y="2918"/>
                  </a:lnTo>
                  <a:lnTo>
                    <a:pt x="2249" y="242"/>
                  </a:lnTo>
                  <a:close/>
                  <a:moveTo>
                    <a:pt x="2249" y="1"/>
                  </a:moveTo>
                  <a:lnTo>
                    <a:pt x="1" y="3061"/>
                  </a:lnTo>
                  <a:lnTo>
                    <a:pt x="4497" y="3061"/>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10511443" y="2793625"/>
              <a:ext cx="144071" cy="98332"/>
            </a:xfrm>
            <a:custGeom>
              <a:rect b="b" l="l" r="r" t="t"/>
              <a:pathLst>
                <a:path extrusionOk="0" h="3070" w="4498">
                  <a:moveTo>
                    <a:pt x="2249" y="250"/>
                  </a:moveTo>
                  <a:lnTo>
                    <a:pt x="4212" y="2918"/>
                  </a:lnTo>
                  <a:lnTo>
                    <a:pt x="286" y="2918"/>
                  </a:lnTo>
                  <a:lnTo>
                    <a:pt x="2249" y="250"/>
                  </a:lnTo>
                  <a:close/>
                  <a:moveTo>
                    <a:pt x="2249" y="1"/>
                  </a:moveTo>
                  <a:lnTo>
                    <a:pt x="1" y="3069"/>
                  </a:lnTo>
                  <a:lnTo>
                    <a:pt x="4497" y="3069"/>
                  </a:lnTo>
                  <a:lnTo>
                    <a:pt x="22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10511443" y="2906498"/>
              <a:ext cx="144071" cy="98332"/>
            </a:xfrm>
            <a:custGeom>
              <a:rect b="b" l="l" r="r" t="t"/>
              <a:pathLst>
                <a:path extrusionOk="0" h="3070" w="4498">
                  <a:moveTo>
                    <a:pt x="2249" y="250"/>
                  </a:moveTo>
                  <a:lnTo>
                    <a:pt x="4212" y="2926"/>
                  </a:lnTo>
                  <a:lnTo>
                    <a:pt x="286" y="2926"/>
                  </a:lnTo>
                  <a:lnTo>
                    <a:pt x="2249" y="250"/>
                  </a:lnTo>
                  <a:close/>
                  <a:moveTo>
                    <a:pt x="2249" y="0"/>
                  </a:moveTo>
                  <a:lnTo>
                    <a:pt x="1" y="3069"/>
                  </a:lnTo>
                  <a:lnTo>
                    <a:pt x="4497" y="3069"/>
                  </a:lnTo>
                  <a:lnTo>
                    <a:pt x="2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5"/>
          <p:cNvSpPr/>
          <p:nvPr/>
        </p:nvSpPr>
        <p:spPr>
          <a:xfrm rot="-5400000">
            <a:off x="-942534" y="38469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5"/>
          <p:cNvGrpSpPr/>
          <p:nvPr/>
        </p:nvGrpSpPr>
        <p:grpSpPr>
          <a:xfrm>
            <a:off x="8088175" y="268032"/>
            <a:ext cx="685218" cy="542941"/>
            <a:chOff x="10029712" y="1089757"/>
            <a:chExt cx="685218" cy="542941"/>
          </a:xfrm>
        </p:grpSpPr>
        <p:sp>
          <p:nvSpPr>
            <p:cNvPr id="130" name="Google Shape;130;p5"/>
            <p:cNvSpPr/>
            <p:nvPr/>
          </p:nvSpPr>
          <p:spPr>
            <a:xfrm>
              <a:off x="10677775"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0677775"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0677775"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0677775"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0515735" y="1089757"/>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0515735" y="1258363"/>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10515735" y="1426937"/>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0515735" y="1595511"/>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10353728" y="1089757"/>
              <a:ext cx="37187" cy="37187"/>
            </a:xfrm>
            <a:custGeom>
              <a:rect b="b" l="l" r="r" t="t"/>
              <a:pathLst>
                <a:path extrusionOk="0" h="1161" w="1161">
                  <a:moveTo>
                    <a:pt x="580" y="1"/>
                  </a:moveTo>
                  <a:cubicBezTo>
                    <a:pt x="259" y="1"/>
                    <a:pt x="1" y="259"/>
                    <a:pt x="1" y="581"/>
                  </a:cubicBezTo>
                  <a:cubicBezTo>
                    <a:pt x="1" y="902"/>
                    <a:pt x="259" y="1160"/>
                    <a:pt x="580" y="1160"/>
                  </a:cubicBezTo>
                  <a:cubicBezTo>
                    <a:pt x="902" y="1160"/>
                    <a:pt x="1160" y="902"/>
                    <a:pt x="1160" y="581"/>
                  </a:cubicBezTo>
                  <a:cubicBezTo>
                    <a:pt x="1160" y="259"/>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10353728" y="1258363"/>
              <a:ext cx="37187" cy="37155"/>
            </a:xfrm>
            <a:custGeom>
              <a:rect b="b" l="l" r="r" t="t"/>
              <a:pathLst>
                <a:path extrusionOk="0" h="1160"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0353728" y="1426937"/>
              <a:ext cx="37187" cy="37187"/>
            </a:xfrm>
            <a:custGeom>
              <a:rect b="b" l="l" r="r" t="t"/>
              <a:pathLst>
                <a:path extrusionOk="0" h="1161" w="1161">
                  <a:moveTo>
                    <a:pt x="580" y="0"/>
                  </a:moveTo>
                  <a:cubicBezTo>
                    <a:pt x="259" y="0"/>
                    <a:pt x="1" y="259"/>
                    <a:pt x="1" y="580"/>
                  </a:cubicBezTo>
                  <a:cubicBezTo>
                    <a:pt x="1" y="901"/>
                    <a:pt x="259" y="1160"/>
                    <a:pt x="580" y="1160"/>
                  </a:cubicBezTo>
                  <a:cubicBezTo>
                    <a:pt x="902" y="1160"/>
                    <a:pt x="1160" y="901"/>
                    <a:pt x="1160" y="580"/>
                  </a:cubicBezTo>
                  <a:cubicBezTo>
                    <a:pt x="1160" y="259"/>
                    <a:pt x="902"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10353728" y="1595511"/>
              <a:ext cx="37187" cy="37187"/>
            </a:xfrm>
            <a:custGeom>
              <a:rect b="b" l="l" r="r" t="t"/>
              <a:pathLst>
                <a:path extrusionOk="0" h="1161" w="1161">
                  <a:moveTo>
                    <a:pt x="580" y="1"/>
                  </a:moveTo>
                  <a:cubicBezTo>
                    <a:pt x="259" y="1"/>
                    <a:pt x="1" y="260"/>
                    <a:pt x="1" y="581"/>
                  </a:cubicBezTo>
                  <a:cubicBezTo>
                    <a:pt x="1" y="902"/>
                    <a:pt x="259" y="1161"/>
                    <a:pt x="580" y="1161"/>
                  </a:cubicBezTo>
                  <a:cubicBezTo>
                    <a:pt x="902" y="1161"/>
                    <a:pt x="1160" y="902"/>
                    <a:pt x="1160" y="581"/>
                  </a:cubicBezTo>
                  <a:cubicBezTo>
                    <a:pt x="1160" y="260"/>
                    <a:pt x="902"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10191720" y="1089757"/>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10191720" y="1258363"/>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10191720" y="1426937"/>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10191720" y="1595511"/>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10029712" y="1089757"/>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10029712" y="1258363"/>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10029712" y="1426937"/>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10029712" y="1595511"/>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5"/>
          <p:cNvSpPr/>
          <p:nvPr/>
        </p:nvSpPr>
        <p:spPr>
          <a:xfrm>
            <a:off x="4571991"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5"/>
          <p:cNvGrpSpPr/>
          <p:nvPr/>
        </p:nvGrpSpPr>
        <p:grpSpPr>
          <a:xfrm>
            <a:off x="2199628" y="4818704"/>
            <a:ext cx="446626" cy="161495"/>
            <a:chOff x="7792641" y="970029"/>
            <a:chExt cx="446626" cy="161495"/>
          </a:xfrm>
        </p:grpSpPr>
        <p:sp>
          <p:nvSpPr>
            <p:cNvPr id="152" name="Google Shape;152;p5"/>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a:off x="6904891" y="4789222"/>
            <a:ext cx="2239121" cy="354060"/>
          </a:xfrm>
          <a:custGeom>
            <a:rect b="b" l="l" r="r" t="t"/>
            <a:pathLst>
              <a:path extrusionOk="0" h="11054" w="69907">
                <a:moveTo>
                  <a:pt x="1" y="1"/>
                </a:moveTo>
                <a:lnTo>
                  <a:pt x="1" y="11054"/>
                </a:lnTo>
                <a:lnTo>
                  <a:pt x="69906" y="11054"/>
                </a:lnTo>
                <a:lnTo>
                  <a:pt x="699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6"/>
          <p:cNvSpPr/>
          <p:nvPr/>
        </p:nvSpPr>
        <p:spPr>
          <a:xfrm>
            <a:off x="8246741" y="-10"/>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9" y="132359"/>
            <a:ext cx="1174732" cy="177767"/>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6"/>
          <p:cNvGrpSpPr/>
          <p:nvPr/>
        </p:nvGrpSpPr>
        <p:grpSpPr>
          <a:xfrm>
            <a:off x="489903" y="4818704"/>
            <a:ext cx="446626" cy="161495"/>
            <a:chOff x="7792641" y="970029"/>
            <a:chExt cx="446626" cy="161495"/>
          </a:xfrm>
        </p:grpSpPr>
        <p:sp>
          <p:nvSpPr>
            <p:cNvPr id="166" name="Google Shape;166;p6"/>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6"/>
          <p:cNvSpPr/>
          <p:nvPr/>
        </p:nvSpPr>
        <p:spPr>
          <a:xfrm>
            <a:off x="7004042" y="4782018"/>
            <a:ext cx="2139956" cy="361491"/>
          </a:xfrm>
          <a:custGeom>
            <a:rect b="b" l="l" r="r" t="t"/>
            <a:pathLst>
              <a:path extrusionOk="0" h="11286" w="66811">
                <a:moveTo>
                  <a:pt x="1" y="0"/>
                </a:moveTo>
                <a:lnTo>
                  <a:pt x="1" y="11285"/>
                </a:lnTo>
                <a:lnTo>
                  <a:pt x="66810" y="11285"/>
                </a:lnTo>
                <a:lnTo>
                  <a:pt x="668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5" name="Shape 175"/>
        <p:cNvGrpSpPr/>
        <p:nvPr/>
      </p:nvGrpSpPr>
      <p:grpSpPr>
        <a:xfrm>
          <a:off x="0" y="0"/>
          <a:ext cx="0" cy="0"/>
          <a:chOff x="0" y="0"/>
          <a:chExt cx="0" cy="0"/>
        </a:xfrm>
      </p:grpSpPr>
      <p:sp>
        <p:nvSpPr>
          <p:cNvPr id="176" name="Google Shape;176;p7"/>
          <p:cNvSpPr txBox="1"/>
          <p:nvPr>
            <p:ph type="title"/>
          </p:nvPr>
        </p:nvSpPr>
        <p:spPr>
          <a:xfrm>
            <a:off x="713225" y="774975"/>
            <a:ext cx="4294800" cy="129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7"/>
          <p:cNvSpPr txBox="1"/>
          <p:nvPr>
            <p:ph idx="1" type="subTitle"/>
          </p:nvPr>
        </p:nvSpPr>
        <p:spPr>
          <a:xfrm>
            <a:off x="713225" y="2070225"/>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178" name="Google Shape;178;p7"/>
          <p:cNvSpPr/>
          <p:nvPr>
            <p:ph idx="2" type="pic"/>
          </p:nvPr>
        </p:nvSpPr>
        <p:spPr>
          <a:xfrm flipH="1">
            <a:off x="6357000" y="539500"/>
            <a:ext cx="2787000" cy="4064400"/>
          </a:xfrm>
          <a:prstGeom prst="round1Rect">
            <a:avLst>
              <a:gd fmla="val 16667" name="adj"/>
            </a:avLst>
          </a:prstGeom>
          <a:noFill/>
          <a:ln>
            <a:noFill/>
          </a:ln>
        </p:spPr>
      </p:sp>
      <p:grpSp>
        <p:nvGrpSpPr>
          <p:cNvPr id="179" name="Google Shape;179;p7"/>
          <p:cNvGrpSpPr/>
          <p:nvPr/>
        </p:nvGrpSpPr>
        <p:grpSpPr>
          <a:xfrm>
            <a:off x="3658191" y="458754"/>
            <a:ext cx="446626" cy="161495"/>
            <a:chOff x="7792641" y="970029"/>
            <a:chExt cx="446626" cy="161495"/>
          </a:xfrm>
        </p:grpSpPr>
        <p:sp>
          <p:nvSpPr>
            <p:cNvPr id="180" name="Google Shape;180;p7"/>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7"/>
          <p:cNvSpPr/>
          <p:nvPr/>
        </p:nvSpPr>
        <p:spPr>
          <a:xfrm flipH="1">
            <a:off x="698051" y="-32"/>
            <a:ext cx="1858797" cy="522345"/>
          </a:xfrm>
          <a:custGeom>
            <a:rect b="b" l="l" r="r" t="t"/>
            <a:pathLst>
              <a:path extrusionOk="0" h="16308" w="58033">
                <a:moveTo>
                  <a:pt x="1" y="0"/>
                </a:moveTo>
                <a:lnTo>
                  <a:pt x="1" y="16308"/>
                </a:lnTo>
                <a:lnTo>
                  <a:pt x="58032" y="16308"/>
                </a:lnTo>
                <a:lnTo>
                  <a:pt x="580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flipH="1">
            <a:off x="-10" y="261109"/>
            <a:ext cx="1174732" cy="177766"/>
          </a:xfrm>
          <a:custGeom>
            <a:rect b="b" l="l" r="r" t="t"/>
            <a:pathLst>
              <a:path extrusionOk="0" h="5550" w="36676">
                <a:moveTo>
                  <a:pt x="1" y="1"/>
                </a:moveTo>
                <a:lnTo>
                  <a:pt x="1" y="5550"/>
                </a:lnTo>
                <a:lnTo>
                  <a:pt x="36675" y="5550"/>
                </a:lnTo>
                <a:lnTo>
                  <a:pt x="36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6904891" y="4789222"/>
            <a:ext cx="2239121" cy="354060"/>
          </a:xfrm>
          <a:custGeom>
            <a:rect b="b" l="l" r="r" t="t"/>
            <a:pathLst>
              <a:path extrusionOk="0" h="11054" w="69907">
                <a:moveTo>
                  <a:pt x="1" y="1"/>
                </a:moveTo>
                <a:lnTo>
                  <a:pt x="1" y="11054"/>
                </a:lnTo>
                <a:lnTo>
                  <a:pt x="69906" y="11054"/>
                </a:lnTo>
                <a:lnTo>
                  <a:pt x="699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3" name="Shape 193"/>
        <p:cNvGrpSpPr/>
        <p:nvPr/>
      </p:nvGrpSpPr>
      <p:grpSpPr>
        <a:xfrm>
          <a:off x="0" y="0"/>
          <a:ext cx="0" cy="0"/>
          <a:chOff x="0" y="0"/>
          <a:chExt cx="0" cy="0"/>
        </a:xfrm>
      </p:grpSpPr>
      <p:sp>
        <p:nvSpPr>
          <p:cNvPr id="194" name="Google Shape;19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5" name="Google Shape;19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10"/>
          <p:cNvSpPr/>
          <p:nvPr>
            <p:ph idx="2" type="pic"/>
          </p:nvPr>
        </p:nvSpPr>
        <p:spPr>
          <a:xfrm>
            <a:off x="0" y="0"/>
            <a:ext cx="9144000" cy="5143500"/>
          </a:xfrm>
          <a:prstGeom prst="rect">
            <a:avLst/>
          </a:prstGeom>
          <a:noFill/>
          <a:ln>
            <a:noFill/>
          </a:ln>
        </p:spPr>
      </p:sp>
      <p:sp>
        <p:nvSpPr>
          <p:cNvPr id="198" name="Google Shape;198;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indent="-304800" lvl="1" marL="914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indent="-304800" lvl="2" marL="1371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indent="-304800" lvl="3" marL="1828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indent="-304800" lvl="4" marL="22860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indent="-304800" lvl="5" marL="2743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indent="-304800" lvl="6" marL="3200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indent="-304800" lvl="7" marL="3657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indent="-304800" lvl="8" marL="411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25"/>
          <p:cNvSpPr txBox="1"/>
          <p:nvPr>
            <p:ph type="ctrTitle"/>
          </p:nvPr>
        </p:nvSpPr>
        <p:spPr>
          <a:xfrm>
            <a:off x="713225" y="1307738"/>
            <a:ext cx="6784200" cy="195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Portfolio Project</a:t>
            </a:r>
            <a:endParaRPr/>
          </a:p>
          <a:p>
            <a:pPr indent="0" lvl="0" marL="0" rtl="0" algn="l">
              <a:spcBef>
                <a:spcPts val="0"/>
              </a:spcBef>
              <a:spcAft>
                <a:spcPts val="0"/>
              </a:spcAft>
              <a:buNone/>
            </a:pPr>
            <a:r>
              <a:rPr lang="en"/>
              <a:t> </a:t>
            </a:r>
            <a:r>
              <a:rPr lang="en">
                <a:highlight>
                  <a:schemeClr val="dk2"/>
                </a:highlight>
              </a:rPr>
              <a:t>FIN 650 </a:t>
            </a:r>
            <a:endParaRPr sz="3400">
              <a:highlight>
                <a:schemeClr val="dk2"/>
              </a:highlight>
            </a:endParaRPr>
          </a:p>
        </p:txBody>
      </p:sp>
      <p:sp>
        <p:nvSpPr>
          <p:cNvPr id="869" name="Google Shape;869;p25"/>
          <p:cNvSpPr txBox="1"/>
          <p:nvPr>
            <p:ph idx="1" type="subTitle"/>
          </p:nvPr>
        </p:nvSpPr>
        <p:spPr>
          <a:xfrm>
            <a:off x="713225" y="3502138"/>
            <a:ext cx="4528800" cy="475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25"/>
          <p:cNvGrpSpPr/>
          <p:nvPr/>
        </p:nvGrpSpPr>
        <p:grpSpPr>
          <a:xfrm>
            <a:off x="2170216" y="970029"/>
            <a:ext cx="446626" cy="161495"/>
            <a:chOff x="7792641" y="970029"/>
            <a:chExt cx="446626" cy="161495"/>
          </a:xfrm>
        </p:grpSpPr>
        <p:sp>
          <p:nvSpPr>
            <p:cNvPr id="871" name="Google Shape;871;p25"/>
            <p:cNvSpPr/>
            <p:nvPr/>
          </p:nvSpPr>
          <p:spPr>
            <a:xfrm>
              <a:off x="7808336"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7921209" y="970029"/>
              <a:ext cx="92054" cy="134910"/>
            </a:xfrm>
            <a:custGeom>
              <a:rect b="b" l="l" r="r" t="t"/>
              <a:pathLst>
                <a:path extrusionOk="0" h="4212" w="2874">
                  <a:moveTo>
                    <a:pt x="2873" y="1"/>
                  </a:moveTo>
                  <a:lnTo>
                    <a:pt x="1"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8034371" y="970029"/>
              <a:ext cx="91766" cy="134910"/>
            </a:xfrm>
            <a:custGeom>
              <a:rect b="b" l="l" r="r" t="t"/>
              <a:pathLst>
                <a:path extrusionOk="0" h="4212" w="2865">
                  <a:moveTo>
                    <a:pt x="2864" y="1"/>
                  </a:moveTo>
                  <a:lnTo>
                    <a:pt x="0" y="2106"/>
                  </a:lnTo>
                  <a:lnTo>
                    <a:pt x="2864" y="4211"/>
                  </a:lnTo>
                  <a:lnTo>
                    <a:pt x="28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8147245" y="970029"/>
              <a:ext cx="92022" cy="134910"/>
            </a:xfrm>
            <a:custGeom>
              <a:rect b="b" l="l" r="r" t="t"/>
              <a:pathLst>
                <a:path extrusionOk="0" h="4212" w="2873">
                  <a:moveTo>
                    <a:pt x="2873" y="1"/>
                  </a:moveTo>
                  <a:lnTo>
                    <a:pt x="0" y="2106"/>
                  </a:lnTo>
                  <a:lnTo>
                    <a:pt x="2873" y="4211"/>
                  </a:lnTo>
                  <a:lnTo>
                    <a:pt x="28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7792641" y="987453"/>
              <a:ext cx="98332" cy="144071"/>
            </a:xfrm>
            <a:custGeom>
              <a:rect b="b" l="l" r="r" t="t"/>
              <a:pathLst>
                <a:path extrusionOk="0" h="4498" w="3070">
                  <a:moveTo>
                    <a:pt x="2917" y="286"/>
                  </a:moveTo>
                  <a:lnTo>
                    <a:pt x="2917" y="4212"/>
                  </a:lnTo>
                  <a:lnTo>
                    <a:pt x="250" y="2249"/>
                  </a:lnTo>
                  <a:lnTo>
                    <a:pt x="2917"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7905515" y="987453"/>
              <a:ext cx="98300" cy="144071"/>
            </a:xfrm>
            <a:custGeom>
              <a:rect b="b" l="l" r="r" t="t"/>
              <a:pathLst>
                <a:path extrusionOk="0" h="4498" w="3069">
                  <a:moveTo>
                    <a:pt x="2926" y="286"/>
                  </a:moveTo>
                  <a:lnTo>
                    <a:pt x="2926" y="4212"/>
                  </a:lnTo>
                  <a:lnTo>
                    <a:pt x="250" y="2249"/>
                  </a:lnTo>
                  <a:lnTo>
                    <a:pt x="2926" y="286"/>
                  </a:lnTo>
                  <a:close/>
                  <a:moveTo>
                    <a:pt x="3069" y="1"/>
                  </a:moveTo>
                  <a:lnTo>
                    <a:pt x="0"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8018645" y="987453"/>
              <a:ext cx="98044" cy="144071"/>
            </a:xfrm>
            <a:custGeom>
              <a:rect b="b" l="l" r="r" t="t"/>
              <a:pathLst>
                <a:path extrusionOk="0" h="4498" w="3061">
                  <a:moveTo>
                    <a:pt x="2918" y="286"/>
                  </a:moveTo>
                  <a:lnTo>
                    <a:pt x="2918" y="4212"/>
                  </a:lnTo>
                  <a:lnTo>
                    <a:pt x="242" y="2249"/>
                  </a:lnTo>
                  <a:lnTo>
                    <a:pt x="2918" y="286"/>
                  </a:lnTo>
                  <a:close/>
                  <a:moveTo>
                    <a:pt x="3061" y="1"/>
                  </a:moveTo>
                  <a:lnTo>
                    <a:pt x="1" y="2249"/>
                  </a:lnTo>
                  <a:lnTo>
                    <a:pt x="3061" y="4497"/>
                  </a:lnTo>
                  <a:lnTo>
                    <a:pt x="3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8131518" y="987453"/>
              <a:ext cx="98332" cy="144071"/>
            </a:xfrm>
            <a:custGeom>
              <a:rect b="b" l="l" r="r" t="t"/>
              <a:pathLst>
                <a:path extrusionOk="0" h="4498" w="3070">
                  <a:moveTo>
                    <a:pt x="2918" y="286"/>
                  </a:moveTo>
                  <a:lnTo>
                    <a:pt x="2918" y="4212"/>
                  </a:lnTo>
                  <a:lnTo>
                    <a:pt x="250" y="2249"/>
                  </a:lnTo>
                  <a:lnTo>
                    <a:pt x="2918" y="286"/>
                  </a:lnTo>
                  <a:close/>
                  <a:moveTo>
                    <a:pt x="3069" y="1"/>
                  </a:moveTo>
                  <a:lnTo>
                    <a:pt x="1" y="2249"/>
                  </a:lnTo>
                  <a:lnTo>
                    <a:pt x="3069" y="4497"/>
                  </a:lnTo>
                  <a:lnTo>
                    <a:pt x="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34"/>
          <p:cNvSpPr txBox="1"/>
          <p:nvPr>
            <p:ph type="title"/>
          </p:nvPr>
        </p:nvSpPr>
        <p:spPr>
          <a:xfrm>
            <a:off x="166750" y="392225"/>
            <a:ext cx="86898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Holding Period Performance</a:t>
            </a:r>
            <a:endParaRPr sz="4000"/>
          </a:p>
        </p:txBody>
      </p:sp>
      <p:sp>
        <p:nvSpPr>
          <p:cNvPr id="987" name="Google Shape;987;p34"/>
          <p:cNvSpPr txBox="1"/>
          <p:nvPr/>
        </p:nvSpPr>
        <p:spPr>
          <a:xfrm>
            <a:off x="96300" y="1249475"/>
            <a:ext cx="803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Below are tables summarizing the key metrics and the weekly performance breakdown for your portfolio and the S&amp;P 500 from April 12 to May 31.</a:t>
            </a:r>
            <a:endParaRPr/>
          </a:p>
        </p:txBody>
      </p:sp>
      <p:graphicFrame>
        <p:nvGraphicFramePr>
          <p:cNvPr id="988" name="Google Shape;988;p34"/>
          <p:cNvGraphicFramePr/>
          <p:nvPr/>
        </p:nvGraphicFramePr>
        <p:xfrm>
          <a:off x="537950" y="2414250"/>
          <a:ext cx="3000000" cy="3000000"/>
        </p:xfrm>
        <a:graphic>
          <a:graphicData uri="http://schemas.openxmlformats.org/drawingml/2006/table">
            <a:tbl>
              <a:tblPr>
                <a:noFill/>
                <a:tableStyleId>{B2B126B0-C9BA-4403-AB36-90310DC5D5D3}</a:tableStyleId>
              </a:tblPr>
              <a:tblGrid>
                <a:gridCol w="3826775"/>
                <a:gridCol w="3826775"/>
              </a:tblGrid>
              <a:tr h="450450">
                <a:tc>
                  <a:txBody>
                    <a:bodyPr/>
                    <a:lstStyle/>
                    <a:p>
                      <a:pPr indent="0" lvl="0" marL="0" rtl="0" algn="l">
                        <a:spcBef>
                          <a:spcPts val="0"/>
                        </a:spcBef>
                        <a:spcAft>
                          <a:spcPts val="0"/>
                        </a:spcAft>
                        <a:buNone/>
                      </a:pPr>
                      <a:r>
                        <a:rPr b="1" lang="en">
                          <a:solidFill>
                            <a:srgbClr val="FF0000"/>
                          </a:solidFill>
                        </a:rPr>
                        <a:t>METRICS</a:t>
                      </a:r>
                      <a:endParaRPr b="1">
                        <a:solidFill>
                          <a:srgbClr val="FF0000"/>
                        </a:solidFill>
                      </a:endParaRPr>
                    </a:p>
                  </a:txBody>
                  <a:tcPr marT="91425" marB="91425" marR="91425" marL="91425">
                    <a:lnL cap="flat" cmpd="sng" w="9525">
                      <a:solidFill>
                        <a:srgbClr val="0C2E3A"/>
                      </a:solidFill>
                      <a:prstDash val="solid"/>
                      <a:round/>
                      <a:headEnd len="sm" w="sm" type="none"/>
                      <a:tailEnd len="sm" w="sm" type="none"/>
                    </a:lnL>
                    <a:lnR cap="flat" cmpd="sng" w="9525">
                      <a:solidFill>
                        <a:srgbClr val="0C2E3A"/>
                      </a:solidFill>
                      <a:prstDash val="solid"/>
                      <a:round/>
                      <a:headEnd len="sm" w="sm" type="none"/>
                      <a:tailEnd len="sm" w="sm" type="none"/>
                    </a:lnR>
                    <a:lnT cap="flat" cmpd="sng" w="9525">
                      <a:solidFill>
                        <a:srgbClr val="0C2E3A"/>
                      </a:solidFill>
                      <a:prstDash val="solid"/>
                      <a:round/>
                      <a:headEnd len="sm" w="sm" type="none"/>
                      <a:tailEnd len="sm" w="sm" type="none"/>
                    </a:lnT>
                    <a:lnB cap="flat" cmpd="sng" w="9525">
                      <a:solidFill>
                        <a:srgbClr val="0C2E3A"/>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
                          <a:solidFill>
                            <a:srgbClr val="FF0000"/>
                          </a:solidFill>
                        </a:rPr>
                        <a:t>VALUES</a:t>
                      </a:r>
                      <a:endParaRPr b="1">
                        <a:solidFill>
                          <a:srgbClr val="FF0000"/>
                        </a:solidFill>
                      </a:endParaRPr>
                    </a:p>
                  </a:txBody>
                  <a:tcPr marT="91425" marB="91425" marR="91425" marL="91425">
                    <a:lnL cap="flat" cmpd="sng" w="9525">
                      <a:solidFill>
                        <a:srgbClr val="0C2E3A"/>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450450">
                <a:tc>
                  <a:txBody>
                    <a:bodyPr/>
                    <a:lstStyle/>
                    <a:p>
                      <a:pPr indent="0" lvl="0" marL="0" rtl="0" algn="l">
                        <a:spcBef>
                          <a:spcPts val="0"/>
                        </a:spcBef>
                        <a:spcAft>
                          <a:spcPts val="0"/>
                        </a:spcAft>
                        <a:buNone/>
                      </a:pPr>
                      <a:r>
                        <a:rPr lang="en"/>
                        <a:t>Initial Portfolio Market Value</a:t>
                      </a:r>
                      <a:endParaRPr/>
                    </a:p>
                  </a:txBody>
                  <a:tcPr marT="91425" marB="91425" marR="91425" marL="91425">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C2E3A"/>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l">
                        <a:spcBef>
                          <a:spcPts val="0"/>
                        </a:spcBef>
                        <a:spcAft>
                          <a:spcPts val="0"/>
                        </a:spcAft>
                        <a:buNone/>
                      </a:pPr>
                      <a:r>
                        <a:rPr lang="en"/>
                        <a:t>$100,000.00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0450">
                <a:tc>
                  <a:txBody>
                    <a:bodyPr/>
                    <a:lstStyle/>
                    <a:p>
                      <a:pPr indent="0" lvl="0" marL="0" rtl="0" algn="l">
                        <a:spcBef>
                          <a:spcPts val="0"/>
                        </a:spcBef>
                        <a:spcAft>
                          <a:spcPts val="0"/>
                        </a:spcAft>
                        <a:buNone/>
                      </a:pPr>
                      <a:r>
                        <a:rPr lang="en"/>
                        <a:t>Final Portfolio Market Value</a:t>
                      </a:r>
                      <a:endParaRPr/>
                    </a:p>
                  </a:txBody>
                  <a:tcPr marT="91425" marB="91425" marR="91425" marL="91425">
                    <a:lnL cap="flat" cmpd="sng" w="9525">
                      <a:solidFill>
                        <a:srgbClr val="21212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l">
                        <a:spcBef>
                          <a:spcPts val="0"/>
                        </a:spcBef>
                        <a:spcAft>
                          <a:spcPts val="0"/>
                        </a:spcAft>
                        <a:buNone/>
                      </a:pPr>
                      <a:r>
                        <a:rPr lang="en"/>
                        <a:t>$113,005.80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0450">
                <a:tc>
                  <a:txBody>
                    <a:bodyPr/>
                    <a:lstStyle/>
                    <a:p>
                      <a:pPr indent="0" lvl="0" marL="0" rtl="0" algn="l">
                        <a:spcBef>
                          <a:spcPts val="0"/>
                        </a:spcBef>
                        <a:spcAft>
                          <a:spcPts val="0"/>
                        </a:spcAft>
                        <a:buNone/>
                      </a:pPr>
                      <a:r>
                        <a:rPr lang="en"/>
                        <a:t>S&amp;P 500 Initial Level</a:t>
                      </a:r>
                      <a:endParaRPr/>
                    </a:p>
                  </a:txBody>
                  <a:tcPr marT="91425" marB="91425" marR="91425" marL="91425">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l">
                        <a:spcBef>
                          <a:spcPts val="0"/>
                        </a:spcBef>
                        <a:spcAft>
                          <a:spcPts val="0"/>
                        </a:spcAft>
                        <a:buNone/>
                      </a:pPr>
                      <a:r>
                        <a:rPr lang="en"/>
                        <a:t>5,123.41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0450">
                <a:tc>
                  <a:txBody>
                    <a:bodyPr/>
                    <a:lstStyle/>
                    <a:p>
                      <a:pPr indent="0" lvl="0" marL="0" rtl="0" algn="l">
                        <a:spcBef>
                          <a:spcPts val="0"/>
                        </a:spcBef>
                        <a:spcAft>
                          <a:spcPts val="0"/>
                        </a:spcAft>
                        <a:buNone/>
                      </a:pPr>
                      <a:r>
                        <a:rPr lang="en"/>
                        <a:t>S&amp;P 500 Final Level</a:t>
                      </a:r>
                      <a:endParaRPr/>
                    </a:p>
                  </a:txBody>
                  <a:tcPr marT="91425" marB="91425" marR="91425" marL="91425">
                    <a:lnL cap="flat" cmpd="sng" w="9525">
                      <a:solidFill>
                        <a:srgbClr val="21212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l">
                        <a:spcBef>
                          <a:spcPts val="0"/>
                        </a:spcBef>
                        <a:spcAft>
                          <a:spcPts val="0"/>
                        </a:spcAft>
                        <a:buNone/>
                      </a:pPr>
                      <a:r>
                        <a:rPr lang="en"/>
                        <a:t>5,277.51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89" name="Google Shape;989;p34"/>
          <p:cNvSpPr txBox="1"/>
          <p:nvPr/>
        </p:nvSpPr>
        <p:spPr>
          <a:xfrm>
            <a:off x="537950" y="1942326"/>
            <a:ext cx="34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Key Metrics</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35"/>
          <p:cNvSpPr txBox="1"/>
          <p:nvPr>
            <p:ph type="title"/>
          </p:nvPr>
        </p:nvSpPr>
        <p:spPr>
          <a:xfrm>
            <a:off x="720000" y="0"/>
            <a:ext cx="770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Weekly Performance Breakdown</a:t>
            </a:r>
            <a:endParaRPr sz="2100"/>
          </a:p>
        </p:txBody>
      </p:sp>
      <p:graphicFrame>
        <p:nvGraphicFramePr>
          <p:cNvPr id="995" name="Google Shape;995;p35"/>
          <p:cNvGraphicFramePr/>
          <p:nvPr/>
        </p:nvGraphicFramePr>
        <p:xfrm>
          <a:off x="152400" y="152400"/>
          <a:ext cx="3000000" cy="3000000"/>
        </p:xfrm>
        <a:graphic>
          <a:graphicData uri="http://schemas.openxmlformats.org/drawingml/2006/table">
            <a:tbl>
              <a:tblPr>
                <a:noFill/>
                <a:tableStyleId>{F421C88B-D454-4C5C-9A6D-8B030FF27870}</a:tableStyleId>
              </a:tblPr>
              <a:tblGrid>
                <a:gridCol w="19050"/>
              </a:tblGrid>
              <a:tr h="19050">
                <a:tc>
                  <a:txBody>
                    <a:bodyPr/>
                    <a:lstStyle/>
                    <a:p>
                      <a:pPr indent="0" lvl="0" marL="0" rtl="0" algn="l">
                        <a:spcBef>
                          <a:spcPts val="0"/>
                        </a:spcBef>
                        <a:spcAft>
                          <a:spcPts val="0"/>
                        </a:spcAft>
                        <a:buNone/>
                      </a:pPr>
                      <a:r>
                        <a:t/>
                      </a:r>
                      <a:endParaRPr sz="800"/>
                    </a:p>
                  </a:txBody>
                  <a:tcPr marT="91425" marB="91425" marR="91425" marL="91425"/>
                </a:tc>
              </a:tr>
            </a:tbl>
          </a:graphicData>
        </a:graphic>
      </p:graphicFrame>
      <p:graphicFrame>
        <p:nvGraphicFramePr>
          <p:cNvPr id="996" name="Google Shape;996;p35"/>
          <p:cNvGraphicFramePr/>
          <p:nvPr/>
        </p:nvGraphicFramePr>
        <p:xfrm>
          <a:off x="304800" y="304800"/>
          <a:ext cx="3000000" cy="3000000"/>
        </p:xfrm>
        <a:graphic>
          <a:graphicData uri="http://schemas.openxmlformats.org/drawingml/2006/table">
            <a:tbl>
              <a:tblPr>
                <a:noFill/>
                <a:tableStyleId>{F421C88B-D454-4C5C-9A6D-8B030FF27870}</a:tableStyleId>
              </a:tblPr>
              <a:tblGrid>
                <a:gridCol w="552450"/>
              </a:tblGrid>
              <a:tr h="190500">
                <a:tc>
                  <a:txBody>
                    <a:bodyPr/>
                    <a:lstStyle/>
                    <a:p>
                      <a:pPr indent="0" lvl="0" marL="0" rtl="0" algn="l">
                        <a:spcBef>
                          <a:spcPts val="0"/>
                        </a:spcBef>
                        <a:spcAft>
                          <a:spcPts val="0"/>
                        </a:spcAft>
                        <a:buNone/>
                      </a:pPr>
                      <a:r>
                        <a:t/>
                      </a:r>
                      <a:endParaRPr sz="800"/>
                    </a:p>
                  </a:txBody>
                  <a:tcPr marT="91425" marB="91425" marR="91425" marL="91425"/>
                </a:tc>
              </a:tr>
            </a:tbl>
          </a:graphicData>
        </a:graphic>
      </p:graphicFrame>
      <p:sp>
        <p:nvSpPr>
          <p:cNvPr id="997" name="Google Shape;997;p35"/>
          <p:cNvSpPr txBox="1"/>
          <p:nvPr/>
        </p:nvSpPr>
        <p:spPr>
          <a:xfrm>
            <a:off x="471025" y="4515400"/>
            <a:ext cx="723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graphicFrame>
        <p:nvGraphicFramePr>
          <p:cNvPr id="998" name="Google Shape;998;p35"/>
          <p:cNvGraphicFramePr/>
          <p:nvPr/>
        </p:nvGraphicFramePr>
        <p:xfrm>
          <a:off x="649425" y="457075"/>
          <a:ext cx="3000000" cy="3000000"/>
        </p:xfrm>
        <a:graphic>
          <a:graphicData uri="http://schemas.openxmlformats.org/drawingml/2006/table">
            <a:tbl>
              <a:tblPr>
                <a:noFill/>
                <a:tableStyleId>{B2B126B0-C9BA-4403-AB36-90310DC5D5D3}</a:tableStyleId>
              </a:tblPr>
              <a:tblGrid>
                <a:gridCol w="1498225"/>
                <a:gridCol w="1294250"/>
                <a:gridCol w="1294250"/>
                <a:gridCol w="1294250"/>
                <a:gridCol w="1294250"/>
                <a:gridCol w="1294250"/>
              </a:tblGrid>
              <a:tr h="492325">
                <a:tc>
                  <a:txBody>
                    <a:bodyPr/>
                    <a:lstStyle/>
                    <a:p>
                      <a:pPr indent="0" lvl="0" marL="0" rtl="0" algn="l">
                        <a:spcBef>
                          <a:spcPts val="0"/>
                        </a:spcBef>
                        <a:spcAft>
                          <a:spcPts val="0"/>
                        </a:spcAft>
                        <a:buNone/>
                      </a:pPr>
                      <a:r>
                        <a:rPr b="1" lang="en" sz="1000"/>
                        <a:t>WEEK</a:t>
                      </a:r>
                      <a:endParaRPr b="1" sz="1000"/>
                    </a:p>
                  </a:txBody>
                  <a:tcPr marT="91425" marB="91425" marR="91425" marL="91425">
                    <a:solidFill>
                      <a:srgbClr val="FFFF00"/>
                    </a:solidFill>
                  </a:tcPr>
                </a:tc>
                <a:tc>
                  <a:txBody>
                    <a:bodyPr/>
                    <a:lstStyle/>
                    <a:p>
                      <a:pPr indent="0" lvl="0" marL="0" rtl="0" algn="l">
                        <a:spcBef>
                          <a:spcPts val="0"/>
                        </a:spcBef>
                        <a:spcAft>
                          <a:spcPts val="0"/>
                        </a:spcAft>
                        <a:buNone/>
                      </a:pPr>
                      <a:r>
                        <a:rPr b="1" lang="en" sz="1000"/>
                        <a:t>Date Range</a:t>
                      </a:r>
                      <a:endParaRPr b="1" sz="1000"/>
                    </a:p>
                  </a:txBody>
                  <a:tcPr marT="91425" marB="91425" marR="91425" marL="91425">
                    <a:solidFill>
                      <a:srgbClr val="FFFF00"/>
                    </a:solidFill>
                  </a:tcPr>
                </a:tc>
                <a:tc>
                  <a:txBody>
                    <a:bodyPr/>
                    <a:lstStyle/>
                    <a:p>
                      <a:pPr indent="0" lvl="0" marL="0" rtl="0" algn="l">
                        <a:spcBef>
                          <a:spcPts val="0"/>
                        </a:spcBef>
                        <a:spcAft>
                          <a:spcPts val="0"/>
                        </a:spcAft>
                        <a:buNone/>
                      </a:pPr>
                      <a:r>
                        <a:rPr b="1" lang="en" sz="1000"/>
                        <a:t>Portfolio Return</a:t>
                      </a:r>
                      <a:endParaRPr b="1" sz="1000"/>
                    </a:p>
                  </a:txBody>
                  <a:tcPr marT="91425" marB="91425" marR="91425" marL="91425">
                    <a:solidFill>
                      <a:srgbClr val="FFFF00"/>
                    </a:solidFill>
                  </a:tcPr>
                </a:tc>
                <a:tc>
                  <a:txBody>
                    <a:bodyPr/>
                    <a:lstStyle/>
                    <a:p>
                      <a:pPr indent="0" lvl="0" marL="0" rtl="0" algn="l">
                        <a:spcBef>
                          <a:spcPts val="0"/>
                        </a:spcBef>
                        <a:spcAft>
                          <a:spcPts val="0"/>
                        </a:spcAft>
                        <a:buNone/>
                      </a:pPr>
                      <a:r>
                        <a:rPr b="1" lang="en" sz="1000"/>
                        <a:t>S&amp;P 500 Return</a:t>
                      </a:r>
                      <a:endParaRPr b="1" sz="1000"/>
                    </a:p>
                  </a:txBody>
                  <a:tcPr marT="91425" marB="91425" marR="91425" marL="91425">
                    <a:solidFill>
                      <a:srgbClr val="FFFF00"/>
                    </a:solidFill>
                  </a:tcPr>
                </a:tc>
                <a:tc>
                  <a:txBody>
                    <a:bodyPr/>
                    <a:lstStyle/>
                    <a:p>
                      <a:pPr indent="0" lvl="0" marL="0" rtl="0" algn="l">
                        <a:spcBef>
                          <a:spcPts val="0"/>
                        </a:spcBef>
                        <a:spcAft>
                          <a:spcPts val="0"/>
                        </a:spcAft>
                        <a:buNone/>
                      </a:pPr>
                      <a:r>
                        <a:rPr b="1" lang="en" sz="1000"/>
                        <a:t>Portfolio Market Value</a:t>
                      </a:r>
                      <a:endParaRPr b="1" sz="1000"/>
                    </a:p>
                  </a:txBody>
                  <a:tcPr marT="91425" marB="91425" marR="91425" marL="91425">
                    <a:solidFill>
                      <a:srgbClr val="FFFF00"/>
                    </a:solidFill>
                  </a:tcPr>
                </a:tc>
                <a:tc>
                  <a:txBody>
                    <a:bodyPr/>
                    <a:lstStyle/>
                    <a:p>
                      <a:pPr indent="0" lvl="0" marL="0" rtl="0" algn="l">
                        <a:spcBef>
                          <a:spcPts val="0"/>
                        </a:spcBef>
                        <a:spcAft>
                          <a:spcPts val="0"/>
                        </a:spcAft>
                        <a:buNone/>
                      </a:pPr>
                      <a:r>
                        <a:rPr b="1" lang="en" sz="1000"/>
                        <a:t>S&amp;P 500 Market Value</a:t>
                      </a:r>
                      <a:endParaRPr b="1" sz="1000"/>
                    </a:p>
                  </a:txBody>
                  <a:tcPr marT="91425" marB="91425" marR="91425" marL="91425">
                    <a:solidFill>
                      <a:srgbClr val="FFFF00"/>
                    </a:solidFill>
                  </a:tcPr>
                </a:tc>
              </a:tr>
              <a:tr h="328200">
                <a:tc>
                  <a:txBody>
                    <a:bodyPr/>
                    <a:lstStyle/>
                    <a:p>
                      <a:pPr indent="0" lvl="0" marL="0" rtl="0" algn="l">
                        <a:spcBef>
                          <a:spcPts val="0"/>
                        </a:spcBef>
                        <a:spcAft>
                          <a:spcPts val="0"/>
                        </a:spcAft>
                        <a:buNone/>
                      </a:pPr>
                      <a:r>
                        <a:rPr b="1" lang="en" sz="900"/>
                        <a:t>Week 1</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800"/>
                        <a:t>4/12 - 4/19</a:t>
                      </a:r>
                      <a:endParaRPr sz="800"/>
                    </a:p>
                  </a:txBody>
                  <a:tcPr marT="91425" marB="91425" marR="91425" marL="91425"/>
                </a:tc>
                <a:tc>
                  <a:txBody>
                    <a:bodyPr/>
                    <a:lstStyle/>
                    <a:p>
                      <a:pPr indent="0" lvl="0" marL="0" rtl="0" algn="l">
                        <a:spcBef>
                          <a:spcPts val="0"/>
                        </a:spcBef>
                        <a:spcAft>
                          <a:spcPts val="0"/>
                        </a:spcAft>
                        <a:buNone/>
                      </a:pPr>
                      <a:r>
                        <a:rPr lang="en" sz="900"/>
                        <a:t>-5.58%</a:t>
                      </a:r>
                      <a:endParaRPr sz="900"/>
                    </a:p>
                  </a:txBody>
                  <a:tcPr marT="91425" marB="91425" marR="91425" marL="91425"/>
                </a:tc>
                <a:tc>
                  <a:txBody>
                    <a:bodyPr/>
                    <a:lstStyle/>
                    <a:p>
                      <a:pPr indent="0" lvl="0" marL="0" rtl="0" algn="l">
                        <a:spcBef>
                          <a:spcPts val="0"/>
                        </a:spcBef>
                        <a:spcAft>
                          <a:spcPts val="0"/>
                        </a:spcAft>
                        <a:buNone/>
                      </a:pPr>
                      <a:r>
                        <a:rPr lang="en" sz="900"/>
                        <a:t>-3.05%</a:t>
                      </a:r>
                      <a:endParaRPr sz="900"/>
                    </a:p>
                  </a:txBody>
                  <a:tcPr marT="91425" marB="91425" marR="91425" marL="91425"/>
                </a:tc>
                <a:tc>
                  <a:txBody>
                    <a:bodyPr/>
                    <a:lstStyle/>
                    <a:p>
                      <a:pPr indent="0" lvl="0" marL="0" rtl="0" algn="l">
                        <a:spcBef>
                          <a:spcPts val="0"/>
                        </a:spcBef>
                        <a:spcAft>
                          <a:spcPts val="0"/>
                        </a:spcAft>
                        <a:buNone/>
                      </a:pPr>
                      <a:r>
                        <a:rPr lang="en" sz="900"/>
                        <a:t>$94,420.60</a:t>
                      </a:r>
                      <a:endParaRPr sz="900"/>
                    </a:p>
                  </a:txBody>
                  <a:tcPr marT="91425" marB="91425" marR="91425" marL="91425"/>
                </a:tc>
                <a:tc>
                  <a:txBody>
                    <a:bodyPr/>
                    <a:lstStyle/>
                    <a:p>
                      <a:pPr indent="0" lvl="0" marL="0" rtl="0" algn="l">
                        <a:spcBef>
                          <a:spcPts val="0"/>
                        </a:spcBef>
                        <a:spcAft>
                          <a:spcPts val="0"/>
                        </a:spcAft>
                        <a:buNone/>
                      </a:pPr>
                      <a:r>
                        <a:rPr lang="en" sz="900"/>
                        <a:t>4,967.23</a:t>
                      </a:r>
                      <a:endParaRPr sz="900"/>
                    </a:p>
                  </a:txBody>
                  <a:tcPr marT="91425" marB="91425" marR="91425" marL="91425"/>
                </a:tc>
              </a:tr>
              <a:tr h="328200">
                <a:tc>
                  <a:txBody>
                    <a:bodyPr/>
                    <a:lstStyle/>
                    <a:p>
                      <a:pPr indent="0" lvl="0" marL="0" rtl="0" algn="l">
                        <a:spcBef>
                          <a:spcPts val="0"/>
                        </a:spcBef>
                        <a:spcAft>
                          <a:spcPts val="0"/>
                        </a:spcAft>
                        <a:buNone/>
                      </a:pPr>
                      <a:r>
                        <a:rPr b="1" lang="en" sz="900"/>
                        <a:t>Week  2</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900"/>
                        <a:t>4/19 - 4/26</a:t>
                      </a:r>
                      <a:endParaRPr sz="900"/>
                    </a:p>
                  </a:txBody>
                  <a:tcPr marT="91425" marB="91425" marR="91425" marL="91425"/>
                </a:tc>
                <a:tc>
                  <a:txBody>
                    <a:bodyPr/>
                    <a:lstStyle/>
                    <a:p>
                      <a:pPr indent="0" lvl="0" marL="0" rtl="0" algn="l">
                        <a:spcBef>
                          <a:spcPts val="0"/>
                        </a:spcBef>
                        <a:spcAft>
                          <a:spcPts val="0"/>
                        </a:spcAft>
                        <a:buNone/>
                      </a:pPr>
                      <a:r>
                        <a:rPr lang="en" sz="900"/>
                        <a:t>6.19%</a:t>
                      </a:r>
                      <a:endParaRPr sz="900"/>
                    </a:p>
                  </a:txBody>
                  <a:tcPr marT="91425" marB="91425" marR="91425" marL="91425"/>
                </a:tc>
                <a:tc>
                  <a:txBody>
                    <a:bodyPr/>
                    <a:lstStyle/>
                    <a:p>
                      <a:pPr indent="0" lvl="0" marL="0" rtl="0" algn="l">
                        <a:spcBef>
                          <a:spcPts val="0"/>
                        </a:spcBef>
                        <a:spcAft>
                          <a:spcPts val="0"/>
                        </a:spcAft>
                        <a:buNone/>
                      </a:pPr>
                      <a:r>
                        <a:rPr lang="en" sz="900"/>
                        <a:t>2.67%</a:t>
                      </a:r>
                      <a:endParaRPr sz="900"/>
                    </a:p>
                  </a:txBody>
                  <a:tcPr marT="91425" marB="91425" marR="91425" marL="91425"/>
                </a:tc>
                <a:tc>
                  <a:txBody>
                    <a:bodyPr/>
                    <a:lstStyle/>
                    <a:p>
                      <a:pPr indent="0" lvl="0" marL="0" rtl="0" algn="l">
                        <a:spcBef>
                          <a:spcPts val="0"/>
                        </a:spcBef>
                        <a:spcAft>
                          <a:spcPts val="0"/>
                        </a:spcAft>
                        <a:buNone/>
                      </a:pPr>
                      <a:r>
                        <a:rPr lang="en" sz="900"/>
                        <a:t>$100,263.56</a:t>
                      </a:r>
                      <a:endParaRPr sz="900"/>
                    </a:p>
                  </a:txBody>
                  <a:tcPr marT="91425" marB="91425" marR="91425" marL="91425"/>
                </a:tc>
                <a:tc>
                  <a:txBody>
                    <a:bodyPr/>
                    <a:lstStyle/>
                    <a:p>
                      <a:pPr indent="0" lvl="0" marL="0" rtl="0" algn="l">
                        <a:spcBef>
                          <a:spcPts val="0"/>
                        </a:spcBef>
                        <a:spcAft>
                          <a:spcPts val="0"/>
                        </a:spcAft>
                        <a:buNone/>
                      </a:pPr>
                      <a:r>
                        <a:rPr lang="en" sz="900"/>
                        <a:t>5,099.96</a:t>
                      </a:r>
                      <a:endParaRPr sz="900"/>
                    </a:p>
                  </a:txBody>
                  <a:tcPr marT="91425" marB="91425" marR="91425" marL="91425"/>
                </a:tc>
              </a:tr>
              <a:tr h="328200">
                <a:tc>
                  <a:txBody>
                    <a:bodyPr/>
                    <a:lstStyle/>
                    <a:p>
                      <a:pPr indent="0" lvl="0" marL="0" rtl="0" algn="l">
                        <a:spcBef>
                          <a:spcPts val="0"/>
                        </a:spcBef>
                        <a:spcAft>
                          <a:spcPts val="0"/>
                        </a:spcAft>
                        <a:buNone/>
                      </a:pPr>
                      <a:r>
                        <a:rPr b="1" lang="en" sz="900"/>
                        <a:t>Week 3</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900"/>
                        <a:t>4/26 - 5/3</a:t>
                      </a:r>
                      <a:endParaRPr sz="900"/>
                    </a:p>
                  </a:txBody>
                  <a:tcPr marT="91425" marB="91425" marR="91425" marL="91425"/>
                </a:tc>
                <a:tc>
                  <a:txBody>
                    <a:bodyPr/>
                    <a:lstStyle/>
                    <a:p>
                      <a:pPr indent="0" lvl="0" marL="0" rtl="0" algn="l">
                        <a:spcBef>
                          <a:spcPts val="0"/>
                        </a:spcBef>
                        <a:spcAft>
                          <a:spcPts val="0"/>
                        </a:spcAft>
                        <a:buNone/>
                      </a:pPr>
                      <a:r>
                        <a:rPr lang="en" sz="900"/>
                        <a:t>0.11%</a:t>
                      </a:r>
                      <a:endParaRPr sz="900"/>
                    </a:p>
                  </a:txBody>
                  <a:tcPr marT="91425" marB="91425" marR="91425" marL="91425"/>
                </a:tc>
                <a:tc>
                  <a:txBody>
                    <a:bodyPr/>
                    <a:lstStyle/>
                    <a:p>
                      <a:pPr indent="0" lvl="0" marL="0" rtl="0" algn="l">
                        <a:spcBef>
                          <a:spcPts val="0"/>
                        </a:spcBef>
                        <a:spcAft>
                          <a:spcPts val="0"/>
                        </a:spcAft>
                        <a:buNone/>
                      </a:pPr>
                      <a:r>
                        <a:rPr lang="en" sz="900"/>
                        <a:t>0.55%</a:t>
                      </a:r>
                      <a:endParaRPr sz="900"/>
                    </a:p>
                  </a:txBody>
                  <a:tcPr marT="91425" marB="91425" marR="91425" marL="91425"/>
                </a:tc>
                <a:tc>
                  <a:txBody>
                    <a:bodyPr/>
                    <a:lstStyle/>
                    <a:p>
                      <a:pPr indent="0" lvl="0" marL="0" rtl="0" algn="l">
                        <a:spcBef>
                          <a:spcPts val="0"/>
                        </a:spcBef>
                        <a:spcAft>
                          <a:spcPts val="0"/>
                        </a:spcAft>
                        <a:buNone/>
                      </a:pPr>
                      <a:r>
                        <a:rPr lang="en" sz="900"/>
                        <a:t>$100,376.30</a:t>
                      </a:r>
                      <a:endParaRPr sz="900"/>
                    </a:p>
                  </a:txBody>
                  <a:tcPr marT="91425" marB="91425" marR="91425" marL="91425"/>
                </a:tc>
                <a:tc>
                  <a:txBody>
                    <a:bodyPr/>
                    <a:lstStyle/>
                    <a:p>
                      <a:pPr indent="0" lvl="0" marL="0" rtl="0" algn="l">
                        <a:spcBef>
                          <a:spcPts val="0"/>
                        </a:spcBef>
                        <a:spcAft>
                          <a:spcPts val="0"/>
                        </a:spcAft>
                        <a:buNone/>
                      </a:pPr>
                      <a:r>
                        <a:rPr lang="en" sz="900"/>
                        <a:t>5,127.79</a:t>
                      </a:r>
                      <a:endParaRPr sz="900"/>
                    </a:p>
                  </a:txBody>
                  <a:tcPr marT="91425" marB="91425" marR="91425" marL="91425"/>
                </a:tc>
              </a:tr>
              <a:tr h="328200">
                <a:tc>
                  <a:txBody>
                    <a:bodyPr/>
                    <a:lstStyle/>
                    <a:p>
                      <a:pPr indent="0" lvl="0" marL="0" rtl="0" algn="l">
                        <a:spcBef>
                          <a:spcPts val="0"/>
                        </a:spcBef>
                        <a:spcAft>
                          <a:spcPts val="0"/>
                        </a:spcAft>
                        <a:buNone/>
                      </a:pPr>
                      <a:r>
                        <a:rPr b="1" lang="en" sz="900"/>
                        <a:t>Week 4</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900"/>
                        <a:t>5/3 - 5/10</a:t>
                      </a:r>
                      <a:endParaRPr sz="900"/>
                    </a:p>
                  </a:txBody>
                  <a:tcPr marT="91425" marB="91425" marR="91425" marL="91425"/>
                </a:tc>
                <a:tc>
                  <a:txBody>
                    <a:bodyPr/>
                    <a:lstStyle/>
                    <a:p>
                      <a:pPr indent="0" lvl="0" marL="0" rtl="0" algn="l">
                        <a:spcBef>
                          <a:spcPts val="0"/>
                        </a:spcBef>
                        <a:spcAft>
                          <a:spcPts val="0"/>
                        </a:spcAft>
                        <a:buNone/>
                      </a:pPr>
                      <a:r>
                        <a:rPr lang="en" sz="900"/>
                        <a:t>0.89%</a:t>
                      </a:r>
                      <a:endParaRPr sz="900"/>
                    </a:p>
                  </a:txBody>
                  <a:tcPr marT="91425" marB="91425" marR="91425" marL="91425"/>
                </a:tc>
                <a:tc>
                  <a:txBody>
                    <a:bodyPr/>
                    <a:lstStyle/>
                    <a:p>
                      <a:pPr indent="0" lvl="0" marL="0" rtl="0" algn="l">
                        <a:spcBef>
                          <a:spcPts val="0"/>
                        </a:spcBef>
                        <a:spcAft>
                          <a:spcPts val="0"/>
                        </a:spcAft>
                        <a:buNone/>
                      </a:pPr>
                      <a:r>
                        <a:rPr lang="en" sz="900"/>
                        <a:t>1.85%</a:t>
                      </a:r>
                      <a:endParaRPr sz="900"/>
                    </a:p>
                  </a:txBody>
                  <a:tcPr marT="91425" marB="91425" marR="91425" marL="91425"/>
                </a:tc>
                <a:tc>
                  <a:txBody>
                    <a:bodyPr/>
                    <a:lstStyle/>
                    <a:p>
                      <a:pPr indent="0" lvl="0" marL="0" rtl="0" algn="l">
                        <a:spcBef>
                          <a:spcPts val="0"/>
                        </a:spcBef>
                        <a:spcAft>
                          <a:spcPts val="0"/>
                        </a:spcAft>
                        <a:buNone/>
                      </a:pPr>
                      <a:r>
                        <a:rPr lang="en" sz="900"/>
                        <a:t>$101,265.20</a:t>
                      </a:r>
                      <a:endParaRPr sz="900"/>
                    </a:p>
                  </a:txBody>
                  <a:tcPr marT="91425" marB="91425" marR="91425" marL="91425"/>
                </a:tc>
                <a:tc>
                  <a:txBody>
                    <a:bodyPr/>
                    <a:lstStyle/>
                    <a:p>
                      <a:pPr indent="0" lvl="0" marL="0" rtl="0" algn="l">
                        <a:spcBef>
                          <a:spcPts val="0"/>
                        </a:spcBef>
                        <a:spcAft>
                          <a:spcPts val="0"/>
                        </a:spcAft>
                        <a:buNone/>
                      </a:pPr>
                      <a:r>
                        <a:rPr lang="en" sz="900"/>
                        <a:t>5,222.68</a:t>
                      </a:r>
                      <a:endParaRPr sz="900"/>
                    </a:p>
                  </a:txBody>
                  <a:tcPr marT="91425" marB="91425" marR="91425" marL="91425"/>
                </a:tc>
              </a:tr>
              <a:tr h="328200">
                <a:tc>
                  <a:txBody>
                    <a:bodyPr/>
                    <a:lstStyle/>
                    <a:p>
                      <a:pPr indent="0" lvl="0" marL="0" rtl="0" algn="l">
                        <a:spcBef>
                          <a:spcPts val="0"/>
                        </a:spcBef>
                        <a:spcAft>
                          <a:spcPts val="0"/>
                        </a:spcAft>
                        <a:buNone/>
                      </a:pPr>
                      <a:r>
                        <a:rPr b="1" lang="en" sz="900"/>
                        <a:t>Week 5</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900"/>
                        <a:t>5/10 - 5/17</a:t>
                      </a:r>
                      <a:endParaRPr sz="900"/>
                    </a:p>
                  </a:txBody>
                  <a:tcPr marT="91425" marB="91425" marR="91425" marL="91425"/>
                </a:tc>
                <a:tc>
                  <a:txBody>
                    <a:bodyPr/>
                    <a:lstStyle/>
                    <a:p>
                      <a:pPr indent="0" lvl="0" marL="0" rtl="0" algn="l">
                        <a:spcBef>
                          <a:spcPts val="0"/>
                        </a:spcBef>
                        <a:spcAft>
                          <a:spcPts val="0"/>
                        </a:spcAft>
                        <a:buNone/>
                      </a:pPr>
                      <a:r>
                        <a:rPr lang="en" sz="900"/>
                        <a:t>1.33%</a:t>
                      </a:r>
                      <a:endParaRPr sz="900"/>
                    </a:p>
                  </a:txBody>
                  <a:tcPr marT="91425" marB="91425" marR="91425" marL="91425"/>
                </a:tc>
                <a:tc>
                  <a:txBody>
                    <a:bodyPr/>
                    <a:lstStyle/>
                    <a:p>
                      <a:pPr indent="0" lvl="0" marL="0" rtl="0" algn="l">
                        <a:spcBef>
                          <a:spcPts val="0"/>
                        </a:spcBef>
                        <a:spcAft>
                          <a:spcPts val="0"/>
                        </a:spcAft>
                        <a:buNone/>
                      </a:pPr>
                      <a:r>
                        <a:rPr lang="en" sz="900"/>
                        <a:t>1.54%</a:t>
                      </a:r>
                      <a:endParaRPr sz="900"/>
                    </a:p>
                  </a:txBody>
                  <a:tcPr marT="91425" marB="91425" marR="91425" marL="91425"/>
                </a:tc>
                <a:tc>
                  <a:txBody>
                    <a:bodyPr/>
                    <a:lstStyle/>
                    <a:p>
                      <a:pPr indent="0" lvl="0" marL="0" rtl="0" algn="l">
                        <a:spcBef>
                          <a:spcPts val="0"/>
                        </a:spcBef>
                        <a:spcAft>
                          <a:spcPts val="0"/>
                        </a:spcAft>
                        <a:buNone/>
                      </a:pPr>
                      <a:r>
                        <a:rPr lang="en" sz="900"/>
                        <a:t>$102,609.85</a:t>
                      </a:r>
                      <a:endParaRPr sz="900"/>
                    </a:p>
                  </a:txBody>
                  <a:tcPr marT="91425" marB="91425" marR="91425" marL="91425"/>
                </a:tc>
                <a:tc>
                  <a:txBody>
                    <a:bodyPr/>
                    <a:lstStyle/>
                    <a:p>
                      <a:pPr indent="0" lvl="0" marL="0" rtl="0" algn="l">
                        <a:spcBef>
                          <a:spcPts val="0"/>
                        </a:spcBef>
                        <a:spcAft>
                          <a:spcPts val="0"/>
                        </a:spcAft>
                        <a:buNone/>
                      </a:pPr>
                      <a:r>
                        <a:rPr lang="en" sz="900"/>
                        <a:t>5,303.27</a:t>
                      </a:r>
                      <a:endParaRPr sz="900"/>
                    </a:p>
                  </a:txBody>
                  <a:tcPr marT="91425" marB="91425" marR="91425" marL="91425"/>
                </a:tc>
              </a:tr>
              <a:tr h="328200">
                <a:tc>
                  <a:txBody>
                    <a:bodyPr/>
                    <a:lstStyle/>
                    <a:p>
                      <a:pPr indent="0" lvl="0" marL="0" rtl="0" algn="l">
                        <a:spcBef>
                          <a:spcPts val="0"/>
                        </a:spcBef>
                        <a:spcAft>
                          <a:spcPts val="0"/>
                        </a:spcAft>
                        <a:buNone/>
                      </a:pPr>
                      <a:r>
                        <a:rPr b="1" lang="en" sz="900"/>
                        <a:t>Week 6</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900"/>
                        <a:t>5/17 - 5/24</a:t>
                      </a:r>
                      <a:endParaRPr sz="900"/>
                    </a:p>
                  </a:txBody>
                  <a:tcPr marT="91425" marB="91425" marR="91425" marL="91425"/>
                </a:tc>
                <a:tc>
                  <a:txBody>
                    <a:bodyPr/>
                    <a:lstStyle/>
                    <a:p>
                      <a:pPr indent="0" lvl="0" marL="0" rtl="0" algn="l">
                        <a:spcBef>
                          <a:spcPts val="0"/>
                        </a:spcBef>
                        <a:spcAft>
                          <a:spcPts val="0"/>
                        </a:spcAft>
                        <a:buNone/>
                      </a:pPr>
                      <a:r>
                        <a:rPr lang="en" sz="900"/>
                        <a:t>7.06%</a:t>
                      </a:r>
                      <a:endParaRPr sz="900"/>
                    </a:p>
                  </a:txBody>
                  <a:tcPr marT="91425" marB="91425" marR="91425" marL="91425"/>
                </a:tc>
                <a:tc>
                  <a:txBody>
                    <a:bodyPr/>
                    <a:lstStyle/>
                    <a:p>
                      <a:pPr indent="0" lvl="0" marL="0" rtl="0" algn="l">
                        <a:spcBef>
                          <a:spcPts val="0"/>
                        </a:spcBef>
                        <a:spcAft>
                          <a:spcPts val="0"/>
                        </a:spcAft>
                        <a:buNone/>
                      </a:pPr>
                      <a:r>
                        <a:rPr lang="en" sz="900"/>
                        <a:t>0.03%</a:t>
                      </a:r>
                      <a:endParaRPr sz="900"/>
                    </a:p>
                  </a:txBody>
                  <a:tcPr marT="91425" marB="91425" marR="91425" marL="91425"/>
                </a:tc>
                <a:tc>
                  <a:txBody>
                    <a:bodyPr/>
                    <a:lstStyle/>
                    <a:p>
                      <a:pPr indent="0" lvl="0" marL="0" rtl="0" algn="l">
                        <a:spcBef>
                          <a:spcPts val="0"/>
                        </a:spcBef>
                        <a:spcAft>
                          <a:spcPts val="0"/>
                        </a:spcAft>
                        <a:buNone/>
                      </a:pPr>
                      <a:r>
                        <a:rPr lang="en" sz="900"/>
                        <a:t>$109,856.65</a:t>
                      </a:r>
                      <a:endParaRPr sz="900"/>
                    </a:p>
                  </a:txBody>
                  <a:tcPr marT="91425" marB="91425" marR="91425" marL="91425"/>
                </a:tc>
                <a:tc>
                  <a:txBody>
                    <a:bodyPr/>
                    <a:lstStyle/>
                    <a:p>
                      <a:pPr indent="0" lvl="0" marL="0" rtl="0" algn="l">
                        <a:spcBef>
                          <a:spcPts val="0"/>
                        </a:spcBef>
                        <a:spcAft>
                          <a:spcPts val="0"/>
                        </a:spcAft>
                        <a:buNone/>
                      </a:pPr>
                      <a:r>
                        <a:rPr lang="en" sz="900"/>
                        <a:t>5,304.72</a:t>
                      </a:r>
                      <a:endParaRPr sz="900"/>
                    </a:p>
                  </a:txBody>
                  <a:tcPr marT="91425" marB="91425" marR="91425" marL="91425"/>
                </a:tc>
              </a:tr>
              <a:tr h="328200">
                <a:tc>
                  <a:txBody>
                    <a:bodyPr/>
                    <a:lstStyle/>
                    <a:p>
                      <a:pPr indent="0" lvl="0" marL="0" rtl="0" algn="l">
                        <a:spcBef>
                          <a:spcPts val="0"/>
                        </a:spcBef>
                        <a:spcAft>
                          <a:spcPts val="0"/>
                        </a:spcAft>
                        <a:buNone/>
                      </a:pPr>
                      <a:r>
                        <a:rPr b="1" lang="en" sz="900"/>
                        <a:t>Week 7</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900"/>
                        <a:t>5/24 - 5/31</a:t>
                      </a:r>
                      <a:endParaRPr sz="900"/>
                    </a:p>
                  </a:txBody>
                  <a:tcPr marT="91425" marB="91425" marR="91425" marL="91425"/>
                </a:tc>
                <a:tc>
                  <a:txBody>
                    <a:bodyPr/>
                    <a:lstStyle/>
                    <a:p>
                      <a:pPr indent="0" lvl="0" marL="0" rtl="0" algn="l">
                        <a:spcBef>
                          <a:spcPts val="0"/>
                        </a:spcBef>
                        <a:spcAft>
                          <a:spcPts val="0"/>
                        </a:spcAft>
                        <a:buNone/>
                      </a:pPr>
                      <a:r>
                        <a:rPr lang="en" sz="900"/>
                        <a:t>2.87%</a:t>
                      </a:r>
                      <a:endParaRPr sz="900"/>
                    </a:p>
                  </a:txBody>
                  <a:tcPr marT="91425" marB="91425" marR="91425" marL="91425"/>
                </a:tc>
                <a:tc>
                  <a:txBody>
                    <a:bodyPr/>
                    <a:lstStyle/>
                    <a:p>
                      <a:pPr indent="0" lvl="0" marL="0" rtl="0" algn="l">
                        <a:spcBef>
                          <a:spcPts val="0"/>
                        </a:spcBef>
                        <a:spcAft>
                          <a:spcPts val="0"/>
                        </a:spcAft>
                        <a:buNone/>
                      </a:pPr>
                      <a:r>
                        <a:rPr lang="en" sz="900"/>
                        <a:t>-0.51%</a:t>
                      </a:r>
                      <a:endParaRPr sz="900"/>
                    </a:p>
                  </a:txBody>
                  <a:tcPr marT="91425" marB="91425" marR="91425" marL="91425"/>
                </a:tc>
                <a:tc>
                  <a:txBody>
                    <a:bodyPr/>
                    <a:lstStyle/>
                    <a:p>
                      <a:pPr indent="0" lvl="0" marL="0" rtl="0" algn="l">
                        <a:spcBef>
                          <a:spcPts val="0"/>
                        </a:spcBef>
                        <a:spcAft>
                          <a:spcPts val="0"/>
                        </a:spcAft>
                        <a:buNone/>
                      </a:pPr>
                      <a:r>
                        <a:rPr lang="en" sz="900"/>
                        <a:t>$113,005.80</a:t>
                      </a:r>
                      <a:endParaRPr sz="900"/>
                    </a:p>
                  </a:txBody>
                  <a:tcPr marT="91425" marB="91425" marR="91425" marL="91425"/>
                </a:tc>
                <a:tc>
                  <a:txBody>
                    <a:bodyPr/>
                    <a:lstStyle/>
                    <a:p>
                      <a:pPr indent="0" lvl="0" marL="0" rtl="0" algn="l">
                        <a:spcBef>
                          <a:spcPts val="0"/>
                        </a:spcBef>
                        <a:spcAft>
                          <a:spcPts val="0"/>
                        </a:spcAft>
                        <a:buNone/>
                      </a:pPr>
                      <a:r>
                        <a:rPr lang="en" sz="900"/>
                        <a:t>5,277.51</a:t>
                      </a:r>
                      <a:endParaRPr sz="900"/>
                    </a:p>
                  </a:txBody>
                  <a:tcPr marT="91425" marB="91425" marR="91425" marL="91425"/>
                </a:tc>
              </a:tr>
              <a:tr h="328200">
                <a:tc>
                  <a:txBody>
                    <a:bodyPr/>
                    <a:lstStyle/>
                    <a:p>
                      <a:pPr indent="0" lvl="0" marL="0" rtl="0" algn="l">
                        <a:spcBef>
                          <a:spcPts val="0"/>
                        </a:spcBef>
                        <a:spcAft>
                          <a:spcPts val="0"/>
                        </a:spcAft>
                        <a:buNone/>
                      </a:pPr>
                      <a:r>
                        <a:rPr b="1" lang="en" sz="900"/>
                        <a:t>Total</a:t>
                      </a:r>
                      <a:endParaRPr b="1" sz="900"/>
                    </a:p>
                  </a:txBody>
                  <a:tcPr marT="91425" marB="91425" marR="91425" marL="91425">
                    <a:solidFill>
                      <a:srgbClr val="FFFF00"/>
                    </a:solidFill>
                  </a:tcPr>
                </a:tc>
                <a:tc>
                  <a:txBody>
                    <a:bodyPr/>
                    <a:lstStyle/>
                    <a:p>
                      <a:pPr indent="0" lvl="0" marL="0" rtl="0" algn="l">
                        <a:spcBef>
                          <a:spcPts val="0"/>
                        </a:spcBef>
                        <a:spcAft>
                          <a:spcPts val="0"/>
                        </a:spcAft>
                        <a:buNone/>
                      </a:pPr>
                      <a:r>
                        <a:rPr lang="en" sz="900"/>
                        <a:t>4/12 - 5/31</a:t>
                      </a:r>
                      <a:endParaRPr sz="900"/>
                    </a:p>
                  </a:txBody>
                  <a:tcPr marT="91425" marB="91425" marR="91425" marL="91425"/>
                </a:tc>
                <a:tc>
                  <a:txBody>
                    <a:bodyPr/>
                    <a:lstStyle/>
                    <a:p>
                      <a:pPr indent="0" lvl="0" marL="0" rtl="0" algn="l">
                        <a:spcBef>
                          <a:spcPts val="0"/>
                        </a:spcBef>
                        <a:spcAft>
                          <a:spcPts val="0"/>
                        </a:spcAft>
                        <a:buNone/>
                      </a:pPr>
                      <a:r>
                        <a:rPr lang="en" sz="900"/>
                        <a:t>13.01%</a:t>
                      </a:r>
                      <a:endParaRPr sz="900"/>
                    </a:p>
                  </a:txBody>
                  <a:tcPr marT="91425" marB="91425" marR="91425" marL="91425"/>
                </a:tc>
                <a:tc>
                  <a:txBody>
                    <a:bodyPr/>
                    <a:lstStyle/>
                    <a:p>
                      <a:pPr indent="0" lvl="0" marL="0" rtl="0" algn="l">
                        <a:spcBef>
                          <a:spcPts val="0"/>
                        </a:spcBef>
                        <a:spcAft>
                          <a:spcPts val="0"/>
                        </a:spcAft>
                        <a:buNone/>
                      </a:pPr>
                      <a:r>
                        <a:rPr lang="en" sz="900"/>
                        <a:t>3.01%</a:t>
                      </a:r>
                      <a:endParaRPr sz="9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bl>
          </a:graphicData>
        </a:graphic>
      </p:graphicFrame>
      <p:sp>
        <p:nvSpPr>
          <p:cNvPr id="999" name="Google Shape;999;p3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00" name="Google Shape;1000;p35"/>
          <p:cNvSpPr txBox="1"/>
          <p:nvPr/>
        </p:nvSpPr>
        <p:spPr>
          <a:xfrm>
            <a:off x="370350" y="3575000"/>
            <a:ext cx="8662500" cy="167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450" u="sng">
                <a:latin typeface="Times New Roman"/>
                <a:ea typeface="Times New Roman"/>
                <a:cs typeface="Times New Roman"/>
                <a:sym typeface="Times New Roman"/>
              </a:rPr>
              <a:t>Total Holding Period Return</a:t>
            </a:r>
            <a:endParaRPr b="1" sz="1450" u="sng">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Char char="●"/>
            </a:pPr>
            <a:r>
              <a:rPr b="1" lang="en" sz="1300">
                <a:latin typeface="Times New Roman"/>
                <a:ea typeface="Times New Roman"/>
                <a:cs typeface="Times New Roman"/>
                <a:sym typeface="Times New Roman"/>
              </a:rPr>
              <a:t>Portfolio Holding Period Return (4/12 - 5/31):</a:t>
            </a:r>
            <a:r>
              <a:rPr lang="en" sz="1300">
                <a:latin typeface="Times New Roman"/>
                <a:ea typeface="Times New Roman"/>
                <a:cs typeface="Times New Roman"/>
                <a:sym typeface="Times New Roman"/>
              </a:rPr>
              <a:t> 13.01%</a:t>
            </a:r>
            <a:endParaRPr sz="13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Char char="●"/>
            </a:pPr>
            <a:r>
              <a:rPr b="1" lang="en" sz="1300">
                <a:latin typeface="Times New Roman"/>
                <a:ea typeface="Times New Roman"/>
                <a:cs typeface="Times New Roman"/>
                <a:sym typeface="Times New Roman"/>
              </a:rPr>
              <a:t>S&amp;P 500 Holding Period Return (4/12 - 5/31):</a:t>
            </a:r>
            <a:r>
              <a:rPr lang="en" sz="1300">
                <a:latin typeface="Times New Roman"/>
                <a:ea typeface="Times New Roman"/>
                <a:cs typeface="Times New Roman"/>
                <a:sym typeface="Times New Roman"/>
              </a:rPr>
              <a:t> 3.01%</a:t>
            </a:r>
            <a:endParaRPr sz="13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rPr b="1" lang="en" u="sng">
                <a:latin typeface="Times New Roman"/>
                <a:ea typeface="Times New Roman"/>
                <a:cs typeface="Times New Roman"/>
                <a:sym typeface="Times New Roman"/>
              </a:rPr>
              <a:t>Summary</a:t>
            </a:r>
            <a:r>
              <a:rPr b="1" lang="en">
                <a:latin typeface="Times New Roman"/>
                <a:ea typeface="Times New Roman"/>
                <a:cs typeface="Times New Roman"/>
                <a:sym typeface="Times New Roman"/>
              </a:rPr>
              <a:t>:</a:t>
            </a:r>
            <a:r>
              <a:rPr lang="en">
                <a:latin typeface="Times New Roman"/>
                <a:ea typeface="Times New Roman"/>
                <a:cs typeface="Times New Roman"/>
                <a:sym typeface="Times New Roman"/>
              </a:rPr>
              <a:t> Over the holding period,  portfolio substantially outperformed the S&amp;P 500, achieving a return of 13.01% compared to the S&amp;P 500's 3.01%.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36"/>
          <p:cNvSpPr txBox="1"/>
          <p:nvPr>
            <p:ph type="title"/>
          </p:nvPr>
        </p:nvSpPr>
        <p:spPr>
          <a:xfrm>
            <a:off x="155000" y="0"/>
            <a:ext cx="8268900" cy="709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50">
                <a:highlight>
                  <a:srgbClr val="FFFF00"/>
                </a:highlight>
              </a:rPr>
              <a:t>Analysis</a:t>
            </a:r>
            <a:endParaRPr sz="1850">
              <a:highlight>
                <a:srgbClr val="FFFF00"/>
              </a:highlight>
            </a:endParaRPr>
          </a:p>
          <a:p>
            <a:pPr indent="0" lvl="0" marL="0" rtl="0" algn="l">
              <a:spcBef>
                <a:spcPts val="1200"/>
              </a:spcBef>
              <a:spcAft>
                <a:spcPts val="0"/>
              </a:spcAft>
              <a:buNone/>
            </a:pPr>
            <a:r>
              <a:t/>
            </a:r>
            <a:endParaRPr/>
          </a:p>
        </p:txBody>
      </p:sp>
      <p:sp>
        <p:nvSpPr>
          <p:cNvPr id="1006" name="Google Shape;1006;p36"/>
          <p:cNvSpPr txBox="1"/>
          <p:nvPr>
            <p:ph idx="1" type="subTitle"/>
          </p:nvPr>
        </p:nvSpPr>
        <p:spPr>
          <a:xfrm>
            <a:off x="155000" y="1014600"/>
            <a:ext cx="4078800" cy="15573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The portfolio started at $100,000 and grew to $113,005.80, marking a substantial increase over the holding period.</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The S&amp;P 500 index rose from 5,123.41 to 5,277.51, indicating a moderate market improvement</a:t>
            </a:r>
            <a:endParaRPr sz="1400"/>
          </a:p>
        </p:txBody>
      </p:sp>
      <p:sp>
        <p:nvSpPr>
          <p:cNvPr id="1007" name="Google Shape;1007;p36"/>
          <p:cNvSpPr txBox="1"/>
          <p:nvPr>
            <p:ph idx="5" type="subTitle"/>
          </p:nvPr>
        </p:nvSpPr>
        <p:spPr>
          <a:xfrm>
            <a:off x="0" y="623325"/>
            <a:ext cx="4316100" cy="485100"/>
          </a:xfrm>
          <a:prstGeom prst="rect">
            <a:avLst/>
          </a:prstGeom>
        </p:spPr>
        <p:txBody>
          <a:bodyPr anchorCtr="0" anchor="b" bIns="91425" lIns="91425" spcFirstLastPara="1" rIns="91425" wrap="square" tIns="91425">
            <a:noAutofit/>
          </a:bodyPr>
          <a:lstStyle/>
          <a:p>
            <a:pPr indent="-361950" lvl="0" marL="457200" rtl="0" algn="l">
              <a:spcBef>
                <a:spcPts val="0"/>
              </a:spcBef>
              <a:spcAft>
                <a:spcPts val="0"/>
              </a:spcAft>
              <a:buSzPts val="2100"/>
              <a:buAutoNum type="arabicPeriod"/>
            </a:pPr>
            <a:r>
              <a:rPr lang="en" sz="1500"/>
              <a:t>Initial &amp; final values</a:t>
            </a:r>
            <a:endParaRPr sz="1500"/>
          </a:p>
        </p:txBody>
      </p:sp>
      <p:sp>
        <p:nvSpPr>
          <p:cNvPr id="1008" name="Google Shape;1008;p36"/>
          <p:cNvSpPr/>
          <p:nvPr/>
        </p:nvSpPr>
        <p:spPr>
          <a:xfrm>
            <a:off x="108025" y="1143775"/>
            <a:ext cx="4074900" cy="1557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The portfolio started at $100,000 and grew to $113,005.80, marking a substantial increase over the holding period.</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The S&amp;P 500 index rose from 5,123.41 to 5,277.51, indicating a moderate market improvement</a:t>
            </a:r>
            <a:endParaRPr sz="1600">
              <a:latin typeface="Archivo"/>
              <a:ea typeface="Archivo"/>
              <a:cs typeface="Archivo"/>
              <a:sym typeface="Archivo"/>
            </a:endParaRPr>
          </a:p>
        </p:txBody>
      </p:sp>
      <p:sp>
        <p:nvSpPr>
          <p:cNvPr id="1009" name="Google Shape;1009;p36"/>
          <p:cNvSpPr txBox="1"/>
          <p:nvPr/>
        </p:nvSpPr>
        <p:spPr>
          <a:xfrm>
            <a:off x="4899250" y="539500"/>
            <a:ext cx="3244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500">
                <a:latin typeface="Poppins"/>
                <a:ea typeface="Poppins"/>
                <a:cs typeface="Poppins"/>
                <a:sym typeface="Poppins"/>
              </a:rPr>
              <a:t>2.    </a:t>
            </a:r>
            <a:r>
              <a:rPr b="1" lang="en" sz="1500">
                <a:latin typeface="Poppins"/>
                <a:ea typeface="Poppins"/>
                <a:cs typeface="Poppins"/>
                <a:sym typeface="Poppins"/>
              </a:rPr>
              <a:t>Weekly Trends</a:t>
            </a:r>
            <a:endParaRPr b="1" sz="1500">
              <a:latin typeface="Poppins"/>
              <a:ea typeface="Poppins"/>
              <a:cs typeface="Poppins"/>
              <a:sym typeface="Poppins"/>
            </a:endParaRPr>
          </a:p>
        </p:txBody>
      </p:sp>
      <p:sp>
        <p:nvSpPr>
          <p:cNvPr id="1010" name="Google Shape;1010;p36"/>
          <p:cNvSpPr/>
          <p:nvPr/>
        </p:nvSpPr>
        <p:spPr>
          <a:xfrm>
            <a:off x="4572000" y="1123950"/>
            <a:ext cx="4214400" cy="1557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latin typeface="Times New Roman"/>
                <a:ea typeface="Times New Roman"/>
                <a:cs typeface="Times New Roman"/>
                <a:sym typeface="Times New Roman"/>
              </a:rPr>
              <a:t>The portfolio faced initial setbacks but demonstrated resilience with consistent gains from week two onwards.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latin typeface="Times New Roman"/>
                <a:ea typeface="Times New Roman"/>
                <a:cs typeface="Times New Roman"/>
                <a:sym typeface="Times New Roman"/>
              </a:rPr>
              <a:t>Particularly notable was the performance in weeks six and seven, where the portfolio's returns significantly outpaced the S&amp;P 500.</a:t>
            </a:r>
            <a:endParaRPr>
              <a:latin typeface="Times New Roman"/>
              <a:ea typeface="Times New Roman"/>
              <a:cs typeface="Times New Roman"/>
              <a:sym typeface="Times New Roman"/>
            </a:endParaRPr>
          </a:p>
          <a:p>
            <a:pPr indent="0" lvl="0" marL="0" rtl="0" algn="ctr">
              <a:spcBef>
                <a:spcPts val="1200"/>
              </a:spcBef>
              <a:spcAft>
                <a:spcPts val="0"/>
              </a:spcAft>
              <a:buNone/>
            </a:pPr>
            <a:r>
              <a:t/>
            </a:r>
            <a:endParaRPr>
              <a:latin typeface="Archivo"/>
              <a:ea typeface="Archivo"/>
              <a:cs typeface="Archivo"/>
              <a:sym typeface="Archivo"/>
            </a:endParaRPr>
          </a:p>
        </p:txBody>
      </p:sp>
      <p:sp>
        <p:nvSpPr>
          <p:cNvPr id="1011" name="Google Shape;1011;p36"/>
          <p:cNvSpPr txBox="1"/>
          <p:nvPr/>
        </p:nvSpPr>
        <p:spPr>
          <a:xfrm>
            <a:off x="2360375" y="3010950"/>
            <a:ext cx="4018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500">
                <a:latin typeface="Poppins"/>
                <a:ea typeface="Poppins"/>
                <a:cs typeface="Poppins"/>
                <a:sym typeface="Poppins"/>
              </a:rPr>
              <a:t>3.    </a:t>
            </a:r>
            <a:r>
              <a:rPr b="1" lang="en" sz="1500">
                <a:latin typeface="Poppins"/>
                <a:ea typeface="Poppins"/>
                <a:cs typeface="Poppins"/>
                <a:sym typeface="Poppins"/>
              </a:rPr>
              <a:t>Performance Comparison</a:t>
            </a:r>
            <a:endParaRPr b="1" sz="1500">
              <a:latin typeface="Poppins"/>
              <a:ea typeface="Poppins"/>
              <a:cs typeface="Poppins"/>
              <a:sym typeface="Poppins"/>
            </a:endParaRPr>
          </a:p>
        </p:txBody>
      </p:sp>
      <p:sp>
        <p:nvSpPr>
          <p:cNvPr id="1012" name="Google Shape;1012;p36"/>
          <p:cNvSpPr/>
          <p:nvPr/>
        </p:nvSpPr>
        <p:spPr>
          <a:xfrm>
            <a:off x="1740325" y="3457175"/>
            <a:ext cx="6012600" cy="1409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Overall, the portfolio's strategies and asset allocations resulted in superior performance compared to the market index.</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The week-by-week analysis shows that despite market volatility, the portfolio managed to capture upside gains effectively</a:t>
            </a:r>
            <a:endParaRPr sz="1600">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37"/>
          <p:cNvSpPr txBox="1"/>
          <p:nvPr>
            <p:ph type="title"/>
          </p:nvPr>
        </p:nvSpPr>
        <p:spPr>
          <a:xfrm>
            <a:off x="155000" y="0"/>
            <a:ext cx="8268900" cy="7092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2250">
                <a:highlight>
                  <a:srgbClr val="FFFF00"/>
                </a:highlight>
              </a:rPr>
              <a:t>Three Factor Model </a:t>
            </a:r>
            <a:endParaRPr sz="2450"/>
          </a:p>
        </p:txBody>
      </p:sp>
      <p:sp>
        <p:nvSpPr>
          <p:cNvPr id="1018" name="Google Shape;1018;p37"/>
          <p:cNvSpPr txBox="1"/>
          <p:nvPr/>
        </p:nvSpPr>
        <p:spPr>
          <a:xfrm>
            <a:off x="2360375" y="3010950"/>
            <a:ext cx="4018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500">
              <a:latin typeface="Poppins"/>
              <a:ea typeface="Poppins"/>
              <a:cs typeface="Poppins"/>
              <a:sym typeface="Poppins"/>
            </a:endParaRPr>
          </a:p>
        </p:txBody>
      </p:sp>
      <p:pic>
        <p:nvPicPr>
          <p:cNvPr id="1019" name="Google Shape;1019;p37"/>
          <p:cNvPicPr preferRelativeResize="0"/>
          <p:nvPr/>
        </p:nvPicPr>
        <p:blipFill>
          <a:blip r:embed="rId3">
            <a:alphaModFix/>
          </a:blip>
          <a:stretch>
            <a:fillRect/>
          </a:stretch>
        </p:blipFill>
        <p:spPr>
          <a:xfrm>
            <a:off x="1387400" y="955925"/>
            <a:ext cx="6277099" cy="3529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38"/>
          <p:cNvSpPr txBox="1"/>
          <p:nvPr>
            <p:ph type="title"/>
          </p:nvPr>
        </p:nvSpPr>
        <p:spPr>
          <a:xfrm>
            <a:off x="590475" y="454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Rankings</a:t>
            </a:r>
            <a:endParaRPr/>
          </a:p>
        </p:txBody>
      </p:sp>
      <p:graphicFrame>
        <p:nvGraphicFramePr>
          <p:cNvPr id="1025" name="Google Shape;1025;p38"/>
          <p:cNvGraphicFramePr/>
          <p:nvPr/>
        </p:nvGraphicFramePr>
        <p:xfrm>
          <a:off x="713225" y="1350125"/>
          <a:ext cx="3000000" cy="3000000"/>
        </p:xfrm>
        <a:graphic>
          <a:graphicData uri="http://schemas.openxmlformats.org/drawingml/2006/table">
            <a:tbl>
              <a:tblPr>
                <a:noFill/>
                <a:tableStyleId>{B2B126B0-C9BA-4403-AB36-90310DC5D5D3}</a:tableStyleId>
              </a:tblPr>
              <a:tblGrid>
                <a:gridCol w="1569225"/>
                <a:gridCol w="1569225"/>
                <a:gridCol w="1569225"/>
                <a:gridCol w="1569225"/>
              </a:tblGrid>
              <a:tr h="321425">
                <a:tc>
                  <a:txBody>
                    <a:bodyPr/>
                    <a:lstStyle/>
                    <a:p>
                      <a:pPr indent="0" lvl="0" marL="0" rtl="0" algn="l">
                        <a:spcBef>
                          <a:spcPts val="0"/>
                        </a:spcBef>
                        <a:spcAft>
                          <a:spcPts val="0"/>
                        </a:spcAft>
                        <a:buNone/>
                      </a:pPr>
                      <a:r>
                        <a:rPr lang="en"/>
                        <a:t>Stock</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Aggressive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Moderate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Conservative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321425">
                <a:tc>
                  <a:txBody>
                    <a:bodyPr/>
                    <a:lstStyle/>
                    <a:p>
                      <a:pPr indent="0" lvl="0" marL="0" rtl="0" algn="l">
                        <a:spcBef>
                          <a:spcPts val="0"/>
                        </a:spcBef>
                        <a:spcAft>
                          <a:spcPts val="0"/>
                        </a:spcAft>
                        <a:buNone/>
                      </a:pPr>
                      <a:r>
                        <a:rPr lang="en"/>
                        <a:t>Uber</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3</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5</a:t>
                      </a:r>
                      <a:endParaRPr/>
                    </a:p>
                  </a:txBody>
                  <a:tcPr marT="91425" marB="91425" marR="91425" marL="91425">
                    <a:lnT cap="flat" cmpd="sng" w="9525">
                      <a:solidFill>
                        <a:schemeClr val="dk1"/>
                      </a:solidFill>
                      <a:prstDash val="solid"/>
                      <a:round/>
                      <a:headEnd len="sm" w="sm" type="none"/>
                      <a:tailEnd len="sm" w="sm" type="none"/>
                    </a:lnT>
                    <a:solidFill>
                      <a:srgbClr val="E06666"/>
                    </a:solidFill>
                  </a:tcPr>
                </a:tc>
              </a:tr>
              <a:tr h="321425">
                <a:tc>
                  <a:txBody>
                    <a:bodyPr/>
                    <a:lstStyle/>
                    <a:p>
                      <a:pPr indent="0" lvl="0" marL="0" rtl="0" algn="l">
                        <a:spcBef>
                          <a:spcPts val="0"/>
                        </a:spcBef>
                        <a:spcAft>
                          <a:spcPts val="0"/>
                        </a:spcAft>
                        <a:buNone/>
                      </a:pPr>
                      <a:r>
                        <a:rPr lang="en"/>
                        <a:t>Micron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21425">
                <a:tc>
                  <a:txBody>
                    <a:bodyPr/>
                    <a:lstStyle/>
                    <a:p>
                      <a:pPr indent="0" lvl="0" marL="0" rtl="0" algn="l">
                        <a:spcBef>
                          <a:spcPts val="0"/>
                        </a:spcBef>
                        <a:spcAft>
                          <a:spcPts val="0"/>
                        </a:spcAft>
                        <a:buNone/>
                      </a:pPr>
                      <a:r>
                        <a:rPr lang="en"/>
                        <a:t>NVIDIA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solidFill>
                      <a:srgbClr val="E06666"/>
                    </a:solidFill>
                  </a:tcPr>
                </a:tc>
              </a:tr>
              <a:tr h="433775">
                <a:tc>
                  <a:txBody>
                    <a:bodyPr/>
                    <a:lstStyle/>
                    <a:p>
                      <a:pPr indent="0" lvl="0" marL="0" rtl="0" algn="l">
                        <a:spcBef>
                          <a:spcPts val="0"/>
                        </a:spcBef>
                        <a:spcAft>
                          <a:spcPts val="0"/>
                        </a:spcAft>
                        <a:buNone/>
                      </a:pPr>
                      <a:r>
                        <a:rPr lang="en"/>
                        <a:t>Louis Vuitton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solidFill>
                      <a:srgbClr val="E06666"/>
                    </a:solidFill>
                  </a:tcPr>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21425">
                <a:tc>
                  <a:txBody>
                    <a:bodyPr/>
                    <a:lstStyle/>
                    <a:p>
                      <a:pPr indent="0" lvl="0" marL="0" rtl="0" algn="l">
                        <a:spcBef>
                          <a:spcPts val="0"/>
                        </a:spcBef>
                        <a:spcAft>
                          <a:spcPts val="0"/>
                        </a:spcAft>
                        <a:buNone/>
                      </a:pPr>
                      <a:r>
                        <a:rPr lang="en"/>
                        <a:t>Best Buy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rPr lang="en"/>
                        <a:t>5</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Preferable stock</a:t>
            </a:r>
            <a:endParaRPr/>
          </a:p>
        </p:txBody>
      </p:sp>
      <p:sp>
        <p:nvSpPr>
          <p:cNvPr id="1031" name="Google Shape;1031;p39"/>
          <p:cNvSpPr txBox="1"/>
          <p:nvPr>
            <p:ph idx="5" type="subTitle"/>
          </p:nvPr>
        </p:nvSpPr>
        <p:spPr>
          <a:xfrm>
            <a:off x="816575" y="1351575"/>
            <a:ext cx="7176300" cy="25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solidFill>
                  <a:srgbClr val="000000"/>
                </a:solidFill>
                <a:latin typeface="Arial"/>
                <a:ea typeface="Arial"/>
                <a:cs typeface="Arial"/>
                <a:sym typeface="Arial"/>
              </a:rPr>
              <a:t>Most Preferable stock : NVIDIA</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b="0" sz="1200">
              <a:latin typeface="Archivo"/>
              <a:ea typeface="Archivo"/>
              <a:cs typeface="Archivo"/>
              <a:sym typeface="Archivo"/>
            </a:endParaRPr>
          </a:p>
          <a:p>
            <a:pPr indent="0" lvl="0" marL="0" rtl="0" algn="l">
              <a:spcBef>
                <a:spcPts val="0"/>
              </a:spcBef>
              <a:spcAft>
                <a:spcPts val="0"/>
              </a:spcAft>
              <a:buNone/>
            </a:pPr>
            <a:r>
              <a:rPr b="0" lang="en" sz="1200">
                <a:latin typeface="Archivo"/>
                <a:ea typeface="Archivo"/>
                <a:cs typeface="Archivo"/>
                <a:sym typeface="Archivo"/>
              </a:rPr>
              <a:t>Nvidia (NVDA) is the most preferable stock because its models exhibit high R-Square values (69.51% for CAPM and 72.75% for FF 3-Factor), indicating strong explanatory power. Additionally, the market risk premium is highly significant, demonstrating a robust relationship with market returns, and the significant negative HML factor highlights a preference for growth stocks.</a:t>
            </a:r>
            <a:endParaRPr b="0" sz="1200">
              <a:latin typeface="Archivo"/>
              <a:ea typeface="Archivo"/>
              <a:cs typeface="Archivo"/>
              <a:sym typeface="Archivo"/>
            </a:endParaRPr>
          </a:p>
          <a:p>
            <a:pPr indent="0" lvl="0" marL="0" rtl="0" algn="l">
              <a:spcBef>
                <a:spcPts val="0"/>
              </a:spcBef>
              <a:spcAft>
                <a:spcPts val="0"/>
              </a:spcAft>
              <a:buNone/>
            </a:pPr>
            <a:r>
              <a:t/>
            </a:r>
            <a:endParaRPr b="0" sz="1200">
              <a:latin typeface="Archivo"/>
              <a:ea typeface="Archivo"/>
              <a:cs typeface="Archivo"/>
              <a:sym typeface="Archivo"/>
            </a:endParaRPr>
          </a:p>
          <a:p>
            <a:pPr indent="0" lvl="0" marL="0" rtl="0" algn="l">
              <a:spcBef>
                <a:spcPts val="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rPr b="0" lang="en" sz="1400">
                <a:solidFill>
                  <a:srgbClr val="000000"/>
                </a:solidFill>
                <a:latin typeface="Arial"/>
                <a:ea typeface="Arial"/>
                <a:cs typeface="Arial"/>
                <a:sym typeface="Arial"/>
              </a:rPr>
              <a:t>Least Preferable stock : Uber</a:t>
            </a:r>
            <a:endParaRPr/>
          </a:p>
          <a:p>
            <a:pPr indent="0" lvl="0" marL="0" rtl="0" algn="l">
              <a:spcBef>
                <a:spcPts val="0"/>
              </a:spcBef>
              <a:spcAft>
                <a:spcPts val="0"/>
              </a:spcAft>
              <a:buNone/>
            </a:pPr>
            <a:r>
              <a:t/>
            </a:r>
            <a:endParaRPr b="0" sz="1200">
              <a:latin typeface="Archivo"/>
              <a:ea typeface="Archivo"/>
              <a:cs typeface="Archivo"/>
              <a:sym typeface="Archivo"/>
            </a:endParaRPr>
          </a:p>
          <a:p>
            <a:pPr indent="0" lvl="0" marL="0" rtl="0" algn="l">
              <a:spcBef>
                <a:spcPts val="0"/>
              </a:spcBef>
              <a:spcAft>
                <a:spcPts val="0"/>
              </a:spcAft>
              <a:buNone/>
            </a:pPr>
            <a:r>
              <a:rPr b="0" lang="en" sz="1200">
                <a:latin typeface="Archivo"/>
                <a:ea typeface="Archivo"/>
                <a:cs typeface="Archivo"/>
                <a:sym typeface="Archivo"/>
              </a:rPr>
              <a:t>Uber is the least preferable stock because it exhibits relatively lower R-Square values (39.66% for CAPM and 51.13% for FF 3-Factor), indicating weaker explanatory power of the models. Additionally, its high market risk premium suggests higher volatility, making it a riskier investment.</a:t>
            </a:r>
            <a:endParaRPr b="0" sz="1200">
              <a:latin typeface="Archivo"/>
              <a:ea typeface="Archivo"/>
              <a:cs typeface="Archivo"/>
              <a:sym typeface="Ar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0"/>
          <p:cNvSpPr txBox="1"/>
          <p:nvPr>
            <p:ph type="title"/>
          </p:nvPr>
        </p:nvSpPr>
        <p:spPr>
          <a:xfrm>
            <a:off x="720000" y="398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optimization</a:t>
            </a:r>
            <a:endParaRPr/>
          </a:p>
        </p:txBody>
      </p:sp>
      <p:graphicFrame>
        <p:nvGraphicFramePr>
          <p:cNvPr id="1037" name="Google Shape;1037;p40"/>
          <p:cNvGraphicFramePr/>
          <p:nvPr/>
        </p:nvGraphicFramePr>
        <p:xfrm>
          <a:off x="3878450" y="1188200"/>
          <a:ext cx="3000000" cy="3000000"/>
        </p:xfrm>
        <a:graphic>
          <a:graphicData uri="http://schemas.openxmlformats.org/drawingml/2006/table">
            <a:tbl>
              <a:tblPr>
                <a:noFill/>
                <a:tableStyleId>{B2B126B0-C9BA-4403-AB36-90310DC5D5D3}</a:tableStyleId>
              </a:tblPr>
              <a:tblGrid>
                <a:gridCol w="1450900"/>
                <a:gridCol w="1450900"/>
                <a:gridCol w="1450900"/>
              </a:tblGrid>
              <a:tr h="411025">
                <a:tc gridSpan="3">
                  <a:txBody>
                    <a:bodyPr/>
                    <a:lstStyle/>
                    <a:p>
                      <a:pPr indent="0" lvl="0" marL="0" rtl="0" algn="l">
                        <a:spcBef>
                          <a:spcPts val="0"/>
                        </a:spcBef>
                        <a:spcAft>
                          <a:spcPts val="0"/>
                        </a:spcAft>
                        <a:buNone/>
                      </a:pPr>
                      <a:r>
                        <a:rPr b="1" lang="en" sz="1500"/>
                        <a:t>Minimal variance</a:t>
                      </a:r>
                      <a:endParaRPr b="1" sz="1500"/>
                    </a:p>
                  </a:txBody>
                  <a:tcPr marT="91425" marB="91425" marR="91425" marL="91425">
                    <a:solidFill>
                      <a:srgbClr val="FFFF00"/>
                    </a:solidFill>
                  </a:tcPr>
                </a:tc>
                <a:tc hMerge="1"/>
                <a:tc hMerge="1"/>
              </a:tr>
              <a:tr h="411025">
                <a:tc>
                  <a:txBody>
                    <a:bodyPr/>
                    <a:lstStyle/>
                    <a:p>
                      <a:pPr indent="0" lvl="0" marL="0" rtl="0" algn="l">
                        <a:spcBef>
                          <a:spcPts val="0"/>
                        </a:spcBef>
                        <a:spcAft>
                          <a:spcPts val="0"/>
                        </a:spcAft>
                        <a:buNone/>
                      </a:pPr>
                      <a:r>
                        <a:rPr lang="en"/>
                        <a:t>Uber</a:t>
                      </a:r>
                      <a:endParaRPr/>
                    </a:p>
                  </a:txBody>
                  <a:tcPr marT="91425" marB="91425" marR="91425" marL="91425">
                    <a:solidFill>
                      <a:srgbClr val="FFD966"/>
                    </a:solidFill>
                  </a:tcPr>
                </a:tc>
                <a:tc>
                  <a:txBody>
                    <a:bodyPr/>
                    <a:lstStyle/>
                    <a:p>
                      <a:pPr indent="0" lvl="0" marL="0" rtl="0" algn="l">
                        <a:spcBef>
                          <a:spcPts val="0"/>
                        </a:spcBef>
                        <a:spcAft>
                          <a:spcPts val="0"/>
                        </a:spcAft>
                        <a:buNone/>
                      </a:pPr>
                      <a:r>
                        <a:rPr lang="en"/>
                        <a:t>w1</a:t>
                      </a:r>
                      <a:endParaRPr/>
                    </a:p>
                  </a:txBody>
                  <a:tcPr marT="91425" marB="91425" marR="91425" marL="91425"/>
                </a:tc>
                <a:tc>
                  <a:txBody>
                    <a:bodyPr/>
                    <a:lstStyle/>
                    <a:p>
                      <a:pPr indent="0" lvl="0" marL="0" rtl="0" algn="l">
                        <a:spcBef>
                          <a:spcPts val="0"/>
                        </a:spcBef>
                        <a:spcAft>
                          <a:spcPts val="0"/>
                        </a:spcAft>
                        <a:buNone/>
                      </a:pPr>
                      <a:r>
                        <a:rPr lang="en"/>
                        <a:t>0.3808294</a:t>
                      </a:r>
                      <a:endParaRPr/>
                    </a:p>
                  </a:txBody>
                  <a:tcPr marT="91425" marB="91425" marR="91425" marL="91425"/>
                </a:tc>
              </a:tr>
              <a:tr h="411025">
                <a:tc>
                  <a:txBody>
                    <a:bodyPr/>
                    <a:lstStyle/>
                    <a:p>
                      <a:pPr indent="0" lvl="0" marL="0" rtl="0" algn="l">
                        <a:spcBef>
                          <a:spcPts val="0"/>
                        </a:spcBef>
                        <a:spcAft>
                          <a:spcPts val="0"/>
                        </a:spcAft>
                        <a:buNone/>
                      </a:pPr>
                      <a:r>
                        <a:rPr lang="en"/>
                        <a:t>Micron</a:t>
                      </a:r>
                      <a:endParaRPr/>
                    </a:p>
                  </a:txBody>
                  <a:tcPr marT="91425" marB="91425" marR="91425" marL="91425">
                    <a:solidFill>
                      <a:srgbClr val="FFD966"/>
                    </a:solidFill>
                  </a:tcPr>
                </a:tc>
                <a:tc>
                  <a:txBody>
                    <a:bodyPr/>
                    <a:lstStyle/>
                    <a:p>
                      <a:pPr indent="0" lvl="0" marL="0" rtl="0" algn="l">
                        <a:spcBef>
                          <a:spcPts val="0"/>
                        </a:spcBef>
                        <a:spcAft>
                          <a:spcPts val="0"/>
                        </a:spcAft>
                        <a:buNone/>
                      </a:pPr>
                      <a:r>
                        <a:rPr lang="en"/>
                        <a:t>w2</a:t>
                      </a:r>
                      <a:endParaRPr/>
                    </a:p>
                  </a:txBody>
                  <a:tcPr marT="91425" marB="91425" marR="91425" marL="91425"/>
                </a:tc>
                <a:tc>
                  <a:txBody>
                    <a:bodyPr/>
                    <a:lstStyle/>
                    <a:p>
                      <a:pPr indent="0" lvl="0" marL="0" rtl="0" algn="l">
                        <a:spcBef>
                          <a:spcPts val="0"/>
                        </a:spcBef>
                        <a:spcAft>
                          <a:spcPts val="0"/>
                        </a:spcAft>
                        <a:buNone/>
                      </a:pPr>
                      <a:r>
                        <a:rPr lang="en"/>
                        <a:t>-</a:t>
                      </a:r>
                      <a:r>
                        <a:rPr lang="en"/>
                        <a:t>0.05080908</a:t>
                      </a:r>
                      <a:endParaRPr/>
                    </a:p>
                  </a:txBody>
                  <a:tcPr marT="91425" marB="91425" marR="91425" marL="91425"/>
                </a:tc>
              </a:tr>
              <a:tr h="411025">
                <a:tc>
                  <a:txBody>
                    <a:bodyPr/>
                    <a:lstStyle/>
                    <a:p>
                      <a:pPr indent="0" lvl="0" marL="0" rtl="0" algn="l">
                        <a:spcBef>
                          <a:spcPts val="0"/>
                        </a:spcBef>
                        <a:spcAft>
                          <a:spcPts val="0"/>
                        </a:spcAft>
                        <a:buNone/>
                      </a:pPr>
                      <a:r>
                        <a:rPr lang="en"/>
                        <a:t>Nvidia</a:t>
                      </a:r>
                      <a:endParaRPr/>
                    </a:p>
                  </a:txBody>
                  <a:tcPr marT="91425" marB="91425" marR="91425" marL="91425">
                    <a:solidFill>
                      <a:srgbClr val="FFD966"/>
                    </a:solidFill>
                  </a:tcPr>
                </a:tc>
                <a:tc>
                  <a:txBody>
                    <a:bodyPr/>
                    <a:lstStyle/>
                    <a:p>
                      <a:pPr indent="0" lvl="0" marL="0" rtl="0" algn="l">
                        <a:spcBef>
                          <a:spcPts val="0"/>
                        </a:spcBef>
                        <a:spcAft>
                          <a:spcPts val="0"/>
                        </a:spcAft>
                        <a:buNone/>
                      </a:pPr>
                      <a:r>
                        <a:rPr lang="en"/>
                        <a:t>w3</a:t>
                      </a:r>
                      <a:endParaRPr/>
                    </a:p>
                  </a:txBody>
                  <a:tcPr marT="91425" marB="91425" marR="91425" marL="91425"/>
                </a:tc>
                <a:tc>
                  <a:txBody>
                    <a:bodyPr/>
                    <a:lstStyle/>
                    <a:p>
                      <a:pPr indent="0" lvl="0" marL="0" rtl="0" algn="l">
                        <a:spcBef>
                          <a:spcPts val="0"/>
                        </a:spcBef>
                        <a:spcAft>
                          <a:spcPts val="0"/>
                        </a:spcAft>
                        <a:buNone/>
                      </a:pPr>
                      <a:r>
                        <a:rPr lang="en"/>
                        <a:t>0.054123958</a:t>
                      </a:r>
                      <a:endParaRPr/>
                    </a:p>
                  </a:txBody>
                  <a:tcPr marT="91425" marB="91425" marR="91425" marL="91425"/>
                </a:tc>
              </a:tr>
              <a:tr h="411025">
                <a:tc>
                  <a:txBody>
                    <a:bodyPr/>
                    <a:lstStyle/>
                    <a:p>
                      <a:pPr indent="0" lvl="0" marL="0" rtl="0" algn="l">
                        <a:spcBef>
                          <a:spcPts val="0"/>
                        </a:spcBef>
                        <a:spcAft>
                          <a:spcPts val="0"/>
                        </a:spcAft>
                        <a:buNone/>
                      </a:pPr>
                      <a:r>
                        <a:rPr lang="en"/>
                        <a:t>Louis </a:t>
                      </a:r>
                      <a:r>
                        <a:rPr lang="en"/>
                        <a:t>Vuitton</a:t>
                      </a:r>
                      <a:endParaRPr/>
                    </a:p>
                  </a:txBody>
                  <a:tcPr marT="91425" marB="91425" marR="91425" marL="91425">
                    <a:solidFill>
                      <a:srgbClr val="FFD966"/>
                    </a:solidFill>
                  </a:tcPr>
                </a:tc>
                <a:tc>
                  <a:txBody>
                    <a:bodyPr/>
                    <a:lstStyle/>
                    <a:p>
                      <a:pPr indent="0" lvl="0" marL="0" rtl="0" algn="l">
                        <a:spcBef>
                          <a:spcPts val="0"/>
                        </a:spcBef>
                        <a:spcAft>
                          <a:spcPts val="0"/>
                        </a:spcAft>
                        <a:buNone/>
                      </a:pPr>
                      <a:r>
                        <a:rPr lang="en"/>
                        <a:t>w4</a:t>
                      </a:r>
                      <a:endParaRPr/>
                    </a:p>
                  </a:txBody>
                  <a:tcPr marT="91425" marB="91425" marR="91425" marL="91425"/>
                </a:tc>
                <a:tc>
                  <a:txBody>
                    <a:bodyPr/>
                    <a:lstStyle/>
                    <a:p>
                      <a:pPr indent="0" lvl="0" marL="0" rtl="0" algn="l">
                        <a:spcBef>
                          <a:spcPts val="0"/>
                        </a:spcBef>
                        <a:spcAft>
                          <a:spcPts val="0"/>
                        </a:spcAft>
                        <a:buNone/>
                      </a:pPr>
                      <a:r>
                        <a:rPr lang="en"/>
                        <a:t>0.615855718</a:t>
                      </a:r>
                      <a:endParaRPr/>
                    </a:p>
                  </a:txBody>
                  <a:tcPr marT="91425" marB="91425" marR="91425" marL="91425"/>
                </a:tc>
              </a:tr>
              <a:tr h="411025">
                <a:tc gridSpan="2">
                  <a:txBody>
                    <a:bodyPr/>
                    <a:lstStyle/>
                    <a:p>
                      <a:pPr indent="0" lvl="0" marL="0" rtl="0" algn="l">
                        <a:lnSpc>
                          <a:spcPct val="115000"/>
                        </a:lnSpc>
                        <a:spcBef>
                          <a:spcPts val="0"/>
                        </a:spcBef>
                        <a:spcAft>
                          <a:spcPts val="0"/>
                        </a:spcAft>
                        <a:buNone/>
                      </a:pPr>
                      <a:r>
                        <a:rPr lang="en"/>
                        <a:t>Constraint 2</a:t>
                      </a:r>
                      <a:endParaRPr sz="1800"/>
                    </a:p>
                  </a:txBody>
                  <a:tcPr marT="91425" marB="91425" marR="91425" marL="91425">
                    <a:solidFill>
                      <a:srgbClr val="F1C232"/>
                    </a:solidFill>
                  </a:tcPr>
                </a:tc>
                <a:tc hMerge="1"/>
                <a:tc>
                  <a:txBody>
                    <a:bodyPr/>
                    <a:lstStyle/>
                    <a:p>
                      <a:pPr indent="0" lvl="0" marL="0" rtl="0" algn="l">
                        <a:spcBef>
                          <a:spcPts val="0"/>
                        </a:spcBef>
                        <a:spcAft>
                          <a:spcPts val="0"/>
                        </a:spcAft>
                        <a:buNone/>
                      </a:pPr>
                      <a:r>
                        <a:rPr lang="en"/>
                        <a:t>0</a:t>
                      </a:r>
                      <a:endParaRPr/>
                    </a:p>
                  </a:txBody>
                  <a:tcPr marT="91425" marB="91425" marR="91425" marL="91425"/>
                </a:tc>
              </a:tr>
              <a:tr h="411025">
                <a:tc gridSpan="2">
                  <a:txBody>
                    <a:bodyPr/>
                    <a:lstStyle/>
                    <a:p>
                      <a:pPr indent="0" lvl="0" marL="0" rtl="0" algn="l">
                        <a:lnSpc>
                          <a:spcPct val="115000"/>
                        </a:lnSpc>
                        <a:spcBef>
                          <a:spcPts val="0"/>
                        </a:spcBef>
                        <a:spcAft>
                          <a:spcPts val="0"/>
                        </a:spcAft>
                        <a:buNone/>
                      </a:pPr>
                      <a:r>
                        <a:rPr lang="en"/>
                        <a:t>Min. Var. Portfolio STD</a:t>
                      </a:r>
                      <a:endParaRPr sz="1800"/>
                    </a:p>
                  </a:txBody>
                  <a:tcPr marT="91425" marB="91425" marR="91425" marL="91425">
                    <a:solidFill>
                      <a:srgbClr val="F1C232"/>
                    </a:solidFill>
                  </a:tcPr>
                </a:tc>
                <a:tc hMerge="1"/>
                <a:tc>
                  <a:txBody>
                    <a:bodyPr/>
                    <a:lstStyle/>
                    <a:p>
                      <a:pPr indent="0" lvl="0" marL="0" rtl="0" algn="l">
                        <a:lnSpc>
                          <a:spcPct val="115000"/>
                        </a:lnSpc>
                        <a:spcBef>
                          <a:spcPts val="0"/>
                        </a:spcBef>
                        <a:spcAft>
                          <a:spcPts val="0"/>
                        </a:spcAft>
                        <a:buNone/>
                      </a:pPr>
                      <a:r>
                        <a:rPr lang="en"/>
                        <a:t>0.013647177</a:t>
                      </a:r>
                      <a:endParaRPr sz="1800"/>
                    </a:p>
                  </a:txBody>
                  <a:tcPr marT="91425" marB="91425" marR="91425" marL="91425"/>
                </a:tc>
              </a:tr>
              <a:tr h="411025">
                <a:tc gridSpan="2">
                  <a:txBody>
                    <a:bodyPr/>
                    <a:lstStyle/>
                    <a:p>
                      <a:pPr indent="0" lvl="0" marL="0" rtl="0" algn="l">
                        <a:lnSpc>
                          <a:spcPct val="115000"/>
                        </a:lnSpc>
                        <a:spcBef>
                          <a:spcPts val="0"/>
                        </a:spcBef>
                        <a:spcAft>
                          <a:spcPts val="0"/>
                        </a:spcAft>
                        <a:buNone/>
                      </a:pPr>
                      <a:r>
                        <a:rPr lang="en"/>
                        <a:t>Min. Var. Portfolio Return</a:t>
                      </a:r>
                      <a:endParaRPr sz="1800"/>
                    </a:p>
                  </a:txBody>
                  <a:tcPr marT="91425" marB="91425" marR="91425" marL="91425">
                    <a:solidFill>
                      <a:srgbClr val="F1C232"/>
                    </a:solidFill>
                  </a:tcPr>
                </a:tc>
                <a:tc hMerge="1"/>
                <a:tc>
                  <a:txBody>
                    <a:bodyPr/>
                    <a:lstStyle/>
                    <a:p>
                      <a:pPr indent="0" lvl="0" marL="0" rtl="0" algn="l">
                        <a:lnSpc>
                          <a:spcPct val="115000"/>
                        </a:lnSpc>
                        <a:spcBef>
                          <a:spcPts val="0"/>
                        </a:spcBef>
                        <a:spcAft>
                          <a:spcPts val="0"/>
                        </a:spcAft>
                        <a:buNone/>
                      </a:pPr>
                      <a:r>
                        <a:rPr lang="en"/>
                        <a:t>0.001620424</a:t>
                      </a:r>
                      <a:endParaRPr sz="1800"/>
                    </a:p>
                  </a:txBody>
                  <a:tcPr marT="91425" marB="91425" marR="91425" marL="91425"/>
                </a:tc>
              </a:tr>
            </a:tbl>
          </a:graphicData>
        </a:graphic>
      </p:graphicFrame>
      <p:sp>
        <p:nvSpPr>
          <p:cNvPr id="1038" name="Google Shape;1038;p40"/>
          <p:cNvSpPr txBox="1"/>
          <p:nvPr/>
        </p:nvSpPr>
        <p:spPr>
          <a:xfrm>
            <a:off x="217200" y="1127700"/>
            <a:ext cx="3561600" cy="4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Global</a:t>
            </a:r>
            <a:r>
              <a:rPr b="1" lang="en"/>
              <a:t> min Variance</a:t>
            </a:r>
            <a:endParaRPr b="1"/>
          </a:p>
          <a:p>
            <a:pPr indent="0" lvl="0" marL="0" rtl="0" algn="l">
              <a:lnSpc>
                <a:spcPct val="115000"/>
              </a:lnSpc>
              <a:spcBef>
                <a:spcPts val="1200"/>
              </a:spcBef>
              <a:spcAft>
                <a:spcPts val="0"/>
              </a:spcAft>
              <a:buNone/>
            </a:pPr>
            <a:r>
              <a:rPr lang="en"/>
              <a:t>The global minimum variance portfolio, also known as the minimum variance portfolio, is the portfolio that achieves the lowest possible variance among all potential portfolios, regardless of the expected return. This portfolio is optimized to minimize risk, providing the most efficient balance of assets to achieve the least volatility.</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Optimized Portfolio(Sharpe ratio)</a:t>
            </a:r>
            <a:endParaRPr/>
          </a:p>
        </p:txBody>
      </p:sp>
      <p:sp>
        <p:nvSpPr>
          <p:cNvPr id="1044" name="Google Shape;1044;p41"/>
          <p:cNvSpPr txBox="1"/>
          <p:nvPr>
            <p:ph idx="1" type="subTitle"/>
          </p:nvPr>
        </p:nvSpPr>
        <p:spPr>
          <a:xfrm>
            <a:off x="1001574" y="1735625"/>
            <a:ext cx="3314400" cy="1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optimized portfolio maximizes the Sharpe ratio, combining assets to achieve the highest possible return for a given level of risk. It is represented by the point on the Capital Market Line (CML) where the line is tangent to the efficient frontier</a:t>
            </a:r>
            <a:endParaRPr/>
          </a:p>
        </p:txBody>
      </p:sp>
      <p:graphicFrame>
        <p:nvGraphicFramePr>
          <p:cNvPr id="1045" name="Google Shape;1045;p41"/>
          <p:cNvGraphicFramePr/>
          <p:nvPr/>
        </p:nvGraphicFramePr>
        <p:xfrm>
          <a:off x="4914175" y="1473325"/>
          <a:ext cx="3000000" cy="3000000"/>
        </p:xfrm>
        <a:graphic>
          <a:graphicData uri="http://schemas.openxmlformats.org/drawingml/2006/table">
            <a:tbl>
              <a:tblPr>
                <a:noFill/>
                <a:tableStyleId>{B2B126B0-C9BA-4403-AB36-90310DC5D5D3}</a:tableStyleId>
              </a:tblPr>
              <a:tblGrid>
                <a:gridCol w="1818025"/>
                <a:gridCol w="1818025"/>
              </a:tblGrid>
              <a:tr h="656700">
                <a:tc>
                  <a:txBody>
                    <a:bodyPr/>
                    <a:lstStyle/>
                    <a:p>
                      <a:pPr indent="0" lvl="0" marL="0" rtl="0" algn="l">
                        <a:spcBef>
                          <a:spcPts val="0"/>
                        </a:spcBef>
                        <a:spcAft>
                          <a:spcPts val="0"/>
                        </a:spcAft>
                        <a:buNone/>
                      </a:pPr>
                      <a:r>
                        <a:rPr lang="en"/>
                        <a:t>Optimized sharpe ratio</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 0.182752066</a:t>
                      </a:r>
                      <a:endParaRPr/>
                    </a:p>
                  </a:txBody>
                  <a:tcPr marT="91425" marB="91425" marR="91425" marL="91425"/>
                </a:tc>
              </a:tr>
              <a:tr h="656700">
                <a:tc>
                  <a:txBody>
                    <a:bodyPr/>
                    <a:lstStyle/>
                    <a:p>
                      <a:pPr indent="0" lvl="0" marL="0" rtl="0" algn="l">
                        <a:spcBef>
                          <a:spcPts val="0"/>
                        </a:spcBef>
                        <a:spcAft>
                          <a:spcPts val="0"/>
                        </a:spcAft>
                        <a:buNone/>
                      </a:pPr>
                      <a:r>
                        <a:rPr lang="en"/>
                        <a:t>Tangent Portfolio STD</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0.022742204</a:t>
                      </a:r>
                      <a:endParaRPr/>
                    </a:p>
                  </a:txBody>
                  <a:tcPr marT="91425" marB="91425" marR="91425" marL="91425"/>
                </a:tc>
              </a:tr>
              <a:tr h="656700">
                <a:tc>
                  <a:txBody>
                    <a:bodyPr/>
                    <a:lstStyle/>
                    <a:p>
                      <a:pPr indent="0" lvl="0" marL="0" rtl="0" algn="l">
                        <a:spcBef>
                          <a:spcPts val="0"/>
                        </a:spcBef>
                        <a:spcAft>
                          <a:spcPts val="0"/>
                        </a:spcAft>
                        <a:buNone/>
                      </a:pPr>
                      <a:r>
                        <a:rPr lang="en"/>
                        <a:t>Tangent Portfolio Return</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0.004279985</a:t>
                      </a:r>
                      <a:endParaRPr/>
                    </a:p>
                  </a:txBody>
                  <a:tcPr marT="91425" marB="91425" marR="91425" marL="91425"/>
                </a:tc>
              </a:tr>
              <a:tr h="656700">
                <a:tc>
                  <a:txBody>
                    <a:bodyPr/>
                    <a:lstStyle/>
                    <a:p>
                      <a:pPr indent="0" lvl="0" marL="0" rtl="0" algn="l">
                        <a:spcBef>
                          <a:spcPts val="0"/>
                        </a:spcBef>
                        <a:spcAft>
                          <a:spcPts val="0"/>
                        </a:spcAft>
                        <a:buNone/>
                      </a:pPr>
                      <a:r>
                        <a:rPr lang="en"/>
                        <a:t>Constraint 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0.615855718</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Tangent Returns </a:t>
            </a:r>
            <a:endParaRPr/>
          </a:p>
        </p:txBody>
      </p:sp>
      <p:graphicFrame>
        <p:nvGraphicFramePr>
          <p:cNvPr id="1051" name="Google Shape;1051;p42"/>
          <p:cNvGraphicFramePr/>
          <p:nvPr/>
        </p:nvGraphicFramePr>
        <p:xfrm>
          <a:off x="1026475" y="2227125"/>
          <a:ext cx="3000000" cy="3000000"/>
        </p:xfrm>
        <a:graphic>
          <a:graphicData uri="http://schemas.openxmlformats.org/drawingml/2006/table">
            <a:tbl>
              <a:tblPr>
                <a:noFill/>
                <a:tableStyleId>{B2B126B0-C9BA-4403-AB36-90310DC5D5D3}</a:tableStyleId>
              </a:tblPr>
              <a:tblGrid>
                <a:gridCol w="1046725"/>
                <a:gridCol w="1046725"/>
                <a:gridCol w="1046725"/>
                <a:gridCol w="1046725"/>
                <a:gridCol w="1046725"/>
                <a:gridCol w="1046725"/>
                <a:gridCol w="1046725"/>
              </a:tblGrid>
              <a:tr h="306100">
                <a:tc gridSpan="7">
                  <a:txBody>
                    <a:bodyPr/>
                    <a:lstStyle/>
                    <a:p>
                      <a:pPr indent="0" lvl="0" marL="0" rtl="0" algn="l">
                        <a:spcBef>
                          <a:spcPts val="0"/>
                        </a:spcBef>
                        <a:spcAft>
                          <a:spcPts val="0"/>
                        </a:spcAft>
                        <a:buNone/>
                      </a:pPr>
                      <a:r>
                        <a:rPr lang="en"/>
                        <a:t>Graph Data</a:t>
                      </a:r>
                      <a:endParaRPr/>
                    </a:p>
                  </a:txBody>
                  <a:tcPr marT="91425" marB="91425" marR="91425" marL="91425">
                    <a:solidFill>
                      <a:srgbClr val="FFD966"/>
                    </a:solidFill>
                  </a:tcPr>
                </a:tc>
                <a:tc hMerge="1"/>
                <a:tc hMerge="1"/>
                <a:tc hMerge="1"/>
                <a:tc hMerge="1"/>
                <a:tc hMerge="1"/>
                <a:tc hMerge="1"/>
              </a:tr>
              <a:tr h="470950">
                <a:tc>
                  <a:txBody>
                    <a:bodyPr/>
                    <a:lstStyle/>
                    <a:p>
                      <a:pPr indent="0" lvl="0" marL="0" rtl="0" algn="l">
                        <a:spcBef>
                          <a:spcPts val="0"/>
                        </a:spcBef>
                        <a:spcAft>
                          <a:spcPts val="0"/>
                        </a:spcAft>
                        <a:buNone/>
                      </a:pPr>
                      <a:r>
                        <a:rPr lang="en"/>
                        <a:t>Target Return</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0.0005</a:t>
                      </a:r>
                      <a:endParaRPr/>
                    </a:p>
                  </a:txBody>
                  <a:tcPr marT="91425" marB="91425" marR="91425" marL="91425"/>
                </a:tc>
                <a:tc>
                  <a:txBody>
                    <a:bodyPr/>
                    <a:lstStyle/>
                    <a:p>
                      <a:pPr indent="0" lvl="0" marL="0" rtl="0" algn="l">
                        <a:spcBef>
                          <a:spcPts val="0"/>
                        </a:spcBef>
                        <a:spcAft>
                          <a:spcPts val="0"/>
                        </a:spcAft>
                        <a:buNone/>
                      </a:pPr>
                      <a:r>
                        <a:rPr lang="en"/>
                        <a:t>0.0001</a:t>
                      </a:r>
                      <a:endParaRPr/>
                    </a:p>
                  </a:txBody>
                  <a:tcPr marT="91425" marB="91425" marR="91425" marL="91425"/>
                </a:tc>
                <a:tc>
                  <a:txBody>
                    <a:bodyPr/>
                    <a:lstStyle/>
                    <a:p>
                      <a:pPr indent="0" lvl="0" marL="0" rtl="0" algn="l">
                        <a:spcBef>
                          <a:spcPts val="0"/>
                        </a:spcBef>
                        <a:spcAft>
                          <a:spcPts val="0"/>
                        </a:spcAft>
                        <a:buNone/>
                      </a:pPr>
                      <a:r>
                        <a:rPr lang="en"/>
                        <a:t>0.0015</a:t>
                      </a:r>
                      <a:endParaRPr/>
                    </a:p>
                  </a:txBody>
                  <a:tcPr marT="91425" marB="91425" marR="91425" marL="91425"/>
                </a:tc>
                <a:tc>
                  <a:txBody>
                    <a:bodyPr/>
                    <a:lstStyle/>
                    <a:p>
                      <a:pPr indent="0" lvl="0" marL="0" rtl="0" algn="l">
                        <a:spcBef>
                          <a:spcPts val="0"/>
                        </a:spcBef>
                        <a:spcAft>
                          <a:spcPts val="0"/>
                        </a:spcAft>
                        <a:buNone/>
                      </a:pPr>
                      <a:r>
                        <a:rPr lang="en"/>
                        <a:t>0.002</a:t>
                      </a:r>
                      <a:endParaRPr/>
                    </a:p>
                  </a:txBody>
                  <a:tcPr marT="91425" marB="91425" marR="91425" marL="91425"/>
                </a:tc>
                <a:tc>
                  <a:txBody>
                    <a:bodyPr/>
                    <a:lstStyle/>
                    <a:p>
                      <a:pPr indent="0" lvl="0" marL="0" rtl="0" algn="l">
                        <a:spcBef>
                          <a:spcPts val="0"/>
                        </a:spcBef>
                        <a:spcAft>
                          <a:spcPts val="0"/>
                        </a:spcAft>
                        <a:buNone/>
                      </a:pPr>
                      <a:r>
                        <a:rPr lang="en"/>
                        <a:t>0.0025</a:t>
                      </a:r>
                      <a:endParaRPr/>
                    </a:p>
                  </a:txBody>
                  <a:tcPr marT="91425" marB="91425" marR="91425" marL="91425"/>
                </a:tc>
                <a:tc>
                  <a:txBody>
                    <a:bodyPr/>
                    <a:lstStyle/>
                    <a:p>
                      <a:pPr indent="0" lvl="0" marL="0" rtl="0" algn="l">
                        <a:spcBef>
                          <a:spcPts val="0"/>
                        </a:spcBef>
                        <a:spcAft>
                          <a:spcPts val="0"/>
                        </a:spcAft>
                        <a:buNone/>
                      </a:pPr>
                      <a:r>
                        <a:rPr lang="en"/>
                        <a:t>0.003</a:t>
                      </a:r>
                      <a:endParaRPr/>
                    </a:p>
                  </a:txBody>
                  <a:tcPr marT="91425" marB="91425" marR="91425" marL="91425"/>
                </a:tc>
              </a:tr>
              <a:tr h="635800">
                <a:tc>
                  <a:txBody>
                    <a:bodyPr/>
                    <a:lstStyle/>
                    <a:p>
                      <a:pPr indent="0" lvl="0" marL="0" rtl="0" algn="l">
                        <a:spcBef>
                          <a:spcPts val="0"/>
                        </a:spcBef>
                        <a:spcAft>
                          <a:spcPts val="0"/>
                        </a:spcAft>
                        <a:buNone/>
                      </a:pPr>
                      <a:r>
                        <a:rPr lang="en"/>
                        <a:t>Optimal Portfolio STD</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0.15652012</a:t>
                      </a:r>
                      <a:endParaRPr/>
                    </a:p>
                  </a:txBody>
                  <a:tcPr marT="91425" marB="91425" marR="91425" marL="91425"/>
                </a:tc>
                <a:tc>
                  <a:txBody>
                    <a:bodyPr/>
                    <a:lstStyle/>
                    <a:p>
                      <a:pPr indent="0" lvl="0" marL="0" rtl="0" algn="l">
                        <a:spcBef>
                          <a:spcPts val="0"/>
                        </a:spcBef>
                        <a:spcAft>
                          <a:spcPts val="0"/>
                        </a:spcAft>
                        <a:buNone/>
                      </a:pPr>
                      <a:r>
                        <a:rPr lang="en"/>
                        <a:t>0.017258466</a:t>
                      </a:r>
                      <a:endParaRPr/>
                    </a:p>
                  </a:txBody>
                  <a:tcPr marT="91425" marB="91425" marR="91425" marL="91425"/>
                </a:tc>
                <a:tc>
                  <a:txBody>
                    <a:bodyPr/>
                    <a:lstStyle/>
                    <a:p>
                      <a:pPr indent="0" lvl="0" marL="0" rtl="0" algn="l">
                        <a:spcBef>
                          <a:spcPts val="0"/>
                        </a:spcBef>
                        <a:spcAft>
                          <a:spcPts val="0"/>
                        </a:spcAft>
                        <a:buNone/>
                      </a:pPr>
                      <a:r>
                        <a:rPr lang="en"/>
                        <a:t>0.1367202</a:t>
                      </a:r>
                      <a:endParaRPr/>
                    </a:p>
                  </a:txBody>
                  <a:tcPr marT="91425" marB="91425" marR="91425" marL="91425"/>
                </a:tc>
                <a:tc>
                  <a:txBody>
                    <a:bodyPr/>
                    <a:lstStyle/>
                    <a:p>
                      <a:pPr indent="0" lvl="0" marL="0" rtl="0" algn="l">
                        <a:spcBef>
                          <a:spcPts val="0"/>
                        </a:spcBef>
                        <a:spcAft>
                          <a:spcPts val="0"/>
                        </a:spcAft>
                        <a:buNone/>
                      </a:pPr>
                      <a:r>
                        <a:rPr lang="en"/>
                        <a:t>0.013891964</a:t>
                      </a:r>
                      <a:endParaRPr/>
                    </a:p>
                  </a:txBody>
                  <a:tcPr marT="91425" marB="91425" marR="91425" marL="91425"/>
                </a:tc>
                <a:tc>
                  <a:txBody>
                    <a:bodyPr/>
                    <a:lstStyle/>
                    <a:p>
                      <a:pPr indent="0" lvl="0" marL="0" rtl="0" algn="l">
                        <a:spcBef>
                          <a:spcPts val="0"/>
                        </a:spcBef>
                        <a:spcAft>
                          <a:spcPts val="0"/>
                        </a:spcAft>
                        <a:buNone/>
                      </a:pPr>
                      <a:r>
                        <a:rPr lang="en"/>
                        <a:t>0.149144579</a:t>
                      </a:r>
                      <a:endParaRPr/>
                    </a:p>
                  </a:txBody>
                  <a:tcPr marT="91425" marB="91425" marR="91425" marL="91425"/>
                </a:tc>
                <a:tc>
                  <a:txBody>
                    <a:bodyPr/>
                    <a:lstStyle/>
                    <a:p>
                      <a:pPr indent="0" lvl="0" marL="0" rtl="0" algn="l">
                        <a:spcBef>
                          <a:spcPts val="0"/>
                        </a:spcBef>
                        <a:spcAft>
                          <a:spcPts val="0"/>
                        </a:spcAft>
                        <a:buNone/>
                      </a:pPr>
                      <a:r>
                        <a:rPr lang="en"/>
                        <a:t>0.016592</a:t>
                      </a:r>
                      <a:endParaRPr/>
                    </a:p>
                  </a:txBody>
                  <a:tcPr marT="91425" marB="91425" marR="91425" marL="91425"/>
                </a:tc>
              </a:tr>
              <a:tr h="551675">
                <a:tc>
                  <a:txBody>
                    <a:bodyPr/>
                    <a:lstStyle/>
                    <a:p>
                      <a:pPr indent="0" lvl="0" marL="0" rtl="0" algn="l">
                        <a:spcBef>
                          <a:spcPts val="0"/>
                        </a:spcBef>
                        <a:spcAft>
                          <a:spcPts val="0"/>
                        </a:spcAft>
                        <a:buNone/>
                      </a:pPr>
                      <a:r>
                        <a:rPr lang="en"/>
                        <a:t>Efficient </a:t>
                      </a:r>
                      <a:r>
                        <a:rPr lang="en"/>
                        <a:t>Frontier</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0.0020505857</a:t>
                      </a:r>
                      <a:endParaRPr/>
                    </a:p>
                  </a:txBody>
                  <a:tcPr marT="91425" marB="91425" marR="91425" marL="91425"/>
                </a:tc>
                <a:tc>
                  <a:txBody>
                    <a:bodyPr/>
                    <a:lstStyle/>
                    <a:p>
                      <a:pPr indent="0" lvl="0" marL="0" rtl="0" algn="l">
                        <a:spcBef>
                          <a:spcPts val="0"/>
                        </a:spcBef>
                        <a:spcAft>
                          <a:spcPts val="0"/>
                        </a:spcAft>
                        <a:buNone/>
                      </a:pPr>
                      <a:r>
                        <a:rPr lang="en"/>
                        <a:t>-0.000130231</a:t>
                      </a:r>
                      <a:endParaRPr/>
                    </a:p>
                  </a:txBody>
                  <a:tcPr marT="91425" marB="91425" marR="91425" marL="91425"/>
                </a:tc>
                <a:tc>
                  <a:txBody>
                    <a:bodyPr/>
                    <a:lstStyle/>
                    <a:p>
                      <a:pPr indent="0" lvl="0" marL="0" rtl="0" algn="l">
                        <a:spcBef>
                          <a:spcPts val="0"/>
                        </a:spcBef>
                        <a:spcAft>
                          <a:spcPts val="0"/>
                        </a:spcAft>
                        <a:buNone/>
                      </a:pPr>
                      <a:r>
                        <a:rPr lang="en"/>
                        <a:t>0.007530421</a:t>
                      </a:r>
                      <a:endParaRPr/>
                    </a:p>
                  </a:txBody>
                  <a:tcPr marT="91425" marB="91425" marR="91425" marL="91425"/>
                </a:tc>
                <a:tc>
                  <a:txBody>
                    <a:bodyPr/>
                    <a:lstStyle/>
                    <a:p>
                      <a:pPr indent="0" lvl="0" marL="0" rtl="0" algn="l">
                        <a:spcBef>
                          <a:spcPts val="0"/>
                        </a:spcBef>
                        <a:spcAft>
                          <a:spcPts val="0"/>
                        </a:spcAft>
                        <a:buNone/>
                      </a:pPr>
                      <a:r>
                        <a:rPr lang="en"/>
                        <a:t>0.010266368</a:t>
                      </a:r>
                      <a:endParaRPr/>
                    </a:p>
                  </a:txBody>
                  <a:tcPr marT="91425" marB="91425" marR="91425" marL="91425"/>
                </a:tc>
                <a:tc>
                  <a:txBody>
                    <a:bodyPr/>
                    <a:lstStyle/>
                    <a:p>
                      <a:pPr indent="0" lvl="0" marL="0" rtl="0" algn="l">
                        <a:spcBef>
                          <a:spcPts val="0"/>
                        </a:spcBef>
                        <a:spcAft>
                          <a:spcPts val="0"/>
                        </a:spcAft>
                        <a:buNone/>
                      </a:pPr>
                      <a:r>
                        <a:rPr lang="en"/>
                        <a:t>0.013002315</a:t>
                      </a:r>
                      <a:endParaRPr/>
                    </a:p>
                  </a:txBody>
                  <a:tcPr marT="91425" marB="91425" marR="91425" marL="91425"/>
                </a:tc>
                <a:tc>
                  <a:txBody>
                    <a:bodyPr/>
                    <a:lstStyle/>
                    <a:p>
                      <a:pPr indent="0" lvl="0" marL="0" rtl="0" algn="l">
                        <a:spcBef>
                          <a:spcPts val="0"/>
                        </a:spcBef>
                        <a:spcAft>
                          <a:spcPts val="0"/>
                        </a:spcAft>
                        <a:buNone/>
                      </a:pPr>
                      <a:r>
                        <a:rPr lang="en"/>
                        <a:t>0.015738</a:t>
                      </a:r>
                      <a:endParaRPr/>
                    </a:p>
                  </a:txBody>
                  <a:tcPr marT="91425" marB="91425" marR="91425" marL="91425"/>
                </a:tc>
              </a:tr>
            </a:tbl>
          </a:graphicData>
        </a:graphic>
      </p:graphicFrame>
      <p:sp>
        <p:nvSpPr>
          <p:cNvPr id="1052" name="Google Shape;1052;p42"/>
          <p:cNvSpPr txBox="1"/>
          <p:nvPr>
            <p:ph idx="1" type="subTitle"/>
          </p:nvPr>
        </p:nvSpPr>
        <p:spPr>
          <a:xfrm>
            <a:off x="952475" y="1184125"/>
            <a:ext cx="6540900" cy="9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Tangent returns are the expected returns of the tangency portfolio, which optimizes the Sharpe ratio by blending a risk-free asset with a market portfolio. This portfolio achieves the highest return for a specific level of risk and is depicted by the tangency point on the Capital Market Line (CML).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2"/>
                </a:highlight>
              </a:rPr>
              <a:t>Efficient Frontier and Tangent Portfolio</a:t>
            </a:r>
            <a:endParaRPr>
              <a:highlight>
                <a:schemeClr val="dk2"/>
              </a:highlight>
            </a:endParaRPr>
          </a:p>
        </p:txBody>
      </p:sp>
      <p:sp>
        <p:nvSpPr>
          <p:cNvPr id="1058" name="Google Shape;1058;p43"/>
          <p:cNvSpPr txBox="1"/>
          <p:nvPr/>
        </p:nvSpPr>
        <p:spPr>
          <a:xfrm>
            <a:off x="962150" y="1365388"/>
            <a:ext cx="4090200" cy="31038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chemeClr val="dk1"/>
              </a:buClr>
              <a:buSzPts val="1100"/>
              <a:buFont typeface="Archivo"/>
              <a:buChar char="●"/>
            </a:pPr>
            <a:r>
              <a:rPr lang="en" sz="1100">
                <a:solidFill>
                  <a:schemeClr val="dk1"/>
                </a:solidFill>
                <a:latin typeface="Archivo"/>
                <a:ea typeface="Archivo"/>
                <a:cs typeface="Archivo"/>
                <a:sym typeface="Archivo"/>
              </a:rPr>
              <a:t>Efficient frontier </a:t>
            </a:r>
            <a:r>
              <a:rPr lang="en" sz="1100">
                <a:solidFill>
                  <a:schemeClr val="dk1"/>
                </a:solidFill>
                <a:latin typeface="Archivo"/>
                <a:ea typeface="Archivo"/>
                <a:cs typeface="Archivo"/>
                <a:sym typeface="Archivo"/>
              </a:rPr>
              <a:t> represents the set of optimal portfolios that offer the highest expected return for a defined level of risk.</a:t>
            </a:r>
            <a:endParaRPr sz="1100">
              <a:solidFill>
                <a:schemeClr val="dk1"/>
              </a:solidFill>
              <a:latin typeface="Archivo"/>
              <a:ea typeface="Archivo"/>
              <a:cs typeface="Archivo"/>
              <a:sym typeface="Archivo"/>
            </a:endParaRPr>
          </a:p>
          <a:p>
            <a:pPr indent="-298450" lvl="0" marL="457200" rtl="0" algn="l">
              <a:lnSpc>
                <a:spcPct val="200000"/>
              </a:lnSpc>
              <a:spcBef>
                <a:spcPts val="0"/>
              </a:spcBef>
              <a:spcAft>
                <a:spcPts val="0"/>
              </a:spcAft>
              <a:buClr>
                <a:schemeClr val="dk1"/>
              </a:buClr>
              <a:buSzPts val="1100"/>
              <a:buFont typeface="Archivo"/>
              <a:buChar char="●"/>
            </a:pPr>
            <a:r>
              <a:rPr lang="en" sz="1100">
                <a:solidFill>
                  <a:schemeClr val="dk1"/>
                </a:solidFill>
                <a:latin typeface="Archivo"/>
                <a:ea typeface="Archivo"/>
                <a:cs typeface="Archivo"/>
                <a:sym typeface="Archivo"/>
              </a:rPr>
              <a:t>The point where the pink line touches the blue curve is the tangent (or market) portfolio, which has the highest Sharpe ratio, representing the best risk-adjusted return.</a:t>
            </a:r>
            <a:endParaRPr sz="1100">
              <a:solidFill>
                <a:schemeClr val="dk1"/>
              </a:solidFill>
              <a:latin typeface="Archivo"/>
              <a:ea typeface="Archivo"/>
              <a:cs typeface="Archivo"/>
              <a:sym typeface="Archivo"/>
            </a:endParaRPr>
          </a:p>
          <a:p>
            <a:pPr indent="-298450" lvl="0" marL="457200" rtl="0" algn="l">
              <a:lnSpc>
                <a:spcPct val="200000"/>
              </a:lnSpc>
              <a:spcBef>
                <a:spcPts val="0"/>
              </a:spcBef>
              <a:spcAft>
                <a:spcPts val="0"/>
              </a:spcAft>
              <a:buClr>
                <a:schemeClr val="dk1"/>
              </a:buClr>
              <a:buSzPts val="1100"/>
              <a:buFont typeface="Archivo"/>
              <a:buChar char="●"/>
            </a:pPr>
            <a:r>
              <a:rPr lang="en" sz="1100">
                <a:solidFill>
                  <a:schemeClr val="dk1"/>
                </a:solidFill>
                <a:latin typeface="Archivo"/>
                <a:ea typeface="Archivo"/>
                <a:cs typeface="Archivo"/>
                <a:sym typeface="Archivo"/>
              </a:rPr>
              <a:t>Based on the tangent point, the optimal portfolio's composition can be determined. This portfolio offers the best return for the given level of risk.</a:t>
            </a:r>
            <a:endParaRPr sz="1100">
              <a:solidFill>
                <a:schemeClr val="dk1"/>
              </a:solidFill>
              <a:latin typeface="Archivo"/>
              <a:ea typeface="Archivo"/>
              <a:cs typeface="Archivo"/>
              <a:sym typeface="Archivo"/>
            </a:endParaRPr>
          </a:p>
        </p:txBody>
      </p:sp>
      <p:pic>
        <p:nvPicPr>
          <p:cNvPr id="1059" name="Google Shape;1059;p43"/>
          <p:cNvPicPr preferRelativeResize="0"/>
          <p:nvPr/>
        </p:nvPicPr>
        <p:blipFill>
          <a:blip r:embed="rId3">
            <a:alphaModFix/>
          </a:blip>
          <a:stretch>
            <a:fillRect/>
          </a:stretch>
        </p:blipFill>
        <p:spPr>
          <a:xfrm>
            <a:off x="5354075" y="1308575"/>
            <a:ext cx="3069926" cy="321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highlight>
                  <a:schemeClr val="dk2"/>
                </a:highlight>
              </a:rPr>
              <a:t>contents</a:t>
            </a:r>
            <a:endParaRPr>
              <a:highlight>
                <a:schemeClr val="dk2"/>
              </a:highlight>
            </a:endParaRPr>
          </a:p>
        </p:txBody>
      </p:sp>
      <p:sp>
        <p:nvSpPr>
          <p:cNvPr id="884" name="Google Shape;884;p26"/>
          <p:cNvSpPr txBox="1"/>
          <p:nvPr>
            <p:ph idx="2" type="title"/>
          </p:nvPr>
        </p:nvSpPr>
        <p:spPr>
          <a:xfrm>
            <a:off x="1568338" y="13198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85" name="Google Shape;885;p26"/>
          <p:cNvSpPr txBox="1"/>
          <p:nvPr>
            <p:ph idx="3" type="title"/>
          </p:nvPr>
        </p:nvSpPr>
        <p:spPr>
          <a:xfrm flipH="1">
            <a:off x="6840963" y="302684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886" name="Google Shape;886;p26"/>
          <p:cNvSpPr txBox="1"/>
          <p:nvPr>
            <p:ph idx="4" type="title"/>
          </p:nvPr>
        </p:nvSpPr>
        <p:spPr>
          <a:xfrm>
            <a:off x="1568338" y="18888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87" name="Google Shape;887;p26"/>
          <p:cNvSpPr txBox="1"/>
          <p:nvPr>
            <p:ph idx="5" type="title"/>
          </p:nvPr>
        </p:nvSpPr>
        <p:spPr>
          <a:xfrm flipH="1">
            <a:off x="6840963" y="359584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888" name="Google Shape;888;p26"/>
          <p:cNvSpPr txBox="1"/>
          <p:nvPr>
            <p:ph idx="6" type="title"/>
          </p:nvPr>
        </p:nvSpPr>
        <p:spPr>
          <a:xfrm>
            <a:off x="1568338" y="24578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89" name="Google Shape;889;p26"/>
          <p:cNvSpPr txBox="1"/>
          <p:nvPr>
            <p:ph idx="7" type="title"/>
          </p:nvPr>
        </p:nvSpPr>
        <p:spPr>
          <a:xfrm flipH="1">
            <a:off x="6840963" y="416484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890" name="Google Shape;890;p26"/>
          <p:cNvSpPr txBox="1"/>
          <p:nvPr>
            <p:ph idx="1" type="subTitle"/>
          </p:nvPr>
        </p:nvSpPr>
        <p:spPr>
          <a:xfrm>
            <a:off x="2362413" y="1319850"/>
            <a:ext cx="2786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Macro Economy &amp; Investment Strategy</a:t>
            </a:r>
            <a:endParaRPr sz="1600"/>
          </a:p>
        </p:txBody>
      </p:sp>
      <p:sp>
        <p:nvSpPr>
          <p:cNvPr id="891" name="Google Shape;891;p26"/>
          <p:cNvSpPr txBox="1"/>
          <p:nvPr>
            <p:ph idx="8" type="subTitle"/>
          </p:nvPr>
        </p:nvSpPr>
        <p:spPr>
          <a:xfrm>
            <a:off x="2362413" y="1888850"/>
            <a:ext cx="2786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Portfolio Composition</a:t>
            </a:r>
            <a:endParaRPr sz="1600"/>
          </a:p>
        </p:txBody>
      </p:sp>
      <p:sp>
        <p:nvSpPr>
          <p:cNvPr id="892" name="Google Shape;892;p26"/>
          <p:cNvSpPr txBox="1"/>
          <p:nvPr>
            <p:ph idx="9" type="subTitle"/>
          </p:nvPr>
        </p:nvSpPr>
        <p:spPr>
          <a:xfrm>
            <a:off x="2362413" y="2457850"/>
            <a:ext cx="2786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Holding Period Performance</a:t>
            </a:r>
            <a:endParaRPr sz="1600"/>
          </a:p>
        </p:txBody>
      </p:sp>
      <p:sp>
        <p:nvSpPr>
          <p:cNvPr id="893" name="Google Shape;893;p26"/>
          <p:cNvSpPr txBox="1"/>
          <p:nvPr>
            <p:ph idx="13" type="subTitle"/>
          </p:nvPr>
        </p:nvSpPr>
        <p:spPr>
          <a:xfrm flipH="1">
            <a:off x="3989163" y="3026850"/>
            <a:ext cx="2851800" cy="44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Risk and Return Analysis</a:t>
            </a:r>
            <a:endParaRPr sz="1600"/>
          </a:p>
        </p:txBody>
      </p:sp>
      <p:sp>
        <p:nvSpPr>
          <p:cNvPr id="894" name="Google Shape;894;p26"/>
          <p:cNvSpPr txBox="1"/>
          <p:nvPr>
            <p:ph idx="14" type="subTitle"/>
          </p:nvPr>
        </p:nvSpPr>
        <p:spPr>
          <a:xfrm flipH="1">
            <a:off x="3989163" y="3595850"/>
            <a:ext cx="2851800" cy="44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Individual Stock Performance Analysis</a:t>
            </a:r>
            <a:endParaRPr sz="1600"/>
          </a:p>
        </p:txBody>
      </p:sp>
      <p:sp>
        <p:nvSpPr>
          <p:cNvPr id="895" name="Google Shape;895;p26"/>
          <p:cNvSpPr txBox="1"/>
          <p:nvPr>
            <p:ph idx="15" type="subTitle"/>
          </p:nvPr>
        </p:nvSpPr>
        <p:spPr>
          <a:xfrm flipH="1">
            <a:off x="3989163" y="4164850"/>
            <a:ext cx="2851800" cy="44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3-Factor model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4"/>
          <p:cNvSpPr txBox="1"/>
          <p:nvPr>
            <p:ph idx="2" type="title"/>
          </p:nvPr>
        </p:nvSpPr>
        <p:spPr>
          <a:xfrm>
            <a:off x="781625" y="635252"/>
            <a:ext cx="3492600" cy="7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Reflection</a:t>
            </a:r>
            <a:endParaRPr sz="2500"/>
          </a:p>
        </p:txBody>
      </p:sp>
      <p:sp>
        <p:nvSpPr>
          <p:cNvPr id="1065" name="Google Shape;1065;p44"/>
          <p:cNvSpPr txBox="1"/>
          <p:nvPr/>
        </p:nvSpPr>
        <p:spPr>
          <a:xfrm>
            <a:off x="1153650" y="1500075"/>
            <a:ext cx="4486800" cy="33240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chemeClr val="dk1"/>
              </a:buClr>
              <a:buSzPts val="1200"/>
              <a:buFont typeface="Archivo"/>
              <a:buChar char="●"/>
            </a:pPr>
            <a:r>
              <a:rPr b="1" lang="en" sz="1100"/>
              <a:t>Diversification Benefits</a:t>
            </a:r>
            <a:r>
              <a:rPr lang="en" sz="1100"/>
              <a:t>: Mitigated risks and enhanced returns by investing across various sectors.</a:t>
            </a:r>
            <a:endParaRPr sz="1100"/>
          </a:p>
          <a:p>
            <a:pPr indent="-304800" lvl="0" marL="457200" rtl="0" algn="l">
              <a:lnSpc>
                <a:spcPct val="200000"/>
              </a:lnSpc>
              <a:spcBef>
                <a:spcPts val="0"/>
              </a:spcBef>
              <a:spcAft>
                <a:spcPts val="0"/>
              </a:spcAft>
              <a:buClr>
                <a:schemeClr val="dk1"/>
              </a:buClr>
              <a:buSzPts val="1200"/>
              <a:buFont typeface="Archivo"/>
              <a:buChar char="●"/>
            </a:pPr>
            <a:r>
              <a:rPr b="1" lang="en" sz="1100"/>
              <a:t>Risk-Return Trade-Off</a:t>
            </a:r>
            <a:r>
              <a:rPr lang="en" sz="1100"/>
              <a:t>: Balanced risk and return effectively through the efficient frontier and CML.</a:t>
            </a:r>
            <a:endParaRPr sz="1100"/>
          </a:p>
          <a:p>
            <a:pPr indent="-304800" lvl="0" marL="457200" rtl="0" algn="l">
              <a:lnSpc>
                <a:spcPct val="200000"/>
              </a:lnSpc>
              <a:spcBef>
                <a:spcPts val="0"/>
              </a:spcBef>
              <a:spcAft>
                <a:spcPts val="0"/>
              </a:spcAft>
              <a:buClr>
                <a:schemeClr val="dk1"/>
              </a:buClr>
              <a:buSzPts val="1200"/>
              <a:buFont typeface="Archivo"/>
              <a:buChar char="●"/>
            </a:pPr>
            <a:r>
              <a:rPr b="1" lang="en" sz="1100"/>
              <a:t>Market Volatility</a:t>
            </a:r>
            <a:r>
              <a:rPr lang="en" sz="1100"/>
              <a:t>: Highlighted the need for ongoing monitoring due to the impact of market fluctuations.</a:t>
            </a:r>
            <a:endParaRPr sz="1100"/>
          </a:p>
          <a:p>
            <a:pPr indent="-304800" lvl="0" marL="457200" rtl="0" algn="l">
              <a:lnSpc>
                <a:spcPct val="200000"/>
              </a:lnSpc>
              <a:spcBef>
                <a:spcPts val="0"/>
              </a:spcBef>
              <a:spcAft>
                <a:spcPts val="0"/>
              </a:spcAft>
              <a:buClr>
                <a:schemeClr val="dk1"/>
              </a:buClr>
              <a:buSzPts val="1200"/>
              <a:buFont typeface="Archivo"/>
              <a:buChar char="●"/>
            </a:pPr>
            <a:r>
              <a:rPr b="1" lang="en" sz="1100"/>
              <a:t>Data-Driven Decisions</a:t>
            </a:r>
            <a:r>
              <a:rPr lang="en" sz="1100"/>
              <a:t>: Emphasized the importance of using financial metrics and models for informed investments.</a:t>
            </a:r>
            <a:endParaRPr sz="1100"/>
          </a:p>
          <a:p>
            <a:pPr indent="-304800" lvl="0" marL="457200" rtl="0" algn="l">
              <a:lnSpc>
                <a:spcPct val="200000"/>
              </a:lnSpc>
              <a:spcBef>
                <a:spcPts val="0"/>
              </a:spcBef>
              <a:spcAft>
                <a:spcPts val="0"/>
              </a:spcAft>
              <a:buClr>
                <a:schemeClr val="dk1"/>
              </a:buClr>
              <a:buSzPts val="1200"/>
              <a:buFont typeface="Archivo"/>
              <a:buChar char="●"/>
            </a:pPr>
            <a:r>
              <a:t/>
            </a:r>
            <a:endParaRPr sz="1200">
              <a:solidFill>
                <a:schemeClr val="dk1"/>
              </a:solidFill>
              <a:latin typeface="Archivo"/>
              <a:ea typeface="Archivo"/>
              <a:cs typeface="Archivo"/>
              <a:sym typeface="Archivo"/>
            </a:endParaRPr>
          </a:p>
          <a:p>
            <a:pPr indent="0" lvl="0" marL="457200" rtl="0" algn="l">
              <a:lnSpc>
                <a:spcPct val="200000"/>
              </a:lnSpc>
              <a:spcBef>
                <a:spcPts val="0"/>
              </a:spcBef>
              <a:spcAft>
                <a:spcPts val="0"/>
              </a:spcAft>
              <a:buNone/>
            </a:pPr>
            <a:r>
              <a:t/>
            </a:r>
            <a:endParaRPr sz="1200">
              <a:solidFill>
                <a:schemeClr val="dk1"/>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27"/>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highlight>
                  <a:schemeClr val="dk2"/>
                </a:highlight>
              </a:rPr>
              <a:t>contents</a:t>
            </a:r>
            <a:endParaRPr>
              <a:highlight>
                <a:schemeClr val="dk2"/>
              </a:highlight>
            </a:endParaRPr>
          </a:p>
        </p:txBody>
      </p:sp>
      <p:sp>
        <p:nvSpPr>
          <p:cNvPr id="901" name="Google Shape;901;p27"/>
          <p:cNvSpPr txBox="1"/>
          <p:nvPr>
            <p:ph idx="4294967295" type="title"/>
          </p:nvPr>
        </p:nvSpPr>
        <p:spPr>
          <a:xfrm>
            <a:off x="1568338" y="1319858"/>
            <a:ext cx="734700" cy="4476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902" name="Google Shape;902;p27"/>
          <p:cNvSpPr txBox="1"/>
          <p:nvPr>
            <p:ph idx="4294967295" type="title"/>
          </p:nvPr>
        </p:nvSpPr>
        <p:spPr>
          <a:xfrm flipH="1">
            <a:off x="6840963" y="3026841"/>
            <a:ext cx="734700" cy="4476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903" name="Google Shape;903;p27"/>
          <p:cNvSpPr txBox="1"/>
          <p:nvPr>
            <p:ph idx="4294967295" type="title"/>
          </p:nvPr>
        </p:nvSpPr>
        <p:spPr>
          <a:xfrm>
            <a:off x="1568338" y="1888858"/>
            <a:ext cx="734700" cy="4476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904" name="Google Shape;904;p27"/>
          <p:cNvSpPr txBox="1"/>
          <p:nvPr>
            <p:ph idx="4294967295" type="title"/>
          </p:nvPr>
        </p:nvSpPr>
        <p:spPr>
          <a:xfrm>
            <a:off x="1568338" y="2457858"/>
            <a:ext cx="734700" cy="447600"/>
          </a:xfrm>
          <a:prstGeom prst="rect">
            <a:avLst/>
          </a:prstGeom>
          <a:solidFill>
            <a:schemeClr val="dk2"/>
          </a:solidFill>
        </p:spPr>
        <p:txBody>
          <a:bodyPr anchorCtr="0" anchor="t" bIns="91425" lIns="91425" spcFirstLastPara="1" rIns="91425" wrap="square" tIns="91425">
            <a:noAutofit/>
          </a:bodyPr>
          <a:lstStyle/>
          <a:p>
            <a:pPr indent="0" lvl="0" marL="0" rtl="0" algn="l">
              <a:spcBef>
                <a:spcPts val="0"/>
              </a:spcBef>
              <a:spcAft>
                <a:spcPts val="0"/>
              </a:spcAft>
              <a:buNone/>
            </a:pPr>
            <a:r>
              <a:rPr lang="en"/>
              <a:t>09</a:t>
            </a:r>
            <a:endParaRPr/>
          </a:p>
        </p:txBody>
      </p:sp>
      <p:sp>
        <p:nvSpPr>
          <p:cNvPr id="905" name="Google Shape;905;p27"/>
          <p:cNvSpPr txBox="1"/>
          <p:nvPr>
            <p:ph idx="4294967295" type="subTitle"/>
          </p:nvPr>
        </p:nvSpPr>
        <p:spPr>
          <a:xfrm>
            <a:off x="2362413" y="1319850"/>
            <a:ext cx="2786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Stock Ranking &amp; Recommendations</a:t>
            </a:r>
            <a:endParaRPr b="1" sz="1400"/>
          </a:p>
        </p:txBody>
      </p:sp>
      <p:sp>
        <p:nvSpPr>
          <p:cNvPr id="906" name="Google Shape;906;p27"/>
          <p:cNvSpPr txBox="1"/>
          <p:nvPr>
            <p:ph idx="1" type="subTitle"/>
          </p:nvPr>
        </p:nvSpPr>
        <p:spPr>
          <a:xfrm>
            <a:off x="2362413" y="1888850"/>
            <a:ext cx="2786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Portfolio </a:t>
            </a:r>
            <a:r>
              <a:rPr b="1" lang="en" sz="1400"/>
              <a:t>Optimization</a:t>
            </a:r>
            <a:endParaRPr b="1" sz="1400"/>
          </a:p>
        </p:txBody>
      </p:sp>
      <p:sp>
        <p:nvSpPr>
          <p:cNvPr id="907" name="Google Shape;907;p27"/>
          <p:cNvSpPr txBox="1"/>
          <p:nvPr>
            <p:ph idx="4294967295" type="subTitle"/>
          </p:nvPr>
        </p:nvSpPr>
        <p:spPr>
          <a:xfrm>
            <a:off x="2362413" y="2457850"/>
            <a:ext cx="2786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Efficient Frontier &amp; Tangent Portfolio</a:t>
            </a:r>
            <a:endParaRPr b="1" sz="1400"/>
          </a:p>
        </p:txBody>
      </p:sp>
      <p:sp>
        <p:nvSpPr>
          <p:cNvPr id="908" name="Google Shape;908;p27"/>
          <p:cNvSpPr txBox="1"/>
          <p:nvPr>
            <p:ph idx="4294967295" type="subTitle"/>
          </p:nvPr>
        </p:nvSpPr>
        <p:spPr>
          <a:xfrm flipH="1">
            <a:off x="4317488" y="3148250"/>
            <a:ext cx="28518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Strategies to improve Future Investment</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28"/>
          <p:cNvSpPr txBox="1"/>
          <p:nvPr>
            <p:ph type="title"/>
          </p:nvPr>
        </p:nvSpPr>
        <p:spPr>
          <a:xfrm>
            <a:off x="713225" y="774975"/>
            <a:ext cx="4294800" cy="12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Macro Economy &amp; Investment Strategy</a:t>
            </a:r>
            <a:endParaRPr sz="2800">
              <a:highlight>
                <a:schemeClr val="dk2"/>
              </a:highlight>
            </a:endParaRPr>
          </a:p>
        </p:txBody>
      </p:sp>
      <p:sp>
        <p:nvSpPr>
          <p:cNvPr id="914" name="Google Shape;914;p28"/>
          <p:cNvSpPr txBox="1"/>
          <p:nvPr>
            <p:ph idx="1" type="subTitle"/>
          </p:nvPr>
        </p:nvSpPr>
        <p:spPr>
          <a:xfrm>
            <a:off x="234450" y="2070375"/>
            <a:ext cx="2787000" cy="2877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b="1" i="1" sz="1300">
              <a:solidFill>
                <a:srgbClr val="CC0000"/>
              </a:solidFill>
            </a:endParaRPr>
          </a:p>
          <a:p>
            <a:pPr indent="-311150" lvl="0" marL="457200" rtl="0" algn="l">
              <a:lnSpc>
                <a:spcPct val="200000"/>
              </a:lnSpc>
              <a:spcBef>
                <a:spcPts val="1000"/>
              </a:spcBef>
              <a:spcAft>
                <a:spcPts val="0"/>
              </a:spcAft>
              <a:buClr>
                <a:srgbClr val="CC0000"/>
              </a:buClr>
              <a:buSzPts val="1300"/>
              <a:buAutoNum type="arabicPeriod"/>
            </a:pPr>
            <a:r>
              <a:rPr b="1" i="1" lang="en" sz="1300">
                <a:solidFill>
                  <a:srgbClr val="CC0000"/>
                </a:solidFill>
              </a:rPr>
              <a:t>Economic Growth</a:t>
            </a:r>
            <a:endParaRPr b="1" i="1" sz="1300">
              <a:solidFill>
                <a:srgbClr val="CC0000"/>
              </a:solidFill>
            </a:endParaRPr>
          </a:p>
          <a:p>
            <a:pPr indent="-311150" lvl="0" marL="457200" rtl="0" algn="l">
              <a:lnSpc>
                <a:spcPct val="200000"/>
              </a:lnSpc>
              <a:spcBef>
                <a:spcPts val="0"/>
              </a:spcBef>
              <a:spcAft>
                <a:spcPts val="0"/>
              </a:spcAft>
              <a:buClr>
                <a:srgbClr val="CC0000"/>
              </a:buClr>
              <a:buSzPts val="1300"/>
              <a:buAutoNum type="arabicPeriod"/>
            </a:pPr>
            <a:r>
              <a:rPr b="1" i="1" lang="en" sz="1300">
                <a:solidFill>
                  <a:srgbClr val="CC0000"/>
                </a:solidFill>
              </a:rPr>
              <a:t>Inflation Trends</a:t>
            </a:r>
            <a:endParaRPr b="1" i="1" sz="1300">
              <a:solidFill>
                <a:srgbClr val="CC0000"/>
              </a:solidFill>
            </a:endParaRPr>
          </a:p>
          <a:p>
            <a:pPr indent="-311150" lvl="0" marL="457200" rtl="0" algn="l">
              <a:lnSpc>
                <a:spcPct val="200000"/>
              </a:lnSpc>
              <a:spcBef>
                <a:spcPts val="0"/>
              </a:spcBef>
              <a:spcAft>
                <a:spcPts val="0"/>
              </a:spcAft>
              <a:buClr>
                <a:srgbClr val="CC0000"/>
              </a:buClr>
              <a:buSzPts val="1300"/>
              <a:buAutoNum type="arabicPeriod"/>
            </a:pPr>
            <a:r>
              <a:rPr b="1" i="1" lang="en" sz="1300">
                <a:solidFill>
                  <a:srgbClr val="CC0000"/>
                </a:solidFill>
              </a:rPr>
              <a:t>Interest Rates and Monetary Policy</a:t>
            </a:r>
            <a:endParaRPr b="1" i="1" sz="1300">
              <a:solidFill>
                <a:srgbClr val="CC0000"/>
              </a:solidFill>
            </a:endParaRPr>
          </a:p>
          <a:p>
            <a:pPr indent="-311150" lvl="0" marL="457200" rtl="0" algn="l">
              <a:lnSpc>
                <a:spcPct val="200000"/>
              </a:lnSpc>
              <a:spcBef>
                <a:spcPts val="0"/>
              </a:spcBef>
              <a:spcAft>
                <a:spcPts val="0"/>
              </a:spcAft>
              <a:buClr>
                <a:srgbClr val="CC0000"/>
              </a:buClr>
              <a:buSzPts val="1300"/>
              <a:buAutoNum type="arabicPeriod"/>
            </a:pPr>
            <a:r>
              <a:rPr b="1" i="1" lang="en" sz="1300">
                <a:solidFill>
                  <a:srgbClr val="CC0000"/>
                </a:solidFill>
              </a:rPr>
              <a:t>Global Supply Chain Dynamics</a:t>
            </a:r>
            <a:endParaRPr b="1" i="1" sz="1300">
              <a:solidFill>
                <a:srgbClr val="CC0000"/>
              </a:solidFill>
            </a:endParaRPr>
          </a:p>
        </p:txBody>
      </p:sp>
      <p:pic>
        <p:nvPicPr>
          <p:cNvPr id="915" name="Google Shape;915;p28"/>
          <p:cNvPicPr preferRelativeResize="0"/>
          <p:nvPr>
            <p:ph idx="2" type="pic"/>
          </p:nvPr>
        </p:nvPicPr>
        <p:blipFill rotWithShape="1">
          <a:blip r:embed="rId3">
            <a:alphaModFix/>
          </a:blip>
          <a:srcRect b="1484" l="89" r="89" t="1484"/>
          <a:stretch/>
        </p:blipFill>
        <p:spPr>
          <a:xfrm flipH="1">
            <a:off x="6357000" y="539500"/>
            <a:ext cx="2787000" cy="4064400"/>
          </a:xfrm>
          <a:prstGeom prst="round1Rect">
            <a:avLst>
              <a:gd fmla="val 50000" name="adj"/>
            </a:avLst>
          </a:prstGeom>
        </p:spPr>
      </p:pic>
      <p:grpSp>
        <p:nvGrpSpPr>
          <p:cNvPr id="916" name="Google Shape;916;p28"/>
          <p:cNvGrpSpPr/>
          <p:nvPr/>
        </p:nvGrpSpPr>
        <p:grpSpPr>
          <a:xfrm>
            <a:off x="5751495" y="253290"/>
            <a:ext cx="1467903" cy="1192989"/>
            <a:chOff x="5751495" y="253290"/>
            <a:chExt cx="1467903" cy="1192989"/>
          </a:xfrm>
        </p:grpSpPr>
        <p:sp>
          <p:nvSpPr>
            <p:cNvPr id="917" name="Google Shape;917;p28"/>
            <p:cNvSpPr/>
            <p:nvPr/>
          </p:nvSpPr>
          <p:spPr>
            <a:xfrm>
              <a:off x="6322141" y="253290"/>
              <a:ext cx="897256" cy="896968"/>
            </a:xfrm>
            <a:custGeom>
              <a:rect b="b" l="l" r="r" t="t"/>
              <a:pathLst>
                <a:path extrusionOk="0" h="28004" w="28013">
                  <a:moveTo>
                    <a:pt x="0" y="1"/>
                  </a:moveTo>
                  <a:lnTo>
                    <a:pt x="0" y="28004"/>
                  </a:lnTo>
                  <a:lnTo>
                    <a:pt x="28012" y="28004"/>
                  </a:lnTo>
                  <a:lnTo>
                    <a:pt x="280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28"/>
            <p:cNvGrpSpPr/>
            <p:nvPr/>
          </p:nvGrpSpPr>
          <p:grpSpPr>
            <a:xfrm>
              <a:off x="5751495" y="903339"/>
              <a:ext cx="685250" cy="542941"/>
              <a:chOff x="9849095" y="4380039"/>
              <a:chExt cx="685250" cy="542941"/>
            </a:xfrm>
          </p:grpSpPr>
          <p:sp>
            <p:nvSpPr>
              <p:cNvPr id="919" name="Google Shape;919;p28"/>
              <p:cNvSpPr/>
              <p:nvPr/>
            </p:nvSpPr>
            <p:spPr>
              <a:xfrm>
                <a:off x="9849095"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9849095"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9849095"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9849095"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10011135" y="4885824"/>
                <a:ext cx="37155" cy="37155"/>
              </a:xfrm>
              <a:custGeom>
                <a:rect b="b" l="l" r="r" t="t"/>
                <a:pathLst>
                  <a:path extrusionOk="0" h="1160"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10011135" y="4717218"/>
                <a:ext cx="37155" cy="37187"/>
              </a:xfrm>
              <a:custGeom>
                <a:rect b="b" l="l" r="r" t="t"/>
                <a:pathLst>
                  <a:path extrusionOk="0" h="1161" w="1160">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10011135" y="4548644"/>
                <a:ext cx="37155" cy="37187"/>
              </a:xfrm>
              <a:custGeom>
                <a:rect b="b" l="l" r="r" t="t"/>
                <a:pathLst>
                  <a:path extrusionOk="0" h="1161" w="1160">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10011135" y="4380039"/>
                <a:ext cx="37155" cy="37187"/>
              </a:xfrm>
              <a:custGeom>
                <a:rect b="b" l="l" r="r" t="t"/>
                <a:pathLst>
                  <a:path extrusionOk="0" h="1161" w="1160">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10173142" y="4885824"/>
                <a:ext cx="37187" cy="37155"/>
              </a:xfrm>
              <a:custGeom>
                <a:rect b="b" l="l" r="r" t="t"/>
                <a:pathLst>
                  <a:path extrusionOk="0" h="1160"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a:off x="10173142" y="4717218"/>
                <a:ext cx="37187" cy="37187"/>
              </a:xfrm>
              <a:custGeom>
                <a:rect b="b" l="l" r="r" t="t"/>
                <a:pathLst>
                  <a:path extrusionOk="0" h="1161" w="1161">
                    <a:moveTo>
                      <a:pt x="580" y="1"/>
                    </a:moveTo>
                    <a:cubicBezTo>
                      <a:pt x="259" y="1"/>
                      <a:pt x="0" y="259"/>
                      <a:pt x="0" y="581"/>
                    </a:cubicBezTo>
                    <a:cubicBezTo>
                      <a:pt x="0" y="902"/>
                      <a:pt x="259" y="1160"/>
                      <a:pt x="580" y="1160"/>
                    </a:cubicBezTo>
                    <a:cubicBezTo>
                      <a:pt x="901" y="1160"/>
                      <a:pt x="1160" y="902"/>
                      <a:pt x="1160" y="581"/>
                    </a:cubicBezTo>
                    <a:cubicBezTo>
                      <a:pt x="1160" y="259"/>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a:off x="10173142" y="4548644"/>
                <a:ext cx="37187" cy="37187"/>
              </a:xfrm>
              <a:custGeom>
                <a:rect b="b" l="l" r="r" t="t"/>
                <a:pathLst>
                  <a:path extrusionOk="0" h="1161" w="1161">
                    <a:moveTo>
                      <a:pt x="580" y="0"/>
                    </a:moveTo>
                    <a:cubicBezTo>
                      <a:pt x="259" y="0"/>
                      <a:pt x="0" y="259"/>
                      <a:pt x="0" y="580"/>
                    </a:cubicBezTo>
                    <a:cubicBezTo>
                      <a:pt x="0" y="901"/>
                      <a:pt x="259" y="1160"/>
                      <a:pt x="580" y="1160"/>
                    </a:cubicBezTo>
                    <a:cubicBezTo>
                      <a:pt x="901" y="1160"/>
                      <a:pt x="1160" y="901"/>
                      <a:pt x="1160" y="580"/>
                    </a:cubicBezTo>
                    <a:cubicBezTo>
                      <a:pt x="1160" y="259"/>
                      <a:pt x="901" y="0"/>
                      <a:pt x="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a:off x="10173142" y="4380039"/>
                <a:ext cx="37187" cy="37187"/>
              </a:xfrm>
              <a:custGeom>
                <a:rect b="b" l="l" r="r" t="t"/>
                <a:pathLst>
                  <a:path extrusionOk="0" h="1161" w="1161">
                    <a:moveTo>
                      <a:pt x="580" y="1"/>
                    </a:moveTo>
                    <a:cubicBezTo>
                      <a:pt x="259" y="1"/>
                      <a:pt x="0" y="260"/>
                      <a:pt x="0" y="581"/>
                    </a:cubicBezTo>
                    <a:cubicBezTo>
                      <a:pt x="0" y="902"/>
                      <a:pt x="259" y="1161"/>
                      <a:pt x="580" y="1161"/>
                    </a:cubicBezTo>
                    <a:cubicBezTo>
                      <a:pt x="901" y="1161"/>
                      <a:pt x="1160" y="902"/>
                      <a:pt x="1160" y="581"/>
                    </a:cubicBezTo>
                    <a:cubicBezTo>
                      <a:pt x="1160" y="260"/>
                      <a:pt x="901"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a:off x="10335150" y="4885824"/>
                <a:ext cx="37187" cy="37155"/>
              </a:xfrm>
              <a:custGeom>
                <a:rect b="b" l="l" r="r" t="t"/>
                <a:pathLst>
                  <a:path extrusionOk="0" h="1160"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a:off x="10335150" y="4717218"/>
                <a:ext cx="37187" cy="37187"/>
              </a:xfrm>
              <a:custGeom>
                <a:rect b="b" l="l" r="r" t="t"/>
                <a:pathLst>
                  <a:path extrusionOk="0" h="1161" w="1161">
                    <a:moveTo>
                      <a:pt x="581" y="1"/>
                    </a:moveTo>
                    <a:cubicBezTo>
                      <a:pt x="259" y="1"/>
                      <a:pt x="1" y="259"/>
                      <a:pt x="1" y="581"/>
                    </a:cubicBezTo>
                    <a:cubicBezTo>
                      <a:pt x="1" y="902"/>
                      <a:pt x="259" y="1160"/>
                      <a:pt x="581" y="1160"/>
                    </a:cubicBezTo>
                    <a:cubicBezTo>
                      <a:pt x="902" y="1160"/>
                      <a:pt x="1160" y="902"/>
                      <a:pt x="1160" y="581"/>
                    </a:cubicBezTo>
                    <a:cubicBezTo>
                      <a:pt x="1160"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a:off x="10335150" y="4548644"/>
                <a:ext cx="37187" cy="37187"/>
              </a:xfrm>
              <a:custGeom>
                <a:rect b="b" l="l" r="r" t="t"/>
                <a:pathLst>
                  <a:path extrusionOk="0" h="1161" w="1161">
                    <a:moveTo>
                      <a:pt x="581" y="0"/>
                    </a:moveTo>
                    <a:cubicBezTo>
                      <a:pt x="259" y="0"/>
                      <a:pt x="1" y="259"/>
                      <a:pt x="1" y="580"/>
                    </a:cubicBezTo>
                    <a:cubicBezTo>
                      <a:pt x="1" y="901"/>
                      <a:pt x="259" y="1160"/>
                      <a:pt x="581" y="1160"/>
                    </a:cubicBezTo>
                    <a:cubicBezTo>
                      <a:pt x="902" y="1160"/>
                      <a:pt x="1160" y="901"/>
                      <a:pt x="1160" y="580"/>
                    </a:cubicBezTo>
                    <a:cubicBezTo>
                      <a:pt x="1160"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a:off x="10335150" y="4380039"/>
                <a:ext cx="37187" cy="37187"/>
              </a:xfrm>
              <a:custGeom>
                <a:rect b="b" l="l" r="r" t="t"/>
                <a:pathLst>
                  <a:path extrusionOk="0" h="1161" w="1161">
                    <a:moveTo>
                      <a:pt x="581" y="1"/>
                    </a:moveTo>
                    <a:cubicBezTo>
                      <a:pt x="259" y="1"/>
                      <a:pt x="1" y="260"/>
                      <a:pt x="1" y="581"/>
                    </a:cubicBezTo>
                    <a:cubicBezTo>
                      <a:pt x="1" y="902"/>
                      <a:pt x="259" y="1161"/>
                      <a:pt x="581" y="1161"/>
                    </a:cubicBezTo>
                    <a:cubicBezTo>
                      <a:pt x="902" y="1161"/>
                      <a:pt x="1160" y="902"/>
                      <a:pt x="1160" y="581"/>
                    </a:cubicBezTo>
                    <a:cubicBezTo>
                      <a:pt x="1160"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a:off x="10497158" y="4885824"/>
                <a:ext cx="37187" cy="37155"/>
              </a:xfrm>
              <a:custGeom>
                <a:rect b="b" l="l" r="r" t="t"/>
                <a:pathLst>
                  <a:path extrusionOk="0" h="1160"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a:off x="10497158" y="4717218"/>
                <a:ext cx="37187" cy="37187"/>
              </a:xfrm>
              <a:custGeom>
                <a:rect b="b" l="l" r="r" t="t"/>
                <a:pathLst>
                  <a:path extrusionOk="0" h="1161" w="1161">
                    <a:moveTo>
                      <a:pt x="581" y="1"/>
                    </a:moveTo>
                    <a:cubicBezTo>
                      <a:pt x="260" y="1"/>
                      <a:pt x="1" y="259"/>
                      <a:pt x="1" y="581"/>
                    </a:cubicBezTo>
                    <a:cubicBezTo>
                      <a:pt x="1" y="902"/>
                      <a:pt x="260" y="1160"/>
                      <a:pt x="581" y="1160"/>
                    </a:cubicBezTo>
                    <a:cubicBezTo>
                      <a:pt x="902" y="1160"/>
                      <a:pt x="1161" y="902"/>
                      <a:pt x="1161" y="581"/>
                    </a:cubicBezTo>
                    <a:cubicBezTo>
                      <a:pt x="1161" y="259"/>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10497158" y="4548644"/>
                <a:ext cx="37187" cy="37187"/>
              </a:xfrm>
              <a:custGeom>
                <a:rect b="b" l="l" r="r" t="t"/>
                <a:pathLst>
                  <a:path extrusionOk="0" h="1161" w="1161">
                    <a:moveTo>
                      <a:pt x="581" y="0"/>
                    </a:moveTo>
                    <a:cubicBezTo>
                      <a:pt x="260" y="0"/>
                      <a:pt x="1" y="259"/>
                      <a:pt x="1" y="580"/>
                    </a:cubicBezTo>
                    <a:cubicBezTo>
                      <a:pt x="1" y="901"/>
                      <a:pt x="260" y="1160"/>
                      <a:pt x="581" y="1160"/>
                    </a:cubicBezTo>
                    <a:cubicBezTo>
                      <a:pt x="902" y="1160"/>
                      <a:pt x="1161" y="901"/>
                      <a:pt x="1161" y="580"/>
                    </a:cubicBezTo>
                    <a:cubicBezTo>
                      <a:pt x="1161" y="259"/>
                      <a:pt x="902"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a:off x="10497158" y="4380039"/>
                <a:ext cx="37187" cy="37187"/>
              </a:xfrm>
              <a:custGeom>
                <a:rect b="b" l="l" r="r" t="t"/>
                <a:pathLst>
                  <a:path extrusionOk="0" h="1161" w="1161">
                    <a:moveTo>
                      <a:pt x="581" y="1"/>
                    </a:moveTo>
                    <a:cubicBezTo>
                      <a:pt x="260" y="1"/>
                      <a:pt x="1" y="260"/>
                      <a:pt x="1" y="581"/>
                    </a:cubicBezTo>
                    <a:cubicBezTo>
                      <a:pt x="1" y="902"/>
                      <a:pt x="260" y="1161"/>
                      <a:pt x="581" y="1161"/>
                    </a:cubicBezTo>
                    <a:cubicBezTo>
                      <a:pt x="902" y="1161"/>
                      <a:pt x="1161" y="902"/>
                      <a:pt x="1161" y="581"/>
                    </a:cubicBezTo>
                    <a:cubicBezTo>
                      <a:pt x="1161" y="260"/>
                      <a:pt x="902" y="1"/>
                      <a:pt x="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9" name="Google Shape;939;p28"/>
          <p:cNvSpPr txBox="1"/>
          <p:nvPr/>
        </p:nvSpPr>
        <p:spPr>
          <a:xfrm>
            <a:off x="3189225" y="2845325"/>
            <a:ext cx="3000000" cy="2001000"/>
          </a:xfrm>
          <a:prstGeom prst="rect">
            <a:avLst/>
          </a:prstGeom>
          <a:noFill/>
          <a:ln>
            <a:noFill/>
          </a:ln>
        </p:spPr>
        <p:txBody>
          <a:bodyPr anchorCtr="0" anchor="t" bIns="91425" lIns="91425" spcFirstLastPara="1" rIns="91425" wrap="square" tIns="91425">
            <a:spAutoFit/>
          </a:bodyPr>
          <a:lstStyle/>
          <a:p>
            <a:pPr indent="-311150" lvl="0" marL="457200" rtl="0" algn="l">
              <a:lnSpc>
                <a:spcPct val="200000"/>
              </a:lnSpc>
              <a:spcBef>
                <a:spcPts val="0"/>
              </a:spcBef>
              <a:spcAft>
                <a:spcPts val="0"/>
              </a:spcAft>
              <a:buClr>
                <a:srgbClr val="CC0000"/>
              </a:buClr>
              <a:buSzPts val="1300"/>
              <a:buAutoNum type="arabicPeriod"/>
            </a:pPr>
            <a:r>
              <a:rPr b="1" i="1" lang="en" sz="1300">
                <a:solidFill>
                  <a:srgbClr val="CC0000"/>
                </a:solidFill>
              </a:rPr>
              <a:t>Tech Sector Focus</a:t>
            </a:r>
            <a:endParaRPr b="1" i="1" sz="1300">
              <a:solidFill>
                <a:srgbClr val="CC0000"/>
              </a:solidFill>
            </a:endParaRPr>
          </a:p>
          <a:p>
            <a:pPr indent="-311150" lvl="0" marL="457200" rtl="0" algn="l">
              <a:lnSpc>
                <a:spcPct val="200000"/>
              </a:lnSpc>
              <a:spcBef>
                <a:spcPts val="0"/>
              </a:spcBef>
              <a:spcAft>
                <a:spcPts val="0"/>
              </a:spcAft>
              <a:buClr>
                <a:srgbClr val="CC0000"/>
              </a:buClr>
              <a:buSzPts val="1300"/>
              <a:buAutoNum type="arabicPeriod"/>
            </a:pPr>
            <a:r>
              <a:rPr b="1" i="1" lang="en" sz="1300">
                <a:solidFill>
                  <a:srgbClr val="CC0000"/>
                </a:solidFill>
              </a:rPr>
              <a:t>Consumer Discretionary and </a:t>
            </a:r>
            <a:r>
              <a:rPr b="1" i="1" lang="en" sz="1300">
                <a:solidFill>
                  <a:srgbClr val="CC0000"/>
                </a:solidFill>
              </a:rPr>
              <a:t>Luxury</a:t>
            </a:r>
            <a:endParaRPr b="1" i="1" sz="1300">
              <a:solidFill>
                <a:srgbClr val="CC0000"/>
              </a:solidFill>
            </a:endParaRPr>
          </a:p>
          <a:p>
            <a:pPr indent="-311150" lvl="0" marL="457200" rtl="0" algn="l">
              <a:lnSpc>
                <a:spcPct val="200000"/>
              </a:lnSpc>
              <a:spcBef>
                <a:spcPts val="0"/>
              </a:spcBef>
              <a:spcAft>
                <a:spcPts val="0"/>
              </a:spcAft>
              <a:buClr>
                <a:srgbClr val="CC0000"/>
              </a:buClr>
              <a:buSzPts val="1300"/>
              <a:buAutoNum type="arabicPeriod"/>
            </a:pPr>
            <a:r>
              <a:rPr b="1" i="1" lang="en" sz="1300">
                <a:solidFill>
                  <a:srgbClr val="CC0000"/>
                </a:solidFill>
              </a:rPr>
              <a:t>Growth Potential</a:t>
            </a:r>
            <a:endParaRPr b="1" i="1" sz="1300">
              <a:solidFill>
                <a:srgbClr val="CC0000"/>
              </a:solidFill>
            </a:endParaRPr>
          </a:p>
          <a:p>
            <a:pPr indent="0" lvl="0" marL="457200" rtl="0" algn="l">
              <a:spcBef>
                <a:spcPts val="0"/>
              </a:spcBef>
              <a:spcAft>
                <a:spcPts val="0"/>
              </a:spcAft>
              <a:buNone/>
            </a:pPr>
            <a:r>
              <a:t/>
            </a:r>
            <a:endParaRPr>
              <a:solidFill>
                <a:srgbClr val="CC0000"/>
              </a:solidFill>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29"/>
          <p:cNvSpPr txBox="1"/>
          <p:nvPr>
            <p:ph type="title"/>
          </p:nvPr>
        </p:nvSpPr>
        <p:spPr>
          <a:xfrm>
            <a:off x="713225" y="539500"/>
            <a:ext cx="4294800" cy="12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rPr>
              <a:t>Portfolio Composition</a:t>
            </a:r>
            <a:endParaRPr>
              <a:solidFill>
                <a:srgbClr val="FF0000"/>
              </a:solidFill>
            </a:endParaRPr>
          </a:p>
        </p:txBody>
      </p:sp>
      <p:sp>
        <p:nvSpPr>
          <p:cNvPr id="945" name="Google Shape;945;p29"/>
          <p:cNvSpPr/>
          <p:nvPr>
            <p:ph idx="2" type="pic"/>
          </p:nvPr>
        </p:nvSpPr>
        <p:spPr>
          <a:xfrm flipH="1">
            <a:off x="6357000" y="539500"/>
            <a:ext cx="2787000" cy="4064400"/>
          </a:xfrm>
          <a:prstGeom prst="round1Rect">
            <a:avLst>
              <a:gd fmla="val 16667" name="adj"/>
            </a:avLst>
          </a:prstGeom>
        </p:spPr>
      </p:sp>
      <p:graphicFrame>
        <p:nvGraphicFramePr>
          <p:cNvPr id="946" name="Google Shape;946;p29"/>
          <p:cNvGraphicFramePr/>
          <p:nvPr/>
        </p:nvGraphicFramePr>
        <p:xfrm>
          <a:off x="952500" y="1906525"/>
          <a:ext cx="3000000" cy="3000000"/>
        </p:xfrm>
        <a:graphic>
          <a:graphicData uri="http://schemas.openxmlformats.org/drawingml/2006/table">
            <a:tbl>
              <a:tblPr>
                <a:noFill/>
                <a:tableStyleId>{B2B126B0-C9BA-4403-AB36-90310DC5D5D3}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Stock</a:t>
                      </a:r>
                      <a:endParaRPr/>
                    </a:p>
                  </a:txBody>
                  <a:tcPr marT="91425" marB="91425" marR="91425" marL="91425"/>
                </a:tc>
                <a:tc>
                  <a:txBody>
                    <a:bodyPr/>
                    <a:lstStyle/>
                    <a:p>
                      <a:pPr indent="0" lvl="0" marL="0" rtl="0" algn="l">
                        <a:spcBef>
                          <a:spcPts val="0"/>
                        </a:spcBef>
                        <a:spcAft>
                          <a:spcPts val="0"/>
                        </a:spcAft>
                        <a:buNone/>
                      </a:pPr>
                      <a:r>
                        <a:rPr lang="en"/>
                        <a:t>Price($)</a:t>
                      </a:r>
                      <a:endParaRPr/>
                    </a:p>
                  </a:txBody>
                  <a:tcPr marT="91425" marB="91425" marR="91425" marL="91425"/>
                </a:tc>
                <a:tc>
                  <a:txBody>
                    <a:bodyPr/>
                    <a:lstStyle/>
                    <a:p>
                      <a:pPr indent="0" lvl="0" marL="0" rtl="0" algn="l">
                        <a:spcBef>
                          <a:spcPts val="0"/>
                        </a:spcBef>
                        <a:spcAft>
                          <a:spcPts val="0"/>
                        </a:spcAft>
                        <a:buNone/>
                      </a:pPr>
                      <a:r>
                        <a:rPr lang="en"/>
                        <a:t>Shares</a:t>
                      </a:r>
                      <a:endParaRPr/>
                    </a:p>
                  </a:txBody>
                  <a:tcPr marT="91425" marB="91425" marR="91425" marL="91425"/>
                </a:tc>
                <a:tc>
                  <a:txBody>
                    <a:bodyPr/>
                    <a:lstStyle/>
                    <a:p>
                      <a:pPr indent="0" lvl="0" marL="0" rtl="0" algn="l">
                        <a:spcBef>
                          <a:spcPts val="0"/>
                        </a:spcBef>
                        <a:spcAft>
                          <a:spcPts val="0"/>
                        </a:spcAft>
                        <a:buNone/>
                      </a:pPr>
                      <a:r>
                        <a:rPr lang="en"/>
                        <a:t>Cost Base</a:t>
                      </a:r>
                      <a:endParaRPr/>
                    </a:p>
                  </a:txBody>
                  <a:tcPr marT="91425" marB="91425" marR="91425" marL="91425"/>
                </a:tc>
                <a:tc>
                  <a:txBody>
                    <a:bodyPr/>
                    <a:lstStyle/>
                    <a:p>
                      <a:pPr indent="0" lvl="0" marL="0" rtl="0" algn="l">
                        <a:spcBef>
                          <a:spcPts val="0"/>
                        </a:spcBef>
                        <a:spcAft>
                          <a:spcPts val="0"/>
                        </a:spcAft>
                        <a:buNone/>
                      </a:pPr>
                      <a:r>
                        <a:rPr lang="en"/>
                        <a:t>Initial Weight(%)</a:t>
                      </a:r>
                      <a:endParaRPr/>
                    </a:p>
                  </a:txBody>
                  <a:tcPr marT="91425" marB="91425" marR="91425" marL="91425"/>
                </a:tc>
              </a:tr>
              <a:tr h="381000">
                <a:tc>
                  <a:txBody>
                    <a:bodyPr/>
                    <a:lstStyle/>
                    <a:p>
                      <a:pPr indent="0" lvl="0" marL="0" rtl="0" algn="l">
                        <a:spcBef>
                          <a:spcPts val="0"/>
                        </a:spcBef>
                        <a:spcAft>
                          <a:spcPts val="0"/>
                        </a:spcAft>
                        <a:buNone/>
                      </a:pPr>
                      <a:r>
                        <a:rPr lang="en"/>
                        <a:t>Best Buy</a:t>
                      </a:r>
                      <a:endParaRPr/>
                    </a:p>
                  </a:txBody>
                  <a:tcPr marT="91425" marB="91425" marR="91425" marL="91425"/>
                </a:tc>
                <a:tc>
                  <a:txBody>
                    <a:bodyPr/>
                    <a:lstStyle/>
                    <a:p>
                      <a:pPr indent="0" lvl="0" marL="0" rtl="0" algn="l">
                        <a:spcBef>
                          <a:spcPts val="0"/>
                        </a:spcBef>
                        <a:spcAft>
                          <a:spcPts val="0"/>
                        </a:spcAft>
                        <a:buNone/>
                      </a:pPr>
                      <a:r>
                        <a:rPr lang="en"/>
                        <a:t>76.79</a:t>
                      </a:r>
                      <a:endParaRPr/>
                    </a:p>
                  </a:txBody>
                  <a:tcPr marT="91425" marB="91425" marR="91425" marL="91425"/>
                </a:tc>
                <a:tc>
                  <a:txBody>
                    <a:bodyPr/>
                    <a:lstStyle/>
                    <a:p>
                      <a:pPr indent="0" lvl="0" marL="0" rtl="0" algn="l">
                        <a:spcBef>
                          <a:spcPts val="0"/>
                        </a:spcBef>
                        <a:spcAft>
                          <a:spcPts val="0"/>
                        </a:spcAft>
                        <a:buNone/>
                      </a:pPr>
                      <a:r>
                        <a:rPr lang="en"/>
                        <a:t>250</a:t>
                      </a:r>
                      <a:endParaRPr/>
                    </a:p>
                  </a:txBody>
                  <a:tcPr marT="91425" marB="91425" marR="91425" marL="91425"/>
                </a:tc>
                <a:tc>
                  <a:txBody>
                    <a:bodyPr/>
                    <a:lstStyle/>
                    <a:p>
                      <a:pPr indent="0" lvl="0" marL="0" rtl="0" algn="l">
                        <a:spcBef>
                          <a:spcPts val="0"/>
                        </a:spcBef>
                        <a:spcAft>
                          <a:spcPts val="0"/>
                        </a:spcAft>
                        <a:buNone/>
                      </a:pPr>
                      <a:r>
                        <a:rPr lang="en"/>
                        <a:t>19,197.5</a:t>
                      </a:r>
                      <a:endParaRPr/>
                    </a:p>
                  </a:txBody>
                  <a:tcPr marT="91425" marB="91425" marR="91425" marL="91425"/>
                </a:tc>
                <a:tc>
                  <a:txBody>
                    <a:bodyPr/>
                    <a:lstStyle/>
                    <a:p>
                      <a:pPr indent="0" lvl="0" marL="0" rtl="0" algn="l">
                        <a:spcBef>
                          <a:spcPts val="0"/>
                        </a:spcBef>
                        <a:spcAft>
                          <a:spcPts val="0"/>
                        </a:spcAft>
                        <a:buNone/>
                      </a:pPr>
                      <a:r>
                        <a:rPr lang="en"/>
                        <a:t>19.762%</a:t>
                      </a:r>
                      <a:endParaRPr/>
                    </a:p>
                  </a:txBody>
                  <a:tcPr marT="91425" marB="91425" marR="91425" marL="91425"/>
                </a:tc>
              </a:tr>
              <a:tr h="381000">
                <a:tc>
                  <a:txBody>
                    <a:bodyPr/>
                    <a:lstStyle/>
                    <a:p>
                      <a:pPr indent="0" lvl="0" marL="0" rtl="0" algn="l">
                        <a:spcBef>
                          <a:spcPts val="0"/>
                        </a:spcBef>
                        <a:spcAft>
                          <a:spcPts val="0"/>
                        </a:spcAft>
                        <a:buNone/>
                      </a:pPr>
                      <a:r>
                        <a:rPr lang="en"/>
                        <a:t>NVIDIA</a:t>
                      </a:r>
                      <a:endParaRPr/>
                    </a:p>
                  </a:txBody>
                  <a:tcPr marT="91425" marB="91425" marR="91425" marL="91425"/>
                </a:tc>
                <a:tc>
                  <a:txBody>
                    <a:bodyPr/>
                    <a:lstStyle/>
                    <a:p>
                      <a:pPr indent="0" lvl="0" marL="0" rtl="0" algn="l">
                        <a:spcBef>
                          <a:spcPts val="0"/>
                        </a:spcBef>
                        <a:spcAft>
                          <a:spcPts val="0"/>
                        </a:spcAft>
                        <a:buNone/>
                      </a:pPr>
                      <a:r>
                        <a:rPr lang="en"/>
                        <a:t>84.53</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42265</a:t>
                      </a:r>
                      <a:endParaRPr/>
                    </a:p>
                  </a:txBody>
                  <a:tcPr marT="91425" marB="91425" marR="91425" marL="91425"/>
                </a:tc>
                <a:tc>
                  <a:txBody>
                    <a:bodyPr/>
                    <a:lstStyle/>
                    <a:p>
                      <a:pPr indent="0" lvl="0" marL="0" rtl="0" algn="l">
                        <a:spcBef>
                          <a:spcPts val="0"/>
                        </a:spcBef>
                        <a:spcAft>
                          <a:spcPts val="0"/>
                        </a:spcAft>
                        <a:buNone/>
                      </a:pPr>
                      <a:r>
                        <a:rPr lang="en"/>
                        <a:t>43.5%</a:t>
                      </a:r>
                      <a:endParaRPr/>
                    </a:p>
                  </a:txBody>
                  <a:tcPr marT="91425" marB="91425" marR="91425" marL="91425"/>
                </a:tc>
              </a:tr>
              <a:tr h="381000">
                <a:tc>
                  <a:txBody>
                    <a:bodyPr/>
                    <a:lstStyle/>
                    <a:p>
                      <a:pPr indent="0" lvl="0" marL="0" rtl="0" algn="l">
                        <a:spcBef>
                          <a:spcPts val="0"/>
                        </a:spcBef>
                        <a:spcAft>
                          <a:spcPts val="0"/>
                        </a:spcAft>
                        <a:buNone/>
                      </a:pPr>
                      <a:r>
                        <a:rPr lang="en"/>
                        <a:t>Louis Vuitton</a:t>
                      </a:r>
                      <a:endParaRPr/>
                    </a:p>
                  </a:txBody>
                  <a:tcPr marT="91425" marB="91425" marR="91425" marL="91425"/>
                </a:tc>
                <a:tc>
                  <a:txBody>
                    <a:bodyPr/>
                    <a:lstStyle/>
                    <a:p>
                      <a:pPr indent="0" lvl="0" marL="0" rtl="0" algn="l">
                        <a:spcBef>
                          <a:spcPts val="0"/>
                        </a:spcBef>
                        <a:spcAft>
                          <a:spcPts val="0"/>
                        </a:spcAft>
                        <a:buNone/>
                      </a:pPr>
                      <a:r>
                        <a:rPr lang="en"/>
                        <a:t>858.45</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12876.75</a:t>
                      </a:r>
                      <a:endParaRPr/>
                    </a:p>
                  </a:txBody>
                  <a:tcPr marT="91425" marB="91425" marR="91425" marL="91425"/>
                </a:tc>
                <a:tc>
                  <a:txBody>
                    <a:bodyPr/>
                    <a:lstStyle/>
                    <a:p>
                      <a:pPr indent="0" lvl="0" marL="0" rtl="0" algn="l">
                        <a:spcBef>
                          <a:spcPts val="0"/>
                        </a:spcBef>
                        <a:spcAft>
                          <a:spcPts val="0"/>
                        </a:spcAft>
                        <a:buNone/>
                      </a:pPr>
                      <a:r>
                        <a:rPr lang="en"/>
                        <a:t>13.25%</a:t>
                      </a:r>
                      <a:endParaRPr/>
                    </a:p>
                  </a:txBody>
                  <a:tcPr marT="91425" marB="91425" marR="91425" marL="91425"/>
                </a:tc>
              </a:tr>
              <a:tr h="381000">
                <a:tc>
                  <a:txBody>
                    <a:bodyPr/>
                    <a:lstStyle/>
                    <a:p>
                      <a:pPr indent="0" lvl="0" marL="0" rtl="0" algn="l">
                        <a:spcBef>
                          <a:spcPts val="0"/>
                        </a:spcBef>
                        <a:spcAft>
                          <a:spcPts val="0"/>
                        </a:spcAft>
                        <a:buNone/>
                      </a:pPr>
                      <a:r>
                        <a:rPr lang="en"/>
                        <a:t>Uber</a:t>
                      </a:r>
                      <a:endParaRPr/>
                    </a:p>
                  </a:txBody>
                  <a:tcPr marT="91425" marB="91425" marR="91425" marL="91425"/>
                </a:tc>
                <a:tc>
                  <a:txBody>
                    <a:bodyPr/>
                    <a:lstStyle/>
                    <a:p>
                      <a:pPr indent="0" lvl="0" marL="0" rtl="0" algn="l">
                        <a:spcBef>
                          <a:spcPts val="0"/>
                        </a:spcBef>
                        <a:spcAft>
                          <a:spcPts val="0"/>
                        </a:spcAft>
                        <a:buNone/>
                      </a:pPr>
                      <a:r>
                        <a:rPr lang="en"/>
                        <a:t>72.26</a:t>
                      </a:r>
                      <a:endParaRPr/>
                    </a:p>
                  </a:txBody>
                  <a:tcPr marT="91425" marB="91425" marR="91425" marL="91425"/>
                </a:tc>
                <a:tc>
                  <a:txBody>
                    <a:bodyPr/>
                    <a:lstStyle/>
                    <a:p>
                      <a:pPr indent="0" lvl="0" marL="0" rtl="0" algn="l">
                        <a:spcBef>
                          <a:spcPts val="0"/>
                        </a:spcBef>
                        <a:spcAft>
                          <a:spcPts val="0"/>
                        </a:spcAft>
                        <a:buNone/>
                      </a:pPr>
                      <a:r>
                        <a:rPr lang="en"/>
                        <a:t>165</a:t>
                      </a:r>
                      <a:endParaRPr/>
                    </a:p>
                  </a:txBody>
                  <a:tcPr marT="91425" marB="91425" marR="91425" marL="91425"/>
                </a:tc>
                <a:tc>
                  <a:txBody>
                    <a:bodyPr/>
                    <a:lstStyle/>
                    <a:p>
                      <a:pPr indent="0" lvl="0" marL="0" rtl="0" algn="l">
                        <a:spcBef>
                          <a:spcPts val="0"/>
                        </a:spcBef>
                        <a:spcAft>
                          <a:spcPts val="0"/>
                        </a:spcAft>
                        <a:buNone/>
                      </a:pPr>
                      <a:r>
                        <a:rPr lang="en"/>
                        <a:t>11922.9</a:t>
                      </a:r>
                      <a:endParaRPr/>
                    </a:p>
                  </a:txBody>
                  <a:tcPr marT="91425" marB="91425" marR="91425" marL="91425"/>
                </a:tc>
                <a:tc>
                  <a:txBody>
                    <a:bodyPr/>
                    <a:lstStyle/>
                    <a:p>
                      <a:pPr indent="0" lvl="0" marL="0" rtl="0" algn="l">
                        <a:spcBef>
                          <a:spcPts val="0"/>
                        </a:spcBef>
                        <a:spcAft>
                          <a:spcPts val="0"/>
                        </a:spcAft>
                        <a:buNone/>
                      </a:pPr>
                      <a:r>
                        <a:rPr lang="en"/>
                        <a:t>12.227</a:t>
                      </a:r>
                      <a:endParaRPr/>
                    </a:p>
                  </a:txBody>
                  <a:tcPr marT="91425" marB="91425" marR="91425" marL="91425"/>
                </a:tc>
              </a:tr>
              <a:tr h="381000">
                <a:tc>
                  <a:txBody>
                    <a:bodyPr/>
                    <a:lstStyle/>
                    <a:p>
                      <a:pPr indent="0" lvl="0" marL="0" rtl="0" algn="l">
                        <a:spcBef>
                          <a:spcPts val="0"/>
                        </a:spcBef>
                        <a:spcAft>
                          <a:spcPts val="0"/>
                        </a:spcAft>
                        <a:buNone/>
                      </a:pPr>
                      <a:r>
                        <a:rPr lang="en"/>
                        <a:t>Micron</a:t>
                      </a:r>
                      <a:endParaRPr/>
                    </a:p>
                  </a:txBody>
                  <a:tcPr marT="91425" marB="91425" marR="91425" marL="91425"/>
                </a:tc>
                <a:tc>
                  <a:txBody>
                    <a:bodyPr/>
                    <a:lstStyle/>
                    <a:p>
                      <a:pPr indent="0" lvl="0" marL="0" rtl="0" algn="l">
                        <a:spcBef>
                          <a:spcPts val="0"/>
                        </a:spcBef>
                        <a:spcAft>
                          <a:spcPts val="0"/>
                        </a:spcAft>
                        <a:buNone/>
                      </a:pPr>
                      <a:r>
                        <a:rPr lang="en"/>
                        <a:t>108.80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a:t>
                      </a:r>
                      <a:r>
                        <a:rPr lang="en"/>
                        <a:t>0880</a:t>
                      </a:r>
                      <a:endParaRPr/>
                    </a:p>
                  </a:txBody>
                  <a:tcPr marT="91425" marB="91425" marR="91425" marL="91425"/>
                </a:tc>
                <a:tc>
                  <a:txBody>
                    <a:bodyPr/>
                    <a:lstStyle/>
                    <a:p>
                      <a:pPr indent="0" lvl="0" marL="0" rtl="0" algn="l">
                        <a:spcBef>
                          <a:spcPts val="0"/>
                        </a:spcBef>
                        <a:spcAft>
                          <a:spcPts val="0"/>
                        </a:spcAft>
                        <a:buNone/>
                      </a:pPr>
                      <a:r>
                        <a:rPr lang="en"/>
                        <a:t>11.20%</a:t>
                      </a:r>
                      <a:endParaRPr/>
                    </a:p>
                  </a:txBody>
                  <a:tcPr marT="91425" marB="91425" marR="91425" marL="91425"/>
                </a:tc>
              </a:tr>
              <a:tr h="381000">
                <a:tc>
                  <a:txBody>
                    <a:bodyPr/>
                    <a:lstStyle/>
                    <a:p>
                      <a:pPr indent="0" lvl="0" marL="0" rtl="0" algn="l">
                        <a:spcBef>
                          <a:spcPts val="0"/>
                        </a:spcBef>
                        <a:spcAft>
                          <a:spcPts val="0"/>
                        </a:spcAft>
                        <a:buNone/>
                      </a:pPr>
                      <a:r>
                        <a:rPr lang="en"/>
                        <a:t>Total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97,142.15</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0"/>
          <p:cNvSpPr txBox="1"/>
          <p:nvPr>
            <p:ph type="title"/>
          </p:nvPr>
        </p:nvSpPr>
        <p:spPr>
          <a:xfrm>
            <a:off x="720000" y="63425"/>
            <a:ext cx="77040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Return Analysis</a:t>
            </a:r>
            <a:endParaRPr/>
          </a:p>
        </p:txBody>
      </p:sp>
      <p:graphicFrame>
        <p:nvGraphicFramePr>
          <p:cNvPr id="952" name="Google Shape;952;p30"/>
          <p:cNvGraphicFramePr/>
          <p:nvPr/>
        </p:nvGraphicFramePr>
        <p:xfrm>
          <a:off x="256025" y="721025"/>
          <a:ext cx="3000000" cy="3000000"/>
        </p:xfrm>
        <a:graphic>
          <a:graphicData uri="http://schemas.openxmlformats.org/drawingml/2006/table">
            <a:tbl>
              <a:tblPr>
                <a:noFill/>
                <a:tableStyleId>{B2B126B0-C9BA-4403-AB36-90310DC5D5D3}</a:tableStyleId>
              </a:tblPr>
              <a:tblGrid>
                <a:gridCol w="871100"/>
                <a:gridCol w="1188200"/>
                <a:gridCol w="1141200"/>
                <a:gridCol w="918100"/>
                <a:gridCol w="1062875"/>
                <a:gridCol w="855500"/>
                <a:gridCol w="939550"/>
                <a:gridCol w="1284175"/>
              </a:tblGrid>
              <a:tr h="381000">
                <a:tc>
                  <a:txBody>
                    <a:bodyPr/>
                    <a:lstStyle/>
                    <a:p>
                      <a:pPr indent="0" lvl="0" marL="0" rtl="0" algn="l">
                        <a:spcBef>
                          <a:spcPts val="0"/>
                        </a:spcBef>
                        <a:spcAft>
                          <a:spcPts val="0"/>
                        </a:spcAft>
                        <a:buNone/>
                      </a:pPr>
                      <a:r>
                        <a:rPr lang="en">
                          <a:solidFill>
                            <a:schemeClr val="dk1"/>
                          </a:solidFill>
                          <a:highlight>
                            <a:schemeClr val="accent1"/>
                          </a:highlight>
                        </a:rPr>
                        <a:t>Stocks</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solidFill>
                            <a:schemeClr val="dk1"/>
                          </a:solidFill>
                          <a:highlight>
                            <a:schemeClr val="accent1"/>
                          </a:highlight>
                        </a:rPr>
                        <a:t>Mean Return</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solidFill>
                            <a:schemeClr val="dk1"/>
                          </a:solidFill>
                          <a:highlight>
                            <a:schemeClr val="accent1"/>
                          </a:highlight>
                        </a:rPr>
                        <a:t>Standard Deviation</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solidFill>
                            <a:schemeClr val="dk1"/>
                          </a:solidFill>
                          <a:highlight>
                            <a:schemeClr val="accent1"/>
                          </a:highlight>
                        </a:rPr>
                        <a:t>Sharpe Ratio</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solidFill>
                            <a:schemeClr val="dk1"/>
                          </a:solidFill>
                          <a:highlight>
                            <a:schemeClr val="accent1"/>
                          </a:highlight>
                        </a:rPr>
                        <a:t>Safety First Ratio (Sf Ratio)</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solidFill>
                            <a:schemeClr val="dk1"/>
                          </a:solidFill>
                          <a:highlight>
                            <a:schemeClr val="accent1"/>
                          </a:highlight>
                        </a:rPr>
                        <a:t>Beta (CAPM)</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solidFill>
                            <a:schemeClr val="dk1"/>
                          </a:solidFill>
                          <a:highlight>
                            <a:schemeClr val="accent1"/>
                          </a:highlight>
                        </a:rPr>
                        <a:t>Adj R Square</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solidFill>
                            <a:schemeClr val="dk1"/>
                          </a:solidFill>
                          <a:highlight>
                            <a:schemeClr val="accent1"/>
                          </a:highlight>
                        </a:rPr>
                        <a:t>Risk Assessment</a:t>
                      </a:r>
                      <a:endParaRPr>
                        <a:solidFill>
                          <a:schemeClr val="dk1"/>
                        </a:solidFill>
                        <a:highlight>
                          <a:schemeClr val="accen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381000">
                <a:tc>
                  <a:txBody>
                    <a:bodyPr/>
                    <a:lstStyle/>
                    <a:p>
                      <a:pPr indent="0" lvl="0" marL="0" rtl="0" algn="l">
                        <a:spcBef>
                          <a:spcPts val="0"/>
                        </a:spcBef>
                        <a:spcAft>
                          <a:spcPts val="0"/>
                        </a:spcAft>
                        <a:buNone/>
                      </a:pPr>
                      <a:r>
                        <a:rPr lang="en"/>
                        <a:t>Micron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0.00015129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0.02661663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0.00655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0.00157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1.43687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0.5677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More Risky (beta &gt; 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381000">
                <a:tc>
                  <a:txBody>
                    <a:bodyPr/>
                    <a:lstStyle/>
                    <a:p>
                      <a:pPr indent="0" lvl="0" marL="0" rtl="0" algn="l">
                        <a:spcBef>
                          <a:spcPts val="0"/>
                        </a:spcBef>
                        <a:spcAft>
                          <a:spcPts val="0"/>
                        </a:spcAft>
                        <a:buNone/>
                      </a:pPr>
                      <a:r>
                        <a:rPr lang="en"/>
                        <a:t>NVIDIA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0.0016214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0.0356571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0.04611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0.04611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1.59204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0.3945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More Risky (beta &gt; 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381000">
                <a:tc>
                  <a:txBody>
                    <a:bodyPr/>
                    <a:lstStyle/>
                    <a:p>
                      <a:pPr indent="0" lvl="0" marL="0" rtl="0" algn="l">
                        <a:spcBef>
                          <a:spcPts val="0"/>
                        </a:spcBef>
                        <a:spcAft>
                          <a:spcPts val="0"/>
                        </a:spcAft>
                        <a:buNone/>
                      </a:pPr>
                      <a:r>
                        <a:rPr lang="en"/>
                        <a:t>Uber</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0.0002530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0.0212358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0.01299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0.00676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2.17626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0.6941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More Risky (beta &gt; 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381000">
                <a:tc>
                  <a:txBody>
                    <a:bodyPr/>
                    <a:lstStyle/>
                    <a:p>
                      <a:pPr indent="0" lvl="0" marL="0" rtl="0" algn="l">
                        <a:spcBef>
                          <a:spcPts val="0"/>
                        </a:spcBef>
                        <a:spcAft>
                          <a:spcPts val="0"/>
                        </a:spcAft>
                        <a:buNone/>
                      </a:pPr>
                      <a:r>
                        <a:rPr lang="en"/>
                        <a:t>Louis Vuitton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0.0000723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0.0234089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-0.00211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-0.00777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0.99345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0.3986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t>Less Risky (beta &lt; 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bl>
          </a:graphicData>
        </a:graphic>
      </p:graphicFrame>
      <p:graphicFrame>
        <p:nvGraphicFramePr>
          <p:cNvPr id="953" name="Google Shape;953;p30"/>
          <p:cNvGraphicFramePr/>
          <p:nvPr/>
        </p:nvGraphicFramePr>
        <p:xfrm>
          <a:off x="304800" y="304800"/>
          <a:ext cx="3000000" cy="3000000"/>
        </p:xfrm>
        <a:graphic>
          <a:graphicData uri="http://schemas.openxmlformats.org/drawingml/2006/table">
            <a:tbl>
              <a:tblPr>
                <a:noFill/>
                <a:tableStyleId>{F421C88B-D454-4C5C-9A6D-8B030FF27870}</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54" name="Google Shape;954;p30"/>
          <p:cNvGraphicFramePr/>
          <p:nvPr/>
        </p:nvGraphicFramePr>
        <p:xfrm>
          <a:off x="457200" y="304800"/>
          <a:ext cx="3000000" cy="3000000"/>
        </p:xfrm>
        <a:graphic>
          <a:graphicData uri="http://schemas.openxmlformats.org/drawingml/2006/table">
            <a:tbl>
              <a:tblPr>
                <a:noFill/>
                <a:tableStyleId>{F421C88B-D454-4C5C-9A6D-8B030FF27870}</a:tableStyleId>
              </a:tblPr>
              <a:tblGrid>
                <a:gridCol w="361950"/>
              </a:tblGrid>
              <a:tr h="19050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55" name="Google Shape;955;p30"/>
          <p:cNvGraphicFramePr/>
          <p:nvPr/>
        </p:nvGraphicFramePr>
        <p:xfrm>
          <a:off x="457200" y="457200"/>
          <a:ext cx="3000000" cy="3000000"/>
        </p:xfrm>
        <a:graphic>
          <a:graphicData uri="http://schemas.openxmlformats.org/drawingml/2006/table">
            <a:tbl>
              <a:tblPr>
                <a:noFill/>
                <a:tableStyleId>{F421C88B-D454-4C5C-9A6D-8B030FF27870}</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1"/>
          <p:cNvSpPr txBox="1"/>
          <p:nvPr/>
        </p:nvSpPr>
        <p:spPr>
          <a:xfrm>
            <a:off x="0" y="0"/>
            <a:ext cx="8774400" cy="2805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200"/>
              </a:spcBef>
              <a:spcAft>
                <a:spcPts val="0"/>
              </a:spcAft>
              <a:buSzPts val="1500"/>
              <a:buChar char="●"/>
            </a:pPr>
            <a:r>
              <a:rPr lang="en" sz="1500"/>
              <a:t>NVIDIA emerges with the highest Sharpe ratio (0.0461), indicating superior risk-adjusted returns among the analyzed stocks. It also exhibits higher volatility compared to the market average (beta &gt; 1), making it appealing for investors seeking potentially higher returns despite increased risk.</a:t>
            </a:r>
            <a:endParaRPr sz="1500"/>
          </a:p>
          <a:p>
            <a:pPr indent="-323850" lvl="0" marL="457200" rtl="0" algn="just">
              <a:lnSpc>
                <a:spcPct val="115000"/>
              </a:lnSpc>
              <a:spcBef>
                <a:spcPts val="0"/>
              </a:spcBef>
              <a:spcAft>
                <a:spcPts val="0"/>
              </a:spcAft>
              <a:buSzPts val="1500"/>
              <a:buChar char="●"/>
            </a:pPr>
            <a:r>
              <a:rPr lang="en" sz="1500"/>
              <a:t>Uber follows closely with a positive Sharpe ratio (0.0130) and a significant beta (2.17626), suggesting it is also volatile but offers competitive risk-adjusted returns.</a:t>
            </a:r>
            <a:endParaRPr sz="1500"/>
          </a:p>
          <a:p>
            <a:pPr indent="-323850" lvl="0" marL="457200" rtl="0" algn="just">
              <a:lnSpc>
                <a:spcPct val="115000"/>
              </a:lnSpc>
              <a:spcBef>
                <a:spcPts val="0"/>
              </a:spcBef>
              <a:spcAft>
                <a:spcPts val="0"/>
              </a:spcAft>
              <a:buSzPts val="1500"/>
              <a:buChar char="●"/>
            </a:pPr>
            <a:r>
              <a:rPr lang="en" sz="1500"/>
              <a:t>Micron shows comparatively lower risk-adjusted returns with a Sharpe ratio of 0.0065 and a beta exceeding 1, indicating it is more volatile than the market.</a:t>
            </a:r>
            <a:endParaRPr sz="1500"/>
          </a:p>
          <a:p>
            <a:pPr indent="-323850" lvl="0" marL="457200" rtl="0" algn="just">
              <a:lnSpc>
                <a:spcPct val="115000"/>
              </a:lnSpc>
              <a:spcBef>
                <a:spcPts val="0"/>
              </a:spcBef>
              <a:spcAft>
                <a:spcPts val="0"/>
              </a:spcAft>
              <a:buSzPts val="1500"/>
              <a:buChar char="●"/>
            </a:pPr>
            <a:r>
              <a:rPr lang="en" sz="1500"/>
              <a:t>Louis Vuitton displays a negative Sharpe ratio (-0.0021) and a beta less than 1, signifying lower risk and poorer risk-adjusted returns</a:t>
            </a:r>
            <a:endParaRPr sz="1500"/>
          </a:p>
        </p:txBody>
      </p:sp>
      <p:sp>
        <p:nvSpPr>
          <p:cNvPr id="961" name="Google Shape;961;p31"/>
          <p:cNvSpPr txBox="1"/>
          <p:nvPr/>
        </p:nvSpPr>
        <p:spPr>
          <a:xfrm>
            <a:off x="164400" y="3151850"/>
            <a:ext cx="8457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t>Conclusion:</a:t>
            </a:r>
            <a:r>
              <a:rPr lang="en" sz="1500"/>
              <a:t> </a:t>
            </a:r>
            <a:r>
              <a:rPr lang="en" sz="1500"/>
              <a:t>NVIDIA and Uber are recommended for investors seeking higher returns relative to risk, while Micron offers a moderate risk-return profile. Louis Vuitton may appeal to conservative investors prioritizing lower risk over potential returns. Investors should align their choices with their risk tolerance and investment objectives.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32"/>
          <p:cNvSpPr txBox="1"/>
          <p:nvPr>
            <p:ph type="title"/>
          </p:nvPr>
        </p:nvSpPr>
        <p:spPr>
          <a:xfrm>
            <a:off x="190250" y="110375"/>
            <a:ext cx="8233800" cy="9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Stock Performance Analysis</a:t>
            </a:r>
            <a:endParaRPr/>
          </a:p>
        </p:txBody>
      </p:sp>
      <p:graphicFrame>
        <p:nvGraphicFramePr>
          <p:cNvPr id="967" name="Google Shape;967;p32"/>
          <p:cNvGraphicFramePr/>
          <p:nvPr/>
        </p:nvGraphicFramePr>
        <p:xfrm>
          <a:off x="76475" y="768875"/>
          <a:ext cx="3000000" cy="3000000"/>
        </p:xfrm>
        <a:graphic>
          <a:graphicData uri="http://schemas.openxmlformats.org/drawingml/2006/table">
            <a:tbl>
              <a:tblPr>
                <a:noFill/>
                <a:tableStyleId>{B2B126B0-C9BA-4403-AB36-90310DC5D5D3}</a:tableStyleId>
              </a:tblPr>
              <a:tblGrid>
                <a:gridCol w="1088950"/>
                <a:gridCol w="1053725"/>
                <a:gridCol w="1053725"/>
                <a:gridCol w="1053725"/>
                <a:gridCol w="1053725"/>
                <a:gridCol w="1053725"/>
                <a:gridCol w="1053725"/>
                <a:gridCol w="1053725"/>
              </a:tblGrid>
              <a:tr h="768325">
                <a:tc>
                  <a:txBody>
                    <a:bodyPr/>
                    <a:lstStyle/>
                    <a:p>
                      <a:pPr indent="0" lvl="0" marL="0" rtl="0" algn="l">
                        <a:spcBef>
                          <a:spcPts val="0"/>
                        </a:spcBef>
                        <a:spcAft>
                          <a:spcPts val="0"/>
                        </a:spcAft>
                        <a:buNone/>
                      </a:pPr>
                      <a:r>
                        <a:rPr lang="en" sz="1200"/>
                        <a:t>Stock</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Mean Return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Standard Deviation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Sharpe Ratio</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Beta (CAPM)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Intercept (p-value)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Coefficient of X1 (RM-RF)</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Adj R Square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768325">
                <a:tc>
                  <a:txBody>
                    <a:bodyPr/>
                    <a:lstStyle/>
                    <a:p>
                      <a:pPr indent="0" lvl="0" marL="0" rtl="0" algn="l">
                        <a:spcBef>
                          <a:spcPts val="0"/>
                        </a:spcBef>
                        <a:spcAft>
                          <a:spcPts val="0"/>
                        </a:spcAft>
                        <a:buNone/>
                      </a:pPr>
                      <a:r>
                        <a:rPr lang="en"/>
                        <a:t>NVIDIA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0.0016214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0.0356571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0.0461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1.59204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0.00067248 (0.7059)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1.59204 (p &lt; .0001)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0.3945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68" name="Google Shape;968;p32"/>
          <p:cNvSpPr txBox="1"/>
          <p:nvPr/>
        </p:nvSpPr>
        <p:spPr>
          <a:xfrm>
            <a:off x="76475" y="2415925"/>
            <a:ext cx="856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Analysis</a:t>
            </a:r>
            <a:r>
              <a:rPr lang="en"/>
              <a:t>: </a:t>
            </a:r>
            <a:r>
              <a:rPr lang="en"/>
              <a:t>NVIDIA demonstrates the highest Sharpe ratio among the stocks analyzed, indicating strong risk-adjusted returns. Its beta suggests higher volatility compared to the market average.</a:t>
            </a:r>
            <a:endParaRPr/>
          </a:p>
        </p:txBody>
      </p:sp>
      <p:graphicFrame>
        <p:nvGraphicFramePr>
          <p:cNvPr id="969" name="Google Shape;969;p32"/>
          <p:cNvGraphicFramePr/>
          <p:nvPr/>
        </p:nvGraphicFramePr>
        <p:xfrm>
          <a:off x="130475" y="3031525"/>
          <a:ext cx="3000000" cy="3000000"/>
        </p:xfrm>
        <a:graphic>
          <a:graphicData uri="http://schemas.openxmlformats.org/drawingml/2006/table">
            <a:tbl>
              <a:tblPr>
                <a:noFill/>
                <a:tableStyleId>{B2B126B0-C9BA-4403-AB36-90310DC5D5D3}</a:tableStyleId>
              </a:tblPr>
              <a:tblGrid>
                <a:gridCol w="1051375"/>
                <a:gridCol w="1051375"/>
                <a:gridCol w="1051375"/>
                <a:gridCol w="1051375"/>
                <a:gridCol w="1051375"/>
                <a:gridCol w="1051375"/>
                <a:gridCol w="1051375"/>
                <a:gridCol w="1051375"/>
              </a:tblGrid>
              <a:tr h="660375">
                <a:tc>
                  <a:txBody>
                    <a:bodyPr/>
                    <a:lstStyle/>
                    <a:p>
                      <a:pPr indent="0" lvl="0" marL="0" rtl="0" algn="l">
                        <a:spcBef>
                          <a:spcPts val="0"/>
                        </a:spcBef>
                        <a:spcAft>
                          <a:spcPts val="0"/>
                        </a:spcAft>
                        <a:buNone/>
                      </a:pPr>
                      <a:r>
                        <a:rPr lang="en" sz="1200"/>
                        <a:t>Stock</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Mean Return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Standard Deviation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Sharpe Ratio</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Beta (CAPM)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Intercept (p-value)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Coefficient of X1 (RM-RF)</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Adj R Square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550300">
                <a:tc>
                  <a:txBody>
                    <a:bodyPr/>
                    <a:lstStyle/>
                    <a:p>
                      <a:pPr indent="0" lvl="0" marL="0" rtl="0" algn="l">
                        <a:spcBef>
                          <a:spcPts val="0"/>
                        </a:spcBef>
                        <a:spcAft>
                          <a:spcPts val="0"/>
                        </a:spcAft>
                        <a:buNone/>
                      </a:pPr>
                      <a:r>
                        <a:rPr lang="en"/>
                        <a:t>Uber</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0.0002530</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0.0212358</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0.0130</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2.17626</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0.00067248 (0.3816)</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2.17626 (p &lt; .0001)</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0.6941</a:t>
                      </a:r>
                      <a:endParaRPr/>
                    </a:p>
                  </a:txBody>
                  <a:tcPr marT="91425" marB="91425" marR="91425" marL="91425">
                    <a:lnT cap="flat" cmpd="sng" w="9525">
                      <a:solidFill>
                        <a:schemeClr val="dk1"/>
                      </a:solidFill>
                      <a:prstDash val="solid"/>
                      <a:round/>
                      <a:headEnd len="sm" w="sm" type="none"/>
                      <a:tailEnd len="sm" w="sm" type="none"/>
                    </a:lnT>
                  </a:tcPr>
                </a:tc>
              </a:tr>
            </a:tbl>
          </a:graphicData>
        </a:graphic>
      </p:graphicFrame>
      <p:sp>
        <p:nvSpPr>
          <p:cNvPr id="970" name="Google Shape;970;p32"/>
          <p:cNvSpPr txBox="1"/>
          <p:nvPr/>
        </p:nvSpPr>
        <p:spPr>
          <a:xfrm>
            <a:off x="847850" y="4429575"/>
            <a:ext cx="77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Analysis:</a:t>
            </a:r>
            <a:r>
              <a:rPr lang="en"/>
              <a:t> </a:t>
            </a:r>
            <a:r>
              <a:rPr lang="en"/>
              <a:t>Uber shows a positive Sharpe ratio and the highest beta among the stocks, indicating higher volatility and competitive risk-adjusted returns.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graphicFrame>
        <p:nvGraphicFramePr>
          <p:cNvPr id="975" name="Google Shape;975;p33"/>
          <p:cNvGraphicFramePr/>
          <p:nvPr/>
        </p:nvGraphicFramePr>
        <p:xfrm>
          <a:off x="46975" y="0"/>
          <a:ext cx="3000000" cy="3000000"/>
        </p:xfrm>
        <a:graphic>
          <a:graphicData uri="http://schemas.openxmlformats.org/drawingml/2006/table">
            <a:tbl>
              <a:tblPr>
                <a:noFill/>
                <a:tableStyleId>{B2B126B0-C9BA-4403-AB36-90310DC5D5D3}</a:tableStyleId>
              </a:tblPr>
              <a:tblGrid>
                <a:gridCol w="757025"/>
                <a:gridCol w="804000"/>
                <a:gridCol w="804000"/>
                <a:gridCol w="804000"/>
                <a:gridCol w="804000"/>
                <a:gridCol w="804000"/>
                <a:gridCol w="804000"/>
                <a:gridCol w="804000"/>
              </a:tblGrid>
              <a:tr h="625475">
                <a:tc>
                  <a:txBody>
                    <a:bodyPr/>
                    <a:lstStyle/>
                    <a:p>
                      <a:pPr indent="0" lvl="0" marL="0" rtl="0" algn="l">
                        <a:spcBef>
                          <a:spcPts val="0"/>
                        </a:spcBef>
                        <a:spcAft>
                          <a:spcPts val="0"/>
                        </a:spcAft>
                        <a:buNone/>
                      </a:pPr>
                      <a:r>
                        <a:rPr lang="en" sz="1200"/>
                        <a:t>Stock</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Mean Return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Standard Deviation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Sharpe Ratio</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Beta (CAPM)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Intercept (p-value)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Coefficient of X1 (RM-RF)</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Adj R Square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877875">
                <a:tc>
                  <a:txBody>
                    <a:bodyPr/>
                    <a:lstStyle/>
                    <a:p>
                      <a:pPr indent="0" lvl="0" marL="0" rtl="0" algn="l">
                        <a:spcBef>
                          <a:spcPts val="0"/>
                        </a:spcBef>
                        <a:spcAft>
                          <a:spcPts val="0"/>
                        </a:spcAft>
                        <a:buNone/>
                      </a:pPr>
                      <a:r>
                        <a:rPr lang="en"/>
                        <a:t>Micron</a:t>
                      </a:r>
                      <a:endParaRPr/>
                    </a:p>
                  </a:txBody>
                  <a:tcPr marT="91425" marB="91425" marR="91425" marL="91425">
                    <a:lnT cap="flat" cmpd="sng" w="9525">
                      <a:solidFill>
                        <a:schemeClr val="dk1"/>
                      </a:solidFill>
                      <a:prstDash val="solid"/>
                      <a:round/>
                      <a:headEnd len="sm" w="sm" type="none"/>
                      <a:tailEnd len="sm" w="sm" type="none"/>
                    </a:lnT>
                    <a:solidFill>
                      <a:srgbClr val="FFFF00"/>
                    </a:solidFill>
                  </a:tcPr>
                </a:tc>
                <a:tc>
                  <a:txBody>
                    <a:bodyPr/>
                    <a:lstStyle/>
                    <a:p>
                      <a:pPr indent="0" lvl="0" marL="0" rtl="0" algn="l">
                        <a:spcBef>
                          <a:spcPts val="0"/>
                        </a:spcBef>
                        <a:spcAft>
                          <a:spcPts val="0"/>
                        </a:spcAft>
                        <a:buNone/>
                      </a:pPr>
                      <a:r>
                        <a:rPr lang="en"/>
                        <a:t>0.00015129</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0.02661663</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0.0065</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1.43687</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-0.00049324 (0.6637)</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1.43687 (p &lt; .0001)</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0.5677</a:t>
                      </a:r>
                      <a:endParaRPr/>
                    </a:p>
                  </a:txBody>
                  <a:tcPr marT="91425" marB="91425" marR="91425" marL="91425">
                    <a:lnT cap="flat" cmpd="sng" w="9525">
                      <a:solidFill>
                        <a:schemeClr val="dk1"/>
                      </a:solidFill>
                      <a:prstDash val="solid"/>
                      <a:round/>
                      <a:headEnd len="sm" w="sm" type="none"/>
                      <a:tailEnd len="sm" w="sm" type="none"/>
                    </a:lnT>
                  </a:tcPr>
                </a:tc>
              </a:tr>
            </a:tbl>
          </a:graphicData>
        </a:graphic>
      </p:graphicFrame>
      <p:sp>
        <p:nvSpPr>
          <p:cNvPr id="976" name="Google Shape;976;p33"/>
          <p:cNvSpPr txBox="1"/>
          <p:nvPr/>
        </p:nvSpPr>
        <p:spPr>
          <a:xfrm>
            <a:off x="6578525" y="63425"/>
            <a:ext cx="256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Analysis: </a:t>
            </a:r>
            <a:r>
              <a:rPr lang="en" sz="1500"/>
              <a:t>Micron exhibits lower risk-adjusted returns compared to NVIDIA and Uber, with a moderate beta indicating higher volatility than the market.</a:t>
            </a:r>
            <a:endParaRPr sz="1500"/>
          </a:p>
        </p:txBody>
      </p:sp>
      <p:graphicFrame>
        <p:nvGraphicFramePr>
          <p:cNvPr id="977" name="Google Shape;977;p33"/>
          <p:cNvGraphicFramePr/>
          <p:nvPr/>
        </p:nvGraphicFramePr>
        <p:xfrm>
          <a:off x="46975" y="1860800"/>
          <a:ext cx="3000000" cy="3000000"/>
        </p:xfrm>
        <a:graphic>
          <a:graphicData uri="http://schemas.openxmlformats.org/drawingml/2006/table">
            <a:tbl>
              <a:tblPr>
                <a:noFill/>
                <a:tableStyleId>{B2B126B0-C9BA-4403-AB36-90310DC5D5D3}</a:tableStyleId>
              </a:tblPr>
              <a:tblGrid>
                <a:gridCol w="757025"/>
                <a:gridCol w="839225"/>
                <a:gridCol w="798125"/>
                <a:gridCol w="798125"/>
                <a:gridCol w="798125"/>
                <a:gridCol w="798125"/>
                <a:gridCol w="798125"/>
                <a:gridCol w="798125"/>
              </a:tblGrid>
              <a:tr h="903575">
                <a:tc>
                  <a:txBody>
                    <a:bodyPr/>
                    <a:lstStyle/>
                    <a:p>
                      <a:pPr indent="0" lvl="0" marL="0" rtl="0" algn="l">
                        <a:spcBef>
                          <a:spcPts val="0"/>
                        </a:spcBef>
                        <a:spcAft>
                          <a:spcPts val="0"/>
                        </a:spcAft>
                        <a:buNone/>
                      </a:pPr>
                      <a:r>
                        <a:rPr lang="en" sz="1200"/>
                        <a:t>Stock</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Mean Return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Standard Deviation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Sharpe Ratio</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Beta (CAPM)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Intercept (p-value)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Coefficient of X1 (RM-RF)</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t>Adj R Square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722850">
                <a:tc>
                  <a:txBody>
                    <a:bodyPr/>
                    <a:lstStyle/>
                    <a:p>
                      <a:pPr indent="0" lvl="0" marL="0" rtl="0" algn="l">
                        <a:spcBef>
                          <a:spcPts val="0"/>
                        </a:spcBef>
                        <a:spcAft>
                          <a:spcPts val="0"/>
                        </a:spcAft>
                        <a:buNone/>
                      </a:pPr>
                      <a:r>
                        <a:rPr lang="en" sz="1200"/>
                        <a:t>Louis Vuitton</a:t>
                      </a:r>
                      <a:endParaRPr sz="12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200"/>
                        <a:t>0.0000723</a:t>
                      </a:r>
                      <a:endParaRPr sz="12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200"/>
                        <a:t>0.0234089</a:t>
                      </a:r>
                      <a:endParaRPr sz="12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200"/>
                        <a:t>-0.0021</a:t>
                      </a:r>
                      <a:endParaRPr sz="12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200"/>
                        <a:t>0.99345</a:t>
                      </a:r>
                      <a:endParaRPr sz="12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200"/>
                        <a:t>0.00090172 (0.4136)</a:t>
                      </a:r>
                      <a:endParaRPr sz="12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200"/>
                        <a:t>0.99345 (p &lt; .0001)</a:t>
                      </a:r>
                      <a:endParaRPr sz="12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200"/>
                        <a:t>0.3986</a:t>
                      </a:r>
                      <a:endParaRPr sz="1200"/>
                    </a:p>
                  </a:txBody>
                  <a:tcPr marT="91425" marB="91425" marR="91425" marL="91425">
                    <a:lnT cap="flat" cmpd="sng" w="9525">
                      <a:solidFill>
                        <a:schemeClr val="dk1"/>
                      </a:solidFill>
                      <a:prstDash val="solid"/>
                      <a:round/>
                      <a:headEnd len="sm" w="sm" type="none"/>
                      <a:tailEnd len="sm" w="sm" type="none"/>
                    </a:lnT>
                  </a:tcPr>
                </a:tc>
              </a:tr>
            </a:tbl>
          </a:graphicData>
        </a:graphic>
      </p:graphicFrame>
      <p:graphicFrame>
        <p:nvGraphicFramePr>
          <p:cNvPr id="978" name="Google Shape;978;p33"/>
          <p:cNvGraphicFramePr/>
          <p:nvPr/>
        </p:nvGraphicFramePr>
        <p:xfrm>
          <a:off x="152400" y="152400"/>
          <a:ext cx="3000000" cy="3000000"/>
        </p:xfrm>
        <a:graphic>
          <a:graphicData uri="http://schemas.openxmlformats.org/drawingml/2006/table">
            <a:tbl>
              <a:tblPr>
                <a:noFill/>
                <a:tableStyleId>{F421C88B-D454-4C5C-9A6D-8B030FF27870}</a:tableStyleId>
              </a:tblPr>
              <a:tblGrid>
                <a:gridCol w="514350"/>
              </a:tblGrid>
              <a:tr h="19050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79" name="Google Shape;979;p33"/>
          <p:cNvGraphicFramePr/>
          <p:nvPr/>
        </p:nvGraphicFramePr>
        <p:xfrm>
          <a:off x="304800" y="304800"/>
          <a:ext cx="3000000" cy="3000000"/>
        </p:xfrm>
        <a:graphic>
          <a:graphicData uri="http://schemas.openxmlformats.org/drawingml/2006/table">
            <a:tbl>
              <a:tblPr>
                <a:noFill/>
                <a:tableStyleId>{F421C88B-D454-4C5C-9A6D-8B030FF27870}</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980" name="Google Shape;980;p33"/>
          <p:cNvGraphicFramePr/>
          <p:nvPr/>
        </p:nvGraphicFramePr>
        <p:xfrm>
          <a:off x="6671550" y="1841400"/>
          <a:ext cx="3000000" cy="3000000"/>
        </p:xfrm>
        <a:graphic>
          <a:graphicData uri="http://schemas.openxmlformats.org/drawingml/2006/table">
            <a:tbl>
              <a:tblPr>
                <a:noFill/>
                <a:tableStyleId>{F421C88B-D454-4C5C-9A6D-8B030FF27870}</a:tableStyleId>
              </a:tblPr>
              <a:tblGrid>
                <a:gridCol w="2145075"/>
              </a:tblGrid>
              <a:tr h="1482800">
                <a:tc>
                  <a:txBody>
                    <a:bodyPr/>
                    <a:lstStyle/>
                    <a:p>
                      <a:pPr indent="0" lvl="0" marL="0" rtl="0" algn="l">
                        <a:spcBef>
                          <a:spcPts val="0"/>
                        </a:spcBef>
                        <a:spcAft>
                          <a:spcPts val="0"/>
                        </a:spcAft>
                        <a:buNone/>
                      </a:pPr>
                      <a:r>
                        <a:rPr b="1" lang="en" u="sng"/>
                        <a:t>Analysis:</a:t>
                      </a:r>
                      <a:r>
                        <a:rPr lang="en"/>
                        <a:t> </a:t>
                      </a:r>
                      <a:r>
                        <a:rPr lang="en"/>
                        <a:t>Negative Sharpe ratio, beta less than 1, indicating lower risk and poorer risk-adjusted returns.</a:t>
                      </a:r>
                      <a:endParaRPr/>
                    </a:p>
                  </a:txBody>
                  <a:tcPr marT="91425" marB="91425" marR="91425" marL="91425"/>
                </a:tc>
              </a:tr>
            </a:tbl>
          </a:graphicData>
        </a:graphic>
      </p:graphicFrame>
      <p:sp>
        <p:nvSpPr>
          <p:cNvPr id="981" name="Google Shape;981;p33"/>
          <p:cNvSpPr txBox="1"/>
          <p:nvPr/>
        </p:nvSpPr>
        <p:spPr>
          <a:xfrm>
            <a:off x="713225" y="3546575"/>
            <a:ext cx="7662000" cy="16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u="sng"/>
              <a:t>Conclusion</a:t>
            </a:r>
            <a:endParaRPr b="1" sz="1300" u="sng"/>
          </a:p>
          <a:p>
            <a:pPr indent="-304800" lvl="0" marL="457200" rtl="0" algn="l">
              <a:lnSpc>
                <a:spcPct val="115000"/>
              </a:lnSpc>
              <a:spcBef>
                <a:spcPts val="1200"/>
              </a:spcBef>
              <a:spcAft>
                <a:spcPts val="0"/>
              </a:spcAft>
              <a:buSzPts val="1200"/>
              <a:buChar char="●"/>
            </a:pPr>
            <a:r>
              <a:rPr b="1" lang="en" sz="1200"/>
              <a:t>NVIDIA</a:t>
            </a:r>
            <a:r>
              <a:rPr lang="en" sz="1200"/>
              <a:t> and </a:t>
            </a:r>
            <a:r>
              <a:rPr b="1" lang="en" sz="1200"/>
              <a:t>Uber</a:t>
            </a:r>
            <a:r>
              <a:rPr lang="en" sz="1200"/>
              <a:t> offer competitive risk-adjusted returns with higher volatility, suitable for investors comfortable with market exposure.</a:t>
            </a:r>
            <a:endParaRPr sz="1200"/>
          </a:p>
          <a:p>
            <a:pPr indent="-304800" lvl="0" marL="457200" rtl="0" algn="l">
              <a:lnSpc>
                <a:spcPct val="115000"/>
              </a:lnSpc>
              <a:spcBef>
                <a:spcPts val="0"/>
              </a:spcBef>
              <a:spcAft>
                <a:spcPts val="0"/>
              </a:spcAft>
              <a:buSzPts val="1200"/>
              <a:buChar char="●"/>
            </a:pPr>
            <a:r>
              <a:rPr b="1" lang="en" sz="1200"/>
              <a:t>Micron</a:t>
            </a:r>
            <a:r>
              <a:rPr lang="en" sz="1200"/>
              <a:t> presents moderate risk-return characteristics in the tech sector.</a:t>
            </a:r>
            <a:endParaRPr sz="1200"/>
          </a:p>
          <a:p>
            <a:pPr indent="-311150" lvl="0" marL="457200" rtl="0" algn="l">
              <a:lnSpc>
                <a:spcPct val="115000"/>
              </a:lnSpc>
              <a:spcBef>
                <a:spcPts val="0"/>
              </a:spcBef>
              <a:spcAft>
                <a:spcPts val="0"/>
              </a:spcAft>
              <a:buSzPts val="1300"/>
              <a:buChar char="●"/>
            </a:pPr>
            <a:r>
              <a:rPr b="1" lang="en" sz="1200"/>
              <a:t>Louis Vuitton</a:t>
            </a:r>
            <a:r>
              <a:rPr lang="en" sz="1200"/>
              <a:t> provides lower risk but with reduced potential returns, appealing to conservative </a:t>
            </a:r>
            <a:r>
              <a:rPr lang="en" sz="1100"/>
              <a:t>investors prioritizing stability.</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Opportunities in New Economic Sectors Project Proposal by Slidesgo">
  <a:themeElements>
    <a:clrScheme name="Simple Light">
      <a:dk1>
        <a:srgbClr val="333333"/>
      </a:dk1>
      <a:lt1>
        <a:srgbClr val="EFEFEF"/>
      </a:lt1>
      <a:dk2>
        <a:srgbClr val="F7DE51"/>
      </a:dk2>
      <a:lt2>
        <a:srgbClr val="B6C7DD"/>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