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jay TN" initials="VT" lastIdx="1" clrIdx="0">
    <p:extLst>
      <p:ext uri="{19B8F6BF-5375-455C-9EA6-DF929625EA0E}">
        <p15:presenceInfo xmlns:p15="http://schemas.microsoft.com/office/powerpoint/2012/main" userId="32a21438e6a336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6112"/>
    <a:srgbClr val="B4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68" autoAdjust="0"/>
    <p:restoredTop sz="94103" autoAdjust="0"/>
  </p:normalViewPr>
  <p:slideViewPr>
    <p:cSldViewPr snapToGrid="0">
      <p:cViewPr varScale="1">
        <p:scale>
          <a:sx n="68" d="100"/>
          <a:sy n="68" d="100"/>
        </p:scale>
        <p:origin x="12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D131E-FF13-4825-BF20-2D7346F3F70E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15F16-4CA3-4E2E-9F01-8270C1F8E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03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02D53-445B-4AB8-891B-1FE8E46CF97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936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3FE21-428B-43F0-B0A7-C22F333EE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F3711-152E-48B8-AE3A-1E62EE5A6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23099-8768-41A3-ADB4-8888787A2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68E09-9320-44F9-B0B9-13C4A3816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F7327-8FCA-4B12-9696-C98AB4A83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0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4D010-153F-4FD6-96B4-FBAFC10ED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5720B-AA09-490F-BA55-753435B32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FD3DC-E1D3-4460-9081-83CDC7F6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752-8C16-454B-B4D9-897AEC4A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3F4F6-12FD-4871-BDB8-2A43D71A7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12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E6566A-29DE-4298-B67A-CBB7693793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E8E32-D821-4072-AA79-17D33C3E0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DE8E2-AD42-4AC8-93AD-C0AB14A5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1006D-9803-44C5-8A6B-3FDD2C14D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8D80E-6570-4A2D-B8BE-69422CAAF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6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CAFA-9889-448C-9A06-166EB8256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54046-8004-40DE-919B-62486A3E4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CC89A-1D96-495C-99F5-2AF3726E1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25A42-398A-4C12-BA1D-BD3B91F69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B50F2-2299-4687-BB40-31C877BF7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9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5C82A-5C1F-465A-BB14-B7EB02214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F7011-8A45-4D4C-B7EC-D5522D7D9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36603-9CBC-44E8-9B38-AA37E0F92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F46EB-9E21-43EC-9433-8C8E732DB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A5D18-BE13-4950-A856-ED7209209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2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44246-C780-4235-A7FC-8E1EF899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047A4-A51C-4960-B4AF-91FEC00AD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A0014-418F-4BE8-A271-D75C45DA1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99403-4609-4109-9C80-725A55A4A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37495-E570-471C-A3B4-6191B709B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09A32-2958-46D1-95A4-24D4F7B4C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6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D88B7-0D87-414D-ACD5-50E870EC5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8054B-17FE-4C3F-947E-C9313D9C6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19EB3-4527-4C1C-B0C5-7E1425E6E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13945-EFC9-4D29-B6C5-17F3DC189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81DFE8-98D2-4A93-8A1F-1C87853CD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86A438-B9F7-42CC-9685-2B4462773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16A0F-F34B-4250-9373-B648CF3C7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CCDA9F-852F-48FE-9C4A-04CD8C953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30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4715C-405B-4050-9D6A-289F841BD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9A1355-931F-4CF0-9492-A17B1604E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1A7A80-B878-4444-9546-DA37C5A16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F39C-C22E-4139-9569-82019555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73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5CA9A-A866-4119-A7CB-104D8AA4C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B20D3F-9B7C-4B3A-8104-47A94964A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A9114-3EBE-4A6E-9983-7B842EAA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9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7B973-53B1-4839-8C10-82FE1649A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C2DF2-2E72-4606-8534-3F53962CA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B13B2-BB82-4661-92D4-E0924BCFF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D9733-F62A-45DC-B39B-30D6E6F52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F024C-4221-489D-869F-EE4178621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417D6-4EAF-4BDA-B2AD-9FFF5134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59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3E27B-C77B-4510-9A33-6288BCE39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C23381-8830-40E0-8308-71F0FBEFE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F9648F-653A-4034-9E1C-D0827C2A9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FACEB-6102-4EB8-868C-F50A55363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6938C-2995-424F-89B2-3C38E3883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0037A-0128-45A3-BCE7-2418304C0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99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4317D3-8F76-40B2-960C-F33FF6ED5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9E2CA-FE14-43CC-A3F3-50707CE60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845F9-40FC-4398-BDFE-3E1EE38D4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4AEC6-1716-41EE-B379-DB67DDD3DFBF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AE93D-EE7C-4799-830E-9B10B309D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71A35-85DC-43A5-A6A3-B11C2F314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29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5">
            <a:extLst>
              <a:ext uri="{FF2B5EF4-FFF2-40B4-BE49-F238E27FC236}">
                <a16:creationId xmlns:a16="http://schemas.microsoft.com/office/drawing/2014/main" id="{57D3B09C-A9EE-4030-BFF3-5AF4C10298F4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56750" y="2315182"/>
            <a:ext cx="3207841" cy="27147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71450" indent="-171450" defTabSz="914377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gray">
          <a:xfrm>
            <a:off x="144774" y="923809"/>
            <a:ext cx="6920101" cy="12727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1439" tIns="45719" rIns="91439" bIns="45719"/>
          <a:lstStyle/>
          <a:p>
            <a:pPr marL="228584" indent="-228584" defTabSz="914377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gray">
          <a:xfrm>
            <a:off x="144775" y="2315182"/>
            <a:ext cx="3637764" cy="4224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1439" tIns="45719" rIns="91439" bIns="45719"/>
          <a:lstStyle/>
          <a:p>
            <a:pPr marL="228584" indent="-228584" defTabSz="914377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23862" y="0"/>
            <a:ext cx="7754875" cy="7869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gray">
          <a:xfrm>
            <a:off x="180137" y="2628973"/>
            <a:ext cx="3534980" cy="126188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We discussed Valuation and Evaluation process sub modules with BA resources on 28</a:t>
            </a:r>
            <a:r>
              <a:rPr lang="en-US" sz="1200" baseline="300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th</a:t>
            </a: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April.</a:t>
            </a: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We started working on wireframes and SRS documents for above 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discussion</a:t>
            </a:r>
            <a:r>
              <a:rPr lang="en-A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</a:t>
            </a:r>
            <a:r>
              <a:rPr lang="en-A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for Evaluation process flow.</a:t>
            </a:r>
            <a:endParaRPr lang="en-A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1917" y="6591823"/>
            <a:ext cx="91416" cy="9964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7000">
                <a:schemeClr val="bg1">
                  <a:lumMod val="85000"/>
                  <a:shade val="67500"/>
                  <a:satMod val="115000"/>
                </a:schemeClr>
              </a:gs>
              <a:gs pos="59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377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32014" y="814804"/>
            <a:ext cx="5007659" cy="5876665"/>
            <a:chOff x="5332393" y="1176805"/>
            <a:chExt cx="3779368" cy="2114563"/>
          </a:xfrm>
        </p:grpSpPr>
        <p:sp>
          <p:nvSpPr>
            <p:cNvPr id="65" name="Rectangle 3"/>
            <p:cNvSpPr>
              <a:spLocks noChangeArrowheads="1"/>
            </p:cNvSpPr>
            <p:nvPr/>
          </p:nvSpPr>
          <p:spPr bwMode="gray">
            <a:xfrm>
              <a:off x="5332393" y="1176805"/>
              <a:ext cx="3779368" cy="211456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377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6" name="Text Box 38"/>
            <p:cNvSpPr txBox="1">
              <a:spLocks noChangeArrowheads="1"/>
            </p:cNvSpPr>
            <p:nvPr/>
          </p:nvSpPr>
          <p:spPr bwMode="gray">
            <a:xfrm>
              <a:off x="5386366" y="1187468"/>
              <a:ext cx="1703647" cy="928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 t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914377">
                <a:spcBef>
                  <a:spcPct val="15000"/>
                </a:spcBef>
                <a:spcAft>
                  <a:spcPct val="15000"/>
                </a:spcAft>
                <a:buClr>
                  <a:srgbClr val="006699"/>
                </a:buClr>
              </a:pPr>
              <a:r>
                <a:rPr lang="en-US" sz="1200" b="1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Planned Key Milestones</a:t>
              </a:r>
            </a:p>
          </p:txBody>
        </p:sp>
      </p:grpSp>
      <p:sp>
        <p:nvSpPr>
          <p:cNvPr id="50" name="Rectangle 3"/>
          <p:cNvSpPr>
            <a:spLocks noChangeArrowheads="1"/>
          </p:cNvSpPr>
          <p:nvPr/>
        </p:nvSpPr>
        <p:spPr bwMode="gray">
          <a:xfrm>
            <a:off x="144774" y="6586377"/>
            <a:ext cx="6920101" cy="2448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1439" tIns="45719" rIns="91439" bIns="45719"/>
          <a:lstStyle/>
          <a:p>
            <a:pPr marL="228584" indent="-228584" defTabSz="914377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gray">
          <a:xfrm>
            <a:off x="187851" y="6634852"/>
            <a:ext cx="1410876" cy="1692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377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</a:pPr>
            <a:r>
              <a:rPr lang="en-US" sz="1100" b="1" dirty="0">
                <a:solidFill>
                  <a:srgbClr val="FF0000"/>
                </a:solidFill>
                <a:latin typeface="Trebuchet MS" panose="020B0603020202020204" pitchFamily="34" charset="0"/>
              </a:rPr>
              <a:t>Milestone Legend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55289" y="5313220"/>
            <a:ext cx="3579795" cy="1107994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marL="304776" indent="-304776" defTabSz="914377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defTabSz="914377"/>
            <a:endParaRPr lang="en-US" sz="1100" dirty="0">
              <a:solidFill>
                <a:prstClr val="black"/>
              </a:solidFill>
            </a:endParaRPr>
          </a:p>
          <a:p>
            <a:pPr marL="304776" indent="-304776" defTabSz="914377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</a:endParaRPr>
          </a:p>
          <a:p>
            <a:pPr marL="228584" indent="-228584" defTabSz="914377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584" indent="-228584" defTabSz="914377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584" indent="-228584" defTabSz="914377">
              <a:buClr>
                <a:srgbClr val="44546A">
                  <a:lumMod val="75000"/>
                </a:srgb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30994" y="-23270"/>
            <a:ext cx="6842668" cy="461663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Eltizam - Real </a:t>
            </a:r>
            <a:r>
              <a:rPr lang="en-US" sz="2400" b="1" dirty="0">
                <a:solidFill>
                  <a:schemeClr val="bg1"/>
                </a:solidFill>
                <a:latin typeface="Trebuchet MS" panose="020B0603020202020204" pitchFamily="34" charset="0"/>
              </a:rPr>
              <a:t>Estate Valuation </a:t>
            </a:r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System</a:t>
            </a:r>
            <a:endParaRPr lang="en-US" sz="2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7685" y="826722"/>
            <a:ext cx="12174315" cy="53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38"/>
          <p:cNvSpPr txBox="1">
            <a:spLocks noChangeArrowheads="1"/>
          </p:cNvSpPr>
          <p:nvPr/>
        </p:nvSpPr>
        <p:spPr bwMode="gray">
          <a:xfrm>
            <a:off x="3890536" y="2575577"/>
            <a:ext cx="3125143" cy="196977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We will work on SRS document, wireframes Evaluation 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process</a:t>
            </a:r>
            <a:r>
              <a:rPr lang="en-A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left over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sub modules</a:t>
            </a: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.</a:t>
            </a: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Also, continue working on Valuation process sub modules which discussed </a:t>
            </a:r>
            <a:r>
              <a:rPr lang="en-A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 28th April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.</a:t>
            </a:r>
            <a:endParaRPr lang="en-U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Also, planning to start Graphical &amp; HTML once wireframes are freezes in coming weeks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.</a:t>
            </a:r>
            <a:r>
              <a:rPr lang="en-A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This is needs to be discussed on high priority with Vinod and team.</a:t>
            </a: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gray">
          <a:xfrm>
            <a:off x="286409" y="2255051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Accomplishment for the week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223746" y="428851"/>
            <a:ext cx="4828437" cy="338552"/>
          </a:xfrm>
          <a:prstGeom prst="rect">
            <a:avLst/>
          </a:prstGeom>
        </p:spPr>
        <p:txBody>
          <a:bodyPr wrap="none" lIns="91376" tIns="45719" rIns="91376" bIns="45719">
            <a:spAutoFit/>
          </a:bodyPr>
          <a:lstStyle/>
          <a:p>
            <a:pPr defTabSz="913652"/>
            <a:r>
              <a:rPr lang="en-US" sz="1600" b="1" dirty="0" smtClean="0">
                <a:solidFill>
                  <a:schemeClr val="bg1"/>
                </a:solidFill>
              </a:rPr>
              <a:t>Status </a:t>
            </a:r>
            <a:r>
              <a:rPr lang="en-US" sz="1600" b="1" dirty="0">
                <a:solidFill>
                  <a:schemeClr val="bg1"/>
                </a:solidFill>
              </a:rPr>
              <a:t>update for the week </a:t>
            </a:r>
            <a:r>
              <a:rPr lang="en-US" sz="1600" b="1" dirty="0" smtClean="0">
                <a:solidFill>
                  <a:schemeClr val="bg1"/>
                </a:solidFill>
              </a:rPr>
              <a:t> - </a:t>
            </a:r>
            <a:r>
              <a:rPr lang="en-AS" sz="1600" b="1" dirty="0" smtClean="0">
                <a:solidFill>
                  <a:schemeClr val="bg1"/>
                </a:solidFill>
              </a:rPr>
              <a:t>2nd May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</a:rPr>
              <a:t>to </a:t>
            </a:r>
            <a:r>
              <a:rPr lang="en-AS" sz="1600" b="1" dirty="0" smtClean="0">
                <a:solidFill>
                  <a:schemeClr val="bg1"/>
                </a:solidFill>
              </a:rPr>
              <a:t>5th May </a:t>
            </a:r>
            <a:r>
              <a:rPr lang="en-US" sz="1600" b="1" dirty="0" smtClean="0">
                <a:solidFill>
                  <a:schemeClr val="bg1"/>
                </a:solidFill>
              </a:rPr>
              <a:t>2023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353557"/>
              </p:ext>
            </p:extLst>
          </p:nvPr>
        </p:nvGraphicFramePr>
        <p:xfrm>
          <a:off x="7193271" y="1168543"/>
          <a:ext cx="4854236" cy="458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9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0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7865">
                <a:tc>
                  <a:txBody>
                    <a:bodyPr/>
                    <a:lstStyle/>
                    <a:p>
                      <a:pPr marL="0" algn="ctr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Phase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358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Planned</a:t>
                      </a:r>
                      <a:r>
                        <a:rPr lang="en-GB" sz="1100" kern="1200" baseline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</a:t>
                      </a:r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63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Planned End </a:t>
                      </a:r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 </a:t>
                      </a:r>
                    </a:p>
                    <a:p>
                      <a:pPr marL="0" algn="ctr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date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</a:t>
                      </a:r>
                    </a:p>
                    <a:p>
                      <a:pPr marL="0" algn="l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</a:t>
                      </a:r>
                      <a:r>
                        <a:rPr lang="en-GB" sz="1100" kern="1200" baseline="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Kick-Off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Req.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Gather,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SRS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writing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10-Mar-23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22-May-23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13-Mar-23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711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Wireframes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27-Mar-23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22-May-23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20-Mar-23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523075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Graphic integration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24-Apr-23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24-May-23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84189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Themes</a:t>
                      </a:r>
                      <a:r>
                        <a:rPr lang="en-IN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integration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24-Apr-23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23-Jun-23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91961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Development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1-May-23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8-Sep-23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40326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Testing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19-Jun-23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8-Sep-23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8710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UAT release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22-Sep-23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011975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Production</a:t>
                      </a:r>
                      <a:r>
                        <a:rPr lang="en-IN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release</a:t>
                      </a:r>
                      <a:endParaRPr lang="en-IN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25-Sep-23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26-Sep-23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501284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Training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27-Sep-23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10-Oct-23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035243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7FC2892C-A2A4-457A-9303-960BDA13904A}"/>
              </a:ext>
            </a:extLst>
          </p:cNvPr>
          <p:cNvSpPr/>
          <p:nvPr/>
        </p:nvSpPr>
        <p:spPr>
          <a:xfrm>
            <a:off x="104055" y="1155854"/>
            <a:ext cx="4290146" cy="116954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IN" sz="1400" dirty="0" smtClean="0"/>
              <a:t>Received feedback on wireframes from Eltizam team but yet to get confirmations from End client.</a:t>
            </a:r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IN" sz="1400" dirty="0" smtClean="0"/>
              <a:t>Discussed Evaluation process modules with Karuna </a:t>
            </a:r>
            <a:r>
              <a:rPr lang="en-AS" sz="1400" dirty="0" smtClean="0"/>
              <a:t>and BA completed almost all wireframes</a:t>
            </a:r>
            <a:r>
              <a:rPr lang="en-IN" sz="1400" dirty="0" smtClean="0"/>
              <a:t>.</a:t>
            </a:r>
            <a:endParaRPr lang="en-IN" sz="1400" dirty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endParaRPr lang="en-IN" sz="1400" dirty="0"/>
          </a:p>
        </p:txBody>
      </p:sp>
      <p:sp>
        <p:nvSpPr>
          <p:cNvPr id="43" name="Rectangle 25">
            <a:extLst>
              <a:ext uri="{FF2B5EF4-FFF2-40B4-BE49-F238E27FC236}">
                <a16:creationId xmlns:a16="http://schemas.microsoft.com/office/drawing/2014/main" id="{57D3B09C-A9EE-4030-BFF3-5AF4C10298F4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61708" y="5106086"/>
            <a:ext cx="3191137" cy="1433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71450" indent="-171450" defTabSz="914377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4" name="Text Box 38"/>
          <p:cNvSpPr txBox="1">
            <a:spLocks noChangeArrowheads="1"/>
          </p:cNvSpPr>
          <p:nvPr/>
        </p:nvSpPr>
        <p:spPr bwMode="gray">
          <a:xfrm>
            <a:off x="3949652" y="5056232"/>
            <a:ext cx="100287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defPPr>
              <a:defRPr lang="en-US"/>
            </a:defPPr>
            <a:lvl1pPr marL="222240" indent="-222240" defTabSz="914400" eaLnBrk="0" hangingPunct="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  <a:defRPr sz="1200" b="1">
                <a:solidFill>
                  <a:srgbClr val="000000"/>
                </a:solidFill>
                <a:latin typeface="Trebuchet MS" panose="020B0603020202020204" pitchFamily="34" charset="0"/>
                <a:cs typeface="Arial" charset="0"/>
              </a:defRPr>
            </a:lvl1pPr>
            <a:lvl2pPr marL="742950" indent="-285750" eaLnBrk="0" hangingPunct="0">
              <a:defRPr sz="1600"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Key Risks</a:t>
            </a:r>
          </a:p>
        </p:txBody>
      </p:sp>
      <p:sp>
        <p:nvSpPr>
          <p:cNvPr id="52" name="Text Box 38"/>
          <p:cNvSpPr txBox="1">
            <a:spLocks noChangeArrowheads="1"/>
          </p:cNvSpPr>
          <p:nvPr/>
        </p:nvSpPr>
        <p:spPr bwMode="gray">
          <a:xfrm>
            <a:off x="8347006" y="243292"/>
            <a:ext cx="1538461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0" algn="just">
              <a:spcBef>
                <a:spcPts val="600"/>
              </a:spcBef>
            </a:pPr>
            <a:r>
              <a:rPr lang="en-US" sz="1400" b="1" dirty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PM : </a:t>
            </a: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YallaReddy</a:t>
            </a:r>
            <a:endParaRPr lang="en-US" sz="1400" b="1" dirty="0">
              <a:solidFill>
                <a:schemeClr val="bg1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gray">
          <a:xfrm>
            <a:off x="286409" y="945429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Project overall progress</a:t>
            </a:r>
          </a:p>
        </p:txBody>
      </p:sp>
      <p:sp>
        <p:nvSpPr>
          <p:cNvPr id="57" name="Text Box 38"/>
          <p:cNvSpPr txBox="1">
            <a:spLocks noChangeArrowheads="1"/>
          </p:cNvSpPr>
          <p:nvPr/>
        </p:nvSpPr>
        <p:spPr bwMode="gray">
          <a:xfrm>
            <a:off x="3965452" y="2261504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Key activities for next week</a:t>
            </a:r>
          </a:p>
        </p:txBody>
      </p:sp>
      <p:sp>
        <p:nvSpPr>
          <p:cNvPr id="58" name="Text Box 38"/>
          <p:cNvSpPr txBox="1">
            <a:spLocks noChangeArrowheads="1"/>
          </p:cNvSpPr>
          <p:nvPr/>
        </p:nvSpPr>
        <p:spPr bwMode="gray">
          <a:xfrm>
            <a:off x="2676792" y="6629578"/>
            <a:ext cx="1116554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</a:t>
            </a: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gray">
          <a:xfrm>
            <a:off x="1661737" y="6626949"/>
            <a:ext cx="124905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 Track</a:t>
            </a:r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gray">
          <a:xfrm>
            <a:off x="3846642" y="6617379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At Risk</a:t>
            </a: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gray">
          <a:xfrm>
            <a:off x="4778894" y="6619183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Delayed</a:t>
            </a:r>
          </a:p>
        </p:txBody>
      </p:sp>
      <p:sp>
        <p:nvSpPr>
          <p:cNvPr id="63" name="Text Box 38"/>
          <p:cNvSpPr txBox="1">
            <a:spLocks noChangeArrowheads="1"/>
          </p:cNvSpPr>
          <p:nvPr/>
        </p:nvSpPr>
        <p:spPr bwMode="gray">
          <a:xfrm>
            <a:off x="5759052" y="6627158"/>
            <a:ext cx="128777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to start</a:t>
            </a:r>
          </a:p>
        </p:txBody>
      </p:sp>
      <p:sp>
        <p:nvSpPr>
          <p:cNvPr id="6" name="Oval 5"/>
          <p:cNvSpPr/>
          <p:nvPr/>
        </p:nvSpPr>
        <p:spPr>
          <a:xfrm>
            <a:off x="3688816" y="6611144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548149" y="6614257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591641" y="6614571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86734" y="661896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727612" y="660801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gray">
          <a:xfrm>
            <a:off x="4394200" y="945429"/>
            <a:ext cx="184374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Project  current Status</a:t>
            </a:r>
          </a:p>
        </p:txBody>
      </p:sp>
      <p:sp>
        <p:nvSpPr>
          <p:cNvPr id="98" name="Text Box 38"/>
          <p:cNvSpPr txBox="1">
            <a:spLocks noChangeArrowheads="1"/>
          </p:cNvSpPr>
          <p:nvPr/>
        </p:nvSpPr>
        <p:spPr bwMode="gray">
          <a:xfrm>
            <a:off x="3943935" y="5313220"/>
            <a:ext cx="2946364" cy="112851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Need to receive final feedback on wireframes from End-client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.</a:t>
            </a:r>
            <a:endParaRPr lang="en-A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A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Needs to discuss timeline delay with Vinod and team.</a:t>
            </a: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200" b="1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6212483" y="953125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89" y="197771"/>
            <a:ext cx="1904412" cy="469755"/>
          </a:xfrm>
          <a:prstGeom prst="rect">
            <a:avLst/>
          </a:prstGeom>
        </p:spPr>
      </p:pic>
      <p:sp>
        <p:nvSpPr>
          <p:cNvPr id="70" name="Oval 69"/>
          <p:cNvSpPr/>
          <p:nvPr/>
        </p:nvSpPr>
        <p:spPr>
          <a:xfrm>
            <a:off x="8232624" y="2304811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70"/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99053" y="197771"/>
            <a:ext cx="1714500" cy="51560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72" name="Oval 71"/>
          <p:cNvSpPr/>
          <p:nvPr/>
        </p:nvSpPr>
        <p:spPr>
          <a:xfrm>
            <a:off x="8217851" y="2794525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196827" y="5019710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197078" y="4725618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197078" y="4413188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8187624" y="4053733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8187624" y="362180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8187624" y="3127810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8187624" y="5505081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779524"/>
              </p:ext>
            </p:extLst>
          </p:nvPr>
        </p:nvGraphicFramePr>
        <p:xfrm>
          <a:off x="7193271" y="5778079"/>
          <a:ext cx="485423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62">
                  <a:extLst>
                    <a:ext uri="{9D8B030D-6E8A-4147-A177-3AD203B41FA5}">
                      <a16:colId xmlns:a16="http://schemas.microsoft.com/office/drawing/2014/main" val="798935139"/>
                    </a:ext>
                  </a:extLst>
                </a:gridCol>
                <a:gridCol w="959089">
                  <a:extLst>
                    <a:ext uri="{9D8B030D-6E8A-4147-A177-3AD203B41FA5}">
                      <a16:colId xmlns:a16="http://schemas.microsoft.com/office/drawing/2014/main" val="596285448"/>
                    </a:ext>
                  </a:extLst>
                </a:gridCol>
                <a:gridCol w="956603">
                  <a:extLst>
                    <a:ext uri="{9D8B030D-6E8A-4147-A177-3AD203B41FA5}">
                      <a16:colId xmlns:a16="http://schemas.microsoft.com/office/drawing/2014/main" val="3605700310"/>
                    </a:ext>
                  </a:extLst>
                </a:gridCol>
                <a:gridCol w="928467">
                  <a:extLst>
                    <a:ext uri="{9D8B030D-6E8A-4147-A177-3AD203B41FA5}">
                      <a16:colId xmlns:a16="http://schemas.microsoft.com/office/drawing/2014/main" val="1145181329"/>
                    </a:ext>
                  </a:extLst>
                </a:gridCol>
                <a:gridCol w="723015">
                  <a:extLst>
                    <a:ext uri="{9D8B030D-6E8A-4147-A177-3AD203B41FA5}">
                      <a16:colId xmlns:a16="http://schemas.microsoft.com/office/drawing/2014/main" val="3987069727"/>
                    </a:ext>
                  </a:extLst>
                </a:gridCol>
              </a:tblGrid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Warranty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10-Oct-23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07-Nov-23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127896"/>
                  </a:ext>
                </a:extLst>
              </a:tr>
            </a:tbl>
          </a:graphicData>
        </a:graphic>
      </p:graphicFrame>
      <p:sp>
        <p:nvSpPr>
          <p:cNvPr id="79" name="Oval 78"/>
          <p:cNvSpPr/>
          <p:nvPr/>
        </p:nvSpPr>
        <p:spPr>
          <a:xfrm>
            <a:off x="8217811" y="5821859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8217811" y="1853847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2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57D7CDCF4D0E4BBCD450B3EF0FA30B" ma:contentTypeVersion="15" ma:contentTypeDescription="Create a new document." ma:contentTypeScope="" ma:versionID="84ce74beae4119fa8935bc9421eb0fd6">
  <xsd:schema xmlns:xsd="http://www.w3.org/2001/XMLSchema" xmlns:xs="http://www.w3.org/2001/XMLSchema" xmlns:p="http://schemas.microsoft.com/office/2006/metadata/properties" xmlns:ns2="2d26a1a7-a4e6-4c64-8224-61269c700cd6" xmlns:ns3="efa757dc-a54e-443e-9463-4e144348ca68" targetNamespace="http://schemas.microsoft.com/office/2006/metadata/properties" ma:root="true" ma:fieldsID="34ae72dd5fe04dc7b59060a190471954" ns2:_="" ns3:_="">
    <xsd:import namespace="2d26a1a7-a4e6-4c64-8224-61269c700cd6"/>
    <xsd:import namespace="efa757dc-a54e-443e-9463-4e144348ca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26a1a7-a4e6-4c64-8224-61269c700c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b6c66c96-22ae-4c35-8358-db31c4f68eb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a757dc-a54e-443e-9463-4e144348ca6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f382224c-c21d-43c2-8058-672439d19c33}" ma:internalName="TaxCatchAll" ma:showField="CatchAllData" ma:web="efa757dc-a54e-443e-9463-4e144348ca6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fa757dc-a54e-443e-9463-4e144348ca68" xsi:nil="true"/>
    <lcf76f155ced4ddcb4097134ff3c332f xmlns="2d26a1a7-a4e6-4c64-8224-61269c700cd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46A4003-0B56-4BDA-8F62-B35614C0679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9160732-348E-4BA2-B2EE-BCCCA2143A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26a1a7-a4e6-4c64-8224-61269c700cd6"/>
    <ds:schemaRef ds:uri="efa757dc-a54e-443e-9463-4e144348ca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F11C855-DFFB-4110-9628-79F087AAD618}">
  <ds:schemaRefs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dcmitype/"/>
    <ds:schemaRef ds:uri="2d26a1a7-a4e6-4c64-8224-61269c700cd6"/>
    <ds:schemaRef ds:uri="http://www.w3.org/XML/1998/namespace"/>
    <ds:schemaRef ds:uri="efa757dc-a54e-443e-9463-4e144348ca68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3279</TotalTime>
  <Words>253</Words>
  <Application>Microsoft Office PowerPoint</Application>
  <PresentationFormat>Widescreen</PresentationFormat>
  <Paragraphs>73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Traditional Arabic</vt:lpstr>
      <vt:lpstr>Trebuchet MS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</cp:lastModifiedBy>
  <cp:revision>251</cp:revision>
  <dcterms:created xsi:type="dcterms:W3CDTF">2020-11-09T07:00:43Z</dcterms:created>
  <dcterms:modified xsi:type="dcterms:W3CDTF">2023-05-05T13:58:48Z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0x0101002657D7CDCF4D0E4BBCD450B3EF0FA30B</vt:lpwstr>
  </property>
</Properties>
</file>