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jay TN" initials="VT" lastIdx="1" clrIdx="0">
    <p:extLst>
      <p:ext uri="{19B8F6BF-5375-455C-9EA6-DF929625EA0E}">
        <p15:presenceInfo xmlns:p15="http://schemas.microsoft.com/office/powerpoint/2012/main" userId="32a21438e6a33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6112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103" autoAdjust="0"/>
  </p:normalViewPr>
  <p:slideViewPr>
    <p:cSldViewPr snapToGrid="0">
      <p:cViewPr varScale="1">
        <p:scale>
          <a:sx n="68" d="100"/>
          <a:sy n="68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131E-FF13-4825-BF20-2D7346F3F70E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5F16-4CA3-4E2E-9F01-8270C1F8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02D53-445B-4AB8-891B-1FE8E46CF97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FE21-428B-43F0-B0A7-C22F333EE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3711-152E-48B8-AE3A-1E62EE5A6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3099-8768-41A3-ADB4-8888787A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8E09-9320-44F9-B0B9-13C4A381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F7327-8FCA-4B12-9696-C98AB4A8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D010-153F-4FD6-96B4-FBAFC10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5720B-AA09-490F-BA55-753435B3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FD3DC-E1D3-4460-9081-83CDC7F6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752-8C16-454B-B4D9-897AEC4A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3F4F6-12FD-4871-BDB8-2A43D71A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6566A-29DE-4298-B67A-CBB769379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E8E32-D821-4072-AA79-17D33C3E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E8E2-AD42-4AC8-93AD-C0AB14A5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006D-9803-44C5-8A6B-3FDD2C14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D80E-6570-4A2D-B8BE-69422C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CAFA-9889-448C-9A06-166EB8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4046-8004-40DE-919B-62486A3E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89A-1D96-495C-99F5-2AF3726E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5A42-398A-4C12-BA1D-BD3B91F6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50F2-2299-4687-BB40-31C877BF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C82A-5C1F-465A-BB14-B7EB022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7011-8A45-4D4C-B7EC-D5522D7D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6603-9CBC-44E8-9B38-AA37E0F9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46EB-9E21-43EC-9433-8C8E732D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5D18-BE13-4950-A856-ED720920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246-C780-4235-A7FC-8E1EF899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47A4-A51C-4960-B4AF-91FEC00A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0014-418F-4BE8-A271-D75C45DA1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9403-4609-4109-9C80-725A55A4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37495-E570-471C-A3B4-6191B709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09A32-2958-46D1-95A4-24D4F7B4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88B7-0D87-414D-ACD5-50E870E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8054B-17FE-4C3F-947E-C9313D9C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9EB3-4527-4C1C-B0C5-7E1425E6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3945-EFC9-4D29-B6C5-17F3DC18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1DFE8-98D2-4A93-8A1F-1C87853C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A438-B9F7-42CC-9685-2B44627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6A0F-F34B-4250-9373-B648CF3C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CDA9F-852F-48FE-9C4A-04CD8C9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15C-405B-4050-9D6A-289F841B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A1355-931F-4CF0-9492-A17B160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A7A80-B878-4444-9546-DA37C5A1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F39C-C22E-4139-9569-82019555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CA9A-A866-4119-A7CB-104D8AA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0D3F-9B7C-4B3A-8104-47A9496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9114-3EBE-4A6E-9983-7B842EAA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B973-53B1-4839-8C10-82FE1649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DF2-2E72-4606-8534-3F53962C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B13B2-BB82-4661-92D4-E0924BC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D9733-F62A-45DC-B39B-30D6E6F5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024C-4221-489D-869F-EE417862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17D6-4EAF-4BDA-B2AD-9FFF5134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E27B-C77B-4510-9A33-6288BCE3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23381-8830-40E0-8308-71F0FBEFE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9648F-653A-4034-9E1C-D0827C2A9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ACEB-6102-4EB8-868C-F50A5536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38C-2995-424F-89B2-3C38E388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037A-0128-45A3-BCE7-2418304C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317D3-8F76-40B2-960C-F33FF6ED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E2CA-FE14-43CC-A3F3-50707CE6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5F9-40FC-4398-BDFE-3E1EE38D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AEC6-1716-41EE-B379-DB67DDD3DFBF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E93D-EE7C-4799-830E-9B10B309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1A35-85DC-43A5-A6A3-B11C2F31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DD8D-837F-485B-805F-B83F4DAB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6750" y="2315182"/>
            <a:ext cx="3207841" cy="27147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gray">
          <a:xfrm>
            <a:off x="144774" y="923809"/>
            <a:ext cx="6920101" cy="12727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gray">
          <a:xfrm>
            <a:off x="144775" y="2315182"/>
            <a:ext cx="3637764" cy="4224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3862" y="0"/>
            <a:ext cx="7754875" cy="7869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180137" y="2628973"/>
            <a:ext cx="3534980" cy="17081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Designer completed Admin role Dashboard changes and completed them &amp; submitted to client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No work from BA team here as completed all areas.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Took feedback with Karuna on design pages &amp; looks great for them.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1917" y="6591823"/>
            <a:ext cx="91416" cy="996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7000">
                <a:schemeClr val="bg1">
                  <a:lumMod val="85000"/>
                  <a:shade val="67500"/>
                  <a:satMod val="115000"/>
                </a:schemeClr>
              </a:gs>
              <a:gs pos="59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77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132014" y="814804"/>
            <a:ext cx="5007659" cy="6016382"/>
            <a:chOff x="5332393" y="1176805"/>
            <a:chExt cx="3779368" cy="2114563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gray">
            <a:xfrm>
              <a:off x="5332393" y="1176805"/>
              <a:ext cx="3779368" cy="21145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77"/>
              <a:endParaRPr 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66" name="Text Box 38"/>
            <p:cNvSpPr txBox="1">
              <a:spLocks noChangeArrowheads="1"/>
            </p:cNvSpPr>
            <p:nvPr/>
          </p:nvSpPr>
          <p:spPr bwMode="gray">
            <a:xfrm>
              <a:off x="5397545" y="1212844"/>
              <a:ext cx="1703647" cy="928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t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914377">
                <a:spcBef>
                  <a:spcPct val="15000"/>
                </a:spcBef>
                <a:spcAft>
                  <a:spcPct val="15000"/>
                </a:spcAft>
                <a:buClr>
                  <a:srgbClr val="006699"/>
                </a:buClr>
              </a:pPr>
              <a:r>
                <a:rPr lang="en-US" sz="1200" b="1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Planned Key Milestones</a:t>
              </a:r>
            </a:p>
          </p:txBody>
        </p:sp>
      </p:grpSp>
      <p:sp>
        <p:nvSpPr>
          <p:cNvPr id="50" name="Rectangle 3"/>
          <p:cNvSpPr>
            <a:spLocks noChangeArrowheads="1"/>
          </p:cNvSpPr>
          <p:nvPr/>
        </p:nvSpPr>
        <p:spPr bwMode="gray">
          <a:xfrm>
            <a:off x="144774" y="6586377"/>
            <a:ext cx="6920101" cy="2448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1439" tIns="45719" rIns="91439" bIns="45719"/>
          <a:lstStyle/>
          <a:p>
            <a:pPr marL="228584" indent="-228584" defTabSz="914377">
              <a:buFont typeface="Wingdings" panose="05000000000000000000" pitchFamily="2" charset="2"/>
              <a:buChar char="v"/>
            </a:pPr>
            <a:endParaRPr lang="en-US" sz="1100" dirty="0">
              <a:solidFill>
                <a:prstClr val="black"/>
              </a:solidFill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gray">
          <a:xfrm>
            <a:off x="187851" y="6634852"/>
            <a:ext cx="1410876" cy="1692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15000"/>
              </a:spcBef>
              <a:spcAft>
                <a:spcPct val="15000"/>
              </a:spcAft>
              <a:buClr>
                <a:srgbClr val="006699"/>
              </a:buClr>
            </a:pPr>
            <a:r>
              <a:rPr lang="en-US" sz="1100" b="1" dirty="0">
                <a:solidFill>
                  <a:srgbClr val="FF0000"/>
                </a:solidFill>
                <a:latin typeface="Trebuchet MS" panose="020B0603020202020204" pitchFamily="34" charset="0"/>
              </a:rPr>
              <a:t>Milestone Legend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5289" y="5313220"/>
            <a:ext cx="3579795" cy="110799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  <a:p>
            <a:pPr defTabSz="914377"/>
            <a:endParaRPr lang="en-US" sz="1100" dirty="0">
              <a:solidFill>
                <a:prstClr val="black"/>
              </a:solidFill>
            </a:endParaRPr>
          </a:p>
          <a:p>
            <a:pPr marL="304776" indent="-304776" defTabSz="914377">
              <a:buFont typeface="+mj-lt"/>
              <a:buAutoNum type="arabicPeriod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Font typeface="Arial" panose="020B0604020202020204" pitchFamily="34" charset="0"/>
              <a:buChar char="•"/>
            </a:pPr>
            <a:endParaRPr lang="en-US" sz="1100" dirty="0">
              <a:solidFill>
                <a:prstClr val="black"/>
              </a:solidFill>
            </a:endParaRPr>
          </a:p>
          <a:p>
            <a:pPr marL="228584" indent="-228584" defTabSz="914377">
              <a:buClr>
                <a:srgbClr val="44546A">
                  <a:lumMod val="75000"/>
                </a:srgb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30994" y="-23270"/>
            <a:ext cx="6842668" cy="461663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Eltizam - Real </a:t>
            </a: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Estate Valuation </a:t>
            </a:r>
            <a:r>
              <a:rPr lang="en-US" sz="24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System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7685" y="826722"/>
            <a:ext cx="12174315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8"/>
          <p:cNvSpPr txBox="1">
            <a:spLocks noChangeArrowheads="1"/>
          </p:cNvSpPr>
          <p:nvPr/>
        </p:nvSpPr>
        <p:spPr bwMode="gray">
          <a:xfrm>
            <a:off x="3890536" y="2575577"/>
            <a:ext cx="3125143" cy="19697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 are expecting signoff on design, SRS documents in next week. So, that we will start development.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Lets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take management call with Eltizam and NeoSOFT to discuss immediate action to speed-up development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process if no update comes.</a:t>
            </a: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IN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gray">
          <a:xfrm>
            <a:off x="286409" y="2255051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Accomplishment for the week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23746" y="428851"/>
            <a:ext cx="4877424" cy="338552"/>
          </a:xfrm>
          <a:prstGeom prst="rect">
            <a:avLst/>
          </a:prstGeom>
        </p:spPr>
        <p:txBody>
          <a:bodyPr wrap="none" lIns="91376" tIns="45719" rIns="91376" bIns="45719">
            <a:spAutoFit/>
          </a:bodyPr>
          <a:lstStyle/>
          <a:p>
            <a:pPr defTabSz="913652"/>
            <a:r>
              <a:rPr lang="en-US" sz="1600" b="1" dirty="0" smtClean="0">
                <a:solidFill>
                  <a:schemeClr val="bg1"/>
                </a:solidFill>
              </a:rPr>
              <a:t>Status </a:t>
            </a:r>
            <a:r>
              <a:rPr lang="en-US" sz="1600" b="1" dirty="0">
                <a:solidFill>
                  <a:schemeClr val="bg1"/>
                </a:solidFill>
              </a:rPr>
              <a:t>update for the week </a:t>
            </a:r>
            <a:r>
              <a:rPr lang="en-US" sz="1600" b="1" dirty="0" smtClean="0">
                <a:solidFill>
                  <a:schemeClr val="bg1"/>
                </a:solidFill>
              </a:rPr>
              <a:t> - </a:t>
            </a:r>
            <a:r>
              <a:rPr lang="en-US" sz="1600" b="1" dirty="0" smtClean="0">
                <a:solidFill>
                  <a:schemeClr val="bg1"/>
                </a:solidFill>
              </a:rPr>
              <a:t>21</a:t>
            </a:r>
            <a:r>
              <a:rPr lang="en-US" sz="1600" b="1" baseline="30000" dirty="0" smtClean="0">
                <a:solidFill>
                  <a:schemeClr val="bg1"/>
                </a:solidFill>
              </a:rPr>
              <a:t>st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Aug to </a:t>
            </a:r>
            <a:r>
              <a:rPr lang="en-US" sz="1600" b="1" dirty="0" smtClean="0">
                <a:solidFill>
                  <a:schemeClr val="bg1"/>
                </a:solidFill>
              </a:rPr>
              <a:t>25</a:t>
            </a:r>
            <a:r>
              <a:rPr lang="en-AS" sz="1600" b="1" baseline="30000" dirty="0" smtClean="0">
                <a:solidFill>
                  <a:schemeClr val="bg1"/>
                </a:solidFill>
              </a:rPr>
              <a:t>t</a:t>
            </a:r>
            <a:r>
              <a:rPr lang="en-IN" sz="1600" b="1" baseline="30000" dirty="0" smtClean="0">
                <a:solidFill>
                  <a:schemeClr val="bg1"/>
                </a:solidFill>
              </a:rPr>
              <a:t>h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Aug,</a:t>
            </a:r>
            <a:r>
              <a:rPr lang="en-A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2023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05528"/>
              </p:ext>
            </p:extLst>
          </p:nvPr>
        </p:nvGraphicFramePr>
        <p:xfrm>
          <a:off x="7193271" y="1168543"/>
          <a:ext cx="4854236" cy="540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65"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</a:t>
                      </a:r>
                      <a:r>
                        <a:rPr lang="en-GB" sz="1100" kern="1200" baseline="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63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smtClean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Planned End </a:t>
                      </a:r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 </a:t>
                      </a:r>
                    </a:p>
                    <a:p>
                      <a:pPr marL="0" algn="ctr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Start date</a:t>
                      </a: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algn="l" defTabSz="816358" rtl="0" eaLnBrk="1" latinLnBrk="0" hangingPunct="1"/>
                      <a:r>
                        <a:rPr lang="en-GB" sz="1100" kern="120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End</a:t>
                      </a:r>
                      <a:r>
                        <a:rPr lang="en-GB" sz="1100" kern="1200" baseline="0" dirty="0">
                          <a:solidFill>
                            <a:schemeClr val="bg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date</a:t>
                      </a:r>
                      <a:endParaRPr lang="en-GB" sz="1100" kern="1200" dirty="0">
                        <a:solidFill>
                          <a:schemeClr val="bg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888" marR="121888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Kick-Off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9-Mar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Requirement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Gathering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13-Mar-23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1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Wireframes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27-Mar-23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22-May-23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20-Mar-23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230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SRS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Document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23-May23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4189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Graphic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17-Jul-23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91961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Themes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integration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24-Apr-23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23-Jun-23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5302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Development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1-May-23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32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Testing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19-Jun-23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8-Sep-23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8710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UAT release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22-Sep-23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011975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Production</a:t>
                      </a:r>
                      <a:r>
                        <a:rPr lang="en-IN" sz="1200" kern="120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release</a:t>
                      </a: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25-Sep-23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26-Sep-23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01284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Training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27-Sep-23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5243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Warranty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10-Oct-23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07-Nov-23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80376"/>
                  </a:ext>
                </a:extLst>
              </a:tr>
              <a:tr h="178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5017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FC2892C-A2A4-457A-9303-960BDA13904A}"/>
              </a:ext>
            </a:extLst>
          </p:cNvPr>
          <p:cNvSpPr/>
          <p:nvPr/>
        </p:nvSpPr>
        <p:spPr>
          <a:xfrm>
            <a:off x="104055" y="1155854"/>
            <a:ext cx="6002670" cy="73866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Project Kick-off started on 9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March 2023</a:t>
            </a:r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Requirement Gathering &amp; documentation work started from 10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Mar 2023.</a:t>
            </a:r>
            <a:endParaRPr lang="en-AS" sz="1400" dirty="0" smtClean="0"/>
          </a:p>
          <a:p>
            <a:pPr marL="342900" indent="-342900">
              <a:buClr>
                <a:prstClr val="white">
                  <a:lumMod val="50000"/>
                </a:prstClr>
              </a:buClr>
              <a:buAutoNum type="arabicPeriod"/>
            </a:pPr>
            <a:r>
              <a:rPr lang="en-IN" sz="1400" dirty="0" smtClean="0"/>
              <a:t>Designer started from 17</a:t>
            </a:r>
            <a:r>
              <a:rPr lang="en-IN" sz="1400" baseline="30000" dirty="0" smtClean="0"/>
              <a:t>th</a:t>
            </a:r>
            <a:r>
              <a:rPr lang="en-IN" sz="1400" dirty="0" smtClean="0"/>
              <a:t> July &amp; pages are almost done except Dashboards</a:t>
            </a:r>
            <a:endParaRPr lang="en-IN" sz="1400" dirty="0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57D3B09C-A9EE-4030-BFF3-5AF4C10298F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61708" y="5106086"/>
            <a:ext cx="3191137" cy="1433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defTabSz="914377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 Box 38"/>
          <p:cNvSpPr txBox="1">
            <a:spLocks noChangeArrowheads="1"/>
          </p:cNvSpPr>
          <p:nvPr/>
        </p:nvSpPr>
        <p:spPr bwMode="gray">
          <a:xfrm>
            <a:off x="3949652" y="5056232"/>
            <a:ext cx="100287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defPPr>
              <a:defRPr lang="en-US"/>
            </a:defPPr>
            <a:lvl1pPr marL="222240" indent="-222240" defTabSz="914400" eaLnBrk="0" hangingPunct="0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  <a:defRPr sz="1200" b="1">
                <a:solidFill>
                  <a:srgbClr val="000000"/>
                </a:solidFill>
                <a:latin typeface="Trebuchet MS" panose="020B0603020202020204" pitchFamily="34" charset="0"/>
                <a:cs typeface="Arial" charset="0"/>
              </a:defRPr>
            </a:lvl1pPr>
            <a:lvl2pPr marL="742950" indent="-285750" eaLnBrk="0" hangingPunct="0">
              <a:defRPr sz="1600"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Risks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gray">
          <a:xfrm>
            <a:off x="8347006" y="243292"/>
            <a:ext cx="1538461" cy="215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just"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PM : </a:t>
            </a:r>
            <a:r>
              <a:rPr lang="en-US" sz="1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Traditional Arabic" panose="020B0604020202020204" pitchFamily="18" charset="-78"/>
              </a:rPr>
              <a:t>YallaReddy</a:t>
            </a:r>
            <a:endParaRPr lang="en-US" sz="1400" b="1" dirty="0">
              <a:solidFill>
                <a:schemeClr val="bg1"/>
              </a:solidFill>
              <a:latin typeface="Trebuchet MS" panose="020B0603020202020204" pitchFamily="34" charset="0"/>
              <a:cs typeface="Traditional Arabic" panose="020B0604020202020204" pitchFamily="18" charset="-78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gray">
          <a:xfrm>
            <a:off x="286409" y="945429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overall progress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gray">
          <a:xfrm>
            <a:off x="3965452" y="2261504"/>
            <a:ext cx="2486639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Key activities for next week</a:t>
            </a:r>
          </a:p>
        </p:txBody>
      </p:sp>
      <p:sp>
        <p:nvSpPr>
          <p:cNvPr id="58" name="Text Box 38"/>
          <p:cNvSpPr txBox="1">
            <a:spLocks noChangeArrowheads="1"/>
          </p:cNvSpPr>
          <p:nvPr/>
        </p:nvSpPr>
        <p:spPr bwMode="gray">
          <a:xfrm>
            <a:off x="2676792" y="6629578"/>
            <a:ext cx="1116554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Completed</a:t>
            </a: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gray">
          <a:xfrm>
            <a:off x="1661737" y="6626949"/>
            <a:ext cx="124905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On Track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gray">
          <a:xfrm>
            <a:off x="3846642" y="6617379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At Risk</a:t>
            </a: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gray">
          <a:xfrm>
            <a:off x="4778894" y="6619183"/>
            <a:ext cx="132783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Delayed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gray">
          <a:xfrm>
            <a:off x="5759052" y="6627158"/>
            <a:ext cx="1287771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Yet to start</a:t>
            </a:r>
          </a:p>
        </p:txBody>
      </p:sp>
      <p:sp>
        <p:nvSpPr>
          <p:cNvPr id="6" name="Oval 5"/>
          <p:cNvSpPr/>
          <p:nvPr/>
        </p:nvSpPr>
        <p:spPr>
          <a:xfrm>
            <a:off x="3688816" y="6611144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548149" y="6614257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91641" y="6614571"/>
            <a:ext cx="210358" cy="1827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6734" y="6618969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27612" y="660801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gray">
          <a:xfrm>
            <a:off x="4989046" y="984847"/>
            <a:ext cx="1843745" cy="18466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22234" indent="-222234" defTabSz="914377">
              <a:spcBef>
                <a:spcPts val="200"/>
              </a:spcBef>
              <a:spcAft>
                <a:spcPct val="15000"/>
              </a:spcAft>
              <a:buClr>
                <a:prstClr val="white">
                  <a:lumMod val="50000"/>
                </a:prstClr>
              </a:buClr>
            </a:pPr>
            <a:r>
              <a:rPr lang="en-US" sz="1200" b="1" dirty="0">
                <a:solidFill>
                  <a:srgbClr val="FF0000"/>
                </a:solidFill>
                <a:latin typeface="Trebuchet MS" panose="020B0603020202020204" pitchFamily="34" charset="0"/>
              </a:rPr>
              <a:t>Project  current Status</a:t>
            </a:r>
          </a:p>
        </p:txBody>
      </p:sp>
      <p:sp>
        <p:nvSpPr>
          <p:cNvPr id="98" name="Text Box 38"/>
          <p:cNvSpPr txBox="1">
            <a:spLocks noChangeArrowheads="1"/>
          </p:cNvSpPr>
          <p:nvPr/>
        </p:nvSpPr>
        <p:spPr bwMode="gray">
          <a:xfrm>
            <a:off x="3943935" y="5313220"/>
            <a:ext cx="2946364" cy="1210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9" tIns="0" rIns="91439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Need to receive final feedback on wireframes, SRS from End-client.</a:t>
            </a:r>
            <a:endParaRPr lang="en-AS" sz="1200" dirty="0" smtClean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  <a:p>
            <a:pPr marL="171450" indent="-171450" algn="just">
              <a:spcBef>
                <a:spcPts val="6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As of  now, project is delayed by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10 </a:t>
            </a:r>
            <a:r>
              <a:rPr lang="en-IN" sz="1200" dirty="0" smtClean="0">
                <a:solidFill>
                  <a:srgbClr val="000000"/>
                </a:solidFill>
                <a:latin typeface="+mn-lt"/>
                <a:cs typeface="Traditional Arabic" panose="020B0604020202020204" pitchFamily="18" charset="-78"/>
              </a:rPr>
              <a:t>weeks, so please do needful by giving reviews on wireframes &amp; finish final requirements.</a:t>
            </a:r>
            <a:endParaRPr lang="en-US" sz="1200" b="1" dirty="0">
              <a:solidFill>
                <a:srgbClr val="000000"/>
              </a:solidFill>
              <a:latin typeface="+mn-lt"/>
              <a:cs typeface="Traditional Arabic" panose="020B0604020202020204" pitchFamily="18" charset="-78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789230" y="985749"/>
            <a:ext cx="210358" cy="1827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9" y="197771"/>
            <a:ext cx="1904412" cy="469755"/>
          </a:xfrm>
          <a:prstGeom prst="rect">
            <a:avLst/>
          </a:prstGeom>
        </p:spPr>
      </p:pic>
      <p:pic>
        <p:nvPicPr>
          <p:cNvPr id="71" name="Picture 70"/>
          <p:cNvPicPr/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9053" y="197771"/>
            <a:ext cx="1714500" cy="5156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6" name="Oval 45"/>
          <p:cNvSpPr/>
          <p:nvPr/>
        </p:nvSpPr>
        <p:spPr>
          <a:xfrm>
            <a:off x="8196827" y="488847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196827" y="4569994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217811" y="4257770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6827" y="3809862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217811" y="5231069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217811" y="1853847"/>
            <a:ext cx="210358" cy="1827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196827" y="5669621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217811" y="5973975"/>
            <a:ext cx="210358" cy="1827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217811" y="2298392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17811" y="2720327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217811" y="3031915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17811" y="3326071"/>
            <a:ext cx="210358" cy="182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a757dc-a54e-443e-9463-4e144348ca68" xsi:nil="true"/>
    <lcf76f155ced4ddcb4097134ff3c332f xmlns="2d26a1a7-a4e6-4c64-8224-61269c700c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7D7CDCF4D0E4BBCD450B3EF0FA30B" ma:contentTypeVersion="15" ma:contentTypeDescription="Create a new document." ma:contentTypeScope="" ma:versionID="84ce74beae4119fa8935bc9421eb0fd6">
  <xsd:schema xmlns:xsd="http://www.w3.org/2001/XMLSchema" xmlns:xs="http://www.w3.org/2001/XMLSchema" xmlns:p="http://schemas.microsoft.com/office/2006/metadata/properties" xmlns:ns2="2d26a1a7-a4e6-4c64-8224-61269c700cd6" xmlns:ns3="efa757dc-a54e-443e-9463-4e144348ca68" targetNamespace="http://schemas.microsoft.com/office/2006/metadata/properties" ma:root="true" ma:fieldsID="34ae72dd5fe04dc7b59060a190471954" ns2:_="" ns3:_="">
    <xsd:import namespace="2d26a1a7-a4e6-4c64-8224-61269c700cd6"/>
    <xsd:import namespace="efa757dc-a54e-443e-9463-4e144348c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6a1a7-a4e6-4c64-8224-61269c700c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6c66c96-22ae-4c35-8358-db31c4f68e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757dc-a54e-443e-9463-4e144348ca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f382224c-c21d-43c2-8058-672439d19c33}" ma:internalName="TaxCatchAll" ma:showField="CatchAllData" ma:web="efa757dc-a54e-443e-9463-4e144348ca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1C855-DFFB-4110-9628-79F087AAD618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2d26a1a7-a4e6-4c64-8224-61269c700cd6"/>
    <ds:schemaRef ds:uri="http://www.w3.org/XML/1998/namespace"/>
    <ds:schemaRef ds:uri="efa757dc-a54e-443e-9463-4e144348ca6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60732-348E-4BA2-B2EE-BCCCA2143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26a1a7-a4e6-4c64-8224-61269c700cd6"/>
    <ds:schemaRef ds:uri="efa757dc-a54e-443e-9463-4e144348ca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6A4003-0B56-4BDA-8F62-B35614C06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264</Words>
  <Application>Microsoft Office PowerPoint</Application>
  <PresentationFormat>Widescreen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Traditional Arabic</vt:lpstr>
      <vt:lpstr>Trebuchet MS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518</cp:revision>
  <dcterms:created xsi:type="dcterms:W3CDTF">2020-11-09T07:00:43Z</dcterms:created>
  <dcterms:modified xsi:type="dcterms:W3CDTF">2023-08-25T14:29:31Z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0x0101002657D7CDCF4D0E4BBCD450B3EF0FA30B</vt:lpwstr>
  </property>
</Properties>
</file>