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5" r:id="rId3"/>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jay TN" initials="V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6112"/>
    <a:srgbClr val="B48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68" autoAdjust="0"/>
    <p:restoredTop sz="94103" autoAdjust="0"/>
  </p:normalViewPr>
  <p:slideViewPr>
    <p:cSldViewPr snapToGrid="0">
      <p:cViewPr>
        <p:scale>
          <a:sx n="75" d="100"/>
          <a:sy n="75" d="100"/>
        </p:scale>
        <p:origin x="632"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5D131E-FF13-4825-BF20-2D7346F3F70E}"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715F16-4CA3-4E2E-9F01-8270C1F8E69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D02D53-445B-4AB8-891B-1FE8E46CF97F}" type="slidenum">
              <a:rPr lang="en-US" smtClean="0">
                <a:solidFill>
                  <a:prstClr val="black"/>
                </a:solidFill>
              </a:rPr>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D02D53-445B-4AB8-891B-1FE8E46CF97F}" type="slidenum">
              <a:rPr lang="en-US" smtClean="0">
                <a:solidFill>
                  <a:prstClr val="black"/>
                </a:solidFill>
              </a:rPr>
            </a:fld>
            <a:endParaRPr 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D02D53-445B-4AB8-891B-1FE8E46CF97F}" type="slidenum">
              <a:rPr lang="en-US" smtClean="0">
                <a:solidFill>
                  <a:prstClr val="black"/>
                </a:solidFill>
              </a:rPr>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D02D53-445B-4AB8-891B-1FE8E46CF97F}" type="slidenum">
              <a:rPr lang="en-US" smtClean="0">
                <a:solidFill>
                  <a:prstClr val="black"/>
                </a:solidFill>
              </a:rPr>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D02D53-445B-4AB8-891B-1FE8E46CF97F}" type="slidenum">
              <a:rPr lang="en-US" smtClean="0">
                <a:solidFill>
                  <a:prstClr val="black"/>
                </a:solidFill>
              </a:rPr>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D02D53-445B-4AB8-891B-1FE8E46CF97F}" type="slidenum">
              <a:rPr lang="en-US" smtClean="0">
                <a:solidFill>
                  <a:prstClr val="black"/>
                </a:solidFill>
              </a:rPr>
            </a:fld>
            <a:endParaRPr 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D02D53-445B-4AB8-891B-1FE8E46CF97F}" type="slidenum">
              <a:rPr lang="en-US" smtClean="0">
                <a:solidFill>
                  <a:prstClr val="black"/>
                </a:solidFill>
              </a:rPr>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D02D53-445B-4AB8-891B-1FE8E46CF97F}" type="slidenum">
              <a:rPr lang="en-US" smtClean="0">
                <a:solidFill>
                  <a:prstClr val="black"/>
                </a:solidFill>
              </a:rPr>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D02D53-445B-4AB8-891B-1FE8E46CF97F}" type="slidenum">
              <a:rPr lang="en-US" smtClean="0">
                <a:solidFill>
                  <a:prstClr val="black"/>
                </a:solidFill>
              </a:rPr>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D02D53-445B-4AB8-891B-1FE8E46CF97F}" type="slidenum">
              <a:rPr lang="en-US" smtClean="0">
                <a:solidFill>
                  <a:prstClr val="black"/>
                </a:solidFill>
              </a:rPr>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D02D53-445B-4AB8-891B-1FE8E46CF97F}" type="slidenum">
              <a:rPr lang="en-US" smtClean="0">
                <a:solidFill>
                  <a:prstClr val="black"/>
                </a:solidFill>
              </a:rPr>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D02D53-445B-4AB8-891B-1FE8E46CF97F}" type="slidenum">
              <a:rPr lang="en-US" smtClean="0">
                <a:solidFill>
                  <a:prstClr val="black"/>
                </a:solidFill>
              </a:rPr>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D02D53-445B-4AB8-891B-1FE8E46CF97F}" type="slidenum">
              <a:rPr lang="en-US" smtClean="0">
                <a:solidFill>
                  <a:prstClr val="black"/>
                </a:solidFill>
              </a:rPr>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D02D53-445B-4AB8-891B-1FE8E46CF97F}" type="slidenum">
              <a:rPr lang="en-US" smtClean="0">
                <a:solidFill>
                  <a:prstClr val="black"/>
                </a:solidFill>
              </a:rPr>
            </a:fld>
            <a:endParaRPr 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D02D53-445B-4AB8-891B-1FE8E46CF97F}" type="slidenum">
              <a:rPr lang="en-US" smtClean="0">
                <a:solidFill>
                  <a:prstClr val="black"/>
                </a:solidFill>
              </a:rPr>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DBE4AEC6-1716-41EE-B379-DB67DDD3DFB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FDD8D-837F-485B-805F-B83F4DAB428E}"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BE4AEC6-1716-41EE-B379-DB67DDD3DFB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FDD8D-837F-485B-805F-B83F4DAB428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BE4AEC6-1716-41EE-B379-DB67DDD3DFB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FDD8D-837F-485B-805F-B83F4DAB428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BE4AEC6-1716-41EE-B379-DB67DDD3DFB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FDD8D-837F-485B-805F-B83F4DAB428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BE4AEC6-1716-41EE-B379-DB67DDD3DFB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FDD8D-837F-485B-805F-B83F4DAB428E}"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DBE4AEC6-1716-41EE-B379-DB67DDD3DFB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FDD8D-837F-485B-805F-B83F4DAB428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DBE4AEC6-1716-41EE-B379-DB67DDD3DFB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9FDD8D-837F-485B-805F-B83F4DAB428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DBE4AEC6-1716-41EE-B379-DB67DDD3DFB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9FDD8D-837F-485B-805F-B83F4DAB428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E4AEC6-1716-41EE-B379-DB67DDD3DFB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9FDD8D-837F-485B-805F-B83F4DAB428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BE4AEC6-1716-41EE-B379-DB67DDD3DFB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FDD8D-837F-485B-805F-B83F4DAB428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BE4AEC6-1716-41EE-B379-DB67DDD3DFB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FDD8D-837F-485B-805F-B83F4DAB428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E4AEC6-1716-41EE-B379-DB67DDD3DFBF}"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9FDD8D-837F-485B-805F-B83F4DAB428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25"/>
          <p:cNvSpPr>
            <a:spLocks noChangeArrowheads="1"/>
          </p:cNvSpPr>
          <p:nvPr/>
        </p:nvSpPr>
        <p:spPr bwMode="gray">
          <a:xfrm>
            <a:off x="3856750" y="2315182"/>
            <a:ext cx="3207841" cy="2714728"/>
          </a:xfrm>
          <a:prstGeom prst="rect">
            <a:avLst/>
          </a:prstGeom>
          <a:solidFill>
            <a:schemeClr val="bg1"/>
          </a:solidFill>
          <a:ln w="19050">
            <a:solidFill>
              <a:schemeClr val="tx1"/>
            </a:solidFill>
            <a:miter lim="800000"/>
          </a:ln>
        </p:spPr>
        <p:txBody>
          <a:bodyPr/>
          <a:lstStyle/>
          <a:p>
            <a:pPr marL="171450" indent="-171450" defTabSz="914400">
              <a:buFont typeface="Arial" panose="020B0604020202020204" pitchFamily="34" charset="0"/>
              <a:buChar char="•"/>
            </a:pPr>
            <a:endParaRPr lang="en-US" sz="1200" dirty="0">
              <a:solidFill>
                <a:srgbClr val="FF0000"/>
              </a:solidFill>
            </a:endParaRPr>
          </a:p>
        </p:txBody>
      </p:sp>
      <p:sp>
        <p:nvSpPr>
          <p:cNvPr id="54" name="Rectangle 27"/>
          <p:cNvSpPr>
            <a:spLocks noChangeArrowheads="1"/>
          </p:cNvSpPr>
          <p:nvPr/>
        </p:nvSpPr>
        <p:spPr bwMode="gray">
          <a:xfrm>
            <a:off x="144774" y="923809"/>
            <a:ext cx="6920101" cy="1272717"/>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53" name="Rectangle 27"/>
          <p:cNvSpPr>
            <a:spLocks noChangeArrowheads="1"/>
          </p:cNvSpPr>
          <p:nvPr/>
        </p:nvSpPr>
        <p:spPr bwMode="gray">
          <a:xfrm>
            <a:off x="144775" y="2315182"/>
            <a:ext cx="3637764" cy="4224568"/>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5" name="Rectangle 4"/>
          <p:cNvSpPr/>
          <p:nvPr/>
        </p:nvSpPr>
        <p:spPr>
          <a:xfrm>
            <a:off x="2223862" y="0"/>
            <a:ext cx="7754875" cy="786943"/>
          </a:xfrm>
          <a:prstGeom prst="rect">
            <a:avLst/>
          </a:prstGeom>
          <a:solidFill>
            <a:srgbClr val="FF0000"/>
          </a:solidFill>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7" name="Text Box 38"/>
          <p:cNvSpPr txBox="1">
            <a:spLocks noChangeArrowheads="1"/>
          </p:cNvSpPr>
          <p:nvPr/>
        </p:nvSpPr>
        <p:spPr bwMode="gray">
          <a:xfrm>
            <a:off x="180137" y="2628973"/>
            <a:ext cx="3534980" cy="9690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lvl="0" indent="-171450" algn="just">
              <a:spcBef>
                <a:spcPts val="600"/>
              </a:spcBef>
              <a:buFont typeface="Arial" panose="020B0604020202020204" pitchFamily="34" charset="0"/>
              <a:buChar char="•"/>
            </a:pPr>
            <a:r>
              <a:rPr lang="en-US" sz="1200" dirty="0" smtClean="0">
                <a:solidFill>
                  <a:srgbClr val="000000"/>
                </a:solidFill>
                <a:latin typeface="+mn-lt"/>
                <a:cs typeface="Traditional Arabic" panose="020B0604020202020204" pitchFamily="18" charset="-78"/>
              </a:rPr>
              <a:t>Setup all the software on the VM</a:t>
            </a:r>
            <a:endParaRPr lang="en-US" sz="1200" dirty="0" smtClean="0">
              <a:solidFill>
                <a:srgbClr val="000000"/>
              </a:solidFill>
              <a:latin typeface="+mn-lt"/>
              <a:cs typeface="Traditional Arabic" panose="020B0604020202020204" pitchFamily="18" charset="-78"/>
            </a:endParaRPr>
          </a:p>
          <a:p>
            <a:pPr marL="171450" lvl="0" indent="-171450" algn="just">
              <a:spcBef>
                <a:spcPts val="600"/>
              </a:spcBef>
              <a:buFont typeface="Arial" panose="020B0604020202020204" pitchFamily="34" charset="0"/>
              <a:buChar char="•"/>
            </a:pPr>
            <a:r>
              <a:rPr lang="en-US" sz="1200" dirty="0" smtClean="0">
                <a:solidFill>
                  <a:srgbClr val="000000"/>
                </a:solidFill>
                <a:latin typeface="+mn-lt"/>
                <a:cs typeface="Traditional Arabic" panose="020B0604020202020204" pitchFamily="18" charset="-78"/>
              </a:rPr>
              <a:t>Setup GIT repository for the project</a:t>
            </a:r>
            <a:endParaRPr lang="en-US" sz="1200" dirty="0" smtClean="0">
              <a:solidFill>
                <a:srgbClr val="000000"/>
              </a:solidFill>
              <a:latin typeface="+mn-lt"/>
              <a:cs typeface="Traditional Arabic" panose="020B0604020202020204" pitchFamily="18" charset="-78"/>
            </a:endParaRPr>
          </a:p>
          <a:p>
            <a:pPr marL="171450" lvl="0" indent="-171450" algn="just">
              <a:spcBef>
                <a:spcPts val="600"/>
              </a:spcBef>
              <a:buFont typeface="Arial" panose="020B0604020202020204" pitchFamily="34" charset="0"/>
              <a:buChar char="•"/>
            </a:pPr>
            <a:r>
              <a:rPr lang="en-US" sz="1200" dirty="0" smtClean="0">
                <a:solidFill>
                  <a:srgbClr val="000000"/>
                </a:solidFill>
                <a:latin typeface="+mn-lt"/>
                <a:cs typeface="Traditional Arabic" panose="020B0604020202020204" pitchFamily="18" charset="-78"/>
              </a:rPr>
              <a:t>Updated the project plan with Epic &amp; Milestone</a:t>
            </a:r>
            <a:endParaRPr lang="en-US" sz="1200" dirty="0" smtClean="0">
              <a:solidFill>
                <a:srgbClr val="000000"/>
              </a:solidFill>
              <a:latin typeface="+mn-lt"/>
              <a:cs typeface="Traditional Arabic" panose="020B0604020202020204" pitchFamily="18" charset="-78"/>
            </a:endParaRPr>
          </a:p>
          <a:p>
            <a:pPr marL="171450" lvl="0" indent="-171450" algn="just">
              <a:spcBef>
                <a:spcPts val="600"/>
              </a:spcBef>
              <a:buFont typeface="Arial" panose="020B0604020202020204" pitchFamily="34" charset="0"/>
              <a:buChar char="•"/>
            </a:pPr>
            <a:r>
              <a:rPr lang="en-US" sz="1200" dirty="0" smtClean="0">
                <a:solidFill>
                  <a:srgbClr val="000000"/>
                </a:solidFill>
                <a:latin typeface="+mn-lt"/>
                <a:cs typeface="Traditional Arabic" panose="020B0604020202020204" pitchFamily="18" charset="-78"/>
              </a:rPr>
              <a:t>Share the developers name onboarded for project</a:t>
            </a:r>
            <a:endParaRPr lang="en-US" sz="1200" dirty="0">
              <a:solidFill>
                <a:srgbClr val="000000"/>
              </a:solidFill>
              <a:latin typeface="Trebuchet MS" panose="020B0603020202020204" pitchFamily="34" charset="0"/>
              <a:cs typeface="Traditional Arabic" panose="020B0604020202020204" pitchFamily="18" charset="-78"/>
            </a:endParaRPr>
          </a:p>
        </p:txBody>
      </p:sp>
      <p:sp>
        <p:nvSpPr>
          <p:cNvPr id="2" name="Rectangle 1"/>
          <p:cNvSpPr/>
          <p:nvPr/>
        </p:nvSpPr>
        <p:spPr>
          <a:xfrm>
            <a:off x="7491917" y="6591823"/>
            <a:ext cx="91416" cy="99647"/>
          </a:xfrm>
          <a:prstGeom prst="rect">
            <a:avLst/>
          </a:prstGeom>
          <a:gradFill flip="none" rotWithShape="1">
            <a:gsLst>
              <a:gs pos="0">
                <a:schemeClr val="bg1">
                  <a:lumMod val="65000"/>
                </a:schemeClr>
              </a:gs>
              <a:gs pos="17000">
                <a:schemeClr val="bg1">
                  <a:lumMod val="85000"/>
                  <a:shade val="67500"/>
                  <a:satMod val="115000"/>
                </a:schemeClr>
              </a:gs>
              <a:gs pos="59000">
                <a:schemeClr val="bg1">
                  <a:lumMod val="85000"/>
                  <a:shade val="100000"/>
                  <a:satMod val="115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91439" tIns="45719" rIns="91439" bIns="45719" rtlCol="0" anchor="ctr"/>
          <a:lstStyle/>
          <a:p>
            <a:pPr algn="ctr" defTabSz="914400"/>
            <a:endParaRPr lang="en-US" dirty="0">
              <a:solidFill>
                <a:prstClr val="white"/>
              </a:solidFill>
            </a:endParaRPr>
          </a:p>
        </p:txBody>
      </p:sp>
      <p:sp>
        <p:nvSpPr>
          <p:cNvPr id="61" name="Rectangle 27"/>
          <p:cNvSpPr>
            <a:spLocks noChangeArrowheads="1"/>
          </p:cNvSpPr>
          <p:nvPr/>
        </p:nvSpPr>
        <p:spPr bwMode="gray">
          <a:xfrm>
            <a:off x="7132015" y="5336143"/>
            <a:ext cx="2498820" cy="1495043"/>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69" name="Text Box 38"/>
          <p:cNvSpPr txBox="1">
            <a:spLocks noChangeArrowheads="1"/>
          </p:cNvSpPr>
          <p:nvPr/>
        </p:nvSpPr>
        <p:spPr bwMode="gray">
          <a:xfrm>
            <a:off x="7214241" y="5274628"/>
            <a:ext cx="1513051"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ct val="15000"/>
              </a:spcBef>
              <a:spcAft>
                <a:spcPct val="15000"/>
              </a:spcAft>
              <a:buClr>
                <a:prstClr val="white">
                  <a:lumMod val="50000"/>
                </a:prstClr>
              </a:buClr>
            </a:pPr>
            <a:r>
              <a:rPr lang="en-US" sz="1200" b="1" dirty="0" smtClean="0">
                <a:solidFill>
                  <a:srgbClr val="FF0000"/>
                </a:solidFill>
                <a:latin typeface="Trebuchet MS" panose="020B0603020202020204" pitchFamily="34" charset="0"/>
              </a:rPr>
              <a:t>Key Action Items</a:t>
            </a:r>
            <a:endParaRPr lang="en-US" sz="1200" b="1" dirty="0">
              <a:solidFill>
                <a:srgbClr val="FF0000"/>
              </a:solidFill>
              <a:latin typeface="Trebuchet MS" panose="020B0603020202020204" pitchFamily="34" charset="0"/>
            </a:endParaRPr>
          </a:p>
        </p:txBody>
      </p:sp>
      <p:grpSp>
        <p:nvGrpSpPr>
          <p:cNvPr id="9" name="Group 8"/>
          <p:cNvGrpSpPr/>
          <p:nvPr/>
        </p:nvGrpSpPr>
        <p:grpSpPr>
          <a:xfrm>
            <a:off x="7132014" y="923809"/>
            <a:ext cx="5007659" cy="4287526"/>
            <a:chOff x="5332393" y="1176805"/>
            <a:chExt cx="3779368" cy="2114563"/>
          </a:xfrm>
        </p:grpSpPr>
        <p:sp>
          <p:nvSpPr>
            <p:cNvPr id="65" name="Rectangle 3"/>
            <p:cNvSpPr>
              <a:spLocks noChangeArrowheads="1"/>
            </p:cNvSpPr>
            <p:nvPr/>
          </p:nvSpPr>
          <p:spPr bwMode="gray">
            <a:xfrm>
              <a:off x="5332393" y="1176805"/>
              <a:ext cx="3779368" cy="2114563"/>
            </a:xfrm>
            <a:prstGeom prst="rect">
              <a:avLst/>
            </a:prstGeom>
            <a:solidFill>
              <a:srgbClr val="FFFFFF"/>
            </a:solidFill>
            <a:ln w="19050">
              <a:solidFill>
                <a:schemeClr val="tx1"/>
              </a:solidFill>
              <a:miter lim="800000"/>
            </a:ln>
          </p:spPr>
          <p:txBody>
            <a:bodyPr wrap="none" anchor="ctr"/>
            <a:lstStyle/>
            <a:p>
              <a:pPr algn="ctr" defTabSz="914400"/>
              <a:endParaRPr lang="en-US" sz="2400" dirty="0">
                <a:solidFill>
                  <a:prstClr val="black"/>
                </a:solidFill>
              </a:endParaRPr>
            </a:p>
          </p:txBody>
        </p:sp>
        <p:sp>
          <p:nvSpPr>
            <p:cNvPr id="66" name="Text Box 38"/>
            <p:cNvSpPr txBox="1">
              <a:spLocks noChangeArrowheads="1"/>
            </p:cNvSpPr>
            <p:nvPr/>
          </p:nvSpPr>
          <p:spPr bwMode="gray">
            <a:xfrm>
              <a:off x="5386366" y="1187468"/>
              <a:ext cx="1703647" cy="92845"/>
            </a:xfrm>
            <a:prstGeom prst="rect">
              <a:avLst/>
            </a:prstGeom>
            <a:solidFill>
              <a:schemeClr val="bg1"/>
            </a:solidFill>
            <a:ln w="9525">
              <a:solidFill>
                <a:schemeClr val="bg1"/>
              </a:solidFill>
              <a:miter lim="800000"/>
            </a:ln>
          </p:spPr>
          <p:txBody>
            <a:bodyPr wrap="square" tIns="0"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defTabSz="914400">
                <a:spcBef>
                  <a:spcPct val="15000"/>
                </a:spcBef>
                <a:spcAft>
                  <a:spcPct val="15000"/>
                </a:spcAft>
                <a:buClr>
                  <a:srgbClr val="006699"/>
                </a:buClr>
              </a:pPr>
              <a:r>
                <a:rPr lang="en-US" sz="1200" b="1" dirty="0">
                  <a:solidFill>
                    <a:srgbClr val="FF0000"/>
                  </a:solidFill>
                  <a:latin typeface="Trebuchet MS" panose="020B0603020202020204" pitchFamily="34" charset="0"/>
                </a:rPr>
                <a:t>Planned Key Milestones</a:t>
              </a:r>
              <a:endParaRPr lang="en-US" sz="1200" b="1" dirty="0">
                <a:solidFill>
                  <a:srgbClr val="FF0000"/>
                </a:solidFill>
                <a:latin typeface="Trebuchet MS" panose="020B0603020202020204" pitchFamily="34" charset="0"/>
              </a:endParaRPr>
            </a:p>
          </p:txBody>
        </p:sp>
      </p:grpSp>
      <p:sp>
        <p:nvSpPr>
          <p:cNvPr id="50" name="Rectangle 3"/>
          <p:cNvSpPr>
            <a:spLocks noChangeArrowheads="1"/>
          </p:cNvSpPr>
          <p:nvPr/>
        </p:nvSpPr>
        <p:spPr bwMode="gray">
          <a:xfrm>
            <a:off x="144774" y="6586377"/>
            <a:ext cx="6920101" cy="244809"/>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51" name="Text Box 38"/>
          <p:cNvSpPr txBox="1">
            <a:spLocks noChangeArrowheads="1"/>
          </p:cNvSpPr>
          <p:nvPr/>
        </p:nvSpPr>
        <p:spPr bwMode="gray">
          <a:xfrm>
            <a:off x="187851" y="6634852"/>
            <a:ext cx="1410876" cy="1692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defTabSz="914400">
              <a:spcBef>
                <a:spcPct val="15000"/>
              </a:spcBef>
              <a:spcAft>
                <a:spcPct val="15000"/>
              </a:spcAft>
              <a:buClr>
                <a:srgbClr val="006699"/>
              </a:buClr>
            </a:pPr>
            <a:r>
              <a:rPr lang="en-US" sz="1100" b="1" dirty="0">
                <a:solidFill>
                  <a:srgbClr val="FF0000"/>
                </a:solidFill>
                <a:latin typeface="Trebuchet MS" panose="020B0603020202020204" pitchFamily="34" charset="0"/>
              </a:rPr>
              <a:t>Milestone Legend</a:t>
            </a:r>
            <a:endParaRPr lang="en-US" sz="1100" b="1" dirty="0">
              <a:solidFill>
                <a:srgbClr val="FF0000"/>
              </a:solidFill>
              <a:latin typeface="Trebuchet MS" panose="020B0603020202020204" pitchFamily="34" charset="0"/>
            </a:endParaRPr>
          </a:p>
        </p:txBody>
      </p:sp>
      <p:sp>
        <p:nvSpPr>
          <p:cNvPr id="47" name="Rectangle 46"/>
          <p:cNvSpPr/>
          <p:nvPr/>
        </p:nvSpPr>
        <p:spPr>
          <a:xfrm>
            <a:off x="155289" y="5313220"/>
            <a:ext cx="3579795" cy="1107994"/>
          </a:xfrm>
          <a:prstGeom prst="rect">
            <a:avLst/>
          </a:prstGeom>
        </p:spPr>
        <p:txBody>
          <a:bodyPr wrap="square" lIns="91439" tIns="45719" rIns="91439" bIns="45719">
            <a:spAutoFit/>
          </a:bodyPr>
          <a:lstStyle/>
          <a:p>
            <a:pPr marL="304800" indent="-304800" defTabSz="914400">
              <a:buFont typeface="+mj-lt"/>
              <a:buAutoNum type="arabicPeriod"/>
            </a:pPr>
            <a:endParaRPr lang="en-US" sz="1100" dirty="0">
              <a:solidFill>
                <a:prstClr val="black"/>
              </a:solidFill>
              <a:latin typeface="Trebuchet MS" panose="020B0603020202020204" pitchFamily="34" charset="0"/>
            </a:endParaRPr>
          </a:p>
          <a:p>
            <a:pPr defTabSz="914400"/>
            <a:endParaRPr lang="en-US" sz="1100" dirty="0">
              <a:solidFill>
                <a:prstClr val="black"/>
              </a:solidFill>
            </a:endParaRPr>
          </a:p>
          <a:p>
            <a:pPr marL="304800" indent="-304800" defTabSz="914400">
              <a:buFont typeface="+mj-lt"/>
              <a:buAutoNum type="arabicPeriod"/>
            </a:pPr>
            <a:endParaRPr lang="en-US" sz="1100" dirty="0">
              <a:solidFill>
                <a:prstClr val="black"/>
              </a:solidFill>
            </a:endParaRPr>
          </a:p>
          <a:p>
            <a:pPr marL="228600" indent="-228600" defTabSz="914400">
              <a:buFont typeface="Arial" panose="020B0604020202020204" pitchFamily="34" charset="0"/>
              <a:buChar char="•"/>
            </a:pPr>
            <a:endParaRPr lang="en-US" sz="1100" dirty="0">
              <a:solidFill>
                <a:prstClr val="black"/>
              </a:solidFill>
            </a:endParaRPr>
          </a:p>
          <a:p>
            <a:pPr marL="228600" indent="-228600" defTabSz="914400">
              <a:buFont typeface="Arial" panose="020B0604020202020204" pitchFamily="34" charset="0"/>
              <a:buChar char="•"/>
            </a:pPr>
            <a:endParaRPr lang="en-US" sz="1100" dirty="0">
              <a:solidFill>
                <a:prstClr val="black"/>
              </a:solidFill>
            </a:endParaRPr>
          </a:p>
          <a:p>
            <a:pPr marL="228600" indent="-228600" defTabSz="914400">
              <a:buClr>
                <a:srgbClr val="44546A">
                  <a:lumMod val="75000"/>
                </a:srgbClr>
              </a:buClr>
              <a:buSzPct val="120000"/>
              <a:buFont typeface="Arial" panose="020B0604020202020204" pitchFamily="34" charset="0"/>
              <a:buChar char="•"/>
              <a:defRPr/>
            </a:pPr>
            <a:endParaRPr lang="en-US" sz="1100" dirty="0">
              <a:solidFill>
                <a:prstClr val="black"/>
              </a:solidFill>
              <a:latin typeface="Trebuchet MS" panose="020B0603020202020204" pitchFamily="34" charset="0"/>
            </a:endParaRPr>
          </a:p>
        </p:txBody>
      </p:sp>
      <p:sp>
        <p:nvSpPr>
          <p:cNvPr id="38" name="Rectangle 37"/>
          <p:cNvSpPr/>
          <p:nvPr/>
        </p:nvSpPr>
        <p:spPr>
          <a:xfrm>
            <a:off x="2230994" y="-23270"/>
            <a:ext cx="3678877" cy="461663"/>
          </a:xfrm>
          <a:prstGeom prst="rect">
            <a:avLst/>
          </a:prstGeom>
        </p:spPr>
        <p:txBody>
          <a:bodyPr wrap="square" lIns="91439" tIns="45719" rIns="91439" bIns="45719">
            <a:spAutoFit/>
          </a:bodyPr>
          <a:lstStyle/>
          <a:p>
            <a:r>
              <a:rPr lang="en-US" sz="2400" b="1" dirty="0" smtClean="0">
                <a:solidFill>
                  <a:schemeClr val="bg1"/>
                </a:solidFill>
                <a:latin typeface="Trebuchet MS" panose="020B0603020202020204" pitchFamily="34" charset="0"/>
              </a:rPr>
              <a:t>NPD Web Application</a:t>
            </a:r>
            <a:endParaRPr lang="en-US" sz="2400" dirty="0">
              <a:solidFill>
                <a:schemeClr val="bg1"/>
              </a:solidFill>
              <a:latin typeface="Trebuchet MS" panose="020B0603020202020204" pitchFamily="34" charset="0"/>
            </a:endParaRPr>
          </a:p>
        </p:txBody>
      </p:sp>
      <p:cxnSp>
        <p:nvCxnSpPr>
          <p:cNvPr id="39" name="Straight Connector 38"/>
          <p:cNvCxnSpPr/>
          <p:nvPr/>
        </p:nvCxnSpPr>
        <p:spPr>
          <a:xfrm flipV="1">
            <a:off x="17685" y="826722"/>
            <a:ext cx="12174315" cy="537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 Box 38"/>
          <p:cNvSpPr txBox="1">
            <a:spLocks noChangeArrowheads="1"/>
          </p:cNvSpPr>
          <p:nvPr/>
        </p:nvSpPr>
        <p:spPr bwMode="gray">
          <a:xfrm>
            <a:off x="3890536" y="2575577"/>
            <a:ext cx="3125143" cy="9436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a:solidFill>
                  <a:srgbClr val="000000"/>
                </a:solidFill>
                <a:latin typeface="+mn-lt"/>
                <a:cs typeface="Traditional Arabic" panose="020B0604020202020204" pitchFamily="18" charset="-78"/>
              </a:rPr>
              <a:t>Onboard architect &amp; begin with architecture of the project</a:t>
            </a:r>
            <a:endParaRPr lang="en-US" sz="1200" dirty="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a:solidFill>
                  <a:srgbClr val="000000"/>
                </a:solidFill>
                <a:latin typeface="+mn-lt"/>
                <a:cs typeface="Traditional Arabic" panose="020B0604020202020204" pitchFamily="18" charset="-78"/>
              </a:rPr>
              <a:t>Onboard DBA &amp; begin with database design</a:t>
            </a:r>
            <a:endParaRPr lang="en-US" sz="1200" dirty="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a:solidFill>
                  <a:srgbClr val="000000"/>
                </a:solidFill>
                <a:latin typeface="+mn-lt"/>
                <a:cs typeface="Traditional Arabic" panose="020B0604020202020204" pitchFamily="18" charset="-78"/>
              </a:rPr>
              <a:t>Setup VPN &amp; RDP access for developers</a:t>
            </a:r>
            <a:endParaRPr lang="en-US" sz="1200" dirty="0">
              <a:solidFill>
                <a:srgbClr val="000000"/>
              </a:solidFill>
              <a:latin typeface="+mn-lt"/>
              <a:cs typeface="Traditional Arabic" panose="020B0604020202020204" pitchFamily="18" charset="-78"/>
            </a:endParaRPr>
          </a:p>
        </p:txBody>
      </p:sp>
      <p:sp>
        <p:nvSpPr>
          <p:cNvPr id="44" name="Text Box 38"/>
          <p:cNvSpPr txBox="1">
            <a:spLocks noChangeArrowheads="1"/>
          </p:cNvSpPr>
          <p:nvPr/>
        </p:nvSpPr>
        <p:spPr bwMode="gray">
          <a:xfrm>
            <a:off x="286409" y="2255051"/>
            <a:ext cx="248663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a:solidFill>
                  <a:srgbClr val="FF0000"/>
                </a:solidFill>
                <a:latin typeface="Trebuchet MS" panose="020B0603020202020204" pitchFamily="34" charset="0"/>
              </a:rPr>
              <a:t>Accomplishment for </a:t>
            </a:r>
            <a:r>
              <a:rPr lang="en-US" sz="1200" b="1" dirty="0" smtClean="0">
                <a:solidFill>
                  <a:srgbClr val="FF0000"/>
                </a:solidFill>
                <a:latin typeface="Trebuchet MS" panose="020B0603020202020204" pitchFamily="34" charset="0"/>
              </a:rPr>
              <a:t>the week</a:t>
            </a:r>
            <a:endParaRPr lang="en-US" sz="1200" b="1" dirty="0">
              <a:solidFill>
                <a:srgbClr val="FF0000"/>
              </a:solidFill>
              <a:latin typeface="Trebuchet MS" panose="020B0603020202020204" pitchFamily="34" charset="0"/>
            </a:endParaRPr>
          </a:p>
        </p:txBody>
      </p:sp>
      <p:sp>
        <p:nvSpPr>
          <p:cNvPr id="40" name="Rectangle 39"/>
          <p:cNvSpPr/>
          <p:nvPr/>
        </p:nvSpPr>
        <p:spPr>
          <a:xfrm>
            <a:off x="2223746" y="428851"/>
            <a:ext cx="5056505" cy="335915"/>
          </a:xfrm>
          <a:prstGeom prst="rect">
            <a:avLst/>
          </a:prstGeom>
        </p:spPr>
        <p:txBody>
          <a:bodyPr wrap="none" lIns="91376" tIns="45719" rIns="91376" bIns="45719">
            <a:spAutoFit/>
          </a:bodyPr>
          <a:lstStyle/>
          <a:p>
            <a:pPr defTabSz="913765"/>
            <a:r>
              <a:rPr lang="en-US" sz="1600" b="1" dirty="0">
                <a:solidFill>
                  <a:schemeClr val="bg1"/>
                </a:solidFill>
              </a:rPr>
              <a:t>Status update </a:t>
            </a:r>
            <a:r>
              <a:rPr lang="en-US" sz="1600" b="1" dirty="0" smtClean="0">
                <a:solidFill>
                  <a:schemeClr val="bg1"/>
                </a:solidFill>
              </a:rPr>
              <a:t>for the week 12</a:t>
            </a:r>
            <a:r>
              <a:rPr lang="en-US" sz="1600" b="1" baseline="30000" dirty="0" smtClean="0">
                <a:solidFill>
                  <a:schemeClr val="bg1"/>
                </a:solidFill>
              </a:rPr>
              <a:t>th</a:t>
            </a:r>
            <a:r>
              <a:rPr lang="en-US" sz="1600" b="1" dirty="0" smtClean="0">
                <a:solidFill>
                  <a:schemeClr val="bg1"/>
                </a:solidFill>
              </a:rPr>
              <a:t> Dec 2022 to 16</a:t>
            </a:r>
            <a:r>
              <a:rPr lang="en-US" sz="1600" b="1" baseline="30000" dirty="0" smtClean="0">
                <a:solidFill>
                  <a:schemeClr val="bg1"/>
                </a:solidFill>
              </a:rPr>
              <a:t>th</a:t>
            </a:r>
            <a:r>
              <a:rPr lang="en-US" sz="1600" b="1" dirty="0" smtClean="0">
                <a:solidFill>
                  <a:schemeClr val="bg1"/>
                </a:solidFill>
              </a:rPr>
              <a:t> Dec 2022</a:t>
            </a:r>
            <a:endParaRPr lang="en-US" sz="1600" b="1" dirty="0">
              <a:solidFill>
                <a:schemeClr val="bg1"/>
              </a:solidFill>
            </a:endParaRPr>
          </a:p>
        </p:txBody>
      </p:sp>
      <p:graphicFrame>
        <p:nvGraphicFramePr>
          <p:cNvPr id="3" name="Table 2"/>
          <p:cNvGraphicFramePr>
            <a:graphicFrameLocks noGrp="1"/>
          </p:cNvGraphicFramePr>
          <p:nvPr/>
        </p:nvGraphicFramePr>
        <p:xfrm>
          <a:off x="7193271" y="1168543"/>
          <a:ext cx="4854236" cy="2578100"/>
        </p:xfrm>
        <a:graphic>
          <a:graphicData uri="http://schemas.openxmlformats.org/drawingml/2006/table">
            <a:tbl>
              <a:tblPr firstRow="1" bandRow="1">
                <a:tableStyleId>{5C22544A-7EE6-4342-B048-85BDC9FD1C3A}</a:tableStyleId>
              </a:tblPr>
              <a:tblGrid>
                <a:gridCol w="1287062"/>
                <a:gridCol w="895848"/>
                <a:gridCol w="858498"/>
                <a:gridCol w="926379"/>
                <a:gridCol w="886449"/>
              </a:tblGrid>
              <a:tr h="477865">
                <a:tc>
                  <a:txBody>
                    <a:bodyPr/>
                    <a:lstStyle/>
                    <a:p>
                      <a:pPr marL="0" algn="ctr" defTabSz="816610" rtl="0" eaLnBrk="1" latinLnBrk="0" hangingPunct="1"/>
                      <a:r>
                        <a:rPr lang="en-GB" sz="1100" kern="1200" dirty="0" smtClean="0">
                          <a:solidFill>
                            <a:schemeClr val="bg1"/>
                          </a:solidFill>
                          <a:latin typeface="Trebuchet MS" panose="020B0603020202020204" pitchFamily="34" charset="0"/>
                          <a:ea typeface="+mn-ea"/>
                          <a:cs typeface="+mn-cs"/>
                        </a:rPr>
                        <a:t>Phase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ctr" defTabSz="816610" rtl="0" eaLnBrk="1" latinLnBrk="0" hangingPunct="1"/>
                      <a:r>
                        <a:rPr lang="en-US" altLang="en-GB" sz="1100" kern="1200" dirty="0" smtClean="0">
                          <a:solidFill>
                            <a:schemeClr val="bg1"/>
                          </a:solidFill>
                          <a:latin typeface="Trebuchet MS" panose="020B0603020202020204" pitchFamily="34" charset="0"/>
                          <a:ea typeface="+mn-ea"/>
                          <a:cs typeface="+mn-cs"/>
                        </a:rPr>
                        <a:t>Plan</a:t>
                      </a:r>
                      <a:r>
                        <a:rPr lang="en-GB" sz="1100" kern="1200" dirty="0" smtClean="0">
                          <a:solidFill>
                            <a:schemeClr val="bg1"/>
                          </a:solidFill>
                          <a:latin typeface="Trebuchet MS" panose="020B0603020202020204" pitchFamily="34" charset="0"/>
                          <a:ea typeface="+mn-ea"/>
                          <a:cs typeface="+mn-cs"/>
                        </a:rPr>
                        <a:t> Start </a:t>
                      </a:r>
                      <a:r>
                        <a:rPr lang="en-GB" sz="1100" kern="1200" dirty="0" smtClean="0">
                          <a:solidFill>
                            <a:schemeClr val="bg1"/>
                          </a:solidFill>
                          <a:latin typeface="Trebuchet MS" panose="020B0603020202020204" pitchFamily="34" charset="0"/>
                          <a:ea typeface="+mn-ea"/>
                          <a:cs typeface="+mn-cs"/>
                        </a:rPr>
                        <a:t>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indent="0" algn="ctr" defTabSz="816610" rtl="0" eaLnBrk="1" fontAlgn="auto" latinLnBrk="0" hangingPunct="1">
                        <a:lnSpc>
                          <a:spcPct val="100000"/>
                        </a:lnSpc>
                        <a:spcBef>
                          <a:spcPts val="0"/>
                        </a:spcBef>
                        <a:spcAft>
                          <a:spcPts val="0"/>
                        </a:spcAft>
                        <a:buClrTx/>
                        <a:buSzTx/>
                        <a:buFontTx/>
                        <a:buNone/>
                        <a:defRPr/>
                      </a:pPr>
                      <a:r>
                        <a:rPr lang="en-US" altLang="en-GB" sz="1100" kern="1200" dirty="0" smtClean="0">
                          <a:solidFill>
                            <a:schemeClr val="bg1"/>
                          </a:solidFill>
                          <a:latin typeface="Trebuchet MS" panose="020B0603020202020204" pitchFamily="34" charset="0"/>
                          <a:ea typeface="+mn-ea"/>
                          <a:cs typeface="+mn-cs"/>
                        </a:rPr>
                        <a:t>Plan </a:t>
                      </a:r>
                      <a:r>
                        <a:rPr lang="en-GB" sz="1100" kern="1200" dirty="0" smtClean="0">
                          <a:solidFill>
                            <a:schemeClr val="bg1"/>
                          </a:solidFill>
                          <a:latin typeface="Trebuchet MS" panose="020B0603020202020204" pitchFamily="34" charset="0"/>
                          <a:ea typeface="+mn-ea"/>
                          <a:cs typeface="+mn-cs"/>
                        </a:rPr>
                        <a:t>End 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ctr" defTabSz="816610" rtl="0" eaLnBrk="1" latinLnBrk="0" hangingPunct="1"/>
                      <a:r>
                        <a:rPr lang="en-GB" sz="1100" kern="1200" dirty="0">
                          <a:solidFill>
                            <a:schemeClr val="bg1"/>
                          </a:solidFill>
                          <a:latin typeface="Trebuchet MS" panose="020B0603020202020204" pitchFamily="34" charset="0"/>
                          <a:ea typeface="+mn-ea"/>
                          <a:cs typeface="+mn-cs"/>
                        </a:rPr>
                        <a:t>Actual </a:t>
                      </a:r>
                      <a:endParaRPr lang="en-GB" sz="1100" kern="1200" dirty="0">
                        <a:solidFill>
                          <a:schemeClr val="bg1"/>
                        </a:solidFill>
                        <a:latin typeface="Trebuchet MS" panose="020B0603020202020204" pitchFamily="34" charset="0"/>
                        <a:ea typeface="+mn-ea"/>
                        <a:cs typeface="+mn-cs"/>
                      </a:endParaRPr>
                    </a:p>
                    <a:p>
                      <a:pPr marL="0" algn="ctr" defTabSz="816610" rtl="0" eaLnBrk="1" latinLnBrk="0" hangingPunct="1"/>
                      <a:r>
                        <a:rPr lang="en-GB" sz="1100" kern="1200" dirty="0" smtClean="0">
                          <a:solidFill>
                            <a:schemeClr val="bg1"/>
                          </a:solidFill>
                          <a:latin typeface="Trebuchet MS" panose="020B0603020202020204" pitchFamily="34" charset="0"/>
                          <a:ea typeface="+mn-ea"/>
                          <a:cs typeface="+mn-cs"/>
                        </a:rPr>
                        <a:t>Start 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l" defTabSz="816610" rtl="0" eaLnBrk="1" latinLnBrk="0" hangingPunct="1"/>
                      <a:r>
                        <a:rPr lang="en-GB" sz="1100" kern="1200" dirty="0">
                          <a:solidFill>
                            <a:schemeClr val="bg1"/>
                          </a:solidFill>
                          <a:latin typeface="Trebuchet MS" panose="020B0603020202020204" pitchFamily="34" charset="0"/>
                          <a:ea typeface="+mn-ea"/>
                          <a:cs typeface="+mn-cs"/>
                        </a:rPr>
                        <a:t>Actual</a:t>
                      </a:r>
                      <a:endParaRPr lang="en-GB" sz="1100" kern="1200" dirty="0">
                        <a:solidFill>
                          <a:schemeClr val="bg1"/>
                        </a:solidFill>
                        <a:latin typeface="Trebuchet MS" panose="020B0603020202020204" pitchFamily="34" charset="0"/>
                        <a:ea typeface="+mn-ea"/>
                        <a:cs typeface="+mn-cs"/>
                      </a:endParaRPr>
                    </a:p>
                    <a:p>
                      <a:pPr marL="0" algn="l" defTabSz="816610" rtl="0" eaLnBrk="1" latinLnBrk="0" hangingPunct="1"/>
                      <a:r>
                        <a:rPr lang="en-GB" sz="1100" kern="1200" dirty="0" smtClean="0">
                          <a:solidFill>
                            <a:schemeClr val="bg1"/>
                          </a:solidFill>
                          <a:latin typeface="Trebuchet MS" panose="020B0603020202020204" pitchFamily="34" charset="0"/>
                          <a:ea typeface="+mn-ea"/>
                          <a:cs typeface="+mn-cs"/>
                        </a:rPr>
                        <a:t>End</a:t>
                      </a:r>
                      <a:r>
                        <a:rPr lang="en-GB" sz="1100" kern="1200" baseline="0" dirty="0" smtClean="0">
                          <a:solidFill>
                            <a:schemeClr val="bg1"/>
                          </a:solidFill>
                          <a:latin typeface="Trebuchet MS" panose="020B0603020202020204" pitchFamily="34" charset="0"/>
                          <a:ea typeface="+mn-ea"/>
                          <a:cs typeface="+mn-cs"/>
                        </a:rPr>
                        <a:t> 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93479">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Kick-Off</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7-Mar-22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7-Mar-22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7-Mar-22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7-Mar-22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1527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Req. </a:t>
                      </a:r>
                      <a:endParaRPr lang="en-US" sz="1000" kern="1200" dirty="0" smtClean="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gathering</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7-Mar-22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15-Apr-22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7-Mar-22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19-Aug-22</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Code </a:t>
                      </a:r>
                      <a:endParaRPr lang="en-US" sz="1000" kern="1200" dirty="0" smtClean="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Analysis</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9-Mar-22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25-Mar-22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11-Mar-22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29-Mar-22</a:t>
                      </a:r>
                      <a:endParaRPr lang="en-US" sz="1000" kern="1200" dirty="0">
                        <a:solidFill>
                          <a:schemeClr val="bg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857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Solution </a:t>
                      </a:r>
                      <a:endParaRPr lang="en-US" sz="1000" kern="1200" dirty="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Architect</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18-Apr-22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13-May-22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sym typeface="+mn-ea"/>
                        </a:rPr>
                        <a:t>15-Dec-22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2672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Database</a:t>
                      </a:r>
                      <a:endParaRPr lang="en-US" sz="1000" kern="1200" dirty="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Design</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18-Apr-22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22-Apr-22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sym typeface="+mn-ea"/>
                        </a:rPr>
                        <a:t>15-Dec-22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8570">
                <a:tc>
                  <a:txBody>
                    <a:bodyPr/>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Development</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25-Apr-22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15-Jul-22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1" name="Rectangle 10"/>
          <p:cNvSpPr/>
          <p:nvPr/>
        </p:nvSpPr>
        <p:spPr>
          <a:xfrm>
            <a:off x="104054" y="1155854"/>
            <a:ext cx="4419321" cy="951865"/>
          </a:xfrm>
          <a:prstGeom prst="rect">
            <a:avLst/>
          </a:prstGeom>
        </p:spPr>
        <p:txBody>
          <a:bodyPr wrap="square" lIns="91438" tIns="45719" rIns="91438" bIns="45719">
            <a:spAutoFit/>
          </a:bodyPr>
          <a:lstStyle/>
          <a:p>
            <a:pPr marL="342900" indent="-342900">
              <a:buClr>
                <a:prstClr val="white">
                  <a:lumMod val="50000"/>
                </a:prstClr>
              </a:buClr>
              <a:buAutoNum type="arabicPeriod"/>
            </a:pPr>
            <a:r>
              <a:rPr lang="en-US" altLang="en-IN" sz="1400" dirty="0" smtClean="0"/>
              <a:t>Received the VPN &amp; RDP access from Emcure team.</a:t>
            </a:r>
            <a:endParaRPr lang="en-US" altLang="en-IN" sz="1400" dirty="0" smtClean="0"/>
          </a:p>
          <a:p>
            <a:pPr marL="342900" indent="-342900">
              <a:buClr>
                <a:prstClr val="white">
                  <a:lumMod val="50000"/>
                </a:prstClr>
              </a:buClr>
              <a:buAutoNum type="arabicPeriod"/>
            </a:pPr>
            <a:r>
              <a:rPr lang="en-US" altLang="en-IN" sz="1400" dirty="0" smtClean="0">
                <a:solidFill>
                  <a:srgbClr val="000000"/>
                </a:solidFill>
              </a:rPr>
              <a:t>Setup required software on the VM to begin with development phase.</a:t>
            </a:r>
            <a:endParaRPr lang="en-US" altLang="en-IN" sz="1400" dirty="0" smtClean="0">
              <a:solidFill>
                <a:srgbClr val="000000"/>
              </a:solidFill>
            </a:endParaRPr>
          </a:p>
          <a:p>
            <a:pPr marL="342900" indent="-342900">
              <a:buClr>
                <a:prstClr val="white">
                  <a:lumMod val="50000"/>
                </a:prstClr>
              </a:buClr>
              <a:buAutoNum type="arabicPeriod"/>
            </a:pPr>
            <a:r>
              <a:rPr lang="en-US" altLang="en-IN" sz="1400" dirty="0" smtClean="0">
                <a:solidFill>
                  <a:srgbClr val="000000"/>
                </a:solidFill>
              </a:rPr>
              <a:t>Share updated project plan and developers name.</a:t>
            </a:r>
            <a:endParaRPr lang="en-US" altLang="en-IN" sz="1400" dirty="0" smtClean="0">
              <a:solidFill>
                <a:srgbClr val="000000"/>
              </a:solidFill>
            </a:endParaRPr>
          </a:p>
        </p:txBody>
      </p:sp>
      <p:sp>
        <p:nvSpPr>
          <p:cNvPr id="43" name="Rectangle 25"/>
          <p:cNvSpPr>
            <a:spLocks noChangeArrowheads="1"/>
          </p:cNvSpPr>
          <p:nvPr/>
        </p:nvSpPr>
        <p:spPr bwMode="gray">
          <a:xfrm>
            <a:off x="3861708" y="5106086"/>
            <a:ext cx="3191137" cy="1433664"/>
          </a:xfrm>
          <a:prstGeom prst="rect">
            <a:avLst/>
          </a:prstGeom>
          <a:solidFill>
            <a:schemeClr val="bg1"/>
          </a:solidFill>
          <a:ln w="19050">
            <a:solidFill>
              <a:schemeClr val="tx1"/>
            </a:solidFill>
            <a:miter lim="800000"/>
          </a:ln>
        </p:spPr>
        <p:txBody>
          <a:bodyPr/>
          <a:lstStyle/>
          <a:p>
            <a:pPr marL="171450" indent="-171450" defTabSz="914400">
              <a:buFont typeface="Arial" panose="020B0604020202020204" pitchFamily="34" charset="0"/>
              <a:buChar char="•"/>
            </a:pPr>
            <a:endParaRPr lang="en-US" sz="1200" dirty="0">
              <a:solidFill>
                <a:srgbClr val="FF0000"/>
              </a:solidFill>
            </a:endParaRPr>
          </a:p>
        </p:txBody>
      </p:sp>
      <p:sp>
        <p:nvSpPr>
          <p:cNvPr id="94" name="Text Box 38"/>
          <p:cNvSpPr txBox="1">
            <a:spLocks noChangeArrowheads="1"/>
          </p:cNvSpPr>
          <p:nvPr/>
        </p:nvSpPr>
        <p:spPr bwMode="gray">
          <a:xfrm>
            <a:off x="3949652" y="5056232"/>
            <a:ext cx="100287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0" bIns="0">
            <a:spAutoFit/>
          </a:bodyPr>
          <a:lstStyle>
            <a:defPPr>
              <a:defRPr lang="en-US"/>
            </a:defPPr>
            <a:lvl1pPr marL="222250" indent="-222250" defTabSz="914400" eaLnBrk="0" hangingPunct="0">
              <a:spcBef>
                <a:spcPts val="200"/>
              </a:spcBef>
              <a:spcAft>
                <a:spcPct val="15000"/>
              </a:spcAft>
              <a:buClr>
                <a:prstClr val="white">
                  <a:lumMod val="50000"/>
                </a:prstClr>
              </a:buClr>
              <a:defRPr sz="1200" b="1">
                <a:solidFill>
                  <a:srgbClr val="000000"/>
                </a:solidFill>
                <a:latin typeface="Trebuchet MS" panose="020B0603020202020204" pitchFamily="34" charset="0"/>
                <a:cs typeface="Arial" panose="020B0604020202020204" pitchFamily="34" charset="0"/>
              </a:defRPr>
            </a:lvl1pPr>
            <a:lvl2pPr marL="742950" indent="-285750" eaLnBrk="0" hangingPunct="0">
              <a:defRPr sz="1600">
                <a:latin typeface="Arial" panose="020B0604020202020204" pitchFamily="34" charset="0"/>
                <a:cs typeface="Arial" panose="020B0604020202020204" pitchFamily="34" charset="0"/>
              </a:defRPr>
            </a:lvl2pPr>
            <a:lvl3pPr marL="1143000" indent="-228600" eaLnBrk="0" hangingPunct="0">
              <a:defRPr sz="1600">
                <a:latin typeface="Arial" panose="020B0604020202020204" pitchFamily="34" charset="0"/>
                <a:cs typeface="Arial" panose="020B0604020202020204" pitchFamily="34" charset="0"/>
              </a:defRPr>
            </a:lvl3pPr>
            <a:lvl4pPr marL="1600200" indent="-228600" eaLnBrk="0" hangingPunct="0">
              <a:defRPr sz="1600">
                <a:latin typeface="Arial" panose="020B0604020202020204" pitchFamily="34" charset="0"/>
                <a:cs typeface="Arial" panose="020B0604020202020204" pitchFamily="34" charset="0"/>
              </a:defRPr>
            </a:lvl4pPr>
            <a:lvl5pPr marL="2057400" indent="-228600" eaLnBrk="0" hangingPunct="0">
              <a:defRPr sz="1600">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latin typeface="Arial" panose="020B0604020202020204" pitchFamily="34" charset="0"/>
                <a:cs typeface="Arial" panose="020B0604020202020204" pitchFamily="34" charset="0"/>
              </a:defRPr>
            </a:lvl9pPr>
          </a:lstStyle>
          <a:p>
            <a:r>
              <a:rPr lang="en-US" dirty="0">
                <a:solidFill>
                  <a:srgbClr val="FF0000"/>
                </a:solidFill>
              </a:rPr>
              <a:t>Key Risks</a:t>
            </a:r>
            <a:endParaRPr lang="en-US" dirty="0">
              <a:solidFill>
                <a:srgbClr val="FF0000"/>
              </a:solidFill>
            </a:endParaRPr>
          </a:p>
        </p:txBody>
      </p:sp>
      <p:pic>
        <p:nvPicPr>
          <p:cNvPr id="46" name="Picture 45" descr="emcure.com/wp-content/uploads/2021/08/logo.pn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36849" y="237464"/>
            <a:ext cx="1576705" cy="428625"/>
          </a:xfrm>
          <a:prstGeom prst="rect">
            <a:avLst/>
          </a:prstGeom>
          <a:noFill/>
          <a:ln>
            <a:noFill/>
          </a:ln>
        </p:spPr>
      </p:pic>
      <p:sp>
        <p:nvSpPr>
          <p:cNvPr id="52" name="Text Box 38"/>
          <p:cNvSpPr txBox="1">
            <a:spLocks noChangeArrowheads="1"/>
          </p:cNvSpPr>
          <p:nvPr/>
        </p:nvSpPr>
        <p:spPr bwMode="gray">
          <a:xfrm>
            <a:off x="8347006" y="243292"/>
            <a:ext cx="1538461" cy="215444"/>
          </a:xfrm>
          <a:prstGeom prst="rect">
            <a:avLst/>
          </a:prstGeom>
          <a:solidFill>
            <a:srgbClr val="FF0000"/>
          </a:solidFill>
          <a:ln>
            <a:noFill/>
          </a:ln>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lvl="0" algn="just">
              <a:spcBef>
                <a:spcPts val="600"/>
              </a:spcBef>
            </a:pPr>
            <a:r>
              <a:rPr lang="en-US" sz="1400" b="1" dirty="0" smtClean="0">
                <a:solidFill>
                  <a:schemeClr val="bg1"/>
                </a:solidFill>
                <a:latin typeface="Trebuchet MS" panose="020B0603020202020204" pitchFamily="34" charset="0"/>
                <a:cs typeface="Traditional Arabic" panose="020B0604020202020204" pitchFamily="18" charset="-78"/>
              </a:rPr>
              <a:t>PM : Nilesh Jain</a:t>
            </a:r>
            <a:endParaRPr lang="en-US" sz="1400" b="1" dirty="0">
              <a:solidFill>
                <a:schemeClr val="bg1"/>
              </a:solidFill>
              <a:latin typeface="Trebuchet MS" panose="020B0603020202020204" pitchFamily="34" charset="0"/>
              <a:cs typeface="Traditional Arabic" panose="020B0604020202020204" pitchFamily="18" charset="-78"/>
            </a:endParaRPr>
          </a:p>
        </p:txBody>
      </p:sp>
      <p:sp>
        <p:nvSpPr>
          <p:cNvPr id="55" name="Text Box 38"/>
          <p:cNvSpPr txBox="1">
            <a:spLocks noChangeArrowheads="1"/>
          </p:cNvSpPr>
          <p:nvPr/>
        </p:nvSpPr>
        <p:spPr bwMode="gray">
          <a:xfrm>
            <a:off x="286409" y="945429"/>
            <a:ext cx="248663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smtClean="0">
                <a:solidFill>
                  <a:srgbClr val="FF0000"/>
                </a:solidFill>
                <a:latin typeface="Trebuchet MS" panose="020B0603020202020204" pitchFamily="34" charset="0"/>
              </a:rPr>
              <a:t>Project overall progress</a:t>
            </a:r>
            <a:endParaRPr lang="en-US" sz="1200" b="1" dirty="0">
              <a:solidFill>
                <a:srgbClr val="FF0000"/>
              </a:solidFill>
              <a:latin typeface="Trebuchet MS" panose="020B0603020202020204" pitchFamily="34" charset="0"/>
            </a:endParaRPr>
          </a:p>
        </p:txBody>
      </p:sp>
      <p:sp>
        <p:nvSpPr>
          <p:cNvPr id="57" name="Text Box 38"/>
          <p:cNvSpPr txBox="1">
            <a:spLocks noChangeArrowheads="1"/>
          </p:cNvSpPr>
          <p:nvPr/>
        </p:nvSpPr>
        <p:spPr bwMode="gray">
          <a:xfrm>
            <a:off x="3965452" y="2261504"/>
            <a:ext cx="248663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smtClean="0">
                <a:solidFill>
                  <a:srgbClr val="FF0000"/>
                </a:solidFill>
                <a:latin typeface="Trebuchet MS" panose="020B0603020202020204" pitchFamily="34" charset="0"/>
              </a:rPr>
              <a:t>Key activities for next week</a:t>
            </a:r>
            <a:endParaRPr lang="en-US" sz="1200" b="1" dirty="0">
              <a:solidFill>
                <a:srgbClr val="FF0000"/>
              </a:solidFill>
              <a:latin typeface="Trebuchet MS" panose="020B0603020202020204" pitchFamily="34" charset="0"/>
            </a:endParaRPr>
          </a:p>
        </p:txBody>
      </p:sp>
      <p:sp>
        <p:nvSpPr>
          <p:cNvPr id="58" name="Text Box 38"/>
          <p:cNvSpPr txBox="1">
            <a:spLocks noChangeArrowheads="1"/>
          </p:cNvSpPr>
          <p:nvPr/>
        </p:nvSpPr>
        <p:spPr bwMode="gray">
          <a:xfrm>
            <a:off x="2676792" y="6629578"/>
            <a:ext cx="1116554"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Completed</a:t>
            </a:r>
            <a:endParaRPr lang="en-US" sz="1200" dirty="0">
              <a:solidFill>
                <a:srgbClr val="000000"/>
              </a:solidFill>
              <a:latin typeface="+mn-lt"/>
              <a:cs typeface="Traditional Arabic" panose="020B0604020202020204" pitchFamily="18" charset="-78"/>
            </a:endParaRPr>
          </a:p>
        </p:txBody>
      </p:sp>
      <p:sp>
        <p:nvSpPr>
          <p:cNvPr id="59" name="Text Box 38"/>
          <p:cNvSpPr txBox="1">
            <a:spLocks noChangeArrowheads="1"/>
          </p:cNvSpPr>
          <p:nvPr/>
        </p:nvSpPr>
        <p:spPr bwMode="gray">
          <a:xfrm>
            <a:off x="1661737" y="6626949"/>
            <a:ext cx="1249055"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On Track</a:t>
            </a:r>
            <a:endParaRPr lang="en-US" sz="1200" dirty="0">
              <a:solidFill>
                <a:srgbClr val="000000"/>
              </a:solidFill>
              <a:latin typeface="+mn-lt"/>
              <a:cs typeface="Traditional Arabic" panose="020B0604020202020204" pitchFamily="18" charset="-78"/>
            </a:endParaRPr>
          </a:p>
        </p:txBody>
      </p:sp>
      <p:sp>
        <p:nvSpPr>
          <p:cNvPr id="60" name="Text Box 38"/>
          <p:cNvSpPr txBox="1">
            <a:spLocks noChangeArrowheads="1"/>
          </p:cNvSpPr>
          <p:nvPr/>
        </p:nvSpPr>
        <p:spPr bwMode="gray">
          <a:xfrm>
            <a:off x="3846642" y="6617379"/>
            <a:ext cx="132783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At Risk</a:t>
            </a:r>
            <a:endParaRPr lang="en-US" sz="1200" dirty="0">
              <a:solidFill>
                <a:srgbClr val="000000"/>
              </a:solidFill>
              <a:latin typeface="+mn-lt"/>
              <a:cs typeface="Traditional Arabic" panose="020B0604020202020204" pitchFamily="18" charset="-78"/>
            </a:endParaRPr>
          </a:p>
        </p:txBody>
      </p:sp>
      <p:sp>
        <p:nvSpPr>
          <p:cNvPr id="62" name="Text Box 38"/>
          <p:cNvSpPr txBox="1">
            <a:spLocks noChangeArrowheads="1"/>
          </p:cNvSpPr>
          <p:nvPr/>
        </p:nvSpPr>
        <p:spPr bwMode="gray">
          <a:xfrm>
            <a:off x="4778894" y="6619183"/>
            <a:ext cx="132783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Delayed</a:t>
            </a:r>
            <a:endParaRPr lang="en-US" sz="1200" dirty="0">
              <a:solidFill>
                <a:srgbClr val="000000"/>
              </a:solidFill>
              <a:latin typeface="+mn-lt"/>
              <a:cs typeface="Traditional Arabic" panose="020B0604020202020204" pitchFamily="18" charset="-78"/>
            </a:endParaRPr>
          </a:p>
        </p:txBody>
      </p:sp>
      <p:sp>
        <p:nvSpPr>
          <p:cNvPr id="63" name="Text Box 38"/>
          <p:cNvSpPr txBox="1">
            <a:spLocks noChangeArrowheads="1"/>
          </p:cNvSpPr>
          <p:nvPr/>
        </p:nvSpPr>
        <p:spPr bwMode="gray">
          <a:xfrm>
            <a:off x="5759052" y="6627158"/>
            <a:ext cx="128777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Yet to start</a:t>
            </a:r>
            <a:endParaRPr lang="en-US" sz="1200" dirty="0">
              <a:solidFill>
                <a:srgbClr val="000000"/>
              </a:solidFill>
              <a:latin typeface="+mn-lt"/>
              <a:cs typeface="Traditional Arabic" panose="020B0604020202020204" pitchFamily="18" charset="-78"/>
            </a:endParaRPr>
          </a:p>
        </p:txBody>
      </p:sp>
      <p:sp>
        <p:nvSpPr>
          <p:cNvPr id="6" name="Oval 5"/>
          <p:cNvSpPr/>
          <p:nvPr/>
        </p:nvSpPr>
        <p:spPr>
          <a:xfrm>
            <a:off x="3688816" y="6611144"/>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67" name="Oval 66"/>
          <p:cNvSpPr/>
          <p:nvPr/>
        </p:nvSpPr>
        <p:spPr>
          <a:xfrm>
            <a:off x="2548149" y="6614257"/>
            <a:ext cx="210358" cy="18279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68" name="Oval 67"/>
          <p:cNvSpPr/>
          <p:nvPr/>
        </p:nvSpPr>
        <p:spPr>
          <a:xfrm>
            <a:off x="4591641" y="6614571"/>
            <a:ext cx="210358" cy="18279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75" name="Oval 74"/>
          <p:cNvSpPr/>
          <p:nvPr/>
        </p:nvSpPr>
        <p:spPr>
          <a:xfrm>
            <a:off x="5586734" y="6618969"/>
            <a:ext cx="210358" cy="1827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76" name="Oval 75"/>
          <p:cNvSpPr/>
          <p:nvPr/>
        </p:nvSpPr>
        <p:spPr>
          <a:xfrm>
            <a:off x="6727612" y="6608014"/>
            <a:ext cx="210358" cy="18279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 Box 38"/>
          <p:cNvSpPr txBox="1">
            <a:spLocks noChangeArrowheads="1"/>
          </p:cNvSpPr>
          <p:nvPr/>
        </p:nvSpPr>
        <p:spPr bwMode="gray">
          <a:xfrm>
            <a:off x="4394200" y="945429"/>
            <a:ext cx="1843745"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smtClean="0">
                <a:solidFill>
                  <a:srgbClr val="FF0000"/>
                </a:solidFill>
                <a:latin typeface="Trebuchet MS" panose="020B0603020202020204" pitchFamily="34" charset="0"/>
              </a:rPr>
              <a:t>Project  current Status</a:t>
            </a:r>
            <a:endParaRPr lang="en-US" sz="1200" b="1" dirty="0">
              <a:solidFill>
                <a:srgbClr val="FF0000"/>
              </a:solidFill>
              <a:latin typeface="Trebuchet MS" panose="020B0603020202020204" pitchFamily="34" charset="0"/>
            </a:endParaRPr>
          </a:p>
        </p:txBody>
      </p:sp>
      <p:sp>
        <p:nvSpPr>
          <p:cNvPr id="82" name="Oval 81"/>
          <p:cNvSpPr/>
          <p:nvPr/>
        </p:nvSpPr>
        <p:spPr>
          <a:xfrm>
            <a:off x="8109846" y="1755598"/>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 Box 38"/>
          <p:cNvSpPr txBox="1">
            <a:spLocks noChangeArrowheads="1"/>
          </p:cNvSpPr>
          <p:nvPr/>
        </p:nvSpPr>
        <p:spPr bwMode="gray">
          <a:xfrm>
            <a:off x="7193272" y="5740308"/>
            <a:ext cx="2347603" cy="86169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a:solidFill>
                  <a:srgbClr val="000000"/>
                </a:solidFill>
                <a:latin typeface="+mn-lt"/>
                <a:cs typeface="Traditional Arabic" panose="020B0604020202020204" pitchFamily="18" charset="-78"/>
              </a:rPr>
              <a:t>Get sorted with pre requisite on VM/RDP to begin with development phase. </a:t>
            </a:r>
            <a:endParaRPr lang="en-US" sz="1400" dirty="0">
              <a:solidFill>
                <a:srgbClr val="000000"/>
              </a:solidFill>
              <a:latin typeface="+mn-lt"/>
              <a:cs typeface="Traditional Arabic" panose="020B0604020202020204" pitchFamily="18" charset="-78"/>
            </a:endParaRPr>
          </a:p>
        </p:txBody>
      </p:sp>
      <p:sp>
        <p:nvSpPr>
          <p:cNvPr id="89" name="Rectangle 27"/>
          <p:cNvSpPr>
            <a:spLocks noChangeArrowheads="1"/>
          </p:cNvSpPr>
          <p:nvPr/>
        </p:nvSpPr>
        <p:spPr bwMode="gray">
          <a:xfrm>
            <a:off x="9685456" y="5313220"/>
            <a:ext cx="2454217" cy="1517966"/>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90" name="Text Box 38"/>
          <p:cNvSpPr txBox="1">
            <a:spLocks noChangeArrowheads="1"/>
          </p:cNvSpPr>
          <p:nvPr/>
        </p:nvSpPr>
        <p:spPr bwMode="gray">
          <a:xfrm>
            <a:off x="9866992" y="5274628"/>
            <a:ext cx="151305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ct val="15000"/>
              </a:spcBef>
              <a:spcAft>
                <a:spcPct val="15000"/>
              </a:spcAft>
              <a:buClr>
                <a:prstClr val="white">
                  <a:lumMod val="50000"/>
                </a:prstClr>
              </a:buClr>
            </a:pPr>
            <a:r>
              <a:rPr lang="en-US" sz="1200" b="1" dirty="0" smtClean="0">
                <a:solidFill>
                  <a:srgbClr val="FF0000"/>
                </a:solidFill>
                <a:latin typeface="Trebuchet MS" panose="020B0603020202020204" pitchFamily="34" charset="0"/>
              </a:rPr>
              <a:t>Resources</a:t>
            </a:r>
            <a:endParaRPr lang="en-US" sz="1200" b="1" dirty="0">
              <a:solidFill>
                <a:srgbClr val="FF0000"/>
              </a:solidFill>
              <a:latin typeface="Trebuchet MS" panose="020B0603020202020204" pitchFamily="34" charset="0"/>
            </a:endParaRPr>
          </a:p>
        </p:txBody>
      </p:sp>
      <p:sp>
        <p:nvSpPr>
          <p:cNvPr id="95" name="Text Box 38"/>
          <p:cNvSpPr txBox="1">
            <a:spLocks noChangeArrowheads="1"/>
          </p:cNvSpPr>
          <p:nvPr/>
        </p:nvSpPr>
        <p:spPr bwMode="gray">
          <a:xfrm>
            <a:off x="9866992" y="5688235"/>
            <a:ext cx="1048709" cy="8515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PM : 1</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BA : 0</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err="1" smtClean="0">
                <a:solidFill>
                  <a:srgbClr val="000000"/>
                </a:solidFill>
                <a:latin typeface="+mn-lt"/>
                <a:cs typeface="Traditional Arabic" panose="020B0604020202020204" pitchFamily="18" charset="-78"/>
              </a:rPr>
              <a:t>Dev</a:t>
            </a:r>
            <a:r>
              <a:rPr lang="en-US" sz="1400" dirty="0" smtClean="0">
                <a:solidFill>
                  <a:srgbClr val="000000"/>
                </a:solidFill>
                <a:latin typeface="+mn-lt"/>
                <a:cs typeface="Traditional Arabic" panose="020B0604020202020204" pitchFamily="18" charset="-78"/>
              </a:rPr>
              <a:t> : 0</a:t>
            </a:r>
            <a:endParaRPr lang="en-US" sz="1400" dirty="0">
              <a:solidFill>
                <a:srgbClr val="000000"/>
              </a:solidFill>
              <a:latin typeface="+mn-lt"/>
              <a:cs typeface="Traditional Arabic" panose="020B0604020202020204" pitchFamily="18" charset="-78"/>
            </a:endParaRPr>
          </a:p>
        </p:txBody>
      </p:sp>
      <p:sp>
        <p:nvSpPr>
          <p:cNvPr id="96" name="Text Box 38"/>
          <p:cNvSpPr txBox="1">
            <a:spLocks noChangeArrowheads="1"/>
          </p:cNvSpPr>
          <p:nvPr/>
        </p:nvSpPr>
        <p:spPr bwMode="gray">
          <a:xfrm>
            <a:off x="10915702" y="5688234"/>
            <a:ext cx="1097851" cy="8515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err="1" smtClean="0">
                <a:solidFill>
                  <a:srgbClr val="000000"/>
                </a:solidFill>
                <a:latin typeface="+mn-lt"/>
                <a:cs typeface="Traditional Arabic" panose="020B0604020202020204" pitchFamily="18" charset="-78"/>
              </a:rPr>
              <a:t>Arct</a:t>
            </a:r>
            <a:r>
              <a:rPr lang="en-US" sz="1400" dirty="0" smtClean="0">
                <a:solidFill>
                  <a:srgbClr val="000000"/>
                </a:solidFill>
                <a:latin typeface="+mn-lt"/>
                <a:cs typeface="Traditional Arabic" panose="020B0604020202020204" pitchFamily="18" charset="-78"/>
              </a:rPr>
              <a:t> : 1</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DBA: 1</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Tester:  0</a:t>
            </a:r>
            <a:endParaRPr lang="en-US" sz="1400" dirty="0" smtClean="0">
              <a:solidFill>
                <a:srgbClr val="000000"/>
              </a:solidFill>
              <a:latin typeface="+mn-lt"/>
              <a:cs typeface="Traditional Arabic" panose="020B0604020202020204" pitchFamily="18" charset="-78"/>
            </a:endParaRPr>
          </a:p>
        </p:txBody>
      </p:sp>
      <p:sp>
        <p:nvSpPr>
          <p:cNvPr id="98" name="Text Box 38"/>
          <p:cNvSpPr txBox="1">
            <a:spLocks noChangeArrowheads="1"/>
          </p:cNvSpPr>
          <p:nvPr/>
        </p:nvSpPr>
        <p:spPr bwMode="gray">
          <a:xfrm>
            <a:off x="3943935" y="5313220"/>
            <a:ext cx="2946364" cy="3689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b="1" dirty="0" smtClean="0">
                <a:solidFill>
                  <a:srgbClr val="000000"/>
                </a:solidFill>
                <a:latin typeface="+mn-lt"/>
                <a:cs typeface="Traditional Arabic" panose="020B0604020202020204" pitchFamily="18" charset="-78"/>
              </a:rPr>
              <a:t>Installation of required softwares not done on the VM.</a:t>
            </a:r>
            <a:endParaRPr lang="en-US" sz="1200" b="1" dirty="0" smtClean="0">
              <a:solidFill>
                <a:srgbClr val="000000"/>
              </a:solidFill>
              <a:latin typeface="+mn-lt"/>
              <a:cs typeface="Traditional Arabic" panose="020B0604020202020204" pitchFamily="18" charset="-78"/>
            </a:endParaRPr>
          </a:p>
        </p:txBody>
      </p:sp>
      <p:sp>
        <p:nvSpPr>
          <p:cNvPr id="64" name="Oval 63"/>
          <p:cNvSpPr/>
          <p:nvPr/>
        </p:nvSpPr>
        <p:spPr>
          <a:xfrm>
            <a:off x="6212483" y="953125"/>
            <a:ext cx="210358" cy="1827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155289" y="197771"/>
            <a:ext cx="1904412" cy="469755"/>
          </a:xfrm>
          <a:prstGeom prst="rect">
            <a:avLst/>
          </a:prstGeom>
        </p:spPr>
      </p:pic>
      <p:sp>
        <p:nvSpPr>
          <p:cNvPr id="10" name="Oval 9"/>
          <p:cNvSpPr/>
          <p:nvPr/>
        </p:nvSpPr>
        <p:spPr>
          <a:xfrm>
            <a:off x="8109051" y="2575719"/>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p>
            <a:pPr algn="ctr"/>
            <a:endParaRPr lang="en-US"/>
          </a:p>
        </p:txBody>
      </p:sp>
      <p:sp>
        <p:nvSpPr>
          <p:cNvPr id="12" name="Oval 11"/>
          <p:cNvSpPr/>
          <p:nvPr/>
        </p:nvSpPr>
        <p:spPr>
          <a:xfrm>
            <a:off x="8109051" y="3437414"/>
            <a:ext cx="210358" cy="18279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15" name="Oval 14"/>
          <p:cNvSpPr/>
          <p:nvPr/>
        </p:nvSpPr>
        <p:spPr>
          <a:xfrm>
            <a:off x="8109051" y="2170589"/>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p>
            <a:pPr algn="ctr"/>
            <a:endParaRPr lang="en-US"/>
          </a:p>
        </p:txBody>
      </p:sp>
      <p:sp>
        <p:nvSpPr>
          <p:cNvPr id="16" name="Oval 15"/>
          <p:cNvSpPr/>
          <p:nvPr/>
        </p:nvSpPr>
        <p:spPr>
          <a:xfrm>
            <a:off x="8110114" y="3004282"/>
            <a:ext cx="210358" cy="18279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p>
            <a:pPr algn="ctr"/>
            <a:endParaRPr lang="en-US"/>
          </a:p>
        </p:txBody>
      </p:sp>
      <p:sp>
        <p:nvSpPr>
          <p:cNvPr id="17" name="Oval 16"/>
          <p:cNvSpPr/>
          <p:nvPr/>
        </p:nvSpPr>
        <p:spPr>
          <a:xfrm>
            <a:off x="8122814" y="3782157"/>
            <a:ext cx="210358" cy="18279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25"/>
          <p:cNvSpPr>
            <a:spLocks noChangeArrowheads="1"/>
          </p:cNvSpPr>
          <p:nvPr/>
        </p:nvSpPr>
        <p:spPr bwMode="gray">
          <a:xfrm>
            <a:off x="3856750" y="2315182"/>
            <a:ext cx="3207841" cy="2714728"/>
          </a:xfrm>
          <a:prstGeom prst="rect">
            <a:avLst/>
          </a:prstGeom>
          <a:solidFill>
            <a:schemeClr val="bg1"/>
          </a:solidFill>
          <a:ln w="19050">
            <a:solidFill>
              <a:schemeClr val="tx1"/>
            </a:solidFill>
            <a:miter lim="800000"/>
          </a:ln>
        </p:spPr>
        <p:txBody>
          <a:bodyPr/>
          <a:lstStyle/>
          <a:p>
            <a:pPr marL="171450" indent="-171450" defTabSz="914400">
              <a:buFont typeface="Arial" panose="020B0604020202020204" pitchFamily="34" charset="0"/>
              <a:buChar char="•"/>
            </a:pPr>
            <a:endParaRPr lang="en-US" sz="1200" dirty="0">
              <a:solidFill>
                <a:srgbClr val="FF0000"/>
              </a:solidFill>
            </a:endParaRPr>
          </a:p>
        </p:txBody>
      </p:sp>
      <p:sp>
        <p:nvSpPr>
          <p:cNvPr id="54" name="Rectangle 27"/>
          <p:cNvSpPr>
            <a:spLocks noChangeArrowheads="1"/>
          </p:cNvSpPr>
          <p:nvPr/>
        </p:nvSpPr>
        <p:spPr bwMode="gray">
          <a:xfrm>
            <a:off x="144774" y="923809"/>
            <a:ext cx="6920101" cy="1272717"/>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53" name="Rectangle 27"/>
          <p:cNvSpPr>
            <a:spLocks noChangeArrowheads="1"/>
          </p:cNvSpPr>
          <p:nvPr/>
        </p:nvSpPr>
        <p:spPr bwMode="gray">
          <a:xfrm>
            <a:off x="144775" y="2315182"/>
            <a:ext cx="3637764" cy="4224568"/>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5" name="Rectangle 4"/>
          <p:cNvSpPr/>
          <p:nvPr/>
        </p:nvSpPr>
        <p:spPr>
          <a:xfrm>
            <a:off x="2223862" y="0"/>
            <a:ext cx="7754875" cy="786943"/>
          </a:xfrm>
          <a:prstGeom prst="rect">
            <a:avLst/>
          </a:prstGeom>
          <a:solidFill>
            <a:srgbClr val="FF0000"/>
          </a:solidFill>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7" name="Text Box 38"/>
          <p:cNvSpPr txBox="1">
            <a:spLocks noChangeArrowheads="1"/>
          </p:cNvSpPr>
          <p:nvPr/>
        </p:nvSpPr>
        <p:spPr bwMode="gray">
          <a:xfrm>
            <a:off x="180137" y="2628973"/>
            <a:ext cx="3534980" cy="107696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buFont typeface="Arial" panose="020B0604020202020204" pitchFamily="34" charset="0"/>
              <a:buChar char="•"/>
            </a:pPr>
            <a:r>
              <a:rPr lang="en-US" sz="1200" dirty="0">
                <a:solidFill>
                  <a:srgbClr val="000000"/>
                </a:solidFill>
                <a:latin typeface="Trebuchet MS" panose="020B0603020202020204" pitchFamily="34" charset="0"/>
                <a:cs typeface="Traditional Arabic" panose="020B0604020202020204" pitchFamily="18" charset="-78"/>
                <a:sym typeface="+mn-ea"/>
              </a:rPr>
              <a:t>Completed unique pages html by designer, which will be integrated into our application</a:t>
            </a:r>
            <a:endParaRPr lang="en-US" sz="1200" dirty="0">
              <a:solidFill>
                <a:srgbClr val="000000"/>
              </a:solidFill>
              <a:latin typeface="Trebuchet MS" panose="020B0603020202020204" pitchFamily="34" charset="0"/>
              <a:cs typeface="Traditional Arabic" panose="020B0604020202020204" pitchFamily="18" charset="-78"/>
            </a:endParaRPr>
          </a:p>
          <a:p>
            <a:pPr marL="171450" indent="-171450" algn="just">
              <a:spcBef>
                <a:spcPts val="600"/>
              </a:spcBef>
              <a:buFont typeface="Arial" panose="020B0604020202020204" pitchFamily="34" charset="0"/>
              <a:buChar char="•"/>
            </a:pPr>
            <a:r>
              <a:rPr lang="en-US" sz="1200" dirty="0">
                <a:solidFill>
                  <a:srgbClr val="000000"/>
                </a:solidFill>
                <a:latin typeface="Trebuchet MS" panose="020B0603020202020204" pitchFamily="34" charset="0"/>
                <a:cs typeface="Traditional Arabic" panose="020B0604020202020204" pitchFamily="18" charset="-78"/>
                <a:sym typeface="+mn-ea"/>
              </a:rPr>
              <a:t>Begin with tester for the application</a:t>
            </a:r>
            <a:endParaRPr lang="en-US" sz="1200" dirty="0">
              <a:solidFill>
                <a:srgbClr val="000000"/>
              </a:solidFill>
              <a:latin typeface="Trebuchet MS" panose="020B0603020202020204" pitchFamily="34" charset="0"/>
              <a:cs typeface="Traditional Arabic" panose="020B0604020202020204" pitchFamily="18" charset="-78"/>
            </a:endParaRPr>
          </a:p>
          <a:p>
            <a:pPr marL="171450" indent="-171450" algn="just">
              <a:spcBef>
                <a:spcPts val="600"/>
              </a:spcBef>
              <a:buFont typeface="Arial" panose="020B0604020202020204" pitchFamily="34" charset="0"/>
              <a:buChar char="•"/>
            </a:pPr>
            <a:r>
              <a:rPr lang="en-US" sz="1200" dirty="0">
                <a:solidFill>
                  <a:srgbClr val="000000"/>
                </a:solidFill>
                <a:latin typeface="Trebuchet MS" panose="020B0603020202020204" pitchFamily="34" charset="0"/>
                <a:cs typeface="Traditional Arabic" panose="020B0604020202020204" pitchFamily="18" charset="-78"/>
                <a:sym typeface="+mn-ea"/>
              </a:rPr>
              <a:t>Partially completed Commercial &amp; Medical module.</a:t>
            </a:r>
            <a:endParaRPr lang="en-US" sz="1200" dirty="0">
              <a:solidFill>
                <a:srgbClr val="000000"/>
              </a:solidFill>
              <a:latin typeface="Trebuchet MS" panose="020B0603020202020204" pitchFamily="34" charset="0"/>
              <a:cs typeface="Traditional Arabic" panose="020B0604020202020204" pitchFamily="18" charset="-78"/>
            </a:endParaRPr>
          </a:p>
        </p:txBody>
      </p:sp>
      <p:sp>
        <p:nvSpPr>
          <p:cNvPr id="2" name="Rectangle 1"/>
          <p:cNvSpPr/>
          <p:nvPr/>
        </p:nvSpPr>
        <p:spPr>
          <a:xfrm>
            <a:off x="7491917" y="6591823"/>
            <a:ext cx="91416" cy="99647"/>
          </a:xfrm>
          <a:prstGeom prst="rect">
            <a:avLst/>
          </a:prstGeom>
          <a:gradFill flip="none" rotWithShape="1">
            <a:gsLst>
              <a:gs pos="0">
                <a:schemeClr val="bg1">
                  <a:lumMod val="65000"/>
                </a:schemeClr>
              </a:gs>
              <a:gs pos="17000">
                <a:schemeClr val="bg1">
                  <a:lumMod val="85000"/>
                  <a:shade val="67500"/>
                  <a:satMod val="115000"/>
                </a:schemeClr>
              </a:gs>
              <a:gs pos="59000">
                <a:schemeClr val="bg1">
                  <a:lumMod val="85000"/>
                  <a:shade val="100000"/>
                  <a:satMod val="115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91439" tIns="45719" rIns="91439" bIns="45719" rtlCol="0" anchor="ctr"/>
          <a:lstStyle/>
          <a:p>
            <a:pPr algn="ctr" defTabSz="914400"/>
            <a:endParaRPr lang="en-US" dirty="0">
              <a:solidFill>
                <a:prstClr val="white"/>
              </a:solidFill>
            </a:endParaRPr>
          </a:p>
        </p:txBody>
      </p:sp>
      <p:sp>
        <p:nvSpPr>
          <p:cNvPr id="61" name="Rectangle 27"/>
          <p:cNvSpPr>
            <a:spLocks noChangeArrowheads="1"/>
          </p:cNvSpPr>
          <p:nvPr/>
        </p:nvSpPr>
        <p:spPr bwMode="gray">
          <a:xfrm>
            <a:off x="7132015" y="5336143"/>
            <a:ext cx="2498820" cy="1495043"/>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69" name="Text Box 38"/>
          <p:cNvSpPr txBox="1">
            <a:spLocks noChangeArrowheads="1"/>
          </p:cNvSpPr>
          <p:nvPr/>
        </p:nvSpPr>
        <p:spPr bwMode="gray">
          <a:xfrm>
            <a:off x="7214241" y="5274628"/>
            <a:ext cx="1513051"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ct val="15000"/>
              </a:spcBef>
              <a:spcAft>
                <a:spcPct val="15000"/>
              </a:spcAft>
              <a:buClr>
                <a:prstClr val="white">
                  <a:lumMod val="50000"/>
                </a:prstClr>
              </a:buClr>
            </a:pPr>
            <a:r>
              <a:rPr lang="en-US" sz="1200" b="1" dirty="0" smtClean="0">
                <a:solidFill>
                  <a:srgbClr val="FF0000"/>
                </a:solidFill>
                <a:latin typeface="Trebuchet MS" panose="020B0603020202020204" pitchFamily="34" charset="0"/>
              </a:rPr>
              <a:t>Key Action Items</a:t>
            </a:r>
            <a:endParaRPr lang="en-US" sz="1200" b="1" dirty="0">
              <a:solidFill>
                <a:srgbClr val="FF0000"/>
              </a:solidFill>
              <a:latin typeface="Trebuchet MS" panose="020B0603020202020204" pitchFamily="34" charset="0"/>
            </a:endParaRPr>
          </a:p>
        </p:txBody>
      </p:sp>
      <p:grpSp>
        <p:nvGrpSpPr>
          <p:cNvPr id="9" name="Group 8"/>
          <p:cNvGrpSpPr/>
          <p:nvPr/>
        </p:nvGrpSpPr>
        <p:grpSpPr>
          <a:xfrm>
            <a:off x="7132014" y="923809"/>
            <a:ext cx="5007659" cy="4287526"/>
            <a:chOff x="5332393" y="1176805"/>
            <a:chExt cx="3779368" cy="2114563"/>
          </a:xfrm>
        </p:grpSpPr>
        <p:sp>
          <p:nvSpPr>
            <p:cNvPr id="65" name="Rectangle 3"/>
            <p:cNvSpPr>
              <a:spLocks noChangeArrowheads="1"/>
            </p:cNvSpPr>
            <p:nvPr/>
          </p:nvSpPr>
          <p:spPr bwMode="gray">
            <a:xfrm>
              <a:off x="5332393" y="1176805"/>
              <a:ext cx="3779368" cy="2114563"/>
            </a:xfrm>
            <a:prstGeom prst="rect">
              <a:avLst/>
            </a:prstGeom>
            <a:solidFill>
              <a:srgbClr val="FFFFFF"/>
            </a:solidFill>
            <a:ln w="19050">
              <a:solidFill>
                <a:schemeClr val="tx1"/>
              </a:solidFill>
              <a:miter lim="800000"/>
            </a:ln>
          </p:spPr>
          <p:txBody>
            <a:bodyPr wrap="none" anchor="ctr"/>
            <a:lstStyle/>
            <a:p>
              <a:pPr algn="ctr" defTabSz="914400"/>
              <a:endParaRPr lang="en-US" sz="2400" dirty="0">
                <a:solidFill>
                  <a:prstClr val="black"/>
                </a:solidFill>
              </a:endParaRPr>
            </a:p>
          </p:txBody>
        </p:sp>
        <p:sp>
          <p:nvSpPr>
            <p:cNvPr id="66" name="Text Box 38"/>
            <p:cNvSpPr txBox="1">
              <a:spLocks noChangeArrowheads="1"/>
            </p:cNvSpPr>
            <p:nvPr/>
          </p:nvSpPr>
          <p:spPr bwMode="gray">
            <a:xfrm>
              <a:off x="5386366" y="1187468"/>
              <a:ext cx="1703647" cy="92845"/>
            </a:xfrm>
            <a:prstGeom prst="rect">
              <a:avLst/>
            </a:prstGeom>
            <a:solidFill>
              <a:schemeClr val="bg1"/>
            </a:solidFill>
            <a:ln w="9525">
              <a:solidFill>
                <a:schemeClr val="bg1"/>
              </a:solidFill>
              <a:miter lim="800000"/>
            </a:ln>
          </p:spPr>
          <p:txBody>
            <a:bodyPr wrap="square" tIns="0"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defTabSz="914400">
                <a:spcBef>
                  <a:spcPct val="15000"/>
                </a:spcBef>
                <a:spcAft>
                  <a:spcPct val="15000"/>
                </a:spcAft>
                <a:buClr>
                  <a:srgbClr val="006699"/>
                </a:buClr>
              </a:pPr>
              <a:r>
                <a:rPr lang="en-US" sz="1200" b="1" dirty="0">
                  <a:solidFill>
                    <a:srgbClr val="FF0000"/>
                  </a:solidFill>
                  <a:latin typeface="Trebuchet MS" panose="020B0603020202020204" pitchFamily="34" charset="0"/>
                </a:rPr>
                <a:t>Planned Key Milestones</a:t>
              </a:r>
              <a:endParaRPr lang="en-US" sz="1200" b="1" dirty="0">
                <a:solidFill>
                  <a:srgbClr val="FF0000"/>
                </a:solidFill>
                <a:latin typeface="Trebuchet MS" panose="020B0603020202020204" pitchFamily="34" charset="0"/>
              </a:endParaRPr>
            </a:p>
          </p:txBody>
        </p:sp>
      </p:grpSp>
      <p:sp>
        <p:nvSpPr>
          <p:cNvPr id="50" name="Rectangle 3"/>
          <p:cNvSpPr>
            <a:spLocks noChangeArrowheads="1"/>
          </p:cNvSpPr>
          <p:nvPr/>
        </p:nvSpPr>
        <p:spPr bwMode="gray">
          <a:xfrm>
            <a:off x="144774" y="6586377"/>
            <a:ext cx="6920101" cy="244809"/>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51" name="Text Box 38"/>
          <p:cNvSpPr txBox="1">
            <a:spLocks noChangeArrowheads="1"/>
          </p:cNvSpPr>
          <p:nvPr/>
        </p:nvSpPr>
        <p:spPr bwMode="gray">
          <a:xfrm>
            <a:off x="187851" y="6634852"/>
            <a:ext cx="1410876" cy="1692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defTabSz="914400">
              <a:spcBef>
                <a:spcPct val="15000"/>
              </a:spcBef>
              <a:spcAft>
                <a:spcPct val="15000"/>
              </a:spcAft>
              <a:buClr>
                <a:srgbClr val="006699"/>
              </a:buClr>
            </a:pPr>
            <a:r>
              <a:rPr lang="en-US" sz="1100" b="1" dirty="0">
                <a:solidFill>
                  <a:srgbClr val="FF0000"/>
                </a:solidFill>
                <a:latin typeface="Trebuchet MS" panose="020B0603020202020204" pitchFamily="34" charset="0"/>
              </a:rPr>
              <a:t>Milestone Legend</a:t>
            </a:r>
            <a:endParaRPr lang="en-US" sz="1100" b="1" dirty="0">
              <a:solidFill>
                <a:srgbClr val="FF0000"/>
              </a:solidFill>
              <a:latin typeface="Trebuchet MS" panose="020B0603020202020204" pitchFamily="34" charset="0"/>
            </a:endParaRPr>
          </a:p>
        </p:txBody>
      </p:sp>
      <p:sp>
        <p:nvSpPr>
          <p:cNvPr id="47" name="Rectangle 46"/>
          <p:cNvSpPr/>
          <p:nvPr/>
        </p:nvSpPr>
        <p:spPr>
          <a:xfrm>
            <a:off x="155289" y="5313220"/>
            <a:ext cx="3579795" cy="1107994"/>
          </a:xfrm>
          <a:prstGeom prst="rect">
            <a:avLst/>
          </a:prstGeom>
        </p:spPr>
        <p:txBody>
          <a:bodyPr wrap="square" lIns="91439" tIns="45719" rIns="91439" bIns="45719">
            <a:spAutoFit/>
          </a:bodyPr>
          <a:lstStyle/>
          <a:p>
            <a:pPr marL="304800" indent="-304800" defTabSz="914400">
              <a:buFont typeface="+mj-lt"/>
              <a:buAutoNum type="arabicPeriod"/>
            </a:pPr>
            <a:endParaRPr lang="en-US" sz="1100" dirty="0">
              <a:solidFill>
                <a:prstClr val="black"/>
              </a:solidFill>
              <a:latin typeface="Trebuchet MS" panose="020B0603020202020204" pitchFamily="34" charset="0"/>
            </a:endParaRPr>
          </a:p>
          <a:p>
            <a:pPr defTabSz="914400"/>
            <a:endParaRPr lang="en-US" sz="1100" dirty="0">
              <a:solidFill>
                <a:prstClr val="black"/>
              </a:solidFill>
            </a:endParaRPr>
          </a:p>
          <a:p>
            <a:pPr marL="304800" indent="-304800" defTabSz="914400">
              <a:buFont typeface="+mj-lt"/>
              <a:buAutoNum type="arabicPeriod"/>
            </a:pPr>
            <a:endParaRPr lang="en-US" sz="1100" dirty="0">
              <a:solidFill>
                <a:prstClr val="black"/>
              </a:solidFill>
            </a:endParaRPr>
          </a:p>
          <a:p>
            <a:pPr marL="228600" indent="-228600" defTabSz="914400">
              <a:buFont typeface="Arial" panose="020B0604020202020204" pitchFamily="34" charset="0"/>
              <a:buChar char="•"/>
            </a:pPr>
            <a:endParaRPr lang="en-US" sz="1100" dirty="0">
              <a:solidFill>
                <a:prstClr val="black"/>
              </a:solidFill>
            </a:endParaRPr>
          </a:p>
          <a:p>
            <a:pPr marL="228600" indent="-228600" defTabSz="914400">
              <a:buFont typeface="Arial" panose="020B0604020202020204" pitchFamily="34" charset="0"/>
              <a:buChar char="•"/>
            </a:pPr>
            <a:endParaRPr lang="en-US" sz="1100" dirty="0">
              <a:solidFill>
                <a:prstClr val="black"/>
              </a:solidFill>
            </a:endParaRPr>
          </a:p>
          <a:p>
            <a:pPr marL="228600" indent="-228600" defTabSz="914400">
              <a:buClr>
                <a:srgbClr val="44546A">
                  <a:lumMod val="75000"/>
                </a:srgbClr>
              </a:buClr>
              <a:buSzPct val="120000"/>
              <a:buFont typeface="Arial" panose="020B0604020202020204" pitchFamily="34" charset="0"/>
              <a:buChar char="•"/>
              <a:defRPr/>
            </a:pPr>
            <a:endParaRPr lang="en-US" sz="1100" dirty="0">
              <a:solidFill>
                <a:prstClr val="black"/>
              </a:solidFill>
              <a:latin typeface="Trebuchet MS" panose="020B0603020202020204" pitchFamily="34" charset="0"/>
            </a:endParaRPr>
          </a:p>
        </p:txBody>
      </p:sp>
      <p:sp>
        <p:nvSpPr>
          <p:cNvPr id="38" name="Rectangle 37"/>
          <p:cNvSpPr/>
          <p:nvPr/>
        </p:nvSpPr>
        <p:spPr>
          <a:xfrm>
            <a:off x="2230994" y="-23270"/>
            <a:ext cx="3678877" cy="461663"/>
          </a:xfrm>
          <a:prstGeom prst="rect">
            <a:avLst/>
          </a:prstGeom>
        </p:spPr>
        <p:txBody>
          <a:bodyPr wrap="square" lIns="91439" tIns="45719" rIns="91439" bIns="45719">
            <a:spAutoFit/>
          </a:bodyPr>
          <a:lstStyle/>
          <a:p>
            <a:r>
              <a:rPr lang="en-US" sz="2400" b="1" dirty="0" smtClean="0">
                <a:solidFill>
                  <a:schemeClr val="bg1"/>
                </a:solidFill>
                <a:latin typeface="Trebuchet MS" panose="020B0603020202020204" pitchFamily="34" charset="0"/>
              </a:rPr>
              <a:t>NPD Web Application</a:t>
            </a:r>
            <a:endParaRPr lang="en-US" sz="2400" dirty="0">
              <a:solidFill>
                <a:schemeClr val="bg1"/>
              </a:solidFill>
              <a:latin typeface="Trebuchet MS" panose="020B0603020202020204" pitchFamily="34" charset="0"/>
            </a:endParaRPr>
          </a:p>
        </p:txBody>
      </p:sp>
      <p:cxnSp>
        <p:nvCxnSpPr>
          <p:cNvPr id="39" name="Straight Connector 38"/>
          <p:cNvCxnSpPr/>
          <p:nvPr/>
        </p:nvCxnSpPr>
        <p:spPr>
          <a:xfrm flipV="1">
            <a:off x="17685" y="826722"/>
            <a:ext cx="12174315" cy="537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 Box 38"/>
          <p:cNvSpPr txBox="1">
            <a:spLocks noChangeArrowheads="1"/>
          </p:cNvSpPr>
          <p:nvPr/>
        </p:nvSpPr>
        <p:spPr bwMode="gray">
          <a:xfrm>
            <a:off x="3890536" y="2575577"/>
            <a:ext cx="3125143" cy="8407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a:solidFill>
                  <a:srgbClr val="000000"/>
                </a:solidFill>
                <a:latin typeface="+mn-lt"/>
                <a:cs typeface="Traditional Arabic" panose="020B0604020202020204" pitchFamily="18" charset="-78"/>
                <a:sym typeface="+mn-ea"/>
              </a:rPr>
              <a:t>On board new developer to finish the project before timeline.</a:t>
            </a:r>
            <a:endParaRPr lang="en-US" sz="1200" dirty="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a:solidFill>
                  <a:srgbClr val="000000"/>
                </a:solidFill>
                <a:latin typeface="+mn-lt"/>
                <a:cs typeface="Traditional Arabic" panose="020B0604020202020204" pitchFamily="18" charset="-78"/>
                <a:sym typeface="+mn-ea"/>
              </a:rPr>
              <a:t>Testing by tester on the core modules of application</a:t>
            </a:r>
            <a:endParaRPr lang="en-US" sz="1200" dirty="0">
              <a:solidFill>
                <a:srgbClr val="000000"/>
              </a:solidFill>
              <a:latin typeface="+mn-lt"/>
              <a:cs typeface="Traditional Arabic" panose="020B0604020202020204" pitchFamily="18" charset="-78"/>
            </a:endParaRPr>
          </a:p>
        </p:txBody>
      </p:sp>
      <p:sp>
        <p:nvSpPr>
          <p:cNvPr id="44" name="Text Box 38"/>
          <p:cNvSpPr txBox="1">
            <a:spLocks noChangeArrowheads="1"/>
          </p:cNvSpPr>
          <p:nvPr/>
        </p:nvSpPr>
        <p:spPr bwMode="gray">
          <a:xfrm>
            <a:off x="286409" y="2255051"/>
            <a:ext cx="248663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a:solidFill>
                  <a:srgbClr val="FF0000"/>
                </a:solidFill>
                <a:latin typeface="Trebuchet MS" panose="020B0603020202020204" pitchFamily="34" charset="0"/>
              </a:rPr>
              <a:t>Accomplishment for </a:t>
            </a:r>
            <a:r>
              <a:rPr lang="en-US" sz="1200" b="1" dirty="0" smtClean="0">
                <a:solidFill>
                  <a:srgbClr val="FF0000"/>
                </a:solidFill>
                <a:latin typeface="Trebuchet MS" panose="020B0603020202020204" pitchFamily="34" charset="0"/>
              </a:rPr>
              <a:t>the week</a:t>
            </a:r>
            <a:endParaRPr lang="en-US" sz="1200" b="1" dirty="0">
              <a:solidFill>
                <a:srgbClr val="FF0000"/>
              </a:solidFill>
              <a:latin typeface="Trebuchet MS" panose="020B0603020202020204" pitchFamily="34" charset="0"/>
            </a:endParaRPr>
          </a:p>
        </p:txBody>
      </p:sp>
      <p:sp>
        <p:nvSpPr>
          <p:cNvPr id="40" name="Rectangle 39"/>
          <p:cNvSpPr/>
          <p:nvPr/>
        </p:nvSpPr>
        <p:spPr>
          <a:xfrm>
            <a:off x="2223746" y="428851"/>
            <a:ext cx="5028565" cy="335915"/>
          </a:xfrm>
          <a:prstGeom prst="rect">
            <a:avLst/>
          </a:prstGeom>
        </p:spPr>
        <p:txBody>
          <a:bodyPr wrap="none" lIns="91376" tIns="45719" rIns="91376" bIns="45719">
            <a:spAutoFit/>
          </a:bodyPr>
          <a:lstStyle/>
          <a:p>
            <a:pPr defTabSz="913765"/>
            <a:r>
              <a:rPr lang="en-US" sz="1600" b="1" dirty="0">
                <a:solidFill>
                  <a:schemeClr val="bg1"/>
                </a:solidFill>
              </a:rPr>
              <a:t>Status update </a:t>
            </a:r>
            <a:r>
              <a:rPr lang="en-US" sz="1600" b="1" dirty="0" smtClean="0">
                <a:solidFill>
                  <a:schemeClr val="bg1"/>
                </a:solidFill>
              </a:rPr>
              <a:t>for the week 13</a:t>
            </a:r>
            <a:r>
              <a:rPr lang="en-US" sz="1600" b="1" baseline="30000" dirty="0" smtClean="0">
                <a:solidFill>
                  <a:schemeClr val="bg1"/>
                </a:solidFill>
              </a:rPr>
              <a:t>th</a:t>
            </a:r>
            <a:r>
              <a:rPr lang="en-US" sz="1600" b="1" dirty="0" smtClean="0">
                <a:solidFill>
                  <a:schemeClr val="bg1"/>
                </a:solidFill>
              </a:rPr>
              <a:t> Feb 2023 to 17</a:t>
            </a:r>
            <a:r>
              <a:rPr lang="en-US" sz="1600" b="1" baseline="30000" dirty="0" smtClean="0">
                <a:solidFill>
                  <a:schemeClr val="bg1"/>
                </a:solidFill>
              </a:rPr>
              <a:t>th</a:t>
            </a:r>
            <a:r>
              <a:rPr lang="en-US" sz="1600" b="1" dirty="0" smtClean="0">
                <a:solidFill>
                  <a:schemeClr val="bg1"/>
                </a:solidFill>
              </a:rPr>
              <a:t> Feb 2023</a:t>
            </a:r>
            <a:endParaRPr lang="en-US" sz="1600" b="1" dirty="0">
              <a:solidFill>
                <a:schemeClr val="bg1"/>
              </a:solidFill>
            </a:endParaRPr>
          </a:p>
        </p:txBody>
      </p:sp>
      <p:graphicFrame>
        <p:nvGraphicFramePr>
          <p:cNvPr id="3" name="Table 2"/>
          <p:cNvGraphicFramePr>
            <a:graphicFrameLocks noGrp="1"/>
          </p:cNvGraphicFramePr>
          <p:nvPr/>
        </p:nvGraphicFramePr>
        <p:xfrm>
          <a:off x="7193271" y="1168543"/>
          <a:ext cx="4854236" cy="2578100"/>
        </p:xfrm>
        <a:graphic>
          <a:graphicData uri="http://schemas.openxmlformats.org/drawingml/2006/table">
            <a:tbl>
              <a:tblPr firstRow="1" bandRow="1">
                <a:tableStyleId>{5C22544A-7EE6-4342-B048-85BDC9FD1C3A}</a:tableStyleId>
              </a:tblPr>
              <a:tblGrid>
                <a:gridCol w="1287062"/>
                <a:gridCol w="895848"/>
                <a:gridCol w="858498"/>
                <a:gridCol w="926379"/>
                <a:gridCol w="886449"/>
              </a:tblGrid>
              <a:tr h="477865">
                <a:tc>
                  <a:txBody>
                    <a:bodyPr/>
                    <a:lstStyle/>
                    <a:p>
                      <a:pPr marL="0" algn="ctr" defTabSz="816610" rtl="0" eaLnBrk="1" latinLnBrk="0" hangingPunct="1"/>
                      <a:r>
                        <a:rPr lang="en-GB" sz="1100" kern="1200" dirty="0" smtClean="0">
                          <a:solidFill>
                            <a:schemeClr val="bg1"/>
                          </a:solidFill>
                          <a:latin typeface="Trebuchet MS" panose="020B0603020202020204" pitchFamily="34" charset="0"/>
                          <a:ea typeface="+mn-ea"/>
                          <a:cs typeface="+mn-cs"/>
                        </a:rPr>
                        <a:t>Phase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ctr" defTabSz="816610" rtl="0" eaLnBrk="1" latinLnBrk="0" hangingPunct="1"/>
                      <a:r>
                        <a:rPr lang="en-US" altLang="en-GB" sz="1100" kern="1200" dirty="0" smtClean="0">
                          <a:solidFill>
                            <a:schemeClr val="bg1"/>
                          </a:solidFill>
                          <a:latin typeface="Trebuchet MS" panose="020B0603020202020204" pitchFamily="34" charset="0"/>
                          <a:ea typeface="+mn-ea"/>
                          <a:cs typeface="+mn-cs"/>
                        </a:rPr>
                        <a:t>Plan</a:t>
                      </a:r>
                      <a:r>
                        <a:rPr lang="en-GB" sz="1100" kern="1200" dirty="0" smtClean="0">
                          <a:solidFill>
                            <a:schemeClr val="bg1"/>
                          </a:solidFill>
                          <a:latin typeface="Trebuchet MS" panose="020B0603020202020204" pitchFamily="34" charset="0"/>
                          <a:ea typeface="+mn-ea"/>
                          <a:cs typeface="+mn-cs"/>
                        </a:rPr>
                        <a:t> Start </a:t>
                      </a:r>
                      <a:r>
                        <a:rPr lang="en-GB" sz="1100" kern="1200" dirty="0" smtClean="0">
                          <a:solidFill>
                            <a:schemeClr val="bg1"/>
                          </a:solidFill>
                          <a:latin typeface="Trebuchet MS" panose="020B0603020202020204" pitchFamily="34" charset="0"/>
                          <a:ea typeface="+mn-ea"/>
                          <a:cs typeface="+mn-cs"/>
                        </a:rPr>
                        <a:t>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indent="0" algn="ctr" defTabSz="816610" rtl="0" eaLnBrk="1" fontAlgn="auto" latinLnBrk="0" hangingPunct="1">
                        <a:lnSpc>
                          <a:spcPct val="100000"/>
                        </a:lnSpc>
                        <a:spcBef>
                          <a:spcPts val="0"/>
                        </a:spcBef>
                        <a:spcAft>
                          <a:spcPts val="0"/>
                        </a:spcAft>
                        <a:buClrTx/>
                        <a:buSzTx/>
                        <a:buFontTx/>
                        <a:buNone/>
                        <a:defRPr/>
                      </a:pPr>
                      <a:r>
                        <a:rPr lang="en-US" altLang="en-GB" sz="1100" kern="1200" dirty="0" smtClean="0">
                          <a:solidFill>
                            <a:schemeClr val="bg1"/>
                          </a:solidFill>
                          <a:latin typeface="Trebuchet MS" panose="020B0603020202020204" pitchFamily="34" charset="0"/>
                          <a:ea typeface="+mn-ea"/>
                          <a:cs typeface="+mn-cs"/>
                        </a:rPr>
                        <a:t>Plan </a:t>
                      </a:r>
                      <a:r>
                        <a:rPr lang="en-GB" sz="1100" kern="1200" dirty="0" smtClean="0">
                          <a:solidFill>
                            <a:schemeClr val="bg1"/>
                          </a:solidFill>
                          <a:latin typeface="Trebuchet MS" panose="020B0603020202020204" pitchFamily="34" charset="0"/>
                          <a:ea typeface="+mn-ea"/>
                          <a:cs typeface="+mn-cs"/>
                        </a:rPr>
                        <a:t>End 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ctr" defTabSz="816610" rtl="0" eaLnBrk="1" latinLnBrk="0" hangingPunct="1"/>
                      <a:r>
                        <a:rPr lang="en-GB" sz="1100" kern="1200" dirty="0">
                          <a:solidFill>
                            <a:schemeClr val="bg1"/>
                          </a:solidFill>
                          <a:latin typeface="Trebuchet MS" panose="020B0603020202020204" pitchFamily="34" charset="0"/>
                          <a:ea typeface="+mn-ea"/>
                          <a:cs typeface="+mn-cs"/>
                        </a:rPr>
                        <a:t>Actual </a:t>
                      </a:r>
                      <a:endParaRPr lang="en-GB" sz="1100" kern="1200" dirty="0">
                        <a:solidFill>
                          <a:schemeClr val="bg1"/>
                        </a:solidFill>
                        <a:latin typeface="Trebuchet MS" panose="020B0603020202020204" pitchFamily="34" charset="0"/>
                        <a:ea typeface="+mn-ea"/>
                        <a:cs typeface="+mn-cs"/>
                      </a:endParaRPr>
                    </a:p>
                    <a:p>
                      <a:pPr marL="0" algn="ctr" defTabSz="816610" rtl="0" eaLnBrk="1" latinLnBrk="0" hangingPunct="1"/>
                      <a:r>
                        <a:rPr lang="en-GB" sz="1100" kern="1200" dirty="0" smtClean="0">
                          <a:solidFill>
                            <a:schemeClr val="bg1"/>
                          </a:solidFill>
                          <a:latin typeface="Trebuchet MS" panose="020B0603020202020204" pitchFamily="34" charset="0"/>
                          <a:ea typeface="+mn-ea"/>
                          <a:cs typeface="+mn-cs"/>
                        </a:rPr>
                        <a:t>Start 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l" defTabSz="816610" rtl="0" eaLnBrk="1" latinLnBrk="0" hangingPunct="1"/>
                      <a:r>
                        <a:rPr lang="en-GB" sz="1100" kern="1200" dirty="0">
                          <a:solidFill>
                            <a:schemeClr val="bg1"/>
                          </a:solidFill>
                          <a:latin typeface="Trebuchet MS" panose="020B0603020202020204" pitchFamily="34" charset="0"/>
                          <a:ea typeface="+mn-ea"/>
                          <a:cs typeface="+mn-cs"/>
                        </a:rPr>
                        <a:t>Actual</a:t>
                      </a:r>
                      <a:endParaRPr lang="en-GB" sz="1100" kern="1200" dirty="0">
                        <a:solidFill>
                          <a:schemeClr val="bg1"/>
                        </a:solidFill>
                        <a:latin typeface="Trebuchet MS" panose="020B0603020202020204" pitchFamily="34" charset="0"/>
                        <a:ea typeface="+mn-ea"/>
                        <a:cs typeface="+mn-cs"/>
                      </a:endParaRPr>
                    </a:p>
                    <a:p>
                      <a:pPr marL="0" algn="l" defTabSz="816610" rtl="0" eaLnBrk="1" latinLnBrk="0" hangingPunct="1"/>
                      <a:r>
                        <a:rPr lang="en-GB" sz="1100" kern="1200" dirty="0" smtClean="0">
                          <a:solidFill>
                            <a:schemeClr val="bg1"/>
                          </a:solidFill>
                          <a:latin typeface="Trebuchet MS" panose="020B0603020202020204" pitchFamily="34" charset="0"/>
                          <a:ea typeface="+mn-ea"/>
                          <a:cs typeface="+mn-cs"/>
                        </a:rPr>
                        <a:t>End</a:t>
                      </a:r>
                      <a:r>
                        <a:rPr lang="en-GB" sz="1100" kern="1200" baseline="0" dirty="0" smtClean="0">
                          <a:solidFill>
                            <a:schemeClr val="bg1"/>
                          </a:solidFill>
                          <a:latin typeface="Trebuchet MS" panose="020B0603020202020204" pitchFamily="34" charset="0"/>
                          <a:ea typeface="+mn-ea"/>
                          <a:cs typeface="+mn-cs"/>
                        </a:rPr>
                        <a:t> 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93479">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Kick-Off</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7-Mar-22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7-Mar-22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7-Mar-22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7-Mar-22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1527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Req. </a:t>
                      </a:r>
                      <a:endParaRPr lang="en-US" sz="1000" kern="1200" dirty="0" smtClean="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gathering</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7-Mar-22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15-Apr-22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7-Mar-22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19-Aug-22</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Code </a:t>
                      </a:r>
                      <a:endParaRPr lang="en-US" sz="1000" kern="1200" dirty="0" smtClean="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Analysis</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9-Mar-22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25-Mar-22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11-Mar-22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29-Mar-22</a:t>
                      </a:r>
                      <a:endParaRPr lang="en-US" sz="1000" kern="1200" dirty="0">
                        <a:solidFill>
                          <a:schemeClr val="bg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857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Solution </a:t>
                      </a:r>
                      <a:endParaRPr lang="en-US" sz="1000" kern="1200" dirty="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Architect</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18-Apr-22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13-May-22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sym typeface="+mn-ea"/>
                        </a:rPr>
                        <a:t>15-Dec-22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6-Jan-23</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2672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Database</a:t>
                      </a:r>
                      <a:endParaRPr lang="en-US" sz="1000" kern="1200" dirty="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Design</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18-Apr-22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22-Apr-22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sym typeface="+mn-ea"/>
                        </a:rPr>
                        <a:t>15-Dec-22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30-Dec-22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8570">
                <a:tc>
                  <a:txBody>
                    <a:bodyPr/>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Development</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25-Apr-22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15-Jul-22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sym typeface="+mn-ea"/>
                        </a:rPr>
                        <a:t>26-Dec-22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1" name="Rectangle 10"/>
          <p:cNvSpPr/>
          <p:nvPr/>
        </p:nvSpPr>
        <p:spPr>
          <a:xfrm>
            <a:off x="104054" y="1155854"/>
            <a:ext cx="4419321" cy="1167130"/>
          </a:xfrm>
          <a:prstGeom prst="rect">
            <a:avLst/>
          </a:prstGeom>
        </p:spPr>
        <p:txBody>
          <a:bodyPr wrap="square" lIns="91438" tIns="45719" rIns="91438" bIns="45719">
            <a:spAutoFit/>
          </a:bodyPr>
          <a:lstStyle/>
          <a:p>
            <a:pPr marL="342900" indent="-342900">
              <a:buClr>
                <a:prstClr val="white">
                  <a:lumMod val="50000"/>
                </a:prstClr>
              </a:buClr>
              <a:buAutoNum type="arabicPeriod"/>
            </a:pPr>
            <a:r>
              <a:rPr lang="en-US" altLang="en-IN" sz="1400" dirty="0" smtClean="0">
                <a:solidFill>
                  <a:srgbClr val="000000"/>
                </a:solidFill>
              </a:rPr>
              <a:t>Begin with tester to start with test phase of the completed modules.</a:t>
            </a:r>
            <a:endParaRPr lang="en-US" altLang="en-IN" sz="1400" dirty="0" smtClean="0">
              <a:solidFill>
                <a:srgbClr val="000000"/>
              </a:solidFill>
            </a:endParaRPr>
          </a:p>
          <a:p>
            <a:pPr marL="342900" indent="-342900">
              <a:buClr>
                <a:prstClr val="white">
                  <a:lumMod val="50000"/>
                </a:prstClr>
              </a:buClr>
              <a:buAutoNum type="arabicPeriod"/>
            </a:pPr>
            <a:r>
              <a:rPr lang="en-US" altLang="en-IN" sz="1400" dirty="0" smtClean="0">
                <a:solidFill>
                  <a:srgbClr val="000000"/>
                </a:solidFill>
                <a:sym typeface="+mn-ea"/>
              </a:rPr>
              <a:t>Begin with commercial, Medical, Dashboard &amp; PBF modules.</a:t>
            </a:r>
            <a:endParaRPr lang="en-US" altLang="en-IN" sz="1400" dirty="0" smtClean="0">
              <a:solidFill>
                <a:srgbClr val="000000"/>
              </a:solidFill>
            </a:endParaRPr>
          </a:p>
          <a:p>
            <a:pPr marL="342900" indent="-342900">
              <a:buClr>
                <a:prstClr val="white">
                  <a:lumMod val="50000"/>
                </a:prstClr>
              </a:buClr>
              <a:buAutoNum type="arabicPeriod"/>
            </a:pPr>
            <a:endParaRPr lang="en-US" altLang="en-IN" sz="1400" dirty="0" smtClean="0">
              <a:solidFill>
                <a:srgbClr val="000000"/>
              </a:solidFill>
            </a:endParaRPr>
          </a:p>
        </p:txBody>
      </p:sp>
      <p:sp>
        <p:nvSpPr>
          <p:cNvPr id="43" name="Rectangle 25"/>
          <p:cNvSpPr>
            <a:spLocks noChangeArrowheads="1"/>
          </p:cNvSpPr>
          <p:nvPr/>
        </p:nvSpPr>
        <p:spPr bwMode="gray">
          <a:xfrm>
            <a:off x="3861708" y="5106086"/>
            <a:ext cx="3191137" cy="1433664"/>
          </a:xfrm>
          <a:prstGeom prst="rect">
            <a:avLst/>
          </a:prstGeom>
          <a:solidFill>
            <a:schemeClr val="bg1"/>
          </a:solidFill>
          <a:ln w="19050">
            <a:solidFill>
              <a:schemeClr val="tx1"/>
            </a:solidFill>
            <a:miter lim="800000"/>
          </a:ln>
        </p:spPr>
        <p:txBody>
          <a:bodyPr/>
          <a:lstStyle/>
          <a:p>
            <a:pPr marL="171450" indent="-171450" defTabSz="914400">
              <a:buFont typeface="Arial" panose="020B0604020202020204" pitchFamily="34" charset="0"/>
              <a:buChar char="•"/>
            </a:pPr>
            <a:endParaRPr lang="en-US" sz="1200" dirty="0">
              <a:solidFill>
                <a:srgbClr val="FF0000"/>
              </a:solidFill>
            </a:endParaRPr>
          </a:p>
        </p:txBody>
      </p:sp>
      <p:sp>
        <p:nvSpPr>
          <p:cNvPr id="94" name="Text Box 38"/>
          <p:cNvSpPr txBox="1">
            <a:spLocks noChangeArrowheads="1"/>
          </p:cNvSpPr>
          <p:nvPr/>
        </p:nvSpPr>
        <p:spPr bwMode="gray">
          <a:xfrm>
            <a:off x="3949652" y="5056232"/>
            <a:ext cx="100287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0" bIns="0">
            <a:spAutoFit/>
          </a:bodyPr>
          <a:lstStyle>
            <a:defPPr>
              <a:defRPr lang="en-US"/>
            </a:defPPr>
            <a:lvl1pPr marL="222250" indent="-222250" defTabSz="914400" eaLnBrk="0" hangingPunct="0">
              <a:spcBef>
                <a:spcPts val="200"/>
              </a:spcBef>
              <a:spcAft>
                <a:spcPct val="15000"/>
              </a:spcAft>
              <a:buClr>
                <a:prstClr val="white">
                  <a:lumMod val="50000"/>
                </a:prstClr>
              </a:buClr>
              <a:defRPr sz="1200" b="1">
                <a:solidFill>
                  <a:srgbClr val="000000"/>
                </a:solidFill>
                <a:latin typeface="Trebuchet MS" panose="020B0603020202020204" pitchFamily="34" charset="0"/>
                <a:cs typeface="Arial" panose="020B0604020202020204" pitchFamily="34" charset="0"/>
              </a:defRPr>
            </a:lvl1pPr>
            <a:lvl2pPr marL="742950" indent="-285750" eaLnBrk="0" hangingPunct="0">
              <a:defRPr sz="1600">
                <a:latin typeface="Arial" panose="020B0604020202020204" pitchFamily="34" charset="0"/>
                <a:cs typeface="Arial" panose="020B0604020202020204" pitchFamily="34" charset="0"/>
              </a:defRPr>
            </a:lvl2pPr>
            <a:lvl3pPr marL="1143000" indent="-228600" eaLnBrk="0" hangingPunct="0">
              <a:defRPr sz="1600">
                <a:latin typeface="Arial" panose="020B0604020202020204" pitchFamily="34" charset="0"/>
                <a:cs typeface="Arial" panose="020B0604020202020204" pitchFamily="34" charset="0"/>
              </a:defRPr>
            </a:lvl3pPr>
            <a:lvl4pPr marL="1600200" indent="-228600" eaLnBrk="0" hangingPunct="0">
              <a:defRPr sz="1600">
                <a:latin typeface="Arial" panose="020B0604020202020204" pitchFamily="34" charset="0"/>
                <a:cs typeface="Arial" panose="020B0604020202020204" pitchFamily="34" charset="0"/>
              </a:defRPr>
            </a:lvl4pPr>
            <a:lvl5pPr marL="2057400" indent="-228600" eaLnBrk="0" hangingPunct="0">
              <a:defRPr sz="1600">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latin typeface="Arial" panose="020B0604020202020204" pitchFamily="34" charset="0"/>
                <a:cs typeface="Arial" panose="020B0604020202020204" pitchFamily="34" charset="0"/>
              </a:defRPr>
            </a:lvl9pPr>
          </a:lstStyle>
          <a:p>
            <a:r>
              <a:rPr lang="en-US" dirty="0">
                <a:solidFill>
                  <a:srgbClr val="FF0000"/>
                </a:solidFill>
              </a:rPr>
              <a:t>Key Risks</a:t>
            </a:r>
            <a:endParaRPr lang="en-US" dirty="0">
              <a:solidFill>
                <a:srgbClr val="FF0000"/>
              </a:solidFill>
            </a:endParaRPr>
          </a:p>
        </p:txBody>
      </p:sp>
      <p:pic>
        <p:nvPicPr>
          <p:cNvPr id="46" name="Picture 45" descr="emcure.com/wp-content/uploads/2021/08/logo.pn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36849" y="237464"/>
            <a:ext cx="1576705" cy="428625"/>
          </a:xfrm>
          <a:prstGeom prst="rect">
            <a:avLst/>
          </a:prstGeom>
          <a:noFill/>
          <a:ln>
            <a:noFill/>
          </a:ln>
        </p:spPr>
      </p:pic>
      <p:sp>
        <p:nvSpPr>
          <p:cNvPr id="52" name="Text Box 38"/>
          <p:cNvSpPr txBox="1">
            <a:spLocks noChangeArrowheads="1"/>
          </p:cNvSpPr>
          <p:nvPr/>
        </p:nvSpPr>
        <p:spPr bwMode="gray">
          <a:xfrm>
            <a:off x="8347006" y="243292"/>
            <a:ext cx="1538461" cy="215444"/>
          </a:xfrm>
          <a:prstGeom prst="rect">
            <a:avLst/>
          </a:prstGeom>
          <a:solidFill>
            <a:srgbClr val="FF0000"/>
          </a:solidFill>
          <a:ln>
            <a:noFill/>
          </a:ln>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lvl="0" algn="just">
              <a:spcBef>
                <a:spcPts val="600"/>
              </a:spcBef>
            </a:pPr>
            <a:r>
              <a:rPr lang="en-US" sz="1400" b="1" dirty="0" smtClean="0">
                <a:solidFill>
                  <a:schemeClr val="bg1"/>
                </a:solidFill>
                <a:latin typeface="Trebuchet MS" panose="020B0603020202020204" pitchFamily="34" charset="0"/>
                <a:cs typeface="Traditional Arabic" panose="020B0604020202020204" pitchFamily="18" charset="-78"/>
              </a:rPr>
              <a:t>PM : Nilesh Jain</a:t>
            </a:r>
            <a:endParaRPr lang="en-US" sz="1400" b="1" dirty="0">
              <a:solidFill>
                <a:schemeClr val="bg1"/>
              </a:solidFill>
              <a:latin typeface="Trebuchet MS" panose="020B0603020202020204" pitchFamily="34" charset="0"/>
              <a:cs typeface="Traditional Arabic" panose="020B0604020202020204" pitchFamily="18" charset="-78"/>
            </a:endParaRPr>
          </a:p>
        </p:txBody>
      </p:sp>
      <p:sp>
        <p:nvSpPr>
          <p:cNvPr id="55" name="Text Box 38"/>
          <p:cNvSpPr txBox="1">
            <a:spLocks noChangeArrowheads="1"/>
          </p:cNvSpPr>
          <p:nvPr/>
        </p:nvSpPr>
        <p:spPr bwMode="gray">
          <a:xfrm>
            <a:off x="286409" y="945429"/>
            <a:ext cx="248663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smtClean="0">
                <a:solidFill>
                  <a:srgbClr val="FF0000"/>
                </a:solidFill>
                <a:latin typeface="Trebuchet MS" panose="020B0603020202020204" pitchFamily="34" charset="0"/>
              </a:rPr>
              <a:t>Project overall progress</a:t>
            </a:r>
            <a:endParaRPr lang="en-US" sz="1200" b="1" dirty="0">
              <a:solidFill>
                <a:srgbClr val="FF0000"/>
              </a:solidFill>
              <a:latin typeface="Trebuchet MS" panose="020B0603020202020204" pitchFamily="34" charset="0"/>
            </a:endParaRPr>
          </a:p>
        </p:txBody>
      </p:sp>
      <p:sp>
        <p:nvSpPr>
          <p:cNvPr id="57" name="Text Box 38"/>
          <p:cNvSpPr txBox="1">
            <a:spLocks noChangeArrowheads="1"/>
          </p:cNvSpPr>
          <p:nvPr/>
        </p:nvSpPr>
        <p:spPr bwMode="gray">
          <a:xfrm>
            <a:off x="3965452" y="2261504"/>
            <a:ext cx="248663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smtClean="0">
                <a:solidFill>
                  <a:srgbClr val="FF0000"/>
                </a:solidFill>
                <a:latin typeface="Trebuchet MS" panose="020B0603020202020204" pitchFamily="34" charset="0"/>
              </a:rPr>
              <a:t>Key activities for next week</a:t>
            </a:r>
            <a:endParaRPr lang="en-US" sz="1200" b="1" dirty="0">
              <a:solidFill>
                <a:srgbClr val="FF0000"/>
              </a:solidFill>
              <a:latin typeface="Trebuchet MS" panose="020B0603020202020204" pitchFamily="34" charset="0"/>
            </a:endParaRPr>
          </a:p>
        </p:txBody>
      </p:sp>
      <p:sp>
        <p:nvSpPr>
          <p:cNvPr id="58" name="Text Box 38"/>
          <p:cNvSpPr txBox="1">
            <a:spLocks noChangeArrowheads="1"/>
          </p:cNvSpPr>
          <p:nvPr/>
        </p:nvSpPr>
        <p:spPr bwMode="gray">
          <a:xfrm>
            <a:off x="2676792" y="6629578"/>
            <a:ext cx="1116554"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Completed</a:t>
            </a:r>
            <a:endParaRPr lang="en-US" sz="1200" dirty="0">
              <a:solidFill>
                <a:srgbClr val="000000"/>
              </a:solidFill>
              <a:latin typeface="+mn-lt"/>
              <a:cs typeface="Traditional Arabic" panose="020B0604020202020204" pitchFamily="18" charset="-78"/>
            </a:endParaRPr>
          </a:p>
        </p:txBody>
      </p:sp>
      <p:sp>
        <p:nvSpPr>
          <p:cNvPr id="59" name="Text Box 38"/>
          <p:cNvSpPr txBox="1">
            <a:spLocks noChangeArrowheads="1"/>
          </p:cNvSpPr>
          <p:nvPr/>
        </p:nvSpPr>
        <p:spPr bwMode="gray">
          <a:xfrm>
            <a:off x="1661737" y="6626949"/>
            <a:ext cx="1249055"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On Track</a:t>
            </a:r>
            <a:endParaRPr lang="en-US" sz="1200" dirty="0">
              <a:solidFill>
                <a:srgbClr val="000000"/>
              </a:solidFill>
              <a:latin typeface="+mn-lt"/>
              <a:cs typeface="Traditional Arabic" panose="020B0604020202020204" pitchFamily="18" charset="-78"/>
            </a:endParaRPr>
          </a:p>
        </p:txBody>
      </p:sp>
      <p:sp>
        <p:nvSpPr>
          <p:cNvPr id="60" name="Text Box 38"/>
          <p:cNvSpPr txBox="1">
            <a:spLocks noChangeArrowheads="1"/>
          </p:cNvSpPr>
          <p:nvPr/>
        </p:nvSpPr>
        <p:spPr bwMode="gray">
          <a:xfrm>
            <a:off x="3846642" y="6617379"/>
            <a:ext cx="132783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At Risk</a:t>
            </a:r>
            <a:endParaRPr lang="en-US" sz="1200" dirty="0">
              <a:solidFill>
                <a:srgbClr val="000000"/>
              </a:solidFill>
              <a:latin typeface="+mn-lt"/>
              <a:cs typeface="Traditional Arabic" panose="020B0604020202020204" pitchFamily="18" charset="-78"/>
            </a:endParaRPr>
          </a:p>
        </p:txBody>
      </p:sp>
      <p:sp>
        <p:nvSpPr>
          <p:cNvPr id="62" name="Text Box 38"/>
          <p:cNvSpPr txBox="1">
            <a:spLocks noChangeArrowheads="1"/>
          </p:cNvSpPr>
          <p:nvPr/>
        </p:nvSpPr>
        <p:spPr bwMode="gray">
          <a:xfrm>
            <a:off x="4778894" y="6619183"/>
            <a:ext cx="132783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Delayed</a:t>
            </a:r>
            <a:endParaRPr lang="en-US" sz="1200" dirty="0">
              <a:solidFill>
                <a:srgbClr val="000000"/>
              </a:solidFill>
              <a:latin typeface="+mn-lt"/>
              <a:cs typeface="Traditional Arabic" panose="020B0604020202020204" pitchFamily="18" charset="-78"/>
            </a:endParaRPr>
          </a:p>
        </p:txBody>
      </p:sp>
      <p:sp>
        <p:nvSpPr>
          <p:cNvPr id="63" name="Text Box 38"/>
          <p:cNvSpPr txBox="1">
            <a:spLocks noChangeArrowheads="1"/>
          </p:cNvSpPr>
          <p:nvPr/>
        </p:nvSpPr>
        <p:spPr bwMode="gray">
          <a:xfrm>
            <a:off x="5759052" y="6627158"/>
            <a:ext cx="128777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Yet to start</a:t>
            </a:r>
            <a:endParaRPr lang="en-US" sz="1200" dirty="0">
              <a:solidFill>
                <a:srgbClr val="000000"/>
              </a:solidFill>
              <a:latin typeface="+mn-lt"/>
              <a:cs typeface="Traditional Arabic" panose="020B0604020202020204" pitchFamily="18" charset="-78"/>
            </a:endParaRPr>
          </a:p>
        </p:txBody>
      </p:sp>
      <p:sp>
        <p:nvSpPr>
          <p:cNvPr id="6" name="Oval 5"/>
          <p:cNvSpPr/>
          <p:nvPr/>
        </p:nvSpPr>
        <p:spPr>
          <a:xfrm>
            <a:off x="3688816" y="6611144"/>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67" name="Oval 66"/>
          <p:cNvSpPr/>
          <p:nvPr/>
        </p:nvSpPr>
        <p:spPr>
          <a:xfrm>
            <a:off x="2548149" y="6614257"/>
            <a:ext cx="210358" cy="18279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68" name="Oval 67"/>
          <p:cNvSpPr/>
          <p:nvPr/>
        </p:nvSpPr>
        <p:spPr>
          <a:xfrm>
            <a:off x="4591641" y="6614571"/>
            <a:ext cx="210358" cy="18279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75" name="Oval 74"/>
          <p:cNvSpPr/>
          <p:nvPr/>
        </p:nvSpPr>
        <p:spPr>
          <a:xfrm>
            <a:off x="5586734" y="6618969"/>
            <a:ext cx="210358" cy="1827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76" name="Oval 75"/>
          <p:cNvSpPr/>
          <p:nvPr/>
        </p:nvSpPr>
        <p:spPr>
          <a:xfrm>
            <a:off x="6727612" y="6608014"/>
            <a:ext cx="210358" cy="18279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 Box 38"/>
          <p:cNvSpPr txBox="1">
            <a:spLocks noChangeArrowheads="1"/>
          </p:cNvSpPr>
          <p:nvPr/>
        </p:nvSpPr>
        <p:spPr bwMode="gray">
          <a:xfrm>
            <a:off x="4394200" y="945429"/>
            <a:ext cx="1843745"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smtClean="0">
                <a:solidFill>
                  <a:srgbClr val="FF0000"/>
                </a:solidFill>
                <a:latin typeface="Trebuchet MS" panose="020B0603020202020204" pitchFamily="34" charset="0"/>
              </a:rPr>
              <a:t>Project  current Status</a:t>
            </a:r>
            <a:endParaRPr lang="en-US" sz="1200" b="1" dirty="0">
              <a:solidFill>
                <a:srgbClr val="FF0000"/>
              </a:solidFill>
              <a:latin typeface="Trebuchet MS" panose="020B0603020202020204" pitchFamily="34" charset="0"/>
            </a:endParaRPr>
          </a:p>
        </p:txBody>
      </p:sp>
      <p:sp>
        <p:nvSpPr>
          <p:cNvPr id="82" name="Oval 81"/>
          <p:cNvSpPr/>
          <p:nvPr/>
        </p:nvSpPr>
        <p:spPr>
          <a:xfrm>
            <a:off x="8109846" y="1755598"/>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 Box 38"/>
          <p:cNvSpPr txBox="1">
            <a:spLocks noChangeArrowheads="1"/>
          </p:cNvSpPr>
          <p:nvPr/>
        </p:nvSpPr>
        <p:spPr bwMode="gray">
          <a:xfrm>
            <a:off x="7193272" y="5740308"/>
            <a:ext cx="2347603" cy="4305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85750" indent="-2857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a:solidFill>
                  <a:srgbClr val="000000"/>
                </a:solidFill>
                <a:latin typeface="+mn-lt"/>
                <a:cs typeface="Traditional Arabic" panose="020B0604020202020204" pitchFamily="18" charset="-78"/>
                <a:sym typeface="+mn-ea"/>
              </a:rPr>
              <a:t>On board new developer for the project</a:t>
            </a:r>
            <a:endParaRPr lang="en-US" sz="1400" dirty="0">
              <a:solidFill>
                <a:srgbClr val="000000"/>
              </a:solidFill>
              <a:latin typeface="+mn-lt"/>
              <a:cs typeface="Traditional Arabic" panose="020B0604020202020204" pitchFamily="18" charset="-78"/>
            </a:endParaRPr>
          </a:p>
        </p:txBody>
      </p:sp>
      <p:sp>
        <p:nvSpPr>
          <p:cNvPr id="89" name="Rectangle 27"/>
          <p:cNvSpPr>
            <a:spLocks noChangeArrowheads="1"/>
          </p:cNvSpPr>
          <p:nvPr/>
        </p:nvSpPr>
        <p:spPr bwMode="gray">
          <a:xfrm>
            <a:off x="9685456" y="5313220"/>
            <a:ext cx="2454217" cy="1517966"/>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90" name="Text Box 38"/>
          <p:cNvSpPr txBox="1">
            <a:spLocks noChangeArrowheads="1"/>
          </p:cNvSpPr>
          <p:nvPr/>
        </p:nvSpPr>
        <p:spPr bwMode="gray">
          <a:xfrm>
            <a:off x="9866992" y="5274628"/>
            <a:ext cx="151305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ct val="15000"/>
              </a:spcBef>
              <a:spcAft>
                <a:spcPct val="15000"/>
              </a:spcAft>
              <a:buClr>
                <a:prstClr val="white">
                  <a:lumMod val="50000"/>
                </a:prstClr>
              </a:buClr>
            </a:pPr>
            <a:r>
              <a:rPr lang="en-US" sz="1200" b="1" dirty="0" smtClean="0">
                <a:solidFill>
                  <a:srgbClr val="FF0000"/>
                </a:solidFill>
                <a:latin typeface="Trebuchet MS" panose="020B0603020202020204" pitchFamily="34" charset="0"/>
              </a:rPr>
              <a:t>Resources</a:t>
            </a:r>
            <a:endParaRPr lang="en-US" sz="1200" b="1" dirty="0">
              <a:solidFill>
                <a:srgbClr val="FF0000"/>
              </a:solidFill>
              <a:latin typeface="Trebuchet MS" panose="020B0603020202020204" pitchFamily="34" charset="0"/>
            </a:endParaRPr>
          </a:p>
        </p:txBody>
      </p:sp>
      <p:sp>
        <p:nvSpPr>
          <p:cNvPr id="95" name="Text Box 38"/>
          <p:cNvSpPr txBox="1">
            <a:spLocks noChangeArrowheads="1"/>
          </p:cNvSpPr>
          <p:nvPr/>
        </p:nvSpPr>
        <p:spPr bwMode="gray">
          <a:xfrm>
            <a:off x="9866992" y="5688235"/>
            <a:ext cx="1048709" cy="8515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PM : 1</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BA : 0</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err="1" smtClean="0">
                <a:solidFill>
                  <a:srgbClr val="000000"/>
                </a:solidFill>
                <a:latin typeface="+mn-lt"/>
                <a:cs typeface="Traditional Arabic" panose="020B0604020202020204" pitchFamily="18" charset="-78"/>
              </a:rPr>
              <a:t>Dev</a:t>
            </a:r>
            <a:r>
              <a:rPr lang="en-US" sz="1400" dirty="0" smtClean="0">
                <a:solidFill>
                  <a:srgbClr val="000000"/>
                </a:solidFill>
                <a:latin typeface="+mn-lt"/>
                <a:cs typeface="Traditional Arabic" panose="020B0604020202020204" pitchFamily="18" charset="-78"/>
              </a:rPr>
              <a:t> : 3</a:t>
            </a:r>
            <a:endParaRPr lang="en-US" sz="1400" dirty="0">
              <a:solidFill>
                <a:srgbClr val="000000"/>
              </a:solidFill>
              <a:latin typeface="+mn-lt"/>
              <a:cs typeface="Traditional Arabic" panose="020B0604020202020204" pitchFamily="18" charset="-78"/>
            </a:endParaRPr>
          </a:p>
        </p:txBody>
      </p:sp>
      <p:sp>
        <p:nvSpPr>
          <p:cNvPr id="96" name="Text Box 38"/>
          <p:cNvSpPr txBox="1">
            <a:spLocks noChangeArrowheads="1"/>
          </p:cNvSpPr>
          <p:nvPr/>
        </p:nvSpPr>
        <p:spPr bwMode="gray">
          <a:xfrm>
            <a:off x="10915702" y="5688234"/>
            <a:ext cx="1097851" cy="8515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err="1" smtClean="0">
                <a:solidFill>
                  <a:srgbClr val="000000"/>
                </a:solidFill>
                <a:latin typeface="+mn-lt"/>
                <a:cs typeface="Traditional Arabic" panose="020B0604020202020204" pitchFamily="18" charset="-78"/>
              </a:rPr>
              <a:t>Arct</a:t>
            </a:r>
            <a:r>
              <a:rPr lang="en-US" sz="1400" dirty="0" smtClean="0">
                <a:solidFill>
                  <a:srgbClr val="000000"/>
                </a:solidFill>
                <a:latin typeface="+mn-lt"/>
                <a:cs typeface="Traditional Arabic" panose="020B0604020202020204" pitchFamily="18" charset="-78"/>
              </a:rPr>
              <a:t> : 0</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DBA : 0</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Tester:  0</a:t>
            </a:r>
            <a:endParaRPr lang="en-US" sz="1400" dirty="0" smtClean="0">
              <a:solidFill>
                <a:srgbClr val="000000"/>
              </a:solidFill>
              <a:latin typeface="+mn-lt"/>
              <a:cs typeface="Traditional Arabic" panose="020B0604020202020204" pitchFamily="18" charset="-78"/>
            </a:endParaRPr>
          </a:p>
        </p:txBody>
      </p:sp>
      <p:sp>
        <p:nvSpPr>
          <p:cNvPr id="98" name="Text Box 38"/>
          <p:cNvSpPr txBox="1">
            <a:spLocks noChangeArrowheads="1"/>
          </p:cNvSpPr>
          <p:nvPr/>
        </p:nvSpPr>
        <p:spPr bwMode="gray">
          <a:xfrm>
            <a:off x="3943935" y="5313220"/>
            <a:ext cx="2946364" cy="112839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b="1" dirty="0" smtClean="0">
                <a:solidFill>
                  <a:srgbClr val="000000"/>
                </a:solidFill>
                <a:latin typeface="+mn-lt"/>
                <a:cs typeface="Traditional Arabic" panose="020B0604020202020204" pitchFamily="18" charset="-78"/>
                <a:sym typeface="+mn-ea"/>
              </a:rPr>
              <a:t>Get new VM for 2 more users</a:t>
            </a:r>
            <a:endParaRPr lang="en-US" sz="1200" b="1"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b="1" dirty="0" smtClean="0">
                <a:solidFill>
                  <a:srgbClr val="000000"/>
                </a:solidFill>
                <a:latin typeface="+mn-lt"/>
                <a:cs typeface="Traditional Arabic" panose="020B0604020202020204" pitchFamily="18" charset="-78"/>
                <a:sym typeface="+mn-ea"/>
              </a:rPr>
              <a:t>Get SMTP settings configured to send email to outside emcure users</a:t>
            </a:r>
            <a:endParaRPr lang="en-US" sz="1200" b="1"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b="1" dirty="0" smtClean="0">
                <a:solidFill>
                  <a:srgbClr val="000000"/>
                </a:solidFill>
                <a:latin typeface="+mn-lt"/>
                <a:cs typeface="Traditional Arabic" panose="020B0604020202020204" pitchFamily="18" charset="-78"/>
                <a:sym typeface="+mn-ea"/>
              </a:rPr>
              <a:t>Open port 82 for API’s &amp; permission of read/write on Uploads folder</a:t>
            </a:r>
            <a:endParaRPr lang="en-US" sz="1200" b="1" dirty="0" smtClean="0">
              <a:solidFill>
                <a:srgbClr val="000000"/>
              </a:solidFill>
              <a:latin typeface="+mn-lt"/>
              <a:cs typeface="Traditional Arabic" panose="020B0604020202020204" pitchFamily="18" charset="-78"/>
            </a:endParaRPr>
          </a:p>
        </p:txBody>
      </p:sp>
      <p:sp>
        <p:nvSpPr>
          <p:cNvPr id="64" name="Oval 63"/>
          <p:cNvSpPr/>
          <p:nvPr/>
        </p:nvSpPr>
        <p:spPr>
          <a:xfrm>
            <a:off x="6212483" y="953125"/>
            <a:ext cx="210358" cy="1827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155289" y="197771"/>
            <a:ext cx="1904412" cy="469755"/>
          </a:xfrm>
          <a:prstGeom prst="rect">
            <a:avLst/>
          </a:prstGeom>
        </p:spPr>
      </p:pic>
      <p:sp>
        <p:nvSpPr>
          <p:cNvPr id="10" name="Oval 9"/>
          <p:cNvSpPr/>
          <p:nvPr/>
        </p:nvSpPr>
        <p:spPr>
          <a:xfrm>
            <a:off x="8109051" y="2575719"/>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p>
            <a:pPr algn="ctr"/>
            <a:endParaRPr lang="en-US"/>
          </a:p>
        </p:txBody>
      </p:sp>
      <p:sp>
        <p:nvSpPr>
          <p:cNvPr id="12" name="Oval 11"/>
          <p:cNvSpPr/>
          <p:nvPr/>
        </p:nvSpPr>
        <p:spPr>
          <a:xfrm>
            <a:off x="8109051" y="3437414"/>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15" name="Oval 14"/>
          <p:cNvSpPr/>
          <p:nvPr/>
        </p:nvSpPr>
        <p:spPr>
          <a:xfrm>
            <a:off x="8109051" y="2170589"/>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p>
            <a:pPr algn="ctr"/>
            <a:endParaRPr lang="en-US"/>
          </a:p>
        </p:txBody>
      </p:sp>
      <p:sp>
        <p:nvSpPr>
          <p:cNvPr id="16" name="Oval 15"/>
          <p:cNvSpPr/>
          <p:nvPr/>
        </p:nvSpPr>
        <p:spPr>
          <a:xfrm>
            <a:off x="8110114" y="3004282"/>
            <a:ext cx="210358" cy="18279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p>
            <a:pPr algn="ctr"/>
            <a:endParaRPr lang="en-US"/>
          </a:p>
        </p:txBody>
      </p:sp>
      <p:sp>
        <p:nvSpPr>
          <p:cNvPr id="17" name="Oval 16"/>
          <p:cNvSpPr/>
          <p:nvPr/>
        </p:nvSpPr>
        <p:spPr>
          <a:xfrm>
            <a:off x="8122814" y="3782157"/>
            <a:ext cx="210358" cy="18279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25"/>
          <p:cNvSpPr>
            <a:spLocks noChangeArrowheads="1"/>
          </p:cNvSpPr>
          <p:nvPr/>
        </p:nvSpPr>
        <p:spPr bwMode="gray">
          <a:xfrm>
            <a:off x="3856750" y="2315182"/>
            <a:ext cx="3207841" cy="2714728"/>
          </a:xfrm>
          <a:prstGeom prst="rect">
            <a:avLst/>
          </a:prstGeom>
          <a:solidFill>
            <a:schemeClr val="bg1"/>
          </a:solidFill>
          <a:ln w="19050">
            <a:solidFill>
              <a:schemeClr val="tx1"/>
            </a:solidFill>
            <a:miter lim="800000"/>
          </a:ln>
        </p:spPr>
        <p:txBody>
          <a:bodyPr/>
          <a:lstStyle/>
          <a:p>
            <a:pPr marL="171450" indent="-171450" defTabSz="914400">
              <a:buFont typeface="Arial" panose="020B0604020202020204" pitchFamily="34" charset="0"/>
              <a:buChar char="•"/>
            </a:pPr>
            <a:endParaRPr lang="en-US" sz="1200" dirty="0">
              <a:solidFill>
                <a:srgbClr val="FF0000"/>
              </a:solidFill>
            </a:endParaRPr>
          </a:p>
        </p:txBody>
      </p:sp>
      <p:sp>
        <p:nvSpPr>
          <p:cNvPr id="54" name="Rectangle 27"/>
          <p:cNvSpPr>
            <a:spLocks noChangeArrowheads="1"/>
          </p:cNvSpPr>
          <p:nvPr/>
        </p:nvSpPr>
        <p:spPr bwMode="gray">
          <a:xfrm>
            <a:off x="144774" y="923809"/>
            <a:ext cx="6920101" cy="1272717"/>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53" name="Rectangle 27"/>
          <p:cNvSpPr>
            <a:spLocks noChangeArrowheads="1"/>
          </p:cNvSpPr>
          <p:nvPr/>
        </p:nvSpPr>
        <p:spPr bwMode="gray">
          <a:xfrm>
            <a:off x="144775" y="2315182"/>
            <a:ext cx="3637764" cy="4224568"/>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5" name="Rectangle 4"/>
          <p:cNvSpPr/>
          <p:nvPr/>
        </p:nvSpPr>
        <p:spPr>
          <a:xfrm>
            <a:off x="2223862" y="0"/>
            <a:ext cx="7754875" cy="786943"/>
          </a:xfrm>
          <a:prstGeom prst="rect">
            <a:avLst/>
          </a:prstGeom>
          <a:solidFill>
            <a:srgbClr val="FF0000"/>
          </a:solidFill>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7" name="Text Box 38"/>
          <p:cNvSpPr txBox="1">
            <a:spLocks noChangeArrowheads="1"/>
          </p:cNvSpPr>
          <p:nvPr/>
        </p:nvSpPr>
        <p:spPr bwMode="gray">
          <a:xfrm>
            <a:off x="180137" y="2628973"/>
            <a:ext cx="3534980" cy="107696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buFont typeface="Arial" panose="020B0604020202020204" pitchFamily="34" charset="0"/>
              <a:buChar char="•"/>
            </a:pPr>
            <a:r>
              <a:rPr lang="en-US" sz="1200" dirty="0">
                <a:solidFill>
                  <a:srgbClr val="000000"/>
                </a:solidFill>
                <a:latin typeface="Trebuchet MS" panose="020B0603020202020204" pitchFamily="34" charset="0"/>
                <a:cs typeface="Traditional Arabic" panose="020B0604020202020204" pitchFamily="18" charset="-78"/>
                <a:sym typeface="+mn-ea"/>
              </a:rPr>
              <a:t>Completed unique pages html by designer, which will be integrated into our application</a:t>
            </a:r>
            <a:endParaRPr lang="en-US" sz="1200" dirty="0">
              <a:solidFill>
                <a:srgbClr val="000000"/>
              </a:solidFill>
              <a:latin typeface="Trebuchet MS" panose="020B0603020202020204" pitchFamily="34" charset="0"/>
              <a:cs typeface="Traditional Arabic" panose="020B0604020202020204" pitchFamily="18" charset="-78"/>
            </a:endParaRPr>
          </a:p>
          <a:p>
            <a:pPr marL="171450" indent="-171450" algn="just">
              <a:spcBef>
                <a:spcPts val="600"/>
              </a:spcBef>
              <a:buFont typeface="Arial" panose="020B0604020202020204" pitchFamily="34" charset="0"/>
              <a:buChar char="•"/>
            </a:pPr>
            <a:r>
              <a:rPr lang="en-US" sz="1200" dirty="0">
                <a:solidFill>
                  <a:srgbClr val="000000"/>
                </a:solidFill>
                <a:latin typeface="Trebuchet MS" panose="020B0603020202020204" pitchFamily="34" charset="0"/>
                <a:cs typeface="Traditional Arabic" panose="020B0604020202020204" pitchFamily="18" charset="-78"/>
                <a:sym typeface="+mn-ea"/>
              </a:rPr>
              <a:t>Begin with tester for the application</a:t>
            </a:r>
            <a:endParaRPr lang="en-US" sz="1200" dirty="0">
              <a:solidFill>
                <a:srgbClr val="000000"/>
              </a:solidFill>
              <a:latin typeface="Trebuchet MS" panose="020B0603020202020204" pitchFamily="34" charset="0"/>
              <a:cs typeface="Traditional Arabic" panose="020B0604020202020204" pitchFamily="18" charset="-78"/>
            </a:endParaRPr>
          </a:p>
          <a:p>
            <a:pPr marL="171450" indent="-171450" algn="just">
              <a:spcBef>
                <a:spcPts val="600"/>
              </a:spcBef>
              <a:buFont typeface="Arial" panose="020B0604020202020204" pitchFamily="34" charset="0"/>
              <a:buChar char="•"/>
            </a:pPr>
            <a:r>
              <a:rPr lang="en-US" sz="1200" dirty="0">
                <a:solidFill>
                  <a:srgbClr val="000000"/>
                </a:solidFill>
                <a:latin typeface="Trebuchet MS" panose="020B0603020202020204" pitchFamily="34" charset="0"/>
                <a:cs typeface="Traditional Arabic" panose="020B0604020202020204" pitchFamily="18" charset="-78"/>
                <a:sym typeface="+mn-ea"/>
              </a:rPr>
              <a:t>Partially completed Commercial &amp; Medical module.</a:t>
            </a:r>
            <a:endParaRPr lang="en-US" sz="1200" dirty="0">
              <a:solidFill>
                <a:srgbClr val="000000"/>
              </a:solidFill>
              <a:latin typeface="Trebuchet MS" panose="020B0603020202020204" pitchFamily="34" charset="0"/>
              <a:cs typeface="Traditional Arabic" panose="020B0604020202020204" pitchFamily="18" charset="-78"/>
            </a:endParaRPr>
          </a:p>
        </p:txBody>
      </p:sp>
      <p:sp>
        <p:nvSpPr>
          <p:cNvPr id="2" name="Rectangle 1"/>
          <p:cNvSpPr/>
          <p:nvPr/>
        </p:nvSpPr>
        <p:spPr>
          <a:xfrm>
            <a:off x="7491917" y="6591823"/>
            <a:ext cx="91416" cy="99647"/>
          </a:xfrm>
          <a:prstGeom prst="rect">
            <a:avLst/>
          </a:prstGeom>
          <a:gradFill flip="none" rotWithShape="1">
            <a:gsLst>
              <a:gs pos="0">
                <a:schemeClr val="bg1">
                  <a:lumMod val="65000"/>
                </a:schemeClr>
              </a:gs>
              <a:gs pos="17000">
                <a:schemeClr val="bg1">
                  <a:lumMod val="85000"/>
                  <a:shade val="67500"/>
                  <a:satMod val="115000"/>
                </a:schemeClr>
              </a:gs>
              <a:gs pos="59000">
                <a:schemeClr val="bg1">
                  <a:lumMod val="85000"/>
                  <a:shade val="100000"/>
                  <a:satMod val="115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91439" tIns="45719" rIns="91439" bIns="45719" rtlCol="0" anchor="ctr"/>
          <a:lstStyle/>
          <a:p>
            <a:pPr algn="ctr" defTabSz="914400"/>
            <a:endParaRPr lang="en-US" dirty="0">
              <a:solidFill>
                <a:prstClr val="white"/>
              </a:solidFill>
            </a:endParaRPr>
          </a:p>
        </p:txBody>
      </p:sp>
      <p:sp>
        <p:nvSpPr>
          <p:cNvPr id="61" name="Rectangle 27"/>
          <p:cNvSpPr>
            <a:spLocks noChangeArrowheads="1"/>
          </p:cNvSpPr>
          <p:nvPr/>
        </p:nvSpPr>
        <p:spPr bwMode="gray">
          <a:xfrm>
            <a:off x="7132015" y="5336143"/>
            <a:ext cx="2498820" cy="1495043"/>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69" name="Text Box 38"/>
          <p:cNvSpPr txBox="1">
            <a:spLocks noChangeArrowheads="1"/>
          </p:cNvSpPr>
          <p:nvPr/>
        </p:nvSpPr>
        <p:spPr bwMode="gray">
          <a:xfrm>
            <a:off x="7214241" y="5274628"/>
            <a:ext cx="1513051"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ct val="15000"/>
              </a:spcBef>
              <a:spcAft>
                <a:spcPct val="15000"/>
              </a:spcAft>
              <a:buClr>
                <a:prstClr val="white">
                  <a:lumMod val="50000"/>
                </a:prstClr>
              </a:buClr>
            </a:pPr>
            <a:r>
              <a:rPr lang="en-US" sz="1200" b="1" dirty="0" smtClean="0">
                <a:solidFill>
                  <a:srgbClr val="FF0000"/>
                </a:solidFill>
                <a:latin typeface="Trebuchet MS" panose="020B0603020202020204" pitchFamily="34" charset="0"/>
              </a:rPr>
              <a:t>Key Action Items</a:t>
            </a:r>
            <a:endParaRPr lang="en-US" sz="1200" b="1" dirty="0">
              <a:solidFill>
                <a:srgbClr val="FF0000"/>
              </a:solidFill>
              <a:latin typeface="Trebuchet MS" panose="020B0603020202020204" pitchFamily="34" charset="0"/>
            </a:endParaRPr>
          </a:p>
        </p:txBody>
      </p:sp>
      <p:grpSp>
        <p:nvGrpSpPr>
          <p:cNvPr id="9" name="Group 8"/>
          <p:cNvGrpSpPr/>
          <p:nvPr/>
        </p:nvGrpSpPr>
        <p:grpSpPr>
          <a:xfrm>
            <a:off x="7132014" y="923809"/>
            <a:ext cx="5007659" cy="4287526"/>
            <a:chOff x="5332393" y="1176805"/>
            <a:chExt cx="3779368" cy="2114563"/>
          </a:xfrm>
        </p:grpSpPr>
        <p:sp>
          <p:nvSpPr>
            <p:cNvPr id="65" name="Rectangle 3"/>
            <p:cNvSpPr>
              <a:spLocks noChangeArrowheads="1"/>
            </p:cNvSpPr>
            <p:nvPr/>
          </p:nvSpPr>
          <p:spPr bwMode="gray">
            <a:xfrm>
              <a:off x="5332393" y="1176805"/>
              <a:ext cx="3779368" cy="2114563"/>
            </a:xfrm>
            <a:prstGeom prst="rect">
              <a:avLst/>
            </a:prstGeom>
            <a:solidFill>
              <a:srgbClr val="FFFFFF"/>
            </a:solidFill>
            <a:ln w="19050">
              <a:solidFill>
                <a:schemeClr val="tx1"/>
              </a:solidFill>
              <a:miter lim="800000"/>
            </a:ln>
          </p:spPr>
          <p:txBody>
            <a:bodyPr wrap="none" anchor="ctr"/>
            <a:lstStyle/>
            <a:p>
              <a:pPr algn="ctr" defTabSz="914400"/>
              <a:endParaRPr lang="en-US" sz="2400" dirty="0">
                <a:solidFill>
                  <a:prstClr val="black"/>
                </a:solidFill>
              </a:endParaRPr>
            </a:p>
          </p:txBody>
        </p:sp>
        <p:sp>
          <p:nvSpPr>
            <p:cNvPr id="66" name="Text Box 38"/>
            <p:cNvSpPr txBox="1">
              <a:spLocks noChangeArrowheads="1"/>
            </p:cNvSpPr>
            <p:nvPr/>
          </p:nvSpPr>
          <p:spPr bwMode="gray">
            <a:xfrm>
              <a:off x="5386366" y="1187468"/>
              <a:ext cx="1703647" cy="92845"/>
            </a:xfrm>
            <a:prstGeom prst="rect">
              <a:avLst/>
            </a:prstGeom>
            <a:solidFill>
              <a:schemeClr val="bg1"/>
            </a:solidFill>
            <a:ln w="9525">
              <a:solidFill>
                <a:schemeClr val="bg1"/>
              </a:solidFill>
              <a:miter lim="800000"/>
            </a:ln>
          </p:spPr>
          <p:txBody>
            <a:bodyPr wrap="square" tIns="0"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defTabSz="914400">
                <a:spcBef>
                  <a:spcPct val="15000"/>
                </a:spcBef>
                <a:spcAft>
                  <a:spcPct val="15000"/>
                </a:spcAft>
                <a:buClr>
                  <a:srgbClr val="006699"/>
                </a:buClr>
              </a:pPr>
              <a:r>
                <a:rPr lang="en-US" sz="1200" b="1" dirty="0">
                  <a:solidFill>
                    <a:srgbClr val="FF0000"/>
                  </a:solidFill>
                  <a:latin typeface="Trebuchet MS" panose="020B0603020202020204" pitchFamily="34" charset="0"/>
                </a:rPr>
                <a:t>Planned Key Milestones</a:t>
              </a:r>
              <a:endParaRPr lang="en-US" sz="1200" b="1" dirty="0">
                <a:solidFill>
                  <a:srgbClr val="FF0000"/>
                </a:solidFill>
                <a:latin typeface="Trebuchet MS" panose="020B0603020202020204" pitchFamily="34" charset="0"/>
              </a:endParaRPr>
            </a:p>
          </p:txBody>
        </p:sp>
      </p:grpSp>
      <p:sp>
        <p:nvSpPr>
          <p:cNvPr id="50" name="Rectangle 3"/>
          <p:cNvSpPr>
            <a:spLocks noChangeArrowheads="1"/>
          </p:cNvSpPr>
          <p:nvPr/>
        </p:nvSpPr>
        <p:spPr bwMode="gray">
          <a:xfrm>
            <a:off x="144774" y="6586377"/>
            <a:ext cx="6920101" cy="244809"/>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51" name="Text Box 38"/>
          <p:cNvSpPr txBox="1">
            <a:spLocks noChangeArrowheads="1"/>
          </p:cNvSpPr>
          <p:nvPr/>
        </p:nvSpPr>
        <p:spPr bwMode="gray">
          <a:xfrm>
            <a:off x="187851" y="6634852"/>
            <a:ext cx="1410876" cy="1692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defTabSz="914400">
              <a:spcBef>
                <a:spcPct val="15000"/>
              </a:spcBef>
              <a:spcAft>
                <a:spcPct val="15000"/>
              </a:spcAft>
              <a:buClr>
                <a:srgbClr val="006699"/>
              </a:buClr>
            </a:pPr>
            <a:r>
              <a:rPr lang="en-US" sz="1100" b="1" dirty="0">
                <a:solidFill>
                  <a:srgbClr val="FF0000"/>
                </a:solidFill>
                <a:latin typeface="Trebuchet MS" panose="020B0603020202020204" pitchFamily="34" charset="0"/>
              </a:rPr>
              <a:t>Milestone Legend</a:t>
            </a:r>
            <a:endParaRPr lang="en-US" sz="1100" b="1" dirty="0">
              <a:solidFill>
                <a:srgbClr val="FF0000"/>
              </a:solidFill>
              <a:latin typeface="Trebuchet MS" panose="020B0603020202020204" pitchFamily="34" charset="0"/>
            </a:endParaRPr>
          </a:p>
        </p:txBody>
      </p:sp>
      <p:sp>
        <p:nvSpPr>
          <p:cNvPr id="47" name="Rectangle 46"/>
          <p:cNvSpPr/>
          <p:nvPr/>
        </p:nvSpPr>
        <p:spPr>
          <a:xfrm>
            <a:off x="155289" y="5313220"/>
            <a:ext cx="3579795" cy="1107994"/>
          </a:xfrm>
          <a:prstGeom prst="rect">
            <a:avLst/>
          </a:prstGeom>
        </p:spPr>
        <p:txBody>
          <a:bodyPr wrap="square" lIns="91439" tIns="45719" rIns="91439" bIns="45719">
            <a:spAutoFit/>
          </a:bodyPr>
          <a:lstStyle/>
          <a:p>
            <a:pPr marL="304800" indent="-304800" defTabSz="914400">
              <a:buFont typeface="+mj-lt"/>
              <a:buAutoNum type="arabicPeriod"/>
            </a:pPr>
            <a:endParaRPr lang="en-US" sz="1100" dirty="0">
              <a:solidFill>
                <a:prstClr val="black"/>
              </a:solidFill>
              <a:latin typeface="Trebuchet MS" panose="020B0603020202020204" pitchFamily="34" charset="0"/>
            </a:endParaRPr>
          </a:p>
          <a:p>
            <a:pPr defTabSz="914400"/>
            <a:endParaRPr lang="en-US" sz="1100" dirty="0">
              <a:solidFill>
                <a:prstClr val="black"/>
              </a:solidFill>
            </a:endParaRPr>
          </a:p>
          <a:p>
            <a:pPr marL="304800" indent="-304800" defTabSz="914400">
              <a:buFont typeface="+mj-lt"/>
              <a:buAutoNum type="arabicPeriod"/>
            </a:pPr>
            <a:endParaRPr lang="en-US" sz="1100" dirty="0">
              <a:solidFill>
                <a:prstClr val="black"/>
              </a:solidFill>
            </a:endParaRPr>
          </a:p>
          <a:p>
            <a:pPr marL="228600" indent="-228600" defTabSz="914400">
              <a:buFont typeface="Arial" panose="020B0604020202020204" pitchFamily="34" charset="0"/>
              <a:buChar char="•"/>
            </a:pPr>
            <a:endParaRPr lang="en-US" sz="1100" dirty="0">
              <a:solidFill>
                <a:prstClr val="black"/>
              </a:solidFill>
            </a:endParaRPr>
          </a:p>
          <a:p>
            <a:pPr marL="228600" indent="-228600" defTabSz="914400">
              <a:buFont typeface="Arial" panose="020B0604020202020204" pitchFamily="34" charset="0"/>
              <a:buChar char="•"/>
            </a:pPr>
            <a:endParaRPr lang="en-US" sz="1100" dirty="0">
              <a:solidFill>
                <a:prstClr val="black"/>
              </a:solidFill>
            </a:endParaRPr>
          </a:p>
          <a:p>
            <a:pPr marL="228600" indent="-228600" defTabSz="914400">
              <a:buClr>
                <a:srgbClr val="44546A">
                  <a:lumMod val="75000"/>
                </a:srgbClr>
              </a:buClr>
              <a:buSzPct val="120000"/>
              <a:buFont typeface="Arial" panose="020B0604020202020204" pitchFamily="34" charset="0"/>
              <a:buChar char="•"/>
              <a:defRPr/>
            </a:pPr>
            <a:endParaRPr lang="en-US" sz="1100" dirty="0">
              <a:solidFill>
                <a:prstClr val="black"/>
              </a:solidFill>
              <a:latin typeface="Trebuchet MS" panose="020B0603020202020204" pitchFamily="34" charset="0"/>
            </a:endParaRPr>
          </a:p>
        </p:txBody>
      </p:sp>
      <p:sp>
        <p:nvSpPr>
          <p:cNvPr id="38" name="Rectangle 37"/>
          <p:cNvSpPr/>
          <p:nvPr/>
        </p:nvSpPr>
        <p:spPr>
          <a:xfrm>
            <a:off x="2230994" y="-23270"/>
            <a:ext cx="3678877" cy="461663"/>
          </a:xfrm>
          <a:prstGeom prst="rect">
            <a:avLst/>
          </a:prstGeom>
        </p:spPr>
        <p:txBody>
          <a:bodyPr wrap="square" lIns="91439" tIns="45719" rIns="91439" bIns="45719">
            <a:spAutoFit/>
          </a:bodyPr>
          <a:lstStyle/>
          <a:p>
            <a:r>
              <a:rPr lang="en-US" sz="2400" b="1" dirty="0" smtClean="0">
                <a:solidFill>
                  <a:schemeClr val="bg1"/>
                </a:solidFill>
                <a:latin typeface="Trebuchet MS" panose="020B0603020202020204" pitchFamily="34" charset="0"/>
              </a:rPr>
              <a:t>NPD Web Application</a:t>
            </a:r>
            <a:endParaRPr lang="en-US" sz="2400" dirty="0">
              <a:solidFill>
                <a:schemeClr val="bg1"/>
              </a:solidFill>
              <a:latin typeface="Trebuchet MS" panose="020B0603020202020204" pitchFamily="34" charset="0"/>
            </a:endParaRPr>
          </a:p>
        </p:txBody>
      </p:sp>
      <p:cxnSp>
        <p:nvCxnSpPr>
          <p:cNvPr id="39" name="Straight Connector 38"/>
          <p:cNvCxnSpPr/>
          <p:nvPr/>
        </p:nvCxnSpPr>
        <p:spPr>
          <a:xfrm flipV="1">
            <a:off x="17685" y="826722"/>
            <a:ext cx="12174315" cy="537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 Box 38"/>
          <p:cNvSpPr txBox="1">
            <a:spLocks noChangeArrowheads="1"/>
          </p:cNvSpPr>
          <p:nvPr/>
        </p:nvSpPr>
        <p:spPr bwMode="gray">
          <a:xfrm>
            <a:off x="3890536" y="2575577"/>
            <a:ext cx="3125143" cy="8407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a:solidFill>
                  <a:srgbClr val="000000"/>
                </a:solidFill>
                <a:latin typeface="+mn-lt"/>
                <a:cs typeface="Traditional Arabic" panose="020B0604020202020204" pitchFamily="18" charset="-78"/>
                <a:sym typeface="+mn-ea"/>
              </a:rPr>
              <a:t>On board new developer to finish the project before timeline.</a:t>
            </a:r>
            <a:endParaRPr lang="en-US" sz="1200" dirty="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a:solidFill>
                  <a:srgbClr val="000000"/>
                </a:solidFill>
                <a:latin typeface="+mn-lt"/>
                <a:cs typeface="Traditional Arabic" panose="020B0604020202020204" pitchFamily="18" charset="-78"/>
                <a:sym typeface="+mn-ea"/>
              </a:rPr>
              <a:t>Testing by tester on the core modules of application</a:t>
            </a:r>
            <a:endParaRPr lang="en-US" sz="1200" dirty="0">
              <a:solidFill>
                <a:srgbClr val="000000"/>
              </a:solidFill>
              <a:latin typeface="+mn-lt"/>
              <a:cs typeface="Traditional Arabic" panose="020B0604020202020204" pitchFamily="18" charset="-78"/>
            </a:endParaRPr>
          </a:p>
        </p:txBody>
      </p:sp>
      <p:sp>
        <p:nvSpPr>
          <p:cNvPr id="44" name="Text Box 38"/>
          <p:cNvSpPr txBox="1">
            <a:spLocks noChangeArrowheads="1"/>
          </p:cNvSpPr>
          <p:nvPr/>
        </p:nvSpPr>
        <p:spPr bwMode="gray">
          <a:xfrm>
            <a:off x="286409" y="2255051"/>
            <a:ext cx="248663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a:solidFill>
                  <a:srgbClr val="FF0000"/>
                </a:solidFill>
                <a:latin typeface="Trebuchet MS" panose="020B0603020202020204" pitchFamily="34" charset="0"/>
              </a:rPr>
              <a:t>Accomplishment for </a:t>
            </a:r>
            <a:r>
              <a:rPr lang="en-US" sz="1200" b="1" dirty="0" smtClean="0">
                <a:solidFill>
                  <a:srgbClr val="FF0000"/>
                </a:solidFill>
                <a:latin typeface="Trebuchet MS" panose="020B0603020202020204" pitchFamily="34" charset="0"/>
              </a:rPr>
              <a:t>the week</a:t>
            </a:r>
            <a:endParaRPr lang="en-US" sz="1200" b="1" dirty="0">
              <a:solidFill>
                <a:srgbClr val="FF0000"/>
              </a:solidFill>
              <a:latin typeface="Trebuchet MS" panose="020B0603020202020204" pitchFamily="34" charset="0"/>
            </a:endParaRPr>
          </a:p>
        </p:txBody>
      </p:sp>
      <p:sp>
        <p:nvSpPr>
          <p:cNvPr id="40" name="Rectangle 39"/>
          <p:cNvSpPr/>
          <p:nvPr/>
        </p:nvSpPr>
        <p:spPr>
          <a:xfrm>
            <a:off x="2223746" y="428851"/>
            <a:ext cx="5028565" cy="335915"/>
          </a:xfrm>
          <a:prstGeom prst="rect">
            <a:avLst/>
          </a:prstGeom>
        </p:spPr>
        <p:txBody>
          <a:bodyPr wrap="none" lIns="91376" tIns="45719" rIns="91376" bIns="45719">
            <a:spAutoFit/>
          </a:bodyPr>
          <a:lstStyle/>
          <a:p>
            <a:pPr defTabSz="913765"/>
            <a:r>
              <a:rPr lang="en-US" sz="1600" b="1" dirty="0">
                <a:solidFill>
                  <a:schemeClr val="bg1"/>
                </a:solidFill>
              </a:rPr>
              <a:t>Status update </a:t>
            </a:r>
            <a:r>
              <a:rPr lang="en-US" sz="1600" b="1" dirty="0" smtClean="0">
                <a:solidFill>
                  <a:schemeClr val="bg1"/>
                </a:solidFill>
              </a:rPr>
              <a:t>for the week 20</a:t>
            </a:r>
            <a:r>
              <a:rPr lang="en-US" sz="1600" b="1" baseline="30000" dirty="0" smtClean="0">
                <a:solidFill>
                  <a:schemeClr val="bg1"/>
                </a:solidFill>
              </a:rPr>
              <a:t>th</a:t>
            </a:r>
            <a:r>
              <a:rPr lang="en-US" sz="1600" b="1" dirty="0" smtClean="0">
                <a:solidFill>
                  <a:schemeClr val="bg1"/>
                </a:solidFill>
              </a:rPr>
              <a:t> Feb 2023 to 24</a:t>
            </a:r>
            <a:r>
              <a:rPr lang="en-US" sz="1600" b="1" baseline="30000" dirty="0" smtClean="0">
                <a:solidFill>
                  <a:schemeClr val="bg1"/>
                </a:solidFill>
              </a:rPr>
              <a:t>th</a:t>
            </a:r>
            <a:r>
              <a:rPr lang="en-US" sz="1600" b="1" dirty="0" smtClean="0">
                <a:solidFill>
                  <a:schemeClr val="bg1"/>
                </a:solidFill>
              </a:rPr>
              <a:t> Feb 2023</a:t>
            </a:r>
            <a:endParaRPr lang="en-US" sz="1600" b="1" dirty="0">
              <a:solidFill>
                <a:schemeClr val="bg1"/>
              </a:solidFill>
            </a:endParaRPr>
          </a:p>
        </p:txBody>
      </p:sp>
      <p:graphicFrame>
        <p:nvGraphicFramePr>
          <p:cNvPr id="3" name="Table 2"/>
          <p:cNvGraphicFramePr>
            <a:graphicFrameLocks noGrp="1"/>
          </p:cNvGraphicFramePr>
          <p:nvPr/>
        </p:nvGraphicFramePr>
        <p:xfrm>
          <a:off x="7193271" y="1168543"/>
          <a:ext cx="4854236" cy="2578100"/>
        </p:xfrm>
        <a:graphic>
          <a:graphicData uri="http://schemas.openxmlformats.org/drawingml/2006/table">
            <a:tbl>
              <a:tblPr firstRow="1" bandRow="1">
                <a:tableStyleId>{5C22544A-7EE6-4342-B048-85BDC9FD1C3A}</a:tableStyleId>
              </a:tblPr>
              <a:tblGrid>
                <a:gridCol w="1287062"/>
                <a:gridCol w="895848"/>
                <a:gridCol w="858498"/>
                <a:gridCol w="926379"/>
                <a:gridCol w="886449"/>
              </a:tblGrid>
              <a:tr h="477865">
                <a:tc>
                  <a:txBody>
                    <a:bodyPr/>
                    <a:lstStyle/>
                    <a:p>
                      <a:pPr marL="0" algn="ctr" defTabSz="816610" rtl="0" eaLnBrk="1" latinLnBrk="0" hangingPunct="1"/>
                      <a:r>
                        <a:rPr lang="en-GB" sz="1100" kern="1200" dirty="0" smtClean="0">
                          <a:solidFill>
                            <a:schemeClr val="bg1"/>
                          </a:solidFill>
                          <a:latin typeface="Trebuchet MS" panose="020B0603020202020204" pitchFamily="34" charset="0"/>
                          <a:ea typeface="+mn-ea"/>
                          <a:cs typeface="+mn-cs"/>
                        </a:rPr>
                        <a:t>Phase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ctr" defTabSz="816610" rtl="0" eaLnBrk="1" latinLnBrk="0" hangingPunct="1"/>
                      <a:r>
                        <a:rPr lang="en-US" altLang="en-GB" sz="1100" kern="1200" dirty="0" smtClean="0">
                          <a:solidFill>
                            <a:schemeClr val="bg1"/>
                          </a:solidFill>
                          <a:latin typeface="Trebuchet MS" panose="020B0603020202020204" pitchFamily="34" charset="0"/>
                          <a:ea typeface="+mn-ea"/>
                          <a:cs typeface="+mn-cs"/>
                        </a:rPr>
                        <a:t>Plan</a:t>
                      </a:r>
                      <a:r>
                        <a:rPr lang="en-GB" sz="1100" kern="1200" dirty="0" smtClean="0">
                          <a:solidFill>
                            <a:schemeClr val="bg1"/>
                          </a:solidFill>
                          <a:latin typeface="Trebuchet MS" panose="020B0603020202020204" pitchFamily="34" charset="0"/>
                          <a:ea typeface="+mn-ea"/>
                          <a:cs typeface="+mn-cs"/>
                        </a:rPr>
                        <a:t> Start </a:t>
                      </a:r>
                      <a:r>
                        <a:rPr lang="en-GB" sz="1100" kern="1200" dirty="0" smtClean="0">
                          <a:solidFill>
                            <a:schemeClr val="bg1"/>
                          </a:solidFill>
                          <a:latin typeface="Trebuchet MS" panose="020B0603020202020204" pitchFamily="34" charset="0"/>
                          <a:ea typeface="+mn-ea"/>
                          <a:cs typeface="+mn-cs"/>
                        </a:rPr>
                        <a:t>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indent="0" algn="ctr" defTabSz="816610" rtl="0" eaLnBrk="1" fontAlgn="auto" latinLnBrk="0" hangingPunct="1">
                        <a:lnSpc>
                          <a:spcPct val="100000"/>
                        </a:lnSpc>
                        <a:spcBef>
                          <a:spcPts val="0"/>
                        </a:spcBef>
                        <a:spcAft>
                          <a:spcPts val="0"/>
                        </a:spcAft>
                        <a:buClrTx/>
                        <a:buSzTx/>
                        <a:buFontTx/>
                        <a:buNone/>
                        <a:defRPr/>
                      </a:pPr>
                      <a:r>
                        <a:rPr lang="en-US" altLang="en-GB" sz="1100" kern="1200" dirty="0" smtClean="0">
                          <a:solidFill>
                            <a:schemeClr val="bg1"/>
                          </a:solidFill>
                          <a:latin typeface="Trebuchet MS" panose="020B0603020202020204" pitchFamily="34" charset="0"/>
                          <a:ea typeface="+mn-ea"/>
                          <a:cs typeface="+mn-cs"/>
                        </a:rPr>
                        <a:t>Plan </a:t>
                      </a:r>
                      <a:r>
                        <a:rPr lang="en-GB" sz="1100" kern="1200" dirty="0" smtClean="0">
                          <a:solidFill>
                            <a:schemeClr val="bg1"/>
                          </a:solidFill>
                          <a:latin typeface="Trebuchet MS" panose="020B0603020202020204" pitchFamily="34" charset="0"/>
                          <a:ea typeface="+mn-ea"/>
                          <a:cs typeface="+mn-cs"/>
                        </a:rPr>
                        <a:t>End 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ctr" defTabSz="816610" rtl="0" eaLnBrk="1" latinLnBrk="0" hangingPunct="1"/>
                      <a:r>
                        <a:rPr lang="en-GB" sz="1100" kern="1200" dirty="0">
                          <a:solidFill>
                            <a:schemeClr val="bg1"/>
                          </a:solidFill>
                          <a:latin typeface="Trebuchet MS" panose="020B0603020202020204" pitchFamily="34" charset="0"/>
                          <a:ea typeface="+mn-ea"/>
                          <a:cs typeface="+mn-cs"/>
                        </a:rPr>
                        <a:t>Actual </a:t>
                      </a:r>
                      <a:endParaRPr lang="en-GB" sz="1100" kern="1200" dirty="0">
                        <a:solidFill>
                          <a:schemeClr val="bg1"/>
                        </a:solidFill>
                        <a:latin typeface="Trebuchet MS" panose="020B0603020202020204" pitchFamily="34" charset="0"/>
                        <a:ea typeface="+mn-ea"/>
                        <a:cs typeface="+mn-cs"/>
                      </a:endParaRPr>
                    </a:p>
                    <a:p>
                      <a:pPr marL="0" algn="ctr" defTabSz="816610" rtl="0" eaLnBrk="1" latinLnBrk="0" hangingPunct="1"/>
                      <a:r>
                        <a:rPr lang="en-GB" sz="1100" kern="1200" dirty="0" smtClean="0">
                          <a:solidFill>
                            <a:schemeClr val="bg1"/>
                          </a:solidFill>
                          <a:latin typeface="Trebuchet MS" panose="020B0603020202020204" pitchFamily="34" charset="0"/>
                          <a:ea typeface="+mn-ea"/>
                          <a:cs typeface="+mn-cs"/>
                        </a:rPr>
                        <a:t>Start 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l" defTabSz="816610" rtl="0" eaLnBrk="1" latinLnBrk="0" hangingPunct="1"/>
                      <a:r>
                        <a:rPr lang="en-GB" sz="1100" kern="1200" dirty="0">
                          <a:solidFill>
                            <a:schemeClr val="bg1"/>
                          </a:solidFill>
                          <a:latin typeface="Trebuchet MS" panose="020B0603020202020204" pitchFamily="34" charset="0"/>
                          <a:ea typeface="+mn-ea"/>
                          <a:cs typeface="+mn-cs"/>
                        </a:rPr>
                        <a:t>Actual</a:t>
                      </a:r>
                      <a:endParaRPr lang="en-GB" sz="1100" kern="1200" dirty="0">
                        <a:solidFill>
                          <a:schemeClr val="bg1"/>
                        </a:solidFill>
                        <a:latin typeface="Trebuchet MS" panose="020B0603020202020204" pitchFamily="34" charset="0"/>
                        <a:ea typeface="+mn-ea"/>
                        <a:cs typeface="+mn-cs"/>
                      </a:endParaRPr>
                    </a:p>
                    <a:p>
                      <a:pPr marL="0" algn="l" defTabSz="816610" rtl="0" eaLnBrk="1" latinLnBrk="0" hangingPunct="1"/>
                      <a:r>
                        <a:rPr lang="en-GB" sz="1100" kern="1200" dirty="0" smtClean="0">
                          <a:solidFill>
                            <a:schemeClr val="bg1"/>
                          </a:solidFill>
                          <a:latin typeface="Trebuchet MS" panose="020B0603020202020204" pitchFamily="34" charset="0"/>
                          <a:ea typeface="+mn-ea"/>
                          <a:cs typeface="+mn-cs"/>
                        </a:rPr>
                        <a:t>End</a:t>
                      </a:r>
                      <a:r>
                        <a:rPr lang="en-GB" sz="1100" kern="1200" baseline="0" dirty="0" smtClean="0">
                          <a:solidFill>
                            <a:schemeClr val="bg1"/>
                          </a:solidFill>
                          <a:latin typeface="Trebuchet MS" panose="020B0603020202020204" pitchFamily="34" charset="0"/>
                          <a:ea typeface="+mn-ea"/>
                          <a:cs typeface="+mn-cs"/>
                        </a:rPr>
                        <a:t> 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93479">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Kick-Off</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7-Mar-22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7-Mar-22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7-Mar-22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7-Mar-22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1527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Req. </a:t>
                      </a:r>
                      <a:endParaRPr lang="en-US" sz="1000" kern="1200" dirty="0" smtClean="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gathering</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7-Mar-22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15-Apr-22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7-Mar-22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19-Aug-22</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Code </a:t>
                      </a:r>
                      <a:endParaRPr lang="en-US" sz="1000" kern="1200" dirty="0" smtClean="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Analysis</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9-Mar-22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25-Mar-22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11-Mar-22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29-Mar-22</a:t>
                      </a:r>
                      <a:endParaRPr lang="en-US" sz="1000" kern="1200" dirty="0">
                        <a:solidFill>
                          <a:schemeClr val="bg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857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Solution </a:t>
                      </a:r>
                      <a:endParaRPr lang="en-US" sz="1000" kern="1200" dirty="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Architect</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18-Apr-22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13-May-22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sym typeface="+mn-ea"/>
                        </a:rPr>
                        <a:t>15-Dec-22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6-Jan-23</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2672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Database</a:t>
                      </a:r>
                      <a:endParaRPr lang="en-US" sz="1000" kern="1200" dirty="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Design</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18-Apr-22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22-Apr-22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sym typeface="+mn-ea"/>
                        </a:rPr>
                        <a:t>15-Dec-22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30-Dec-22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8570">
                <a:tc>
                  <a:txBody>
                    <a:bodyPr/>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Development</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25-Apr-22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15-Jul-22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sym typeface="+mn-ea"/>
                        </a:rPr>
                        <a:t>26-Dec-22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1" name="Rectangle 10"/>
          <p:cNvSpPr/>
          <p:nvPr/>
        </p:nvSpPr>
        <p:spPr>
          <a:xfrm>
            <a:off x="104054" y="1155854"/>
            <a:ext cx="4419321" cy="1167130"/>
          </a:xfrm>
          <a:prstGeom prst="rect">
            <a:avLst/>
          </a:prstGeom>
        </p:spPr>
        <p:txBody>
          <a:bodyPr wrap="square" lIns="91438" tIns="45719" rIns="91438" bIns="45719">
            <a:spAutoFit/>
          </a:bodyPr>
          <a:lstStyle/>
          <a:p>
            <a:pPr marL="342900" indent="-342900">
              <a:buClr>
                <a:prstClr val="white">
                  <a:lumMod val="50000"/>
                </a:prstClr>
              </a:buClr>
              <a:buAutoNum type="arabicPeriod"/>
            </a:pPr>
            <a:r>
              <a:rPr lang="en-US" altLang="en-IN" sz="1400" dirty="0" smtClean="0">
                <a:solidFill>
                  <a:srgbClr val="000000"/>
                </a:solidFill>
              </a:rPr>
              <a:t>Begin with tester to start with test phase of the completed modules.</a:t>
            </a:r>
            <a:endParaRPr lang="en-US" altLang="en-IN" sz="1400" dirty="0" smtClean="0">
              <a:solidFill>
                <a:srgbClr val="000000"/>
              </a:solidFill>
            </a:endParaRPr>
          </a:p>
          <a:p>
            <a:pPr marL="342900" indent="-342900">
              <a:buClr>
                <a:prstClr val="white">
                  <a:lumMod val="50000"/>
                </a:prstClr>
              </a:buClr>
              <a:buAutoNum type="arabicPeriod"/>
            </a:pPr>
            <a:r>
              <a:rPr lang="en-US" altLang="en-IN" sz="1400" dirty="0" smtClean="0">
                <a:solidFill>
                  <a:srgbClr val="000000"/>
                </a:solidFill>
                <a:sym typeface="+mn-ea"/>
              </a:rPr>
              <a:t>Begin with commercial, Medical, Dashboard &amp; PBF modules.</a:t>
            </a:r>
            <a:endParaRPr lang="en-US" altLang="en-IN" sz="1400" dirty="0" smtClean="0">
              <a:solidFill>
                <a:srgbClr val="000000"/>
              </a:solidFill>
            </a:endParaRPr>
          </a:p>
          <a:p>
            <a:pPr marL="342900" indent="-342900">
              <a:buClr>
                <a:prstClr val="white">
                  <a:lumMod val="50000"/>
                </a:prstClr>
              </a:buClr>
              <a:buAutoNum type="arabicPeriod"/>
            </a:pPr>
            <a:endParaRPr lang="en-US" altLang="en-IN" sz="1400" dirty="0" smtClean="0">
              <a:solidFill>
                <a:srgbClr val="000000"/>
              </a:solidFill>
            </a:endParaRPr>
          </a:p>
        </p:txBody>
      </p:sp>
      <p:sp>
        <p:nvSpPr>
          <p:cNvPr id="43" name="Rectangle 25"/>
          <p:cNvSpPr>
            <a:spLocks noChangeArrowheads="1"/>
          </p:cNvSpPr>
          <p:nvPr/>
        </p:nvSpPr>
        <p:spPr bwMode="gray">
          <a:xfrm>
            <a:off x="3861708" y="5106086"/>
            <a:ext cx="3191137" cy="1433664"/>
          </a:xfrm>
          <a:prstGeom prst="rect">
            <a:avLst/>
          </a:prstGeom>
          <a:solidFill>
            <a:schemeClr val="bg1"/>
          </a:solidFill>
          <a:ln w="19050">
            <a:solidFill>
              <a:schemeClr val="tx1"/>
            </a:solidFill>
            <a:miter lim="800000"/>
          </a:ln>
        </p:spPr>
        <p:txBody>
          <a:bodyPr/>
          <a:lstStyle/>
          <a:p>
            <a:pPr marL="171450" indent="-171450" defTabSz="914400">
              <a:buFont typeface="Arial" panose="020B0604020202020204" pitchFamily="34" charset="0"/>
              <a:buChar char="•"/>
            </a:pPr>
            <a:endParaRPr lang="en-US" sz="1200" dirty="0">
              <a:solidFill>
                <a:srgbClr val="FF0000"/>
              </a:solidFill>
            </a:endParaRPr>
          </a:p>
        </p:txBody>
      </p:sp>
      <p:sp>
        <p:nvSpPr>
          <p:cNvPr id="94" name="Text Box 38"/>
          <p:cNvSpPr txBox="1">
            <a:spLocks noChangeArrowheads="1"/>
          </p:cNvSpPr>
          <p:nvPr/>
        </p:nvSpPr>
        <p:spPr bwMode="gray">
          <a:xfrm>
            <a:off x="3949652" y="5056232"/>
            <a:ext cx="100287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0" bIns="0">
            <a:spAutoFit/>
          </a:bodyPr>
          <a:lstStyle>
            <a:defPPr>
              <a:defRPr lang="en-US"/>
            </a:defPPr>
            <a:lvl1pPr marL="222250" indent="-222250" defTabSz="914400" eaLnBrk="0" hangingPunct="0">
              <a:spcBef>
                <a:spcPts val="200"/>
              </a:spcBef>
              <a:spcAft>
                <a:spcPct val="15000"/>
              </a:spcAft>
              <a:buClr>
                <a:prstClr val="white">
                  <a:lumMod val="50000"/>
                </a:prstClr>
              </a:buClr>
              <a:defRPr sz="1200" b="1">
                <a:solidFill>
                  <a:srgbClr val="000000"/>
                </a:solidFill>
                <a:latin typeface="Trebuchet MS" panose="020B0603020202020204" pitchFamily="34" charset="0"/>
                <a:cs typeface="Arial" panose="020B0604020202020204" pitchFamily="34" charset="0"/>
              </a:defRPr>
            </a:lvl1pPr>
            <a:lvl2pPr marL="742950" indent="-285750" eaLnBrk="0" hangingPunct="0">
              <a:defRPr sz="1600">
                <a:latin typeface="Arial" panose="020B0604020202020204" pitchFamily="34" charset="0"/>
                <a:cs typeface="Arial" panose="020B0604020202020204" pitchFamily="34" charset="0"/>
              </a:defRPr>
            </a:lvl2pPr>
            <a:lvl3pPr marL="1143000" indent="-228600" eaLnBrk="0" hangingPunct="0">
              <a:defRPr sz="1600">
                <a:latin typeface="Arial" panose="020B0604020202020204" pitchFamily="34" charset="0"/>
                <a:cs typeface="Arial" panose="020B0604020202020204" pitchFamily="34" charset="0"/>
              </a:defRPr>
            </a:lvl3pPr>
            <a:lvl4pPr marL="1600200" indent="-228600" eaLnBrk="0" hangingPunct="0">
              <a:defRPr sz="1600">
                <a:latin typeface="Arial" panose="020B0604020202020204" pitchFamily="34" charset="0"/>
                <a:cs typeface="Arial" panose="020B0604020202020204" pitchFamily="34" charset="0"/>
              </a:defRPr>
            </a:lvl4pPr>
            <a:lvl5pPr marL="2057400" indent="-228600" eaLnBrk="0" hangingPunct="0">
              <a:defRPr sz="1600">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latin typeface="Arial" panose="020B0604020202020204" pitchFamily="34" charset="0"/>
                <a:cs typeface="Arial" panose="020B0604020202020204" pitchFamily="34" charset="0"/>
              </a:defRPr>
            </a:lvl9pPr>
          </a:lstStyle>
          <a:p>
            <a:r>
              <a:rPr lang="en-US" dirty="0">
                <a:solidFill>
                  <a:srgbClr val="FF0000"/>
                </a:solidFill>
              </a:rPr>
              <a:t>Key Risks</a:t>
            </a:r>
            <a:endParaRPr lang="en-US" dirty="0">
              <a:solidFill>
                <a:srgbClr val="FF0000"/>
              </a:solidFill>
            </a:endParaRPr>
          </a:p>
        </p:txBody>
      </p:sp>
      <p:pic>
        <p:nvPicPr>
          <p:cNvPr id="46" name="Picture 45" descr="emcure.com/wp-content/uploads/2021/08/logo.pn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36849" y="237464"/>
            <a:ext cx="1576705" cy="428625"/>
          </a:xfrm>
          <a:prstGeom prst="rect">
            <a:avLst/>
          </a:prstGeom>
          <a:noFill/>
          <a:ln>
            <a:noFill/>
          </a:ln>
        </p:spPr>
      </p:pic>
      <p:sp>
        <p:nvSpPr>
          <p:cNvPr id="52" name="Text Box 38"/>
          <p:cNvSpPr txBox="1">
            <a:spLocks noChangeArrowheads="1"/>
          </p:cNvSpPr>
          <p:nvPr/>
        </p:nvSpPr>
        <p:spPr bwMode="gray">
          <a:xfrm>
            <a:off x="8347006" y="243292"/>
            <a:ext cx="1538461" cy="215444"/>
          </a:xfrm>
          <a:prstGeom prst="rect">
            <a:avLst/>
          </a:prstGeom>
          <a:solidFill>
            <a:srgbClr val="FF0000"/>
          </a:solidFill>
          <a:ln>
            <a:noFill/>
          </a:ln>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lvl="0" algn="just">
              <a:spcBef>
                <a:spcPts val="600"/>
              </a:spcBef>
            </a:pPr>
            <a:r>
              <a:rPr lang="en-US" sz="1400" b="1" dirty="0" smtClean="0">
                <a:solidFill>
                  <a:schemeClr val="bg1"/>
                </a:solidFill>
                <a:latin typeface="Trebuchet MS" panose="020B0603020202020204" pitchFamily="34" charset="0"/>
                <a:cs typeface="Traditional Arabic" panose="020B0604020202020204" pitchFamily="18" charset="-78"/>
              </a:rPr>
              <a:t>PM : Nilesh Jain</a:t>
            </a:r>
            <a:endParaRPr lang="en-US" sz="1400" b="1" dirty="0">
              <a:solidFill>
                <a:schemeClr val="bg1"/>
              </a:solidFill>
              <a:latin typeface="Trebuchet MS" panose="020B0603020202020204" pitchFamily="34" charset="0"/>
              <a:cs typeface="Traditional Arabic" panose="020B0604020202020204" pitchFamily="18" charset="-78"/>
            </a:endParaRPr>
          </a:p>
        </p:txBody>
      </p:sp>
      <p:sp>
        <p:nvSpPr>
          <p:cNvPr id="55" name="Text Box 38"/>
          <p:cNvSpPr txBox="1">
            <a:spLocks noChangeArrowheads="1"/>
          </p:cNvSpPr>
          <p:nvPr/>
        </p:nvSpPr>
        <p:spPr bwMode="gray">
          <a:xfrm>
            <a:off x="286409" y="945429"/>
            <a:ext cx="248663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smtClean="0">
                <a:solidFill>
                  <a:srgbClr val="FF0000"/>
                </a:solidFill>
                <a:latin typeface="Trebuchet MS" panose="020B0603020202020204" pitchFamily="34" charset="0"/>
              </a:rPr>
              <a:t>Project overall progress</a:t>
            </a:r>
            <a:endParaRPr lang="en-US" sz="1200" b="1" dirty="0">
              <a:solidFill>
                <a:srgbClr val="FF0000"/>
              </a:solidFill>
              <a:latin typeface="Trebuchet MS" panose="020B0603020202020204" pitchFamily="34" charset="0"/>
            </a:endParaRPr>
          </a:p>
        </p:txBody>
      </p:sp>
      <p:sp>
        <p:nvSpPr>
          <p:cNvPr id="57" name="Text Box 38"/>
          <p:cNvSpPr txBox="1">
            <a:spLocks noChangeArrowheads="1"/>
          </p:cNvSpPr>
          <p:nvPr/>
        </p:nvSpPr>
        <p:spPr bwMode="gray">
          <a:xfrm>
            <a:off x="3965452" y="2261504"/>
            <a:ext cx="248663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smtClean="0">
                <a:solidFill>
                  <a:srgbClr val="FF0000"/>
                </a:solidFill>
                <a:latin typeface="Trebuchet MS" panose="020B0603020202020204" pitchFamily="34" charset="0"/>
              </a:rPr>
              <a:t>Key activities for next week</a:t>
            </a:r>
            <a:endParaRPr lang="en-US" sz="1200" b="1" dirty="0">
              <a:solidFill>
                <a:srgbClr val="FF0000"/>
              </a:solidFill>
              <a:latin typeface="Trebuchet MS" panose="020B0603020202020204" pitchFamily="34" charset="0"/>
            </a:endParaRPr>
          </a:p>
        </p:txBody>
      </p:sp>
      <p:sp>
        <p:nvSpPr>
          <p:cNvPr id="58" name="Text Box 38"/>
          <p:cNvSpPr txBox="1">
            <a:spLocks noChangeArrowheads="1"/>
          </p:cNvSpPr>
          <p:nvPr/>
        </p:nvSpPr>
        <p:spPr bwMode="gray">
          <a:xfrm>
            <a:off x="2676792" y="6629578"/>
            <a:ext cx="1116554"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Completed</a:t>
            </a:r>
            <a:endParaRPr lang="en-US" sz="1200" dirty="0">
              <a:solidFill>
                <a:srgbClr val="000000"/>
              </a:solidFill>
              <a:latin typeface="+mn-lt"/>
              <a:cs typeface="Traditional Arabic" panose="020B0604020202020204" pitchFamily="18" charset="-78"/>
            </a:endParaRPr>
          </a:p>
        </p:txBody>
      </p:sp>
      <p:sp>
        <p:nvSpPr>
          <p:cNvPr id="59" name="Text Box 38"/>
          <p:cNvSpPr txBox="1">
            <a:spLocks noChangeArrowheads="1"/>
          </p:cNvSpPr>
          <p:nvPr/>
        </p:nvSpPr>
        <p:spPr bwMode="gray">
          <a:xfrm>
            <a:off x="1661737" y="6626949"/>
            <a:ext cx="1249055"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On Track</a:t>
            </a:r>
            <a:endParaRPr lang="en-US" sz="1200" dirty="0">
              <a:solidFill>
                <a:srgbClr val="000000"/>
              </a:solidFill>
              <a:latin typeface="+mn-lt"/>
              <a:cs typeface="Traditional Arabic" panose="020B0604020202020204" pitchFamily="18" charset="-78"/>
            </a:endParaRPr>
          </a:p>
        </p:txBody>
      </p:sp>
      <p:sp>
        <p:nvSpPr>
          <p:cNvPr id="60" name="Text Box 38"/>
          <p:cNvSpPr txBox="1">
            <a:spLocks noChangeArrowheads="1"/>
          </p:cNvSpPr>
          <p:nvPr/>
        </p:nvSpPr>
        <p:spPr bwMode="gray">
          <a:xfrm>
            <a:off x="3846642" y="6617379"/>
            <a:ext cx="132783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At Risk</a:t>
            </a:r>
            <a:endParaRPr lang="en-US" sz="1200" dirty="0">
              <a:solidFill>
                <a:srgbClr val="000000"/>
              </a:solidFill>
              <a:latin typeface="+mn-lt"/>
              <a:cs typeface="Traditional Arabic" panose="020B0604020202020204" pitchFamily="18" charset="-78"/>
            </a:endParaRPr>
          </a:p>
        </p:txBody>
      </p:sp>
      <p:sp>
        <p:nvSpPr>
          <p:cNvPr id="62" name="Text Box 38"/>
          <p:cNvSpPr txBox="1">
            <a:spLocks noChangeArrowheads="1"/>
          </p:cNvSpPr>
          <p:nvPr/>
        </p:nvSpPr>
        <p:spPr bwMode="gray">
          <a:xfrm>
            <a:off x="4778894" y="6619183"/>
            <a:ext cx="132783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Delayed</a:t>
            </a:r>
            <a:endParaRPr lang="en-US" sz="1200" dirty="0">
              <a:solidFill>
                <a:srgbClr val="000000"/>
              </a:solidFill>
              <a:latin typeface="+mn-lt"/>
              <a:cs typeface="Traditional Arabic" panose="020B0604020202020204" pitchFamily="18" charset="-78"/>
            </a:endParaRPr>
          </a:p>
        </p:txBody>
      </p:sp>
      <p:sp>
        <p:nvSpPr>
          <p:cNvPr id="63" name="Text Box 38"/>
          <p:cNvSpPr txBox="1">
            <a:spLocks noChangeArrowheads="1"/>
          </p:cNvSpPr>
          <p:nvPr/>
        </p:nvSpPr>
        <p:spPr bwMode="gray">
          <a:xfrm>
            <a:off x="5759052" y="6627158"/>
            <a:ext cx="128777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Yet to start</a:t>
            </a:r>
            <a:endParaRPr lang="en-US" sz="1200" dirty="0">
              <a:solidFill>
                <a:srgbClr val="000000"/>
              </a:solidFill>
              <a:latin typeface="+mn-lt"/>
              <a:cs typeface="Traditional Arabic" panose="020B0604020202020204" pitchFamily="18" charset="-78"/>
            </a:endParaRPr>
          </a:p>
        </p:txBody>
      </p:sp>
      <p:sp>
        <p:nvSpPr>
          <p:cNvPr id="6" name="Oval 5"/>
          <p:cNvSpPr/>
          <p:nvPr/>
        </p:nvSpPr>
        <p:spPr>
          <a:xfrm>
            <a:off x="3688816" y="6611144"/>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67" name="Oval 66"/>
          <p:cNvSpPr/>
          <p:nvPr/>
        </p:nvSpPr>
        <p:spPr>
          <a:xfrm>
            <a:off x="2548149" y="6614257"/>
            <a:ext cx="210358" cy="18279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68" name="Oval 67"/>
          <p:cNvSpPr/>
          <p:nvPr/>
        </p:nvSpPr>
        <p:spPr>
          <a:xfrm>
            <a:off x="4591641" y="6614571"/>
            <a:ext cx="210358" cy="18279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75" name="Oval 74"/>
          <p:cNvSpPr/>
          <p:nvPr/>
        </p:nvSpPr>
        <p:spPr>
          <a:xfrm>
            <a:off x="5586734" y="6618969"/>
            <a:ext cx="210358" cy="1827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76" name="Oval 75"/>
          <p:cNvSpPr/>
          <p:nvPr/>
        </p:nvSpPr>
        <p:spPr>
          <a:xfrm>
            <a:off x="6727612" y="6608014"/>
            <a:ext cx="210358" cy="18279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 Box 38"/>
          <p:cNvSpPr txBox="1">
            <a:spLocks noChangeArrowheads="1"/>
          </p:cNvSpPr>
          <p:nvPr/>
        </p:nvSpPr>
        <p:spPr bwMode="gray">
          <a:xfrm>
            <a:off x="4394200" y="945429"/>
            <a:ext cx="1843745"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smtClean="0">
                <a:solidFill>
                  <a:srgbClr val="FF0000"/>
                </a:solidFill>
                <a:latin typeface="Trebuchet MS" panose="020B0603020202020204" pitchFamily="34" charset="0"/>
              </a:rPr>
              <a:t>Project  current Status</a:t>
            </a:r>
            <a:endParaRPr lang="en-US" sz="1200" b="1" dirty="0">
              <a:solidFill>
                <a:srgbClr val="FF0000"/>
              </a:solidFill>
              <a:latin typeface="Trebuchet MS" panose="020B0603020202020204" pitchFamily="34" charset="0"/>
            </a:endParaRPr>
          </a:p>
        </p:txBody>
      </p:sp>
      <p:sp>
        <p:nvSpPr>
          <p:cNvPr id="82" name="Oval 81"/>
          <p:cNvSpPr/>
          <p:nvPr/>
        </p:nvSpPr>
        <p:spPr>
          <a:xfrm>
            <a:off x="8109846" y="1755598"/>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 Box 38"/>
          <p:cNvSpPr txBox="1">
            <a:spLocks noChangeArrowheads="1"/>
          </p:cNvSpPr>
          <p:nvPr/>
        </p:nvSpPr>
        <p:spPr bwMode="gray">
          <a:xfrm>
            <a:off x="7193272" y="5740308"/>
            <a:ext cx="2347603" cy="4305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85750" indent="-2857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a:solidFill>
                  <a:srgbClr val="000000"/>
                </a:solidFill>
                <a:latin typeface="+mn-lt"/>
                <a:cs typeface="Traditional Arabic" panose="020B0604020202020204" pitchFamily="18" charset="-78"/>
                <a:sym typeface="+mn-ea"/>
              </a:rPr>
              <a:t>On board new developer for the project</a:t>
            </a:r>
            <a:endParaRPr lang="en-US" sz="1400" dirty="0">
              <a:solidFill>
                <a:srgbClr val="000000"/>
              </a:solidFill>
              <a:latin typeface="+mn-lt"/>
              <a:cs typeface="Traditional Arabic" panose="020B0604020202020204" pitchFamily="18" charset="-78"/>
            </a:endParaRPr>
          </a:p>
        </p:txBody>
      </p:sp>
      <p:sp>
        <p:nvSpPr>
          <p:cNvPr id="89" name="Rectangle 27"/>
          <p:cNvSpPr>
            <a:spLocks noChangeArrowheads="1"/>
          </p:cNvSpPr>
          <p:nvPr/>
        </p:nvSpPr>
        <p:spPr bwMode="gray">
          <a:xfrm>
            <a:off x="9685456" y="5313220"/>
            <a:ext cx="2454217" cy="1517966"/>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90" name="Text Box 38"/>
          <p:cNvSpPr txBox="1">
            <a:spLocks noChangeArrowheads="1"/>
          </p:cNvSpPr>
          <p:nvPr/>
        </p:nvSpPr>
        <p:spPr bwMode="gray">
          <a:xfrm>
            <a:off x="9866992" y="5274628"/>
            <a:ext cx="151305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ct val="15000"/>
              </a:spcBef>
              <a:spcAft>
                <a:spcPct val="15000"/>
              </a:spcAft>
              <a:buClr>
                <a:prstClr val="white">
                  <a:lumMod val="50000"/>
                </a:prstClr>
              </a:buClr>
            </a:pPr>
            <a:r>
              <a:rPr lang="en-US" sz="1200" b="1" dirty="0" smtClean="0">
                <a:solidFill>
                  <a:srgbClr val="FF0000"/>
                </a:solidFill>
                <a:latin typeface="Trebuchet MS" panose="020B0603020202020204" pitchFamily="34" charset="0"/>
              </a:rPr>
              <a:t>Resources</a:t>
            </a:r>
            <a:endParaRPr lang="en-US" sz="1200" b="1" dirty="0">
              <a:solidFill>
                <a:srgbClr val="FF0000"/>
              </a:solidFill>
              <a:latin typeface="Trebuchet MS" panose="020B0603020202020204" pitchFamily="34" charset="0"/>
            </a:endParaRPr>
          </a:p>
        </p:txBody>
      </p:sp>
      <p:sp>
        <p:nvSpPr>
          <p:cNvPr id="95" name="Text Box 38"/>
          <p:cNvSpPr txBox="1">
            <a:spLocks noChangeArrowheads="1"/>
          </p:cNvSpPr>
          <p:nvPr/>
        </p:nvSpPr>
        <p:spPr bwMode="gray">
          <a:xfrm>
            <a:off x="9866992" y="5688235"/>
            <a:ext cx="1048709" cy="8515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PM : 1</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BA : 0</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err="1" smtClean="0">
                <a:solidFill>
                  <a:srgbClr val="000000"/>
                </a:solidFill>
                <a:latin typeface="+mn-lt"/>
                <a:cs typeface="Traditional Arabic" panose="020B0604020202020204" pitchFamily="18" charset="-78"/>
              </a:rPr>
              <a:t>Dev</a:t>
            </a:r>
            <a:r>
              <a:rPr lang="en-US" sz="1400" dirty="0" smtClean="0">
                <a:solidFill>
                  <a:srgbClr val="000000"/>
                </a:solidFill>
                <a:latin typeface="+mn-lt"/>
                <a:cs typeface="Traditional Arabic" panose="020B0604020202020204" pitchFamily="18" charset="-78"/>
              </a:rPr>
              <a:t> : 3</a:t>
            </a:r>
            <a:endParaRPr lang="en-US" sz="1400" dirty="0">
              <a:solidFill>
                <a:srgbClr val="000000"/>
              </a:solidFill>
              <a:latin typeface="+mn-lt"/>
              <a:cs typeface="Traditional Arabic" panose="020B0604020202020204" pitchFamily="18" charset="-78"/>
            </a:endParaRPr>
          </a:p>
        </p:txBody>
      </p:sp>
      <p:sp>
        <p:nvSpPr>
          <p:cNvPr id="96" name="Text Box 38"/>
          <p:cNvSpPr txBox="1">
            <a:spLocks noChangeArrowheads="1"/>
          </p:cNvSpPr>
          <p:nvPr/>
        </p:nvSpPr>
        <p:spPr bwMode="gray">
          <a:xfrm>
            <a:off x="10915702" y="5688234"/>
            <a:ext cx="1097851" cy="8515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err="1" smtClean="0">
                <a:solidFill>
                  <a:srgbClr val="000000"/>
                </a:solidFill>
                <a:latin typeface="+mn-lt"/>
                <a:cs typeface="Traditional Arabic" panose="020B0604020202020204" pitchFamily="18" charset="-78"/>
              </a:rPr>
              <a:t>Arct</a:t>
            </a:r>
            <a:r>
              <a:rPr lang="en-US" sz="1400" dirty="0" smtClean="0">
                <a:solidFill>
                  <a:srgbClr val="000000"/>
                </a:solidFill>
                <a:latin typeface="+mn-lt"/>
                <a:cs typeface="Traditional Arabic" panose="020B0604020202020204" pitchFamily="18" charset="-78"/>
              </a:rPr>
              <a:t> : 0</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DBA : 0</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Tester:  0</a:t>
            </a:r>
            <a:endParaRPr lang="en-US" sz="1400" dirty="0" smtClean="0">
              <a:solidFill>
                <a:srgbClr val="000000"/>
              </a:solidFill>
              <a:latin typeface="+mn-lt"/>
              <a:cs typeface="Traditional Arabic" panose="020B0604020202020204" pitchFamily="18" charset="-78"/>
            </a:endParaRPr>
          </a:p>
        </p:txBody>
      </p:sp>
      <p:sp>
        <p:nvSpPr>
          <p:cNvPr id="98" name="Text Box 38"/>
          <p:cNvSpPr txBox="1">
            <a:spLocks noChangeArrowheads="1"/>
          </p:cNvSpPr>
          <p:nvPr/>
        </p:nvSpPr>
        <p:spPr bwMode="gray">
          <a:xfrm>
            <a:off x="3943935" y="5313220"/>
            <a:ext cx="2946364" cy="112839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b="1" dirty="0" smtClean="0">
                <a:solidFill>
                  <a:srgbClr val="000000"/>
                </a:solidFill>
                <a:latin typeface="+mn-lt"/>
                <a:cs typeface="Traditional Arabic" panose="020B0604020202020204" pitchFamily="18" charset="-78"/>
                <a:sym typeface="+mn-ea"/>
              </a:rPr>
              <a:t>Get new VM for 2 more users</a:t>
            </a:r>
            <a:endParaRPr lang="en-US" sz="1200" b="1"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b="1" dirty="0" smtClean="0">
                <a:solidFill>
                  <a:srgbClr val="000000"/>
                </a:solidFill>
                <a:latin typeface="+mn-lt"/>
                <a:cs typeface="Traditional Arabic" panose="020B0604020202020204" pitchFamily="18" charset="-78"/>
                <a:sym typeface="+mn-ea"/>
              </a:rPr>
              <a:t>Get SMTP settings configured to send email to outside emcure users</a:t>
            </a:r>
            <a:endParaRPr lang="en-US" sz="1200" b="1"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b="1" dirty="0" smtClean="0">
                <a:solidFill>
                  <a:srgbClr val="000000"/>
                </a:solidFill>
                <a:latin typeface="+mn-lt"/>
                <a:cs typeface="Traditional Arabic" panose="020B0604020202020204" pitchFamily="18" charset="-78"/>
                <a:sym typeface="+mn-ea"/>
              </a:rPr>
              <a:t>Open port 82 for API’s &amp; permission of read/write on Uploads folder</a:t>
            </a:r>
            <a:endParaRPr lang="en-US" sz="1200" b="1" dirty="0" smtClean="0">
              <a:solidFill>
                <a:srgbClr val="000000"/>
              </a:solidFill>
              <a:latin typeface="+mn-lt"/>
              <a:cs typeface="Traditional Arabic" panose="020B0604020202020204" pitchFamily="18" charset="-78"/>
            </a:endParaRPr>
          </a:p>
        </p:txBody>
      </p:sp>
      <p:sp>
        <p:nvSpPr>
          <p:cNvPr id="64" name="Oval 63"/>
          <p:cNvSpPr/>
          <p:nvPr/>
        </p:nvSpPr>
        <p:spPr>
          <a:xfrm>
            <a:off x="6212483" y="953125"/>
            <a:ext cx="210358" cy="1827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155289" y="197771"/>
            <a:ext cx="1904412" cy="469755"/>
          </a:xfrm>
          <a:prstGeom prst="rect">
            <a:avLst/>
          </a:prstGeom>
        </p:spPr>
      </p:pic>
      <p:sp>
        <p:nvSpPr>
          <p:cNvPr id="10" name="Oval 9"/>
          <p:cNvSpPr/>
          <p:nvPr/>
        </p:nvSpPr>
        <p:spPr>
          <a:xfrm>
            <a:off x="8109051" y="2575719"/>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p>
            <a:pPr algn="ctr"/>
            <a:endParaRPr lang="en-US"/>
          </a:p>
        </p:txBody>
      </p:sp>
      <p:sp>
        <p:nvSpPr>
          <p:cNvPr id="12" name="Oval 11"/>
          <p:cNvSpPr/>
          <p:nvPr/>
        </p:nvSpPr>
        <p:spPr>
          <a:xfrm>
            <a:off x="8109051" y="3437414"/>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15" name="Oval 14"/>
          <p:cNvSpPr/>
          <p:nvPr/>
        </p:nvSpPr>
        <p:spPr>
          <a:xfrm>
            <a:off x="8109051" y="2170589"/>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p>
            <a:pPr algn="ctr"/>
            <a:endParaRPr lang="en-US"/>
          </a:p>
        </p:txBody>
      </p:sp>
      <p:sp>
        <p:nvSpPr>
          <p:cNvPr id="16" name="Oval 15"/>
          <p:cNvSpPr/>
          <p:nvPr/>
        </p:nvSpPr>
        <p:spPr>
          <a:xfrm>
            <a:off x="8110114" y="3004282"/>
            <a:ext cx="210358" cy="18279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p>
            <a:pPr algn="ctr"/>
            <a:endParaRPr lang="en-US"/>
          </a:p>
        </p:txBody>
      </p:sp>
      <p:sp>
        <p:nvSpPr>
          <p:cNvPr id="17" name="Oval 16"/>
          <p:cNvSpPr/>
          <p:nvPr/>
        </p:nvSpPr>
        <p:spPr>
          <a:xfrm>
            <a:off x="8122814" y="3782157"/>
            <a:ext cx="210358" cy="18279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25"/>
          <p:cNvSpPr>
            <a:spLocks noChangeArrowheads="1"/>
          </p:cNvSpPr>
          <p:nvPr/>
        </p:nvSpPr>
        <p:spPr bwMode="gray">
          <a:xfrm>
            <a:off x="3856750" y="2315182"/>
            <a:ext cx="3207841" cy="2714728"/>
          </a:xfrm>
          <a:prstGeom prst="rect">
            <a:avLst/>
          </a:prstGeom>
          <a:solidFill>
            <a:schemeClr val="bg1"/>
          </a:solidFill>
          <a:ln w="19050">
            <a:solidFill>
              <a:schemeClr val="tx1"/>
            </a:solidFill>
            <a:miter lim="800000"/>
          </a:ln>
        </p:spPr>
        <p:txBody>
          <a:bodyPr/>
          <a:lstStyle/>
          <a:p>
            <a:pPr marL="171450" indent="-171450" defTabSz="914400">
              <a:buFont typeface="Arial" panose="020B0604020202020204" pitchFamily="34" charset="0"/>
              <a:buChar char="•"/>
            </a:pPr>
            <a:endParaRPr lang="en-US" sz="1200" dirty="0">
              <a:solidFill>
                <a:srgbClr val="FF0000"/>
              </a:solidFill>
            </a:endParaRPr>
          </a:p>
        </p:txBody>
      </p:sp>
      <p:sp>
        <p:nvSpPr>
          <p:cNvPr id="54" name="Rectangle 27"/>
          <p:cNvSpPr>
            <a:spLocks noChangeArrowheads="1"/>
          </p:cNvSpPr>
          <p:nvPr/>
        </p:nvSpPr>
        <p:spPr bwMode="gray">
          <a:xfrm>
            <a:off x="144774" y="923809"/>
            <a:ext cx="6920101" cy="1272717"/>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53" name="Rectangle 27"/>
          <p:cNvSpPr>
            <a:spLocks noChangeArrowheads="1"/>
          </p:cNvSpPr>
          <p:nvPr/>
        </p:nvSpPr>
        <p:spPr bwMode="gray">
          <a:xfrm>
            <a:off x="144775" y="2315182"/>
            <a:ext cx="3637764" cy="4224568"/>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5" name="Rectangle 4"/>
          <p:cNvSpPr/>
          <p:nvPr/>
        </p:nvSpPr>
        <p:spPr>
          <a:xfrm>
            <a:off x="2223862" y="0"/>
            <a:ext cx="7754875" cy="786943"/>
          </a:xfrm>
          <a:prstGeom prst="rect">
            <a:avLst/>
          </a:prstGeom>
          <a:solidFill>
            <a:srgbClr val="FF0000"/>
          </a:solidFill>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7" name="Text Box 38"/>
          <p:cNvSpPr txBox="1">
            <a:spLocks noChangeArrowheads="1"/>
          </p:cNvSpPr>
          <p:nvPr/>
        </p:nvSpPr>
        <p:spPr bwMode="gray">
          <a:xfrm>
            <a:off x="180137" y="2628973"/>
            <a:ext cx="3534980" cy="8921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buFont typeface="Arial" panose="020B0604020202020204" pitchFamily="34" charset="0"/>
              <a:buChar char="•"/>
            </a:pPr>
            <a:r>
              <a:rPr lang="en-US" sz="1200" dirty="0">
                <a:solidFill>
                  <a:srgbClr val="000000"/>
                </a:solidFill>
                <a:latin typeface="Trebuchet MS" panose="020B0603020202020204" pitchFamily="34" charset="0"/>
                <a:cs typeface="Traditional Arabic" panose="020B0604020202020204" pitchFamily="18" charset="-78"/>
                <a:sym typeface="+mn-ea"/>
              </a:rPr>
              <a:t>Completed the flow of PIDF module for Commercial, API.</a:t>
            </a:r>
            <a:endParaRPr lang="en-US" sz="1200" dirty="0">
              <a:solidFill>
                <a:srgbClr val="000000"/>
              </a:solidFill>
              <a:latin typeface="Trebuchet MS" panose="020B0603020202020204" pitchFamily="34" charset="0"/>
              <a:cs typeface="Traditional Arabic" panose="020B0604020202020204" pitchFamily="18" charset="-78"/>
              <a:sym typeface="+mn-ea"/>
            </a:endParaRPr>
          </a:p>
          <a:p>
            <a:pPr marL="171450" indent="-171450" algn="just">
              <a:spcBef>
                <a:spcPts val="600"/>
              </a:spcBef>
              <a:buFont typeface="Arial" panose="020B0604020202020204" pitchFamily="34" charset="0"/>
              <a:buChar char="•"/>
            </a:pPr>
            <a:r>
              <a:rPr lang="en-US" sz="1200" dirty="0">
                <a:solidFill>
                  <a:srgbClr val="000000"/>
                </a:solidFill>
                <a:latin typeface="Trebuchet MS" panose="020B0603020202020204" pitchFamily="34" charset="0"/>
                <a:cs typeface="Traditional Arabic" panose="020B0604020202020204" pitchFamily="18" charset="-78"/>
              </a:rPr>
              <a:t>Completed the Audit log integration module.</a:t>
            </a:r>
            <a:endParaRPr lang="en-US" sz="1200" dirty="0">
              <a:solidFill>
                <a:srgbClr val="000000"/>
              </a:solidFill>
              <a:latin typeface="Trebuchet MS" panose="020B0603020202020204" pitchFamily="34" charset="0"/>
              <a:cs typeface="Traditional Arabic" panose="020B0604020202020204" pitchFamily="18" charset="-78"/>
            </a:endParaRPr>
          </a:p>
          <a:p>
            <a:pPr marL="171450" indent="-171450" algn="just">
              <a:spcBef>
                <a:spcPts val="600"/>
              </a:spcBef>
              <a:buFont typeface="Arial" panose="020B0604020202020204" pitchFamily="34" charset="0"/>
              <a:buChar char="•"/>
            </a:pPr>
            <a:r>
              <a:rPr lang="en-US" sz="1200" dirty="0">
                <a:solidFill>
                  <a:srgbClr val="000000"/>
                </a:solidFill>
                <a:latin typeface="Trebuchet MS" panose="020B0603020202020204" pitchFamily="34" charset="0"/>
                <a:cs typeface="Traditional Arabic" panose="020B0604020202020204" pitchFamily="18" charset="-78"/>
              </a:rPr>
              <a:t>Completed testing of core modules.</a:t>
            </a:r>
            <a:endParaRPr lang="en-US" sz="1200" dirty="0">
              <a:solidFill>
                <a:srgbClr val="000000"/>
              </a:solidFill>
              <a:latin typeface="Trebuchet MS" panose="020B0603020202020204" pitchFamily="34" charset="0"/>
              <a:cs typeface="Traditional Arabic" panose="020B0604020202020204" pitchFamily="18" charset="-78"/>
            </a:endParaRPr>
          </a:p>
        </p:txBody>
      </p:sp>
      <p:sp>
        <p:nvSpPr>
          <p:cNvPr id="2" name="Rectangle 1"/>
          <p:cNvSpPr/>
          <p:nvPr/>
        </p:nvSpPr>
        <p:spPr>
          <a:xfrm>
            <a:off x="7491917" y="6591823"/>
            <a:ext cx="91416" cy="99647"/>
          </a:xfrm>
          <a:prstGeom prst="rect">
            <a:avLst/>
          </a:prstGeom>
          <a:gradFill flip="none" rotWithShape="1">
            <a:gsLst>
              <a:gs pos="0">
                <a:schemeClr val="bg1">
                  <a:lumMod val="65000"/>
                </a:schemeClr>
              </a:gs>
              <a:gs pos="17000">
                <a:schemeClr val="bg1">
                  <a:lumMod val="85000"/>
                  <a:shade val="67500"/>
                  <a:satMod val="115000"/>
                </a:schemeClr>
              </a:gs>
              <a:gs pos="59000">
                <a:schemeClr val="bg1">
                  <a:lumMod val="85000"/>
                  <a:shade val="100000"/>
                  <a:satMod val="115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91439" tIns="45719" rIns="91439" bIns="45719" rtlCol="0" anchor="ctr"/>
          <a:lstStyle/>
          <a:p>
            <a:pPr algn="ctr" defTabSz="914400"/>
            <a:endParaRPr lang="en-US" dirty="0">
              <a:solidFill>
                <a:prstClr val="white"/>
              </a:solidFill>
            </a:endParaRPr>
          </a:p>
        </p:txBody>
      </p:sp>
      <p:sp>
        <p:nvSpPr>
          <p:cNvPr id="61" name="Rectangle 27"/>
          <p:cNvSpPr>
            <a:spLocks noChangeArrowheads="1"/>
          </p:cNvSpPr>
          <p:nvPr/>
        </p:nvSpPr>
        <p:spPr bwMode="gray">
          <a:xfrm>
            <a:off x="7132015" y="5336143"/>
            <a:ext cx="2498820" cy="1495043"/>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69" name="Text Box 38"/>
          <p:cNvSpPr txBox="1">
            <a:spLocks noChangeArrowheads="1"/>
          </p:cNvSpPr>
          <p:nvPr/>
        </p:nvSpPr>
        <p:spPr bwMode="gray">
          <a:xfrm>
            <a:off x="7214241" y="5274628"/>
            <a:ext cx="1513051"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ct val="15000"/>
              </a:spcBef>
              <a:spcAft>
                <a:spcPct val="15000"/>
              </a:spcAft>
              <a:buClr>
                <a:prstClr val="white">
                  <a:lumMod val="50000"/>
                </a:prstClr>
              </a:buClr>
            </a:pPr>
            <a:r>
              <a:rPr lang="en-US" sz="1200" b="1" dirty="0" smtClean="0">
                <a:solidFill>
                  <a:srgbClr val="FF0000"/>
                </a:solidFill>
                <a:latin typeface="Trebuchet MS" panose="020B0603020202020204" pitchFamily="34" charset="0"/>
              </a:rPr>
              <a:t>Key Action Items</a:t>
            </a:r>
            <a:endParaRPr lang="en-US" sz="1200" b="1" dirty="0">
              <a:solidFill>
                <a:srgbClr val="FF0000"/>
              </a:solidFill>
              <a:latin typeface="Trebuchet MS" panose="020B0603020202020204" pitchFamily="34" charset="0"/>
            </a:endParaRPr>
          </a:p>
        </p:txBody>
      </p:sp>
      <p:grpSp>
        <p:nvGrpSpPr>
          <p:cNvPr id="9" name="Group 8"/>
          <p:cNvGrpSpPr/>
          <p:nvPr/>
        </p:nvGrpSpPr>
        <p:grpSpPr>
          <a:xfrm>
            <a:off x="7132014" y="923809"/>
            <a:ext cx="5007659" cy="4287526"/>
            <a:chOff x="5332393" y="1176805"/>
            <a:chExt cx="3779368" cy="2114563"/>
          </a:xfrm>
        </p:grpSpPr>
        <p:sp>
          <p:nvSpPr>
            <p:cNvPr id="65" name="Rectangle 3"/>
            <p:cNvSpPr>
              <a:spLocks noChangeArrowheads="1"/>
            </p:cNvSpPr>
            <p:nvPr/>
          </p:nvSpPr>
          <p:spPr bwMode="gray">
            <a:xfrm>
              <a:off x="5332393" y="1176805"/>
              <a:ext cx="3779368" cy="2114563"/>
            </a:xfrm>
            <a:prstGeom prst="rect">
              <a:avLst/>
            </a:prstGeom>
            <a:solidFill>
              <a:srgbClr val="FFFFFF"/>
            </a:solidFill>
            <a:ln w="19050">
              <a:solidFill>
                <a:schemeClr val="tx1"/>
              </a:solidFill>
              <a:miter lim="800000"/>
            </a:ln>
          </p:spPr>
          <p:txBody>
            <a:bodyPr wrap="none" anchor="ctr"/>
            <a:lstStyle/>
            <a:p>
              <a:pPr algn="ctr" defTabSz="914400"/>
              <a:endParaRPr lang="en-US" sz="2400" dirty="0">
                <a:solidFill>
                  <a:prstClr val="black"/>
                </a:solidFill>
              </a:endParaRPr>
            </a:p>
          </p:txBody>
        </p:sp>
        <p:sp>
          <p:nvSpPr>
            <p:cNvPr id="66" name="Text Box 38"/>
            <p:cNvSpPr txBox="1">
              <a:spLocks noChangeArrowheads="1"/>
            </p:cNvSpPr>
            <p:nvPr/>
          </p:nvSpPr>
          <p:spPr bwMode="gray">
            <a:xfrm>
              <a:off x="5386366" y="1187468"/>
              <a:ext cx="1703647" cy="92845"/>
            </a:xfrm>
            <a:prstGeom prst="rect">
              <a:avLst/>
            </a:prstGeom>
            <a:solidFill>
              <a:schemeClr val="bg1"/>
            </a:solidFill>
            <a:ln w="9525">
              <a:solidFill>
                <a:schemeClr val="bg1"/>
              </a:solidFill>
              <a:miter lim="800000"/>
            </a:ln>
          </p:spPr>
          <p:txBody>
            <a:bodyPr wrap="square" tIns="0"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defTabSz="914400">
                <a:spcBef>
                  <a:spcPct val="15000"/>
                </a:spcBef>
                <a:spcAft>
                  <a:spcPct val="15000"/>
                </a:spcAft>
                <a:buClr>
                  <a:srgbClr val="006699"/>
                </a:buClr>
              </a:pPr>
              <a:r>
                <a:rPr lang="en-US" sz="1200" b="1" dirty="0">
                  <a:solidFill>
                    <a:srgbClr val="FF0000"/>
                  </a:solidFill>
                  <a:latin typeface="Trebuchet MS" panose="020B0603020202020204" pitchFamily="34" charset="0"/>
                </a:rPr>
                <a:t>Planned Key Milestones</a:t>
              </a:r>
              <a:endParaRPr lang="en-US" sz="1200" b="1" dirty="0">
                <a:solidFill>
                  <a:srgbClr val="FF0000"/>
                </a:solidFill>
                <a:latin typeface="Trebuchet MS" panose="020B0603020202020204" pitchFamily="34" charset="0"/>
              </a:endParaRPr>
            </a:p>
          </p:txBody>
        </p:sp>
      </p:grpSp>
      <p:sp>
        <p:nvSpPr>
          <p:cNvPr id="50" name="Rectangle 3"/>
          <p:cNvSpPr>
            <a:spLocks noChangeArrowheads="1"/>
          </p:cNvSpPr>
          <p:nvPr/>
        </p:nvSpPr>
        <p:spPr bwMode="gray">
          <a:xfrm>
            <a:off x="144774" y="6586377"/>
            <a:ext cx="6920101" cy="244809"/>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51" name="Text Box 38"/>
          <p:cNvSpPr txBox="1">
            <a:spLocks noChangeArrowheads="1"/>
          </p:cNvSpPr>
          <p:nvPr/>
        </p:nvSpPr>
        <p:spPr bwMode="gray">
          <a:xfrm>
            <a:off x="187851" y="6634852"/>
            <a:ext cx="1410876" cy="1692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defTabSz="914400">
              <a:spcBef>
                <a:spcPct val="15000"/>
              </a:spcBef>
              <a:spcAft>
                <a:spcPct val="15000"/>
              </a:spcAft>
              <a:buClr>
                <a:srgbClr val="006699"/>
              </a:buClr>
            </a:pPr>
            <a:r>
              <a:rPr lang="en-US" sz="1100" b="1" dirty="0">
                <a:solidFill>
                  <a:srgbClr val="FF0000"/>
                </a:solidFill>
                <a:latin typeface="Trebuchet MS" panose="020B0603020202020204" pitchFamily="34" charset="0"/>
              </a:rPr>
              <a:t>Milestone Legend</a:t>
            </a:r>
            <a:endParaRPr lang="en-US" sz="1100" b="1" dirty="0">
              <a:solidFill>
                <a:srgbClr val="FF0000"/>
              </a:solidFill>
              <a:latin typeface="Trebuchet MS" panose="020B0603020202020204" pitchFamily="34" charset="0"/>
            </a:endParaRPr>
          </a:p>
        </p:txBody>
      </p:sp>
      <p:sp>
        <p:nvSpPr>
          <p:cNvPr id="47" name="Rectangle 46"/>
          <p:cNvSpPr/>
          <p:nvPr/>
        </p:nvSpPr>
        <p:spPr>
          <a:xfrm>
            <a:off x="155289" y="5313220"/>
            <a:ext cx="3579795" cy="1107994"/>
          </a:xfrm>
          <a:prstGeom prst="rect">
            <a:avLst/>
          </a:prstGeom>
        </p:spPr>
        <p:txBody>
          <a:bodyPr wrap="square" lIns="91439" tIns="45719" rIns="91439" bIns="45719">
            <a:spAutoFit/>
          </a:bodyPr>
          <a:lstStyle/>
          <a:p>
            <a:pPr marL="304800" indent="-304800" defTabSz="914400">
              <a:buFont typeface="+mj-lt"/>
              <a:buAutoNum type="arabicPeriod"/>
            </a:pPr>
            <a:endParaRPr lang="en-US" sz="1100" dirty="0">
              <a:solidFill>
                <a:prstClr val="black"/>
              </a:solidFill>
              <a:latin typeface="Trebuchet MS" panose="020B0603020202020204" pitchFamily="34" charset="0"/>
            </a:endParaRPr>
          </a:p>
          <a:p>
            <a:pPr defTabSz="914400"/>
            <a:endParaRPr lang="en-US" sz="1100" dirty="0">
              <a:solidFill>
                <a:prstClr val="black"/>
              </a:solidFill>
            </a:endParaRPr>
          </a:p>
          <a:p>
            <a:pPr marL="304800" indent="-304800" defTabSz="914400">
              <a:buFont typeface="+mj-lt"/>
              <a:buAutoNum type="arabicPeriod"/>
            </a:pPr>
            <a:endParaRPr lang="en-US" sz="1100" dirty="0">
              <a:solidFill>
                <a:prstClr val="black"/>
              </a:solidFill>
            </a:endParaRPr>
          </a:p>
          <a:p>
            <a:pPr marL="228600" indent="-228600" defTabSz="914400">
              <a:buFont typeface="Arial" panose="020B0604020202020204" pitchFamily="34" charset="0"/>
              <a:buChar char="•"/>
            </a:pPr>
            <a:endParaRPr lang="en-US" sz="1100" dirty="0">
              <a:solidFill>
                <a:prstClr val="black"/>
              </a:solidFill>
            </a:endParaRPr>
          </a:p>
          <a:p>
            <a:pPr marL="228600" indent="-228600" defTabSz="914400">
              <a:buFont typeface="Arial" panose="020B0604020202020204" pitchFamily="34" charset="0"/>
              <a:buChar char="•"/>
            </a:pPr>
            <a:endParaRPr lang="en-US" sz="1100" dirty="0">
              <a:solidFill>
                <a:prstClr val="black"/>
              </a:solidFill>
            </a:endParaRPr>
          </a:p>
          <a:p>
            <a:pPr marL="228600" indent="-228600" defTabSz="914400">
              <a:buClr>
                <a:srgbClr val="44546A">
                  <a:lumMod val="75000"/>
                </a:srgbClr>
              </a:buClr>
              <a:buSzPct val="120000"/>
              <a:buFont typeface="Arial" panose="020B0604020202020204" pitchFamily="34" charset="0"/>
              <a:buChar char="•"/>
              <a:defRPr/>
            </a:pPr>
            <a:endParaRPr lang="en-US" sz="1100" dirty="0">
              <a:solidFill>
                <a:prstClr val="black"/>
              </a:solidFill>
              <a:latin typeface="Trebuchet MS" panose="020B0603020202020204" pitchFamily="34" charset="0"/>
            </a:endParaRPr>
          </a:p>
        </p:txBody>
      </p:sp>
      <p:sp>
        <p:nvSpPr>
          <p:cNvPr id="38" name="Rectangle 37"/>
          <p:cNvSpPr/>
          <p:nvPr/>
        </p:nvSpPr>
        <p:spPr>
          <a:xfrm>
            <a:off x="2230994" y="-23270"/>
            <a:ext cx="3678877" cy="461663"/>
          </a:xfrm>
          <a:prstGeom prst="rect">
            <a:avLst/>
          </a:prstGeom>
        </p:spPr>
        <p:txBody>
          <a:bodyPr wrap="square" lIns="91439" tIns="45719" rIns="91439" bIns="45719">
            <a:spAutoFit/>
          </a:bodyPr>
          <a:lstStyle/>
          <a:p>
            <a:r>
              <a:rPr lang="en-US" sz="2400" b="1" dirty="0" smtClean="0">
                <a:solidFill>
                  <a:schemeClr val="bg1"/>
                </a:solidFill>
                <a:latin typeface="Trebuchet MS" panose="020B0603020202020204" pitchFamily="34" charset="0"/>
              </a:rPr>
              <a:t>NPD Web Application</a:t>
            </a:r>
            <a:endParaRPr lang="en-US" sz="2400" dirty="0">
              <a:solidFill>
                <a:schemeClr val="bg1"/>
              </a:solidFill>
              <a:latin typeface="Trebuchet MS" panose="020B0603020202020204" pitchFamily="34" charset="0"/>
            </a:endParaRPr>
          </a:p>
        </p:txBody>
      </p:sp>
      <p:cxnSp>
        <p:nvCxnSpPr>
          <p:cNvPr id="39" name="Straight Connector 38"/>
          <p:cNvCxnSpPr/>
          <p:nvPr/>
        </p:nvCxnSpPr>
        <p:spPr>
          <a:xfrm flipV="1">
            <a:off x="17685" y="826722"/>
            <a:ext cx="12174315" cy="537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 Box 38"/>
          <p:cNvSpPr txBox="1">
            <a:spLocks noChangeArrowheads="1"/>
          </p:cNvSpPr>
          <p:nvPr/>
        </p:nvSpPr>
        <p:spPr bwMode="gray">
          <a:xfrm>
            <a:off x="3890536" y="2575577"/>
            <a:ext cx="3125143" cy="656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a:solidFill>
                  <a:srgbClr val="000000"/>
                </a:solidFill>
                <a:latin typeface="+mn-lt"/>
                <a:cs typeface="Traditional Arabic" panose="020B0604020202020204" pitchFamily="18" charset="-78"/>
                <a:sym typeface="+mn-ea"/>
              </a:rPr>
              <a:t>Finalize the Finance and PBF modules.</a:t>
            </a:r>
            <a:endParaRPr lang="en-US" sz="1200" dirty="0">
              <a:solidFill>
                <a:srgbClr val="000000"/>
              </a:solidFill>
              <a:latin typeface="+mn-lt"/>
              <a:cs typeface="Traditional Arabic" panose="020B0604020202020204" pitchFamily="18" charset="-78"/>
              <a:sym typeface="+mn-ea"/>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a:solidFill>
                  <a:srgbClr val="000000"/>
                </a:solidFill>
                <a:latin typeface="+mn-lt"/>
                <a:cs typeface="Traditional Arabic" panose="020B0604020202020204" pitchFamily="18" charset="-78"/>
              </a:rPr>
              <a:t>Begin with Management approval &amp; Project module.</a:t>
            </a:r>
            <a:endParaRPr lang="en-US" sz="1200" dirty="0">
              <a:solidFill>
                <a:srgbClr val="000000"/>
              </a:solidFill>
              <a:latin typeface="+mn-lt"/>
              <a:cs typeface="Traditional Arabic" panose="020B0604020202020204" pitchFamily="18" charset="-78"/>
            </a:endParaRPr>
          </a:p>
        </p:txBody>
      </p:sp>
      <p:sp>
        <p:nvSpPr>
          <p:cNvPr id="44" name="Text Box 38"/>
          <p:cNvSpPr txBox="1">
            <a:spLocks noChangeArrowheads="1"/>
          </p:cNvSpPr>
          <p:nvPr/>
        </p:nvSpPr>
        <p:spPr bwMode="gray">
          <a:xfrm>
            <a:off x="286409" y="2255051"/>
            <a:ext cx="248663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a:solidFill>
                  <a:srgbClr val="FF0000"/>
                </a:solidFill>
                <a:latin typeface="Trebuchet MS" panose="020B0603020202020204" pitchFamily="34" charset="0"/>
              </a:rPr>
              <a:t>Accomplishment for </a:t>
            </a:r>
            <a:r>
              <a:rPr lang="en-US" sz="1200" b="1" dirty="0" smtClean="0">
                <a:solidFill>
                  <a:srgbClr val="FF0000"/>
                </a:solidFill>
                <a:latin typeface="Trebuchet MS" panose="020B0603020202020204" pitchFamily="34" charset="0"/>
              </a:rPr>
              <a:t>the week</a:t>
            </a:r>
            <a:endParaRPr lang="en-US" sz="1200" b="1" dirty="0">
              <a:solidFill>
                <a:srgbClr val="FF0000"/>
              </a:solidFill>
              <a:latin typeface="Trebuchet MS" panose="020B0603020202020204" pitchFamily="34" charset="0"/>
            </a:endParaRPr>
          </a:p>
        </p:txBody>
      </p:sp>
      <p:sp>
        <p:nvSpPr>
          <p:cNvPr id="40" name="Rectangle 39"/>
          <p:cNvSpPr/>
          <p:nvPr/>
        </p:nvSpPr>
        <p:spPr>
          <a:xfrm>
            <a:off x="2223746" y="428851"/>
            <a:ext cx="4973320" cy="335915"/>
          </a:xfrm>
          <a:prstGeom prst="rect">
            <a:avLst/>
          </a:prstGeom>
        </p:spPr>
        <p:txBody>
          <a:bodyPr wrap="none" lIns="91376" tIns="45719" rIns="91376" bIns="45719">
            <a:spAutoFit/>
          </a:bodyPr>
          <a:lstStyle/>
          <a:p>
            <a:pPr defTabSz="913765"/>
            <a:r>
              <a:rPr lang="en-US" sz="1600" b="1" dirty="0">
                <a:solidFill>
                  <a:schemeClr val="bg1"/>
                </a:solidFill>
              </a:rPr>
              <a:t>Status update </a:t>
            </a:r>
            <a:r>
              <a:rPr lang="en-US" sz="1600" b="1" dirty="0" smtClean="0">
                <a:solidFill>
                  <a:schemeClr val="bg1"/>
                </a:solidFill>
              </a:rPr>
              <a:t>for the week 27</a:t>
            </a:r>
            <a:r>
              <a:rPr lang="en-US" sz="1600" b="1" baseline="30000" dirty="0" smtClean="0">
                <a:solidFill>
                  <a:schemeClr val="bg1"/>
                </a:solidFill>
              </a:rPr>
              <a:t>th</a:t>
            </a:r>
            <a:r>
              <a:rPr lang="en-US" sz="1600" b="1" dirty="0" smtClean="0">
                <a:solidFill>
                  <a:schemeClr val="bg1"/>
                </a:solidFill>
              </a:rPr>
              <a:t> Feb 2023 to 3</a:t>
            </a:r>
            <a:r>
              <a:rPr lang="en-US" sz="1600" b="1" baseline="30000" dirty="0" smtClean="0">
                <a:solidFill>
                  <a:schemeClr val="bg1"/>
                </a:solidFill>
              </a:rPr>
              <a:t>rd</a:t>
            </a:r>
            <a:r>
              <a:rPr lang="en-US" sz="1600" b="1" dirty="0" smtClean="0">
                <a:solidFill>
                  <a:schemeClr val="bg1"/>
                </a:solidFill>
              </a:rPr>
              <a:t> Mar 2023</a:t>
            </a:r>
            <a:endParaRPr lang="en-US" sz="1600" b="1" dirty="0">
              <a:solidFill>
                <a:schemeClr val="bg1"/>
              </a:solidFill>
            </a:endParaRPr>
          </a:p>
        </p:txBody>
      </p:sp>
      <p:graphicFrame>
        <p:nvGraphicFramePr>
          <p:cNvPr id="3" name="Table 2"/>
          <p:cNvGraphicFramePr>
            <a:graphicFrameLocks noGrp="1"/>
          </p:cNvGraphicFramePr>
          <p:nvPr/>
        </p:nvGraphicFramePr>
        <p:xfrm>
          <a:off x="7193271" y="1168543"/>
          <a:ext cx="4854236" cy="3401060"/>
        </p:xfrm>
        <a:graphic>
          <a:graphicData uri="http://schemas.openxmlformats.org/drawingml/2006/table">
            <a:tbl>
              <a:tblPr firstRow="1" bandRow="1">
                <a:tableStyleId>{5C22544A-7EE6-4342-B048-85BDC9FD1C3A}</a:tableStyleId>
              </a:tblPr>
              <a:tblGrid>
                <a:gridCol w="1287062"/>
                <a:gridCol w="895848"/>
                <a:gridCol w="858498"/>
                <a:gridCol w="926379"/>
                <a:gridCol w="886449"/>
              </a:tblGrid>
              <a:tr h="477865">
                <a:tc>
                  <a:txBody>
                    <a:bodyPr/>
                    <a:lstStyle/>
                    <a:p>
                      <a:pPr marL="0" algn="ctr" defTabSz="816610" rtl="0" eaLnBrk="1" latinLnBrk="0" hangingPunct="1"/>
                      <a:r>
                        <a:rPr lang="en-GB" sz="1100" kern="1200" dirty="0" smtClean="0">
                          <a:solidFill>
                            <a:schemeClr val="bg1"/>
                          </a:solidFill>
                          <a:latin typeface="Trebuchet MS" panose="020B0603020202020204" pitchFamily="34" charset="0"/>
                          <a:ea typeface="+mn-ea"/>
                          <a:cs typeface="+mn-cs"/>
                        </a:rPr>
                        <a:t>Phase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ctr" defTabSz="816610" rtl="0" eaLnBrk="1" latinLnBrk="0" hangingPunct="1"/>
                      <a:r>
                        <a:rPr lang="en-US" altLang="en-GB" sz="1100" kern="1200" dirty="0" smtClean="0">
                          <a:solidFill>
                            <a:schemeClr val="bg1"/>
                          </a:solidFill>
                          <a:latin typeface="Trebuchet MS" panose="020B0603020202020204" pitchFamily="34" charset="0"/>
                          <a:ea typeface="+mn-ea"/>
                          <a:cs typeface="+mn-cs"/>
                        </a:rPr>
                        <a:t>Plan</a:t>
                      </a:r>
                      <a:r>
                        <a:rPr lang="en-GB" sz="1100" kern="1200" dirty="0" smtClean="0">
                          <a:solidFill>
                            <a:schemeClr val="bg1"/>
                          </a:solidFill>
                          <a:latin typeface="Trebuchet MS" panose="020B0603020202020204" pitchFamily="34" charset="0"/>
                          <a:ea typeface="+mn-ea"/>
                          <a:cs typeface="+mn-cs"/>
                        </a:rPr>
                        <a:t> Start </a:t>
                      </a:r>
                      <a:r>
                        <a:rPr lang="en-GB" sz="1100" kern="1200" dirty="0" smtClean="0">
                          <a:solidFill>
                            <a:schemeClr val="bg1"/>
                          </a:solidFill>
                          <a:latin typeface="Trebuchet MS" panose="020B0603020202020204" pitchFamily="34" charset="0"/>
                          <a:ea typeface="+mn-ea"/>
                          <a:cs typeface="+mn-cs"/>
                        </a:rPr>
                        <a:t>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indent="0" algn="ctr" defTabSz="816610" rtl="0" eaLnBrk="1" fontAlgn="auto" latinLnBrk="0" hangingPunct="1">
                        <a:lnSpc>
                          <a:spcPct val="100000"/>
                        </a:lnSpc>
                        <a:spcBef>
                          <a:spcPts val="0"/>
                        </a:spcBef>
                        <a:spcAft>
                          <a:spcPts val="0"/>
                        </a:spcAft>
                        <a:buClrTx/>
                        <a:buSzTx/>
                        <a:buFontTx/>
                        <a:buNone/>
                        <a:defRPr/>
                      </a:pPr>
                      <a:r>
                        <a:rPr lang="en-US" altLang="en-GB" sz="1100" kern="1200" dirty="0" smtClean="0">
                          <a:solidFill>
                            <a:schemeClr val="bg1"/>
                          </a:solidFill>
                          <a:latin typeface="Trebuchet MS" panose="020B0603020202020204" pitchFamily="34" charset="0"/>
                          <a:ea typeface="+mn-ea"/>
                          <a:cs typeface="+mn-cs"/>
                        </a:rPr>
                        <a:t>Plan </a:t>
                      </a:r>
                      <a:r>
                        <a:rPr lang="en-GB" sz="1100" kern="1200" dirty="0" smtClean="0">
                          <a:solidFill>
                            <a:schemeClr val="bg1"/>
                          </a:solidFill>
                          <a:latin typeface="Trebuchet MS" panose="020B0603020202020204" pitchFamily="34" charset="0"/>
                          <a:ea typeface="+mn-ea"/>
                          <a:cs typeface="+mn-cs"/>
                        </a:rPr>
                        <a:t>End 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ctr" defTabSz="816610" rtl="0" eaLnBrk="1" latinLnBrk="0" hangingPunct="1"/>
                      <a:r>
                        <a:rPr lang="en-GB" sz="1100" kern="1200" dirty="0">
                          <a:solidFill>
                            <a:schemeClr val="bg1"/>
                          </a:solidFill>
                          <a:latin typeface="Trebuchet MS" panose="020B0603020202020204" pitchFamily="34" charset="0"/>
                          <a:ea typeface="+mn-ea"/>
                          <a:cs typeface="+mn-cs"/>
                        </a:rPr>
                        <a:t>Actual </a:t>
                      </a:r>
                      <a:endParaRPr lang="en-GB" sz="1100" kern="1200" dirty="0">
                        <a:solidFill>
                          <a:schemeClr val="bg1"/>
                        </a:solidFill>
                        <a:latin typeface="Trebuchet MS" panose="020B0603020202020204" pitchFamily="34" charset="0"/>
                        <a:ea typeface="+mn-ea"/>
                        <a:cs typeface="+mn-cs"/>
                      </a:endParaRPr>
                    </a:p>
                    <a:p>
                      <a:pPr marL="0" algn="ctr" defTabSz="816610" rtl="0" eaLnBrk="1" latinLnBrk="0" hangingPunct="1"/>
                      <a:r>
                        <a:rPr lang="en-GB" sz="1100" kern="1200" dirty="0" smtClean="0">
                          <a:solidFill>
                            <a:schemeClr val="bg1"/>
                          </a:solidFill>
                          <a:latin typeface="Trebuchet MS" panose="020B0603020202020204" pitchFamily="34" charset="0"/>
                          <a:ea typeface="+mn-ea"/>
                          <a:cs typeface="+mn-cs"/>
                        </a:rPr>
                        <a:t>Start 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l" defTabSz="816610" rtl="0" eaLnBrk="1" latinLnBrk="0" hangingPunct="1"/>
                      <a:r>
                        <a:rPr lang="en-GB" sz="1100" kern="1200" dirty="0">
                          <a:solidFill>
                            <a:schemeClr val="bg1"/>
                          </a:solidFill>
                          <a:latin typeface="Trebuchet MS" panose="020B0603020202020204" pitchFamily="34" charset="0"/>
                          <a:ea typeface="+mn-ea"/>
                          <a:cs typeface="+mn-cs"/>
                        </a:rPr>
                        <a:t>Actual</a:t>
                      </a:r>
                      <a:endParaRPr lang="en-GB" sz="1100" kern="1200" dirty="0">
                        <a:solidFill>
                          <a:schemeClr val="bg1"/>
                        </a:solidFill>
                        <a:latin typeface="Trebuchet MS" panose="020B0603020202020204" pitchFamily="34" charset="0"/>
                        <a:ea typeface="+mn-ea"/>
                        <a:cs typeface="+mn-cs"/>
                      </a:endParaRPr>
                    </a:p>
                    <a:p>
                      <a:pPr marL="0" algn="l" defTabSz="816610" rtl="0" eaLnBrk="1" latinLnBrk="0" hangingPunct="1"/>
                      <a:r>
                        <a:rPr lang="en-GB" sz="1100" kern="1200" dirty="0" smtClean="0">
                          <a:solidFill>
                            <a:schemeClr val="bg1"/>
                          </a:solidFill>
                          <a:latin typeface="Trebuchet MS" panose="020B0603020202020204" pitchFamily="34" charset="0"/>
                          <a:ea typeface="+mn-ea"/>
                          <a:cs typeface="+mn-cs"/>
                        </a:rPr>
                        <a:t>End</a:t>
                      </a:r>
                      <a:r>
                        <a:rPr lang="en-GB" sz="1100" kern="1200" baseline="0" dirty="0" smtClean="0">
                          <a:solidFill>
                            <a:schemeClr val="bg1"/>
                          </a:solidFill>
                          <a:latin typeface="Trebuchet MS" panose="020B0603020202020204" pitchFamily="34" charset="0"/>
                          <a:ea typeface="+mn-ea"/>
                          <a:cs typeface="+mn-cs"/>
                        </a:rPr>
                        <a:t> 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93479">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Kick-Off</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7-Mar-22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7-Mar-22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7-Mar-22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7-Mar-22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1527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Req. </a:t>
                      </a:r>
                      <a:endParaRPr lang="en-US" sz="1000" kern="1200" dirty="0" smtClean="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gathering</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7-Mar-22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15-Apr-22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7-Mar-22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19-Aug-22</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Code </a:t>
                      </a:r>
                      <a:endParaRPr lang="en-US" sz="1000" kern="1200" dirty="0" smtClean="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Analysis</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9-Mar-22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25-Mar-22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11-Mar-22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29-Mar-22</a:t>
                      </a:r>
                      <a:endParaRPr lang="en-US" sz="1000" kern="1200" dirty="0">
                        <a:solidFill>
                          <a:schemeClr val="bg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857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Solution </a:t>
                      </a:r>
                      <a:endParaRPr lang="en-US" sz="1000" kern="1200" dirty="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Architect</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18-Apr-22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13-May-22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sym typeface="+mn-ea"/>
                        </a:rPr>
                        <a:t>15-Dec-22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6-Jan-23</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2672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Database</a:t>
                      </a:r>
                      <a:endParaRPr lang="en-US" sz="1000" kern="1200" dirty="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Design</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18-Apr-22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22-Apr-22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sym typeface="+mn-ea"/>
                        </a:rPr>
                        <a:t>15-Dec-22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30-Dec-22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8570">
                <a:tc>
                  <a:txBody>
                    <a:bodyPr/>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Development</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25-Apr-22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15-Jul-22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sym typeface="+mn-ea"/>
                        </a:rPr>
                        <a:t>26-Dec-22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8570">
                <a:tc>
                  <a:txBody>
                    <a:bodyPr/>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HTML Design</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sym typeface="+mn-ea"/>
                        </a:rPr>
                        <a:t>30-Jan-23</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8570">
                <a:tc>
                  <a:txBody>
                    <a:bodyPr/>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Testing</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sym typeface="+mn-ea"/>
                        </a:rPr>
                        <a:t>13-Feb-23</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1" name="Rectangle 10"/>
          <p:cNvSpPr/>
          <p:nvPr/>
        </p:nvSpPr>
        <p:spPr>
          <a:xfrm>
            <a:off x="104054" y="1155854"/>
            <a:ext cx="4419321" cy="951865"/>
          </a:xfrm>
          <a:prstGeom prst="rect">
            <a:avLst/>
          </a:prstGeom>
        </p:spPr>
        <p:txBody>
          <a:bodyPr wrap="square" lIns="91438" tIns="45719" rIns="91438" bIns="45719">
            <a:spAutoFit/>
          </a:bodyPr>
          <a:lstStyle/>
          <a:p>
            <a:pPr marL="342900" indent="-342900">
              <a:buClr>
                <a:prstClr val="white">
                  <a:lumMod val="50000"/>
                </a:prstClr>
              </a:buClr>
              <a:buAutoNum type="arabicPeriod"/>
            </a:pPr>
            <a:r>
              <a:rPr lang="en-US" altLang="en-IN" sz="1400" dirty="0" smtClean="0">
                <a:solidFill>
                  <a:srgbClr val="000000"/>
                </a:solidFill>
              </a:rPr>
              <a:t>Completed flow for the PIDF management. Finalized the modules Commercial, Medical &amp; API.</a:t>
            </a:r>
            <a:endParaRPr lang="en-US" altLang="en-IN" sz="1400" dirty="0" smtClean="0">
              <a:solidFill>
                <a:srgbClr val="000000"/>
              </a:solidFill>
            </a:endParaRPr>
          </a:p>
          <a:p>
            <a:pPr marL="342900" indent="-342900">
              <a:buClr>
                <a:prstClr val="white">
                  <a:lumMod val="50000"/>
                </a:prstClr>
              </a:buClr>
              <a:buAutoNum type="arabicPeriod"/>
            </a:pPr>
            <a:r>
              <a:rPr lang="en-US" altLang="en-IN" sz="1400" dirty="0" smtClean="0">
                <a:solidFill>
                  <a:srgbClr val="000000"/>
                </a:solidFill>
              </a:rPr>
              <a:t>Begin with Project Management &amp; Notification module.</a:t>
            </a:r>
            <a:endParaRPr lang="en-US" altLang="en-IN" sz="1400" dirty="0" smtClean="0">
              <a:solidFill>
                <a:srgbClr val="000000"/>
              </a:solidFill>
            </a:endParaRPr>
          </a:p>
        </p:txBody>
      </p:sp>
      <p:sp>
        <p:nvSpPr>
          <p:cNvPr id="43" name="Rectangle 25"/>
          <p:cNvSpPr>
            <a:spLocks noChangeArrowheads="1"/>
          </p:cNvSpPr>
          <p:nvPr/>
        </p:nvSpPr>
        <p:spPr bwMode="gray">
          <a:xfrm>
            <a:off x="3861708" y="5106086"/>
            <a:ext cx="3191137" cy="1433664"/>
          </a:xfrm>
          <a:prstGeom prst="rect">
            <a:avLst/>
          </a:prstGeom>
          <a:solidFill>
            <a:schemeClr val="bg1"/>
          </a:solidFill>
          <a:ln w="19050">
            <a:solidFill>
              <a:schemeClr val="tx1"/>
            </a:solidFill>
            <a:miter lim="800000"/>
          </a:ln>
        </p:spPr>
        <p:txBody>
          <a:bodyPr/>
          <a:lstStyle/>
          <a:p>
            <a:pPr marL="171450" indent="-171450" defTabSz="914400">
              <a:buFont typeface="Arial" panose="020B0604020202020204" pitchFamily="34" charset="0"/>
              <a:buChar char="•"/>
            </a:pPr>
            <a:endParaRPr lang="en-US" sz="1200" dirty="0">
              <a:solidFill>
                <a:srgbClr val="FF0000"/>
              </a:solidFill>
            </a:endParaRPr>
          </a:p>
        </p:txBody>
      </p:sp>
      <p:sp>
        <p:nvSpPr>
          <p:cNvPr id="94" name="Text Box 38"/>
          <p:cNvSpPr txBox="1">
            <a:spLocks noChangeArrowheads="1"/>
          </p:cNvSpPr>
          <p:nvPr/>
        </p:nvSpPr>
        <p:spPr bwMode="gray">
          <a:xfrm>
            <a:off x="3949652" y="5056232"/>
            <a:ext cx="100287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0" bIns="0">
            <a:spAutoFit/>
          </a:bodyPr>
          <a:lstStyle>
            <a:defPPr>
              <a:defRPr lang="en-US"/>
            </a:defPPr>
            <a:lvl1pPr marL="222250" indent="-222250" defTabSz="914400" eaLnBrk="0" hangingPunct="0">
              <a:spcBef>
                <a:spcPts val="200"/>
              </a:spcBef>
              <a:spcAft>
                <a:spcPct val="15000"/>
              </a:spcAft>
              <a:buClr>
                <a:prstClr val="white">
                  <a:lumMod val="50000"/>
                </a:prstClr>
              </a:buClr>
              <a:defRPr sz="1200" b="1">
                <a:solidFill>
                  <a:srgbClr val="000000"/>
                </a:solidFill>
                <a:latin typeface="Trebuchet MS" panose="020B0603020202020204" pitchFamily="34" charset="0"/>
                <a:cs typeface="Arial" panose="020B0604020202020204" pitchFamily="34" charset="0"/>
              </a:defRPr>
            </a:lvl1pPr>
            <a:lvl2pPr marL="742950" indent="-285750" eaLnBrk="0" hangingPunct="0">
              <a:defRPr sz="1600">
                <a:latin typeface="Arial" panose="020B0604020202020204" pitchFamily="34" charset="0"/>
                <a:cs typeface="Arial" panose="020B0604020202020204" pitchFamily="34" charset="0"/>
              </a:defRPr>
            </a:lvl2pPr>
            <a:lvl3pPr marL="1143000" indent="-228600" eaLnBrk="0" hangingPunct="0">
              <a:defRPr sz="1600">
                <a:latin typeface="Arial" panose="020B0604020202020204" pitchFamily="34" charset="0"/>
                <a:cs typeface="Arial" panose="020B0604020202020204" pitchFamily="34" charset="0"/>
              </a:defRPr>
            </a:lvl3pPr>
            <a:lvl4pPr marL="1600200" indent="-228600" eaLnBrk="0" hangingPunct="0">
              <a:defRPr sz="1600">
                <a:latin typeface="Arial" panose="020B0604020202020204" pitchFamily="34" charset="0"/>
                <a:cs typeface="Arial" panose="020B0604020202020204" pitchFamily="34" charset="0"/>
              </a:defRPr>
            </a:lvl4pPr>
            <a:lvl5pPr marL="2057400" indent="-228600" eaLnBrk="0" hangingPunct="0">
              <a:defRPr sz="1600">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latin typeface="Arial" panose="020B0604020202020204" pitchFamily="34" charset="0"/>
                <a:cs typeface="Arial" panose="020B0604020202020204" pitchFamily="34" charset="0"/>
              </a:defRPr>
            </a:lvl9pPr>
          </a:lstStyle>
          <a:p>
            <a:r>
              <a:rPr lang="en-US" dirty="0">
                <a:solidFill>
                  <a:srgbClr val="FF0000"/>
                </a:solidFill>
              </a:rPr>
              <a:t>Key Risks</a:t>
            </a:r>
            <a:endParaRPr lang="en-US" dirty="0">
              <a:solidFill>
                <a:srgbClr val="FF0000"/>
              </a:solidFill>
            </a:endParaRPr>
          </a:p>
        </p:txBody>
      </p:sp>
      <p:pic>
        <p:nvPicPr>
          <p:cNvPr id="46" name="Picture 45" descr="emcure.com/wp-content/uploads/2021/08/logo.pn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36849" y="237464"/>
            <a:ext cx="1576705" cy="428625"/>
          </a:xfrm>
          <a:prstGeom prst="rect">
            <a:avLst/>
          </a:prstGeom>
          <a:noFill/>
          <a:ln>
            <a:noFill/>
          </a:ln>
        </p:spPr>
      </p:pic>
      <p:sp>
        <p:nvSpPr>
          <p:cNvPr id="52" name="Text Box 38"/>
          <p:cNvSpPr txBox="1">
            <a:spLocks noChangeArrowheads="1"/>
          </p:cNvSpPr>
          <p:nvPr/>
        </p:nvSpPr>
        <p:spPr bwMode="gray">
          <a:xfrm>
            <a:off x="8347006" y="243292"/>
            <a:ext cx="1538461" cy="215444"/>
          </a:xfrm>
          <a:prstGeom prst="rect">
            <a:avLst/>
          </a:prstGeom>
          <a:solidFill>
            <a:srgbClr val="FF0000"/>
          </a:solidFill>
          <a:ln>
            <a:noFill/>
          </a:ln>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lvl="0" algn="just">
              <a:spcBef>
                <a:spcPts val="600"/>
              </a:spcBef>
            </a:pPr>
            <a:r>
              <a:rPr lang="en-US" sz="1400" b="1" dirty="0" smtClean="0">
                <a:solidFill>
                  <a:schemeClr val="bg1"/>
                </a:solidFill>
                <a:latin typeface="Trebuchet MS" panose="020B0603020202020204" pitchFamily="34" charset="0"/>
                <a:cs typeface="Traditional Arabic" panose="020B0604020202020204" pitchFamily="18" charset="-78"/>
              </a:rPr>
              <a:t>PM : Nilesh Jain</a:t>
            </a:r>
            <a:endParaRPr lang="en-US" sz="1400" b="1" dirty="0">
              <a:solidFill>
                <a:schemeClr val="bg1"/>
              </a:solidFill>
              <a:latin typeface="Trebuchet MS" panose="020B0603020202020204" pitchFamily="34" charset="0"/>
              <a:cs typeface="Traditional Arabic" panose="020B0604020202020204" pitchFamily="18" charset="-78"/>
            </a:endParaRPr>
          </a:p>
        </p:txBody>
      </p:sp>
      <p:sp>
        <p:nvSpPr>
          <p:cNvPr id="55" name="Text Box 38"/>
          <p:cNvSpPr txBox="1">
            <a:spLocks noChangeArrowheads="1"/>
          </p:cNvSpPr>
          <p:nvPr/>
        </p:nvSpPr>
        <p:spPr bwMode="gray">
          <a:xfrm>
            <a:off x="286409" y="945429"/>
            <a:ext cx="248663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smtClean="0">
                <a:solidFill>
                  <a:srgbClr val="FF0000"/>
                </a:solidFill>
                <a:latin typeface="Trebuchet MS" panose="020B0603020202020204" pitchFamily="34" charset="0"/>
              </a:rPr>
              <a:t>Project overall progress</a:t>
            </a:r>
            <a:endParaRPr lang="en-US" sz="1200" b="1" dirty="0">
              <a:solidFill>
                <a:srgbClr val="FF0000"/>
              </a:solidFill>
              <a:latin typeface="Trebuchet MS" panose="020B0603020202020204" pitchFamily="34" charset="0"/>
            </a:endParaRPr>
          </a:p>
        </p:txBody>
      </p:sp>
      <p:sp>
        <p:nvSpPr>
          <p:cNvPr id="57" name="Text Box 38"/>
          <p:cNvSpPr txBox="1">
            <a:spLocks noChangeArrowheads="1"/>
          </p:cNvSpPr>
          <p:nvPr/>
        </p:nvSpPr>
        <p:spPr bwMode="gray">
          <a:xfrm>
            <a:off x="3965452" y="2261504"/>
            <a:ext cx="248663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smtClean="0">
                <a:solidFill>
                  <a:srgbClr val="FF0000"/>
                </a:solidFill>
                <a:latin typeface="Trebuchet MS" panose="020B0603020202020204" pitchFamily="34" charset="0"/>
              </a:rPr>
              <a:t>Key activities for next week</a:t>
            </a:r>
            <a:endParaRPr lang="en-US" sz="1200" b="1" dirty="0">
              <a:solidFill>
                <a:srgbClr val="FF0000"/>
              </a:solidFill>
              <a:latin typeface="Trebuchet MS" panose="020B0603020202020204" pitchFamily="34" charset="0"/>
            </a:endParaRPr>
          </a:p>
        </p:txBody>
      </p:sp>
      <p:sp>
        <p:nvSpPr>
          <p:cNvPr id="58" name="Text Box 38"/>
          <p:cNvSpPr txBox="1">
            <a:spLocks noChangeArrowheads="1"/>
          </p:cNvSpPr>
          <p:nvPr/>
        </p:nvSpPr>
        <p:spPr bwMode="gray">
          <a:xfrm>
            <a:off x="2676792" y="6629578"/>
            <a:ext cx="1116554"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Completed</a:t>
            </a:r>
            <a:endParaRPr lang="en-US" sz="1200" dirty="0">
              <a:solidFill>
                <a:srgbClr val="000000"/>
              </a:solidFill>
              <a:latin typeface="+mn-lt"/>
              <a:cs typeface="Traditional Arabic" panose="020B0604020202020204" pitchFamily="18" charset="-78"/>
            </a:endParaRPr>
          </a:p>
        </p:txBody>
      </p:sp>
      <p:sp>
        <p:nvSpPr>
          <p:cNvPr id="59" name="Text Box 38"/>
          <p:cNvSpPr txBox="1">
            <a:spLocks noChangeArrowheads="1"/>
          </p:cNvSpPr>
          <p:nvPr/>
        </p:nvSpPr>
        <p:spPr bwMode="gray">
          <a:xfrm>
            <a:off x="1661737" y="6626949"/>
            <a:ext cx="1249055"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On Track</a:t>
            </a:r>
            <a:endParaRPr lang="en-US" sz="1200" dirty="0">
              <a:solidFill>
                <a:srgbClr val="000000"/>
              </a:solidFill>
              <a:latin typeface="+mn-lt"/>
              <a:cs typeface="Traditional Arabic" panose="020B0604020202020204" pitchFamily="18" charset="-78"/>
            </a:endParaRPr>
          </a:p>
        </p:txBody>
      </p:sp>
      <p:sp>
        <p:nvSpPr>
          <p:cNvPr id="60" name="Text Box 38"/>
          <p:cNvSpPr txBox="1">
            <a:spLocks noChangeArrowheads="1"/>
          </p:cNvSpPr>
          <p:nvPr/>
        </p:nvSpPr>
        <p:spPr bwMode="gray">
          <a:xfrm>
            <a:off x="3846642" y="6617379"/>
            <a:ext cx="132783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At Risk</a:t>
            </a:r>
            <a:endParaRPr lang="en-US" sz="1200" dirty="0">
              <a:solidFill>
                <a:srgbClr val="000000"/>
              </a:solidFill>
              <a:latin typeface="+mn-lt"/>
              <a:cs typeface="Traditional Arabic" panose="020B0604020202020204" pitchFamily="18" charset="-78"/>
            </a:endParaRPr>
          </a:p>
        </p:txBody>
      </p:sp>
      <p:sp>
        <p:nvSpPr>
          <p:cNvPr id="62" name="Text Box 38"/>
          <p:cNvSpPr txBox="1">
            <a:spLocks noChangeArrowheads="1"/>
          </p:cNvSpPr>
          <p:nvPr/>
        </p:nvSpPr>
        <p:spPr bwMode="gray">
          <a:xfrm>
            <a:off x="4778894" y="6619183"/>
            <a:ext cx="132783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Delayed</a:t>
            </a:r>
            <a:endParaRPr lang="en-US" sz="1200" dirty="0">
              <a:solidFill>
                <a:srgbClr val="000000"/>
              </a:solidFill>
              <a:latin typeface="+mn-lt"/>
              <a:cs typeface="Traditional Arabic" panose="020B0604020202020204" pitchFamily="18" charset="-78"/>
            </a:endParaRPr>
          </a:p>
        </p:txBody>
      </p:sp>
      <p:sp>
        <p:nvSpPr>
          <p:cNvPr id="63" name="Text Box 38"/>
          <p:cNvSpPr txBox="1">
            <a:spLocks noChangeArrowheads="1"/>
          </p:cNvSpPr>
          <p:nvPr/>
        </p:nvSpPr>
        <p:spPr bwMode="gray">
          <a:xfrm>
            <a:off x="5759052" y="6627158"/>
            <a:ext cx="128777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Yet to start</a:t>
            </a:r>
            <a:endParaRPr lang="en-US" sz="1200" dirty="0">
              <a:solidFill>
                <a:srgbClr val="000000"/>
              </a:solidFill>
              <a:latin typeface="+mn-lt"/>
              <a:cs typeface="Traditional Arabic" panose="020B0604020202020204" pitchFamily="18" charset="-78"/>
            </a:endParaRPr>
          </a:p>
        </p:txBody>
      </p:sp>
      <p:sp>
        <p:nvSpPr>
          <p:cNvPr id="6" name="Oval 5"/>
          <p:cNvSpPr/>
          <p:nvPr/>
        </p:nvSpPr>
        <p:spPr>
          <a:xfrm>
            <a:off x="3688816" y="6611144"/>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67" name="Oval 66"/>
          <p:cNvSpPr/>
          <p:nvPr/>
        </p:nvSpPr>
        <p:spPr>
          <a:xfrm>
            <a:off x="2548149" y="6614257"/>
            <a:ext cx="210358" cy="18279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68" name="Oval 67"/>
          <p:cNvSpPr/>
          <p:nvPr/>
        </p:nvSpPr>
        <p:spPr>
          <a:xfrm>
            <a:off x="4591641" y="6614571"/>
            <a:ext cx="210358" cy="18279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75" name="Oval 74"/>
          <p:cNvSpPr/>
          <p:nvPr/>
        </p:nvSpPr>
        <p:spPr>
          <a:xfrm>
            <a:off x="5586734" y="6618969"/>
            <a:ext cx="210358" cy="1827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76" name="Oval 75"/>
          <p:cNvSpPr/>
          <p:nvPr/>
        </p:nvSpPr>
        <p:spPr>
          <a:xfrm>
            <a:off x="6727612" y="6608014"/>
            <a:ext cx="210358" cy="18279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 Box 38"/>
          <p:cNvSpPr txBox="1">
            <a:spLocks noChangeArrowheads="1"/>
          </p:cNvSpPr>
          <p:nvPr/>
        </p:nvSpPr>
        <p:spPr bwMode="gray">
          <a:xfrm>
            <a:off x="4394200" y="945429"/>
            <a:ext cx="1843745"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smtClean="0">
                <a:solidFill>
                  <a:srgbClr val="FF0000"/>
                </a:solidFill>
                <a:latin typeface="Trebuchet MS" panose="020B0603020202020204" pitchFamily="34" charset="0"/>
              </a:rPr>
              <a:t>Project  current Status</a:t>
            </a:r>
            <a:endParaRPr lang="en-US" sz="1200" b="1" dirty="0">
              <a:solidFill>
                <a:srgbClr val="FF0000"/>
              </a:solidFill>
              <a:latin typeface="Trebuchet MS" panose="020B0603020202020204" pitchFamily="34" charset="0"/>
            </a:endParaRPr>
          </a:p>
        </p:txBody>
      </p:sp>
      <p:sp>
        <p:nvSpPr>
          <p:cNvPr id="82" name="Oval 81"/>
          <p:cNvSpPr/>
          <p:nvPr/>
        </p:nvSpPr>
        <p:spPr>
          <a:xfrm>
            <a:off x="8109846" y="1755598"/>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 Box 38"/>
          <p:cNvSpPr txBox="1">
            <a:spLocks noChangeArrowheads="1"/>
          </p:cNvSpPr>
          <p:nvPr/>
        </p:nvSpPr>
        <p:spPr bwMode="gray">
          <a:xfrm>
            <a:off x="7193272" y="5740308"/>
            <a:ext cx="2347603" cy="4305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85750" indent="-2857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a:solidFill>
                  <a:srgbClr val="000000"/>
                </a:solidFill>
                <a:latin typeface="+mn-lt"/>
                <a:cs typeface="Traditional Arabic" panose="020B0604020202020204" pitchFamily="18" charset="-78"/>
              </a:rPr>
              <a:t>Get sort out all the issues related to Infra</a:t>
            </a:r>
            <a:endParaRPr lang="en-US" sz="1400" dirty="0">
              <a:solidFill>
                <a:srgbClr val="000000"/>
              </a:solidFill>
              <a:latin typeface="+mn-lt"/>
              <a:cs typeface="Traditional Arabic" panose="020B0604020202020204" pitchFamily="18" charset="-78"/>
            </a:endParaRPr>
          </a:p>
        </p:txBody>
      </p:sp>
      <p:sp>
        <p:nvSpPr>
          <p:cNvPr id="89" name="Rectangle 27"/>
          <p:cNvSpPr>
            <a:spLocks noChangeArrowheads="1"/>
          </p:cNvSpPr>
          <p:nvPr/>
        </p:nvSpPr>
        <p:spPr bwMode="gray">
          <a:xfrm>
            <a:off x="9685456" y="5313220"/>
            <a:ext cx="2454217" cy="1517966"/>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90" name="Text Box 38"/>
          <p:cNvSpPr txBox="1">
            <a:spLocks noChangeArrowheads="1"/>
          </p:cNvSpPr>
          <p:nvPr/>
        </p:nvSpPr>
        <p:spPr bwMode="gray">
          <a:xfrm>
            <a:off x="9866992" y="5274628"/>
            <a:ext cx="151305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ct val="15000"/>
              </a:spcBef>
              <a:spcAft>
                <a:spcPct val="15000"/>
              </a:spcAft>
              <a:buClr>
                <a:prstClr val="white">
                  <a:lumMod val="50000"/>
                </a:prstClr>
              </a:buClr>
            </a:pPr>
            <a:r>
              <a:rPr lang="en-US" sz="1200" b="1" dirty="0" smtClean="0">
                <a:solidFill>
                  <a:srgbClr val="FF0000"/>
                </a:solidFill>
                <a:latin typeface="Trebuchet MS" panose="020B0603020202020204" pitchFamily="34" charset="0"/>
              </a:rPr>
              <a:t>Resources</a:t>
            </a:r>
            <a:endParaRPr lang="en-US" sz="1200" b="1" dirty="0">
              <a:solidFill>
                <a:srgbClr val="FF0000"/>
              </a:solidFill>
              <a:latin typeface="Trebuchet MS" panose="020B0603020202020204" pitchFamily="34" charset="0"/>
            </a:endParaRPr>
          </a:p>
        </p:txBody>
      </p:sp>
      <p:sp>
        <p:nvSpPr>
          <p:cNvPr id="95" name="Text Box 38"/>
          <p:cNvSpPr txBox="1">
            <a:spLocks noChangeArrowheads="1"/>
          </p:cNvSpPr>
          <p:nvPr/>
        </p:nvSpPr>
        <p:spPr bwMode="gray">
          <a:xfrm>
            <a:off x="9866992" y="5688235"/>
            <a:ext cx="1048709" cy="8515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PM : 1</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BA : 0</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err="1" smtClean="0">
                <a:solidFill>
                  <a:srgbClr val="000000"/>
                </a:solidFill>
                <a:latin typeface="+mn-lt"/>
                <a:cs typeface="Traditional Arabic" panose="020B0604020202020204" pitchFamily="18" charset="-78"/>
              </a:rPr>
              <a:t>Dev</a:t>
            </a:r>
            <a:r>
              <a:rPr lang="en-US" sz="1400" dirty="0" smtClean="0">
                <a:solidFill>
                  <a:srgbClr val="000000"/>
                </a:solidFill>
                <a:latin typeface="+mn-lt"/>
                <a:cs typeface="Traditional Arabic" panose="020B0604020202020204" pitchFamily="18" charset="-78"/>
              </a:rPr>
              <a:t> : 3</a:t>
            </a:r>
            <a:endParaRPr lang="en-US" sz="1400" dirty="0">
              <a:solidFill>
                <a:srgbClr val="000000"/>
              </a:solidFill>
              <a:latin typeface="+mn-lt"/>
              <a:cs typeface="Traditional Arabic" panose="020B0604020202020204" pitchFamily="18" charset="-78"/>
            </a:endParaRPr>
          </a:p>
        </p:txBody>
      </p:sp>
      <p:sp>
        <p:nvSpPr>
          <p:cNvPr id="96" name="Text Box 38"/>
          <p:cNvSpPr txBox="1">
            <a:spLocks noChangeArrowheads="1"/>
          </p:cNvSpPr>
          <p:nvPr/>
        </p:nvSpPr>
        <p:spPr bwMode="gray">
          <a:xfrm>
            <a:off x="10915702" y="5688234"/>
            <a:ext cx="1097851" cy="8515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err="1" smtClean="0">
                <a:solidFill>
                  <a:srgbClr val="000000"/>
                </a:solidFill>
                <a:latin typeface="+mn-lt"/>
                <a:cs typeface="Traditional Arabic" panose="020B0604020202020204" pitchFamily="18" charset="-78"/>
              </a:rPr>
              <a:t>Arct</a:t>
            </a:r>
            <a:r>
              <a:rPr lang="en-US" sz="1400" dirty="0" smtClean="0">
                <a:solidFill>
                  <a:srgbClr val="000000"/>
                </a:solidFill>
                <a:latin typeface="+mn-lt"/>
                <a:cs typeface="Traditional Arabic" panose="020B0604020202020204" pitchFamily="18" charset="-78"/>
              </a:rPr>
              <a:t> : 0</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DBA : 0</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Tester:  1</a:t>
            </a:r>
            <a:endParaRPr lang="en-US" sz="1400" dirty="0" smtClean="0">
              <a:solidFill>
                <a:srgbClr val="000000"/>
              </a:solidFill>
              <a:latin typeface="+mn-lt"/>
              <a:cs typeface="Traditional Arabic" panose="020B0604020202020204" pitchFamily="18" charset="-78"/>
            </a:endParaRPr>
          </a:p>
        </p:txBody>
      </p:sp>
      <p:sp>
        <p:nvSpPr>
          <p:cNvPr id="98" name="Text Box 38"/>
          <p:cNvSpPr txBox="1">
            <a:spLocks noChangeArrowheads="1"/>
          </p:cNvSpPr>
          <p:nvPr/>
        </p:nvSpPr>
        <p:spPr bwMode="gray">
          <a:xfrm>
            <a:off x="3943935" y="5313220"/>
            <a:ext cx="2946364" cy="112839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b="1" dirty="0" smtClean="0">
                <a:solidFill>
                  <a:srgbClr val="000000"/>
                </a:solidFill>
                <a:latin typeface="+mn-lt"/>
                <a:cs typeface="Traditional Arabic" panose="020B0604020202020204" pitchFamily="18" charset="-78"/>
                <a:sym typeface="+mn-ea"/>
              </a:rPr>
              <a:t>Get new VM access for 2 more users</a:t>
            </a:r>
            <a:endParaRPr lang="en-US" sz="1200" b="1"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b="1" dirty="0" smtClean="0">
                <a:solidFill>
                  <a:srgbClr val="000000"/>
                </a:solidFill>
                <a:latin typeface="+mn-lt"/>
                <a:cs typeface="Traditional Arabic" panose="020B0604020202020204" pitchFamily="18" charset="-78"/>
                <a:sym typeface="+mn-ea"/>
              </a:rPr>
              <a:t>Get SMTP settings configured to send email to outside emcure users</a:t>
            </a:r>
            <a:endParaRPr lang="en-US" sz="1200" b="1"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b="1" dirty="0" smtClean="0">
                <a:solidFill>
                  <a:srgbClr val="000000"/>
                </a:solidFill>
                <a:latin typeface="+mn-lt"/>
                <a:cs typeface="Traditional Arabic" panose="020B0604020202020204" pitchFamily="18" charset="-78"/>
              </a:rPr>
              <a:t>Get server to host application for dev and staging environment</a:t>
            </a:r>
            <a:endParaRPr lang="en-US" sz="1200" b="1" dirty="0" smtClean="0">
              <a:solidFill>
                <a:srgbClr val="000000"/>
              </a:solidFill>
              <a:latin typeface="+mn-lt"/>
              <a:cs typeface="Traditional Arabic" panose="020B0604020202020204" pitchFamily="18" charset="-78"/>
            </a:endParaRPr>
          </a:p>
        </p:txBody>
      </p:sp>
      <p:sp>
        <p:nvSpPr>
          <p:cNvPr id="64" name="Oval 63"/>
          <p:cNvSpPr/>
          <p:nvPr/>
        </p:nvSpPr>
        <p:spPr>
          <a:xfrm>
            <a:off x="6212483" y="953125"/>
            <a:ext cx="210358" cy="1827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155289" y="197771"/>
            <a:ext cx="1904412" cy="469755"/>
          </a:xfrm>
          <a:prstGeom prst="rect">
            <a:avLst/>
          </a:prstGeom>
        </p:spPr>
      </p:pic>
      <p:sp>
        <p:nvSpPr>
          <p:cNvPr id="10" name="Oval 9"/>
          <p:cNvSpPr/>
          <p:nvPr/>
        </p:nvSpPr>
        <p:spPr>
          <a:xfrm>
            <a:off x="8109051" y="2575719"/>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p>
            <a:pPr algn="ctr"/>
            <a:endParaRPr lang="en-US"/>
          </a:p>
        </p:txBody>
      </p:sp>
      <p:sp>
        <p:nvSpPr>
          <p:cNvPr id="12" name="Oval 11"/>
          <p:cNvSpPr/>
          <p:nvPr/>
        </p:nvSpPr>
        <p:spPr>
          <a:xfrm>
            <a:off x="8109051" y="3437414"/>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15" name="Oval 14"/>
          <p:cNvSpPr/>
          <p:nvPr/>
        </p:nvSpPr>
        <p:spPr>
          <a:xfrm>
            <a:off x="8109051" y="2170589"/>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p>
            <a:pPr algn="ctr"/>
            <a:endParaRPr lang="en-US"/>
          </a:p>
        </p:txBody>
      </p:sp>
      <p:sp>
        <p:nvSpPr>
          <p:cNvPr id="16" name="Oval 15"/>
          <p:cNvSpPr/>
          <p:nvPr/>
        </p:nvSpPr>
        <p:spPr>
          <a:xfrm>
            <a:off x="8110114" y="3004282"/>
            <a:ext cx="210358" cy="18279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p>
            <a:pPr algn="ctr"/>
            <a:endParaRPr lang="en-US"/>
          </a:p>
        </p:txBody>
      </p:sp>
      <p:sp>
        <p:nvSpPr>
          <p:cNvPr id="17" name="Oval 16"/>
          <p:cNvSpPr/>
          <p:nvPr/>
        </p:nvSpPr>
        <p:spPr>
          <a:xfrm>
            <a:off x="8122814" y="3782157"/>
            <a:ext cx="210358" cy="18279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7" name="Oval 6"/>
          <p:cNvSpPr/>
          <p:nvPr/>
        </p:nvSpPr>
        <p:spPr>
          <a:xfrm>
            <a:off x="8136784" y="4067272"/>
            <a:ext cx="210358" cy="18279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p>
            <a:pPr algn="ctr"/>
            <a:endParaRPr lang="en-US"/>
          </a:p>
        </p:txBody>
      </p:sp>
      <p:sp>
        <p:nvSpPr>
          <p:cNvPr id="8" name="Oval 7"/>
          <p:cNvSpPr/>
          <p:nvPr/>
        </p:nvSpPr>
        <p:spPr>
          <a:xfrm>
            <a:off x="8136784" y="4336512"/>
            <a:ext cx="210358" cy="18279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25"/>
          <p:cNvSpPr>
            <a:spLocks noChangeArrowheads="1"/>
          </p:cNvSpPr>
          <p:nvPr/>
        </p:nvSpPr>
        <p:spPr bwMode="gray">
          <a:xfrm>
            <a:off x="3856750" y="2315182"/>
            <a:ext cx="3207841" cy="2714728"/>
          </a:xfrm>
          <a:prstGeom prst="rect">
            <a:avLst/>
          </a:prstGeom>
          <a:solidFill>
            <a:schemeClr val="bg1"/>
          </a:solidFill>
          <a:ln w="19050">
            <a:solidFill>
              <a:schemeClr val="tx1"/>
            </a:solidFill>
            <a:miter lim="800000"/>
          </a:ln>
        </p:spPr>
        <p:txBody>
          <a:bodyPr/>
          <a:lstStyle/>
          <a:p>
            <a:pPr marL="171450" indent="-171450" defTabSz="914400">
              <a:buFont typeface="Arial" panose="020B0604020202020204" pitchFamily="34" charset="0"/>
              <a:buChar char="•"/>
            </a:pPr>
            <a:endParaRPr lang="en-US" sz="1200" dirty="0">
              <a:solidFill>
                <a:srgbClr val="FF0000"/>
              </a:solidFill>
            </a:endParaRPr>
          </a:p>
        </p:txBody>
      </p:sp>
      <p:sp>
        <p:nvSpPr>
          <p:cNvPr id="54" name="Rectangle 27"/>
          <p:cNvSpPr>
            <a:spLocks noChangeArrowheads="1"/>
          </p:cNvSpPr>
          <p:nvPr/>
        </p:nvSpPr>
        <p:spPr bwMode="gray">
          <a:xfrm>
            <a:off x="144774" y="923809"/>
            <a:ext cx="6920101" cy="1272717"/>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53" name="Rectangle 27"/>
          <p:cNvSpPr>
            <a:spLocks noChangeArrowheads="1"/>
          </p:cNvSpPr>
          <p:nvPr/>
        </p:nvSpPr>
        <p:spPr bwMode="gray">
          <a:xfrm>
            <a:off x="144775" y="2315182"/>
            <a:ext cx="3637764" cy="4224568"/>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5" name="Rectangle 4"/>
          <p:cNvSpPr/>
          <p:nvPr/>
        </p:nvSpPr>
        <p:spPr>
          <a:xfrm>
            <a:off x="2223862" y="0"/>
            <a:ext cx="7754875" cy="786943"/>
          </a:xfrm>
          <a:prstGeom prst="rect">
            <a:avLst/>
          </a:prstGeom>
          <a:solidFill>
            <a:srgbClr val="FF0000"/>
          </a:solidFill>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7" name="Text Box 38"/>
          <p:cNvSpPr txBox="1">
            <a:spLocks noChangeArrowheads="1"/>
          </p:cNvSpPr>
          <p:nvPr/>
        </p:nvSpPr>
        <p:spPr bwMode="gray">
          <a:xfrm>
            <a:off x="180137" y="2628973"/>
            <a:ext cx="3534980" cy="107696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buFont typeface="Arial" panose="020B0604020202020204" pitchFamily="34" charset="0"/>
              <a:buChar char="•"/>
            </a:pPr>
            <a:r>
              <a:rPr lang="en-US" sz="1200" dirty="0">
                <a:solidFill>
                  <a:srgbClr val="000000"/>
                </a:solidFill>
                <a:latin typeface="Trebuchet MS" panose="020B0603020202020204" pitchFamily="34" charset="0"/>
                <a:cs typeface="Traditional Arabic" panose="020B0604020202020204" pitchFamily="18" charset="-78"/>
                <a:sym typeface="+mn-ea"/>
              </a:rPr>
              <a:t>Completed unique pages html by designer, which will be integrated into our application</a:t>
            </a:r>
            <a:endParaRPr lang="en-US" sz="1200" dirty="0">
              <a:solidFill>
                <a:srgbClr val="000000"/>
              </a:solidFill>
              <a:latin typeface="Trebuchet MS" panose="020B0603020202020204" pitchFamily="34" charset="0"/>
              <a:cs typeface="Traditional Arabic" panose="020B0604020202020204" pitchFamily="18" charset="-78"/>
            </a:endParaRPr>
          </a:p>
          <a:p>
            <a:pPr marL="171450" indent="-171450" algn="just">
              <a:spcBef>
                <a:spcPts val="600"/>
              </a:spcBef>
              <a:buFont typeface="Arial" panose="020B0604020202020204" pitchFamily="34" charset="0"/>
              <a:buChar char="•"/>
            </a:pPr>
            <a:r>
              <a:rPr lang="en-US" sz="1200" dirty="0">
                <a:solidFill>
                  <a:srgbClr val="000000"/>
                </a:solidFill>
                <a:latin typeface="Trebuchet MS" panose="020B0603020202020204" pitchFamily="34" charset="0"/>
                <a:cs typeface="Traditional Arabic" panose="020B0604020202020204" pitchFamily="18" charset="-78"/>
                <a:sym typeface="+mn-ea"/>
              </a:rPr>
              <a:t>Begin with tester for the application</a:t>
            </a:r>
            <a:endParaRPr lang="en-US" sz="1200" dirty="0">
              <a:solidFill>
                <a:srgbClr val="000000"/>
              </a:solidFill>
              <a:latin typeface="Trebuchet MS" panose="020B0603020202020204" pitchFamily="34" charset="0"/>
              <a:cs typeface="Traditional Arabic" panose="020B0604020202020204" pitchFamily="18" charset="-78"/>
            </a:endParaRPr>
          </a:p>
          <a:p>
            <a:pPr marL="171450" indent="-171450" algn="just">
              <a:spcBef>
                <a:spcPts val="600"/>
              </a:spcBef>
              <a:buFont typeface="Arial" panose="020B0604020202020204" pitchFamily="34" charset="0"/>
              <a:buChar char="•"/>
            </a:pPr>
            <a:r>
              <a:rPr lang="en-US" sz="1200" dirty="0">
                <a:solidFill>
                  <a:srgbClr val="000000"/>
                </a:solidFill>
                <a:latin typeface="Trebuchet MS" panose="020B0603020202020204" pitchFamily="34" charset="0"/>
                <a:cs typeface="Traditional Arabic" panose="020B0604020202020204" pitchFamily="18" charset="-78"/>
                <a:sym typeface="+mn-ea"/>
              </a:rPr>
              <a:t>Partially completed Commercial &amp; Medical module.</a:t>
            </a:r>
            <a:endParaRPr lang="en-US" sz="1200" dirty="0">
              <a:solidFill>
                <a:srgbClr val="000000"/>
              </a:solidFill>
              <a:latin typeface="Trebuchet MS" panose="020B0603020202020204" pitchFamily="34" charset="0"/>
              <a:cs typeface="Traditional Arabic" panose="020B0604020202020204" pitchFamily="18" charset="-78"/>
            </a:endParaRPr>
          </a:p>
        </p:txBody>
      </p:sp>
      <p:sp>
        <p:nvSpPr>
          <p:cNvPr id="2" name="Rectangle 1"/>
          <p:cNvSpPr/>
          <p:nvPr/>
        </p:nvSpPr>
        <p:spPr>
          <a:xfrm>
            <a:off x="7491917" y="6591823"/>
            <a:ext cx="91416" cy="99647"/>
          </a:xfrm>
          <a:prstGeom prst="rect">
            <a:avLst/>
          </a:prstGeom>
          <a:gradFill flip="none" rotWithShape="1">
            <a:gsLst>
              <a:gs pos="0">
                <a:schemeClr val="bg1">
                  <a:lumMod val="65000"/>
                </a:schemeClr>
              </a:gs>
              <a:gs pos="17000">
                <a:schemeClr val="bg1">
                  <a:lumMod val="85000"/>
                  <a:shade val="67500"/>
                  <a:satMod val="115000"/>
                </a:schemeClr>
              </a:gs>
              <a:gs pos="59000">
                <a:schemeClr val="bg1">
                  <a:lumMod val="85000"/>
                  <a:shade val="100000"/>
                  <a:satMod val="115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91439" tIns="45719" rIns="91439" bIns="45719" rtlCol="0" anchor="ctr"/>
          <a:lstStyle/>
          <a:p>
            <a:pPr algn="ctr" defTabSz="914400"/>
            <a:endParaRPr lang="en-US" dirty="0">
              <a:solidFill>
                <a:prstClr val="white"/>
              </a:solidFill>
            </a:endParaRPr>
          </a:p>
        </p:txBody>
      </p:sp>
      <p:sp>
        <p:nvSpPr>
          <p:cNvPr id="61" name="Rectangle 27"/>
          <p:cNvSpPr>
            <a:spLocks noChangeArrowheads="1"/>
          </p:cNvSpPr>
          <p:nvPr/>
        </p:nvSpPr>
        <p:spPr bwMode="gray">
          <a:xfrm>
            <a:off x="7132015" y="5336143"/>
            <a:ext cx="2498820" cy="1495043"/>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69" name="Text Box 38"/>
          <p:cNvSpPr txBox="1">
            <a:spLocks noChangeArrowheads="1"/>
          </p:cNvSpPr>
          <p:nvPr/>
        </p:nvSpPr>
        <p:spPr bwMode="gray">
          <a:xfrm>
            <a:off x="7214241" y="5274628"/>
            <a:ext cx="1513051"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ct val="15000"/>
              </a:spcBef>
              <a:spcAft>
                <a:spcPct val="15000"/>
              </a:spcAft>
              <a:buClr>
                <a:prstClr val="white">
                  <a:lumMod val="50000"/>
                </a:prstClr>
              </a:buClr>
            </a:pPr>
            <a:r>
              <a:rPr lang="en-US" sz="1200" b="1" dirty="0" smtClean="0">
                <a:solidFill>
                  <a:srgbClr val="FF0000"/>
                </a:solidFill>
                <a:latin typeface="Trebuchet MS" panose="020B0603020202020204" pitchFamily="34" charset="0"/>
              </a:rPr>
              <a:t>Key Action Items</a:t>
            </a:r>
            <a:endParaRPr lang="en-US" sz="1200" b="1" dirty="0">
              <a:solidFill>
                <a:srgbClr val="FF0000"/>
              </a:solidFill>
              <a:latin typeface="Trebuchet MS" panose="020B0603020202020204" pitchFamily="34" charset="0"/>
            </a:endParaRPr>
          </a:p>
        </p:txBody>
      </p:sp>
      <p:grpSp>
        <p:nvGrpSpPr>
          <p:cNvPr id="9" name="Group 8"/>
          <p:cNvGrpSpPr/>
          <p:nvPr/>
        </p:nvGrpSpPr>
        <p:grpSpPr>
          <a:xfrm>
            <a:off x="7132014" y="923809"/>
            <a:ext cx="5007659" cy="4287526"/>
            <a:chOff x="5332393" y="1176805"/>
            <a:chExt cx="3779368" cy="2114563"/>
          </a:xfrm>
        </p:grpSpPr>
        <p:sp>
          <p:nvSpPr>
            <p:cNvPr id="65" name="Rectangle 3"/>
            <p:cNvSpPr>
              <a:spLocks noChangeArrowheads="1"/>
            </p:cNvSpPr>
            <p:nvPr/>
          </p:nvSpPr>
          <p:spPr bwMode="gray">
            <a:xfrm>
              <a:off x="5332393" y="1176805"/>
              <a:ext cx="3779368" cy="2114563"/>
            </a:xfrm>
            <a:prstGeom prst="rect">
              <a:avLst/>
            </a:prstGeom>
            <a:solidFill>
              <a:srgbClr val="FFFFFF"/>
            </a:solidFill>
            <a:ln w="19050">
              <a:solidFill>
                <a:schemeClr val="tx1"/>
              </a:solidFill>
              <a:miter lim="800000"/>
            </a:ln>
          </p:spPr>
          <p:txBody>
            <a:bodyPr wrap="none" anchor="ctr"/>
            <a:lstStyle/>
            <a:p>
              <a:pPr algn="ctr" defTabSz="914400"/>
              <a:endParaRPr lang="en-US" sz="2400" dirty="0">
                <a:solidFill>
                  <a:prstClr val="black"/>
                </a:solidFill>
              </a:endParaRPr>
            </a:p>
          </p:txBody>
        </p:sp>
        <p:sp>
          <p:nvSpPr>
            <p:cNvPr id="66" name="Text Box 38"/>
            <p:cNvSpPr txBox="1">
              <a:spLocks noChangeArrowheads="1"/>
            </p:cNvSpPr>
            <p:nvPr/>
          </p:nvSpPr>
          <p:spPr bwMode="gray">
            <a:xfrm>
              <a:off x="5386366" y="1187468"/>
              <a:ext cx="1703647" cy="92845"/>
            </a:xfrm>
            <a:prstGeom prst="rect">
              <a:avLst/>
            </a:prstGeom>
            <a:solidFill>
              <a:schemeClr val="bg1"/>
            </a:solidFill>
            <a:ln w="9525">
              <a:solidFill>
                <a:schemeClr val="bg1"/>
              </a:solidFill>
              <a:miter lim="800000"/>
            </a:ln>
          </p:spPr>
          <p:txBody>
            <a:bodyPr wrap="square" tIns="0"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defTabSz="914400">
                <a:spcBef>
                  <a:spcPct val="15000"/>
                </a:spcBef>
                <a:spcAft>
                  <a:spcPct val="15000"/>
                </a:spcAft>
                <a:buClr>
                  <a:srgbClr val="006699"/>
                </a:buClr>
              </a:pPr>
              <a:r>
                <a:rPr lang="en-US" sz="1200" b="1" dirty="0">
                  <a:solidFill>
                    <a:srgbClr val="FF0000"/>
                  </a:solidFill>
                  <a:latin typeface="Trebuchet MS" panose="020B0603020202020204" pitchFamily="34" charset="0"/>
                </a:rPr>
                <a:t>Planned Key Milestones</a:t>
              </a:r>
              <a:endParaRPr lang="en-US" sz="1200" b="1" dirty="0">
                <a:solidFill>
                  <a:srgbClr val="FF0000"/>
                </a:solidFill>
                <a:latin typeface="Trebuchet MS" panose="020B0603020202020204" pitchFamily="34" charset="0"/>
              </a:endParaRPr>
            </a:p>
          </p:txBody>
        </p:sp>
      </p:grpSp>
      <p:sp>
        <p:nvSpPr>
          <p:cNvPr id="50" name="Rectangle 3"/>
          <p:cNvSpPr>
            <a:spLocks noChangeArrowheads="1"/>
          </p:cNvSpPr>
          <p:nvPr/>
        </p:nvSpPr>
        <p:spPr bwMode="gray">
          <a:xfrm>
            <a:off x="144774" y="6586377"/>
            <a:ext cx="6920101" cy="244809"/>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51" name="Text Box 38"/>
          <p:cNvSpPr txBox="1">
            <a:spLocks noChangeArrowheads="1"/>
          </p:cNvSpPr>
          <p:nvPr/>
        </p:nvSpPr>
        <p:spPr bwMode="gray">
          <a:xfrm>
            <a:off x="187851" y="6634852"/>
            <a:ext cx="1410876" cy="1692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defTabSz="914400">
              <a:spcBef>
                <a:spcPct val="15000"/>
              </a:spcBef>
              <a:spcAft>
                <a:spcPct val="15000"/>
              </a:spcAft>
              <a:buClr>
                <a:srgbClr val="006699"/>
              </a:buClr>
            </a:pPr>
            <a:r>
              <a:rPr lang="en-US" sz="1100" b="1" dirty="0">
                <a:solidFill>
                  <a:srgbClr val="FF0000"/>
                </a:solidFill>
                <a:latin typeface="Trebuchet MS" panose="020B0603020202020204" pitchFamily="34" charset="0"/>
              </a:rPr>
              <a:t>Milestone Legend</a:t>
            </a:r>
            <a:endParaRPr lang="en-US" sz="1100" b="1" dirty="0">
              <a:solidFill>
                <a:srgbClr val="FF0000"/>
              </a:solidFill>
              <a:latin typeface="Trebuchet MS" panose="020B0603020202020204" pitchFamily="34" charset="0"/>
            </a:endParaRPr>
          </a:p>
        </p:txBody>
      </p:sp>
      <p:sp>
        <p:nvSpPr>
          <p:cNvPr id="47" name="Rectangle 46"/>
          <p:cNvSpPr/>
          <p:nvPr/>
        </p:nvSpPr>
        <p:spPr>
          <a:xfrm>
            <a:off x="155289" y="5313220"/>
            <a:ext cx="3579795" cy="1107994"/>
          </a:xfrm>
          <a:prstGeom prst="rect">
            <a:avLst/>
          </a:prstGeom>
        </p:spPr>
        <p:txBody>
          <a:bodyPr wrap="square" lIns="91439" tIns="45719" rIns="91439" bIns="45719">
            <a:spAutoFit/>
          </a:bodyPr>
          <a:lstStyle/>
          <a:p>
            <a:pPr marL="304800" indent="-304800" defTabSz="914400">
              <a:buFont typeface="+mj-lt"/>
              <a:buAutoNum type="arabicPeriod"/>
            </a:pPr>
            <a:endParaRPr lang="en-US" sz="1100" dirty="0">
              <a:solidFill>
                <a:prstClr val="black"/>
              </a:solidFill>
              <a:latin typeface="Trebuchet MS" panose="020B0603020202020204" pitchFamily="34" charset="0"/>
            </a:endParaRPr>
          </a:p>
          <a:p>
            <a:pPr defTabSz="914400"/>
            <a:endParaRPr lang="en-US" sz="1100" dirty="0">
              <a:solidFill>
                <a:prstClr val="black"/>
              </a:solidFill>
            </a:endParaRPr>
          </a:p>
          <a:p>
            <a:pPr marL="304800" indent="-304800" defTabSz="914400">
              <a:buFont typeface="+mj-lt"/>
              <a:buAutoNum type="arabicPeriod"/>
            </a:pPr>
            <a:endParaRPr lang="en-US" sz="1100" dirty="0">
              <a:solidFill>
                <a:prstClr val="black"/>
              </a:solidFill>
            </a:endParaRPr>
          </a:p>
          <a:p>
            <a:pPr marL="228600" indent="-228600" defTabSz="914400">
              <a:buFont typeface="Arial" panose="020B0604020202020204" pitchFamily="34" charset="0"/>
              <a:buChar char="•"/>
            </a:pPr>
            <a:endParaRPr lang="en-US" sz="1100" dirty="0">
              <a:solidFill>
                <a:prstClr val="black"/>
              </a:solidFill>
            </a:endParaRPr>
          </a:p>
          <a:p>
            <a:pPr marL="228600" indent="-228600" defTabSz="914400">
              <a:buFont typeface="Arial" panose="020B0604020202020204" pitchFamily="34" charset="0"/>
              <a:buChar char="•"/>
            </a:pPr>
            <a:endParaRPr lang="en-US" sz="1100" dirty="0">
              <a:solidFill>
                <a:prstClr val="black"/>
              </a:solidFill>
            </a:endParaRPr>
          </a:p>
          <a:p>
            <a:pPr marL="228600" indent="-228600" defTabSz="914400">
              <a:buClr>
                <a:srgbClr val="44546A">
                  <a:lumMod val="75000"/>
                </a:srgbClr>
              </a:buClr>
              <a:buSzPct val="120000"/>
              <a:buFont typeface="Arial" panose="020B0604020202020204" pitchFamily="34" charset="0"/>
              <a:buChar char="•"/>
              <a:defRPr/>
            </a:pPr>
            <a:endParaRPr lang="en-US" sz="1100" dirty="0">
              <a:solidFill>
                <a:prstClr val="black"/>
              </a:solidFill>
              <a:latin typeface="Trebuchet MS" panose="020B0603020202020204" pitchFamily="34" charset="0"/>
            </a:endParaRPr>
          </a:p>
        </p:txBody>
      </p:sp>
      <p:sp>
        <p:nvSpPr>
          <p:cNvPr id="38" name="Rectangle 37"/>
          <p:cNvSpPr/>
          <p:nvPr/>
        </p:nvSpPr>
        <p:spPr>
          <a:xfrm>
            <a:off x="2230994" y="-23270"/>
            <a:ext cx="3678877" cy="461663"/>
          </a:xfrm>
          <a:prstGeom prst="rect">
            <a:avLst/>
          </a:prstGeom>
        </p:spPr>
        <p:txBody>
          <a:bodyPr wrap="square" lIns="91439" tIns="45719" rIns="91439" bIns="45719">
            <a:spAutoFit/>
          </a:bodyPr>
          <a:lstStyle/>
          <a:p>
            <a:r>
              <a:rPr lang="en-US" sz="2400" b="1" dirty="0" smtClean="0">
                <a:solidFill>
                  <a:schemeClr val="bg1"/>
                </a:solidFill>
                <a:latin typeface="Trebuchet MS" panose="020B0603020202020204" pitchFamily="34" charset="0"/>
              </a:rPr>
              <a:t>NPD Web Application</a:t>
            </a:r>
            <a:endParaRPr lang="en-US" sz="2400" dirty="0">
              <a:solidFill>
                <a:schemeClr val="bg1"/>
              </a:solidFill>
              <a:latin typeface="Trebuchet MS" panose="020B0603020202020204" pitchFamily="34" charset="0"/>
            </a:endParaRPr>
          </a:p>
        </p:txBody>
      </p:sp>
      <p:cxnSp>
        <p:nvCxnSpPr>
          <p:cNvPr id="39" name="Straight Connector 38"/>
          <p:cNvCxnSpPr/>
          <p:nvPr/>
        </p:nvCxnSpPr>
        <p:spPr>
          <a:xfrm flipV="1">
            <a:off x="17685" y="826722"/>
            <a:ext cx="12174315" cy="537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 Box 38"/>
          <p:cNvSpPr txBox="1">
            <a:spLocks noChangeArrowheads="1"/>
          </p:cNvSpPr>
          <p:nvPr/>
        </p:nvSpPr>
        <p:spPr bwMode="gray">
          <a:xfrm>
            <a:off x="3890536" y="2575577"/>
            <a:ext cx="3125143" cy="8407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a:solidFill>
                  <a:srgbClr val="000000"/>
                </a:solidFill>
                <a:latin typeface="+mn-lt"/>
                <a:cs typeface="Traditional Arabic" panose="020B0604020202020204" pitchFamily="18" charset="-78"/>
                <a:sym typeface="+mn-ea"/>
              </a:rPr>
              <a:t>On board new developer to finish the project before timeline.</a:t>
            </a:r>
            <a:endParaRPr lang="en-US" sz="1200" dirty="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a:solidFill>
                  <a:srgbClr val="000000"/>
                </a:solidFill>
                <a:latin typeface="+mn-lt"/>
                <a:cs typeface="Traditional Arabic" panose="020B0604020202020204" pitchFamily="18" charset="-78"/>
                <a:sym typeface="+mn-ea"/>
              </a:rPr>
              <a:t>Testing by tester on the core modules of application</a:t>
            </a:r>
            <a:endParaRPr lang="en-US" sz="1200" dirty="0">
              <a:solidFill>
                <a:srgbClr val="000000"/>
              </a:solidFill>
              <a:latin typeface="+mn-lt"/>
              <a:cs typeface="Traditional Arabic" panose="020B0604020202020204" pitchFamily="18" charset="-78"/>
            </a:endParaRPr>
          </a:p>
        </p:txBody>
      </p:sp>
      <p:sp>
        <p:nvSpPr>
          <p:cNvPr id="44" name="Text Box 38"/>
          <p:cNvSpPr txBox="1">
            <a:spLocks noChangeArrowheads="1"/>
          </p:cNvSpPr>
          <p:nvPr/>
        </p:nvSpPr>
        <p:spPr bwMode="gray">
          <a:xfrm>
            <a:off x="286409" y="2255051"/>
            <a:ext cx="248663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a:solidFill>
                  <a:srgbClr val="FF0000"/>
                </a:solidFill>
                <a:latin typeface="Trebuchet MS" panose="020B0603020202020204" pitchFamily="34" charset="0"/>
              </a:rPr>
              <a:t>Accomplishment for </a:t>
            </a:r>
            <a:r>
              <a:rPr lang="en-US" sz="1200" b="1" dirty="0" smtClean="0">
                <a:solidFill>
                  <a:srgbClr val="FF0000"/>
                </a:solidFill>
                <a:latin typeface="Trebuchet MS" panose="020B0603020202020204" pitchFamily="34" charset="0"/>
              </a:rPr>
              <a:t>the week</a:t>
            </a:r>
            <a:endParaRPr lang="en-US" sz="1200" b="1" dirty="0">
              <a:solidFill>
                <a:srgbClr val="FF0000"/>
              </a:solidFill>
              <a:latin typeface="Trebuchet MS" panose="020B0603020202020204" pitchFamily="34" charset="0"/>
            </a:endParaRPr>
          </a:p>
        </p:txBody>
      </p:sp>
      <p:sp>
        <p:nvSpPr>
          <p:cNvPr id="40" name="Rectangle 39"/>
          <p:cNvSpPr/>
          <p:nvPr/>
        </p:nvSpPr>
        <p:spPr>
          <a:xfrm>
            <a:off x="2223746" y="428851"/>
            <a:ext cx="5023485" cy="335915"/>
          </a:xfrm>
          <a:prstGeom prst="rect">
            <a:avLst/>
          </a:prstGeom>
        </p:spPr>
        <p:txBody>
          <a:bodyPr wrap="none" lIns="91376" tIns="45719" rIns="91376" bIns="45719">
            <a:spAutoFit/>
          </a:bodyPr>
          <a:lstStyle/>
          <a:p>
            <a:pPr defTabSz="913765"/>
            <a:r>
              <a:rPr lang="en-US" sz="1600" b="1" dirty="0">
                <a:solidFill>
                  <a:schemeClr val="bg1"/>
                </a:solidFill>
              </a:rPr>
              <a:t>Status update </a:t>
            </a:r>
            <a:r>
              <a:rPr lang="en-US" sz="1600" b="1" dirty="0" smtClean="0">
                <a:solidFill>
                  <a:schemeClr val="bg1"/>
                </a:solidFill>
              </a:rPr>
              <a:t>for the week 6</a:t>
            </a:r>
            <a:r>
              <a:rPr lang="en-US" sz="1600" b="1" baseline="30000" dirty="0" smtClean="0">
                <a:solidFill>
                  <a:schemeClr val="bg1"/>
                </a:solidFill>
              </a:rPr>
              <a:t>th</a:t>
            </a:r>
            <a:r>
              <a:rPr lang="en-US" sz="1600" b="1" dirty="0" smtClean="0">
                <a:solidFill>
                  <a:schemeClr val="bg1"/>
                </a:solidFill>
              </a:rPr>
              <a:t> Mar 2023 to 10</a:t>
            </a:r>
            <a:r>
              <a:rPr lang="en-US" sz="1600" b="1" baseline="30000" dirty="0" smtClean="0">
                <a:solidFill>
                  <a:schemeClr val="bg1"/>
                </a:solidFill>
              </a:rPr>
              <a:t>th</a:t>
            </a:r>
            <a:r>
              <a:rPr lang="en-US" sz="1600" b="1" dirty="0" smtClean="0">
                <a:solidFill>
                  <a:schemeClr val="bg1"/>
                </a:solidFill>
              </a:rPr>
              <a:t> Mar 2023</a:t>
            </a:r>
            <a:endParaRPr lang="en-US" sz="1600" b="1" dirty="0">
              <a:solidFill>
                <a:schemeClr val="bg1"/>
              </a:solidFill>
            </a:endParaRPr>
          </a:p>
        </p:txBody>
      </p:sp>
      <p:graphicFrame>
        <p:nvGraphicFramePr>
          <p:cNvPr id="3" name="Table 2"/>
          <p:cNvGraphicFramePr>
            <a:graphicFrameLocks noGrp="1"/>
          </p:cNvGraphicFramePr>
          <p:nvPr/>
        </p:nvGraphicFramePr>
        <p:xfrm>
          <a:off x="7193271" y="1168543"/>
          <a:ext cx="4854236" cy="2578100"/>
        </p:xfrm>
        <a:graphic>
          <a:graphicData uri="http://schemas.openxmlformats.org/drawingml/2006/table">
            <a:tbl>
              <a:tblPr firstRow="1" bandRow="1">
                <a:tableStyleId>{5C22544A-7EE6-4342-B048-85BDC9FD1C3A}</a:tableStyleId>
              </a:tblPr>
              <a:tblGrid>
                <a:gridCol w="1287062"/>
                <a:gridCol w="895848"/>
                <a:gridCol w="858498"/>
                <a:gridCol w="926379"/>
                <a:gridCol w="886449"/>
              </a:tblGrid>
              <a:tr h="477865">
                <a:tc>
                  <a:txBody>
                    <a:bodyPr/>
                    <a:lstStyle/>
                    <a:p>
                      <a:pPr marL="0" algn="ctr" defTabSz="816610" rtl="0" eaLnBrk="1" latinLnBrk="0" hangingPunct="1"/>
                      <a:r>
                        <a:rPr lang="en-GB" sz="1100" kern="1200" dirty="0" smtClean="0">
                          <a:solidFill>
                            <a:schemeClr val="bg1"/>
                          </a:solidFill>
                          <a:latin typeface="Trebuchet MS" panose="020B0603020202020204" pitchFamily="34" charset="0"/>
                          <a:ea typeface="+mn-ea"/>
                          <a:cs typeface="+mn-cs"/>
                        </a:rPr>
                        <a:t>Phase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ctr" defTabSz="816610" rtl="0" eaLnBrk="1" latinLnBrk="0" hangingPunct="1"/>
                      <a:r>
                        <a:rPr lang="en-US" altLang="en-GB" sz="1100" kern="1200" dirty="0" smtClean="0">
                          <a:solidFill>
                            <a:schemeClr val="bg1"/>
                          </a:solidFill>
                          <a:latin typeface="Trebuchet MS" panose="020B0603020202020204" pitchFamily="34" charset="0"/>
                          <a:ea typeface="+mn-ea"/>
                          <a:cs typeface="+mn-cs"/>
                        </a:rPr>
                        <a:t>Plan</a:t>
                      </a:r>
                      <a:r>
                        <a:rPr lang="en-GB" sz="1100" kern="1200" dirty="0" smtClean="0">
                          <a:solidFill>
                            <a:schemeClr val="bg1"/>
                          </a:solidFill>
                          <a:latin typeface="Trebuchet MS" panose="020B0603020202020204" pitchFamily="34" charset="0"/>
                          <a:ea typeface="+mn-ea"/>
                          <a:cs typeface="+mn-cs"/>
                        </a:rPr>
                        <a:t> Start </a:t>
                      </a:r>
                      <a:r>
                        <a:rPr lang="en-GB" sz="1100" kern="1200" dirty="0" smtClean="0">
                          <a:solidFill>
                            <a:schemeClr val="bg1"/>
                          </a:solidFill>
                          <a:latin typeface="Trebuchet MS" panose="020B0603020202020204" pitchFamily="34" charset="0"/>
                          <a:ea typeface="+mn-ea"/>
                          <a:cs typeface="+mn-cs"/>
                        </a:rPr>
                        <a:t>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indent="0" algn="ctr" defTabSz="816610" rtl="0" eaLnBrk="1" fontAlgn="auto" latinLnBrk="0" hangingPunct="1">
                        <a:lnSpc>
                          <a:spcPct val="100000"/>
                        </a:lnSpc>
                        <a:spcBef>
                          <a:spcPts val="0"/>
                        </a:spcBef>
                        <a:spcAft>
                          <a:spcPts val="0"/>
                        </a:spcAft>
                        <a:buClrTx/>
                        <a:buSzTx/>
                        <a:buFontTx/>
                        <a:buNone/>
                        <a:defRPr/>
                      </a:pPr>
                      <a:r>
                        <a:rPr lang="en-US" altLang="en-GB" sz="1100" kern="1200" dirty="0" smtClean="0">
                          <a:solidFill>
                            <a:schemeClr val="bg1"/>
                          </a:solidFill>
                          <a:latin typeface="Trebuchet MS" panose="020B0603020202020204" pitchFamily="34" charset="0"/>
                          <a:ea typeface="+mn-ea"/>
                          <a:cs typeface="+mn-cs"/>
                        </a:rPr>
                        <a:t>Plan </a:t>
                      </a:r>
                      <a:r>
                        <a:rPr lang="en-GB" sz="1100" kern="1200" dirty="0" smtClean="0">
                          <a:solidFill>
                            <a:schemeClr val="bg1"/>
                          </a:solidFill>
                          <a:latin typeface="Trebuchet MS" panose="020B0603020202020204" pitchFamily="34" charset="0"/>
                          <a:ea typeface="+mn-ea"/>
                          <a:cs typeface="+mn-cs"/>
                        </a:rPr>
                        <a:t>End 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ctr" defTabSz="816610" rtl="0" eaLnBrk="1" latinLnBrk="0" hangingPunct="1"/>
                      <a:r>
                        <a:rPr lang="en-GB" sz="1100" kern="1200" dirty="0">
                          <a:solidFill>
                            <a:schemeClr val="bg1"/>
                          </a:solidFill>
                          <a:latin typeface="Trebuchet MS" panose="020B0603020202020204" pitchFamily="34" charset="0"/>
                          <a:ea typeface="+mn-ea"/>
                          <a:cs typeface="+mn-cs"/>
                        </a:rPr>
                        <a:t>Actual </a:t>
                      </a:r>
                      <a:endParaRPr lang="en-GB" sz="1100" kern="1200" dirty="0">
                        <a:solidFill>
                          <a:schemeClr val="bg1"/>
                        </a:solidFill>
                        <a:latin typeface="Trebuchet MS" panose="020B0603020202020204" pitchFamily="34" charset="0"/>
                        <a:ea typeface="+mn-ea"/>
                        <a:cs typeface="+mn-cs"/>
                      </a:endParaRPr>
                    </a:p>
                    <a:p>
                      <a:pPr marL="0" algn="ctr" defTabSz="816610" rtl="0" eaLnBrk="1" latinLnBrk="0" hangingPunct="1"/>
                      <a:r>
                        <a:rPr lang="en-GB" sz="1100" kern="1200" dirty="0" smtClean="0">
                          <a:solidFill>
                            <a:schemeClr val="bg1"/>
                          </a:solidFill>
                          <a:latin typeface="Trebuchet MS" panose="020B0603020202020204" pitchFamily="34" charset="0"/>
                          <a:ea typeface="+mn-ea"/>
                          <a:cs typeface="+mn-cs"/>
                        </a:rPr>
                        <a:t>Start 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l" defTabSz="816610" rtl="0" eaLnBrk="1" latinLnBrk="0" hangingPunct="1"/>
                      <a:r>
                        <a:rPr lang="en-GB" sz="1100" kern="1200" dirty="0">
                          <a:solidFill>
                            <a:schemeClr val="bg1"/>
                          </a:solidFill>
                          <a:latin typeface="Trebuchet MS" panose="020B0603020202020204" pitchFamily="34" charset="0"/>
                          <a:ea typeface="+mn-ea"/>
                          <a:cs typeface="+mn-cs"/>
                        </a:rPr>
                        <a:t>Actual</a:t>
                      </a:r>
                      <a:endParaRPr lang="en-GB" sz="1100" kern="1200" dirty="0">
                        <a:solidFill>
                          <a:schemeClr val="bg1"/>
                        </a:solidFill>
                        <a:latin typeface="Trebuchet MS" panose="020B0603020202020204" pitchFamily="34" charset="0"/>
                        <a:ea typeface="+mn-ea"/>
                        <a:cs typeface="+mn-cs"/>
                      </a:endParaRPr>
                    </a:p>
                    <a:p>
                      <a:pPr marL="0" algn="l" defTabSz="816610" rtl="0" eaLnBrk="1" latinLnBrk="0" hangingPunct="1"/>
                      <a:r>
                        <a:rPr lang="en-GB" sz="1100" kern="1200" dirty="0" smtClean="0">
                          <a:solidFill>
                            <a:schemeClr val="bg1"/>
                          </a:solidFill>
                          <a:latin typeface="Trebuchet MS" panose="020B0603020202020204" pitchFamily="34" charset="0"/>
                          <a:ea typeface="+mn-ea"/>
                          <a:cs typeface="+mn-cs"/>
                        </a:rPr>
                        <a:t>End</a:t>
                      </a:r>
                      <a:r>
                        <a:rPr lang="en-GB" sz="1100" kern="1200" baseline="0" dirty="0" smtClean="0">
                          <a:solidFill>
                            <a:schemeClr val="bg1"/>
                          </a:solidFill>
                          <a:latin typeface="Trebuchet MS" panose="020B0603020202020204" pitchFamily="34" charset="0"/>
                          <a:ea typeface="+mn-ea"/>
                          <a:cs typeface="+mn-cs"/>
                        </a:rPr>
                        <a:t> 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93479">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Kick-Off</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7-Mar-22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7-Mar-22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7-Mar-22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7-Mar-22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1527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Req. </a:t>
                      </a:r>
                      <a:endParaRPr lang="en-US" sz="1000" kern="1200" dirty="0" smtClean="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gathering</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7-Mar-22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15-Apr-22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7-Mar-22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19-Aug-22</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Code </a:t>
                      </a:r>
                      <a:endParaRPr lang="en-US" sz="1000" kern="1200" dirty="0" smtClean="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Analysis</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9-Mar-22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25-Mar-22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11-Mar-22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29-Mar-22</a:t>
                      </a:r>
                      <a:endParaRPr lang="en-US" sz="1000" kern="1200" dirty="0">
                        <a:solidFill>
                          <a:schemeClr val="bg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857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Solution </a:t>
                      </a:r>
                      <a:endParaRPr lang="en-US" sz="1000" kern="1200" dirty="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Architect</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18-Apr-22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13-May-22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sym typeface="+mn-ea"/>
                        </a:rPr>
                        <a:t>15-Dec-22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6-Jan-23</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2672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Database</a:t>
                      </a:r>
                      <a:endParaRPr lang="en-US" sz="1000" kern="1200" dirty="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Design</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18-Apr-22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22-Apr-22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sym typeface="+mn-ea"/>
                        </a:rPr>
                        <a:t>15-Dec-22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30-Dec-22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8570">
                <a:tc>
                  <a:txBody>
                    <a:bodyPr/>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Development</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25-Apr-22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15-Jul-22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sym typeface="+mn-ea"/>
                        </a:rPr>
                        <a:t>26-Dec-22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1" name="Rectangle 10"/>
          <p:cNvSpPr/>
          <p:nvPr/>
        </p:nvSpPr>
        <p:spPr>
          <a:xfrm>
            <a:off x="104054" y="1155854"/>
            <a:ext cx="4419321" cy="1167130"/>
          </a:xfrm>
          <a:prstGeom prst="rect">
            <a:avLst/>
          </a:prstGeom>
        </p:spPr>
        <p:txBody>
          <a:bodyPr wrap="square" lIns="91438" tIns="45719" rIns="91438" bIns="45719">
            <a:spAutoFit/>
          </a:bodyPr>
          <a:lstStyle/>
          <a:p>
            <a:pPr marL="342900" indent="-342900">
              <a:buClr>
                <a:prstClr val="white">
                  <a:lumMod val="50000"/>
                </a:prstClr>
              </a:buClr>
              <a:buAutoNum type="arabicPeriod"/>
            </a:pPr>
            <a:r>
              <a:rPr lang="en-US" altLang="en-IN" sz="1400" dirty="0" smtClean="0">
                <a:solidFill>
                  <a:srgbClr val="000000"/>
                </a:solidFill>
              </a:rPr>
              <a:t>Begin with tester to start with test phase of the completed modules.</a:t>
            </a:r>
            <a:endParaRPr lang="en-US" altLang="en-IN" sz="1400" dirty="0" smtClean="0">
              <a:solidFill>
                <a:srgbClr val="000000"/>
              </a:solidFill>
            </a:endParaRPr>
          </a:p>
          <a:p>
            <a:pPr marL="342900" indent="-342900">
              <a:buClr>
                <a:prstClr val="white">
                  <a:lumMod val="50000"/>
                </a:prstClr>
              </a:buClr>
              <a:buAutoNum type="arabicPeriod"/>
            </a:pPr>
            <a:r>
              <a:rPr lang="en-US" altLang="en-IN" sz="1400" dirty="0" smtClean="0">
                <a:solidFill>
                  <a:srgbClr val="000000"/>
                </a:solidFill>
                <a:sym typeface="+mn-ea"/>
              </a:rPr>
              <a:t>Begin with commercial, Medical, Dashboard &amp; PBF modules.</a:t>
            </a:r>
            <a:endParaRPr lang="en-US" altLang="en-IN" sz="1400" dirty="0" smtClean="0">
              <a:solidFill>
                <a:srgbClr val="000000"/>
              </a:solidFill>
            </a:endParaRPr>
          </a:p>
          <a:p>
            <a:pPr marL="342900" indent="-342900">
              <a:buClr>
                <a:prstClr val="white">
                  <a:lumMod val="50000"/>
                </a:prstClr>
              </a:buClr>
              <a:buAutoNum type="arabicPeriod"/>
            </a:pPr>
            <a:endParaRPr lang="en-US" altLang="en-IN" sz="1400" dirty="0" smtClean="0">
              <a:solidFill>
                <a:srgbClr val="000000"/>
              </a:solidFill>
            </a:endParaRPr>
          </a:p>
        </p:txBody>
      </p:sp>
      <p:sp>
        <p:nvSpPr>
          <p:cNvPr id="43" name="Rectangle 25"/>
          <p:cNvSpPr>
            <a:spLocks noChangeArrowheads="1"/>
          </p:cNvSpPr>
          <p:nvPr/>
        </p:nvSpPr>
        <p:spPr bwMode="gray">
          <a:xfrm>
            <a:off x="3861708" y="5106086"/>
            <a:ext cx="3191137" cy="1433664"/>
          </a:xfrm>
          <a:prstGeom prst="rect">
            <a:avLst/>
          </a:prstGeom>
          <a:solidFill>
            <a:schemeClr val="bg1"/>
          </a:solidFill>
          <a:ln w="19050">
            <a:solidFill>
              <a:schemeClr val="tx1"/>
            </a:solidFill>
            <a:miter lim="800000"/>
          </a:ln>
        </p:spPr>
        <p:txBody>
          <a:bodyPr/>
          <a:lstStyle/>
          <a:p>
            <a:pPr marL="171450" indent="-171450" defTabSz="914400">
              <a:buFont typeface="Arial" panose="020B0604020202020204" pitchFamily="34" charset="0"/>
              <a:buChar char="•"/>
            </a:pPr>
            <a:endParaRPr lang="en-US" sz="1200" dirty="0">
              <a:solidFill>
                <a:srgbClr val="FF0000"/>
              </a:solidFill>
            </a:endParaRPr>
          </a:p>
        </p:txBody>
      </p:sp>
      <p:sp>
        <p:nvSpPr>
          <p:cNvPr id="94" name="Text Box 38"/>
          <p:cNvSpPr txBox="1">
            <a:spLocks noChangeArrowheads="1"/>
          </p:cNvSpPr>
          <p:nvPr/>
        </p:nvSpPr>
        <p:spPr bwMode="gray">
          <a:xfrm>
            <a:off x="3949652" y="5056232"/>
            <a:ext cx="100287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0" bIns="0">
            <a:spAutoFit/>
          </a:bodyPr>
          <a:lstStyle>
            <a:defPPr>
              <a:defRPr lang="en-US"/>
            </a:defPPr>
            <a:lvl1pPr marL="222250" indent="-222250" defTabSz="914400" eaLnBrk="0" hangingPunct="0">
              <a:spcBef>
                <a:spcPts val="200"/>
              </a:spcBef>
              <a:spcAft>
                <a:spcPct val="15000"/>
              </a:spcAft>
              <a:buClr>
                <a:prstClr val="white">
                  <a:lumMod val="50000"/>
                </a:prstClr>
              </a:buClr>
              <a:defRPr sz="1200" b="1">
                <a:solidFill>
                  <a:srgbClr val="000000"/>
                </a:solidFill>
                <a:latin typeface="Trebuchet MS" panose="020B0603020202020204" pitchFamily="34" charset="0"/>
                <a:cs typeface="Arial" panose="020B0604020202020204" pitchFamily="34" charset="0"/>
              </a:defRPr>
            </a:lvl1pPr>
            <a:lvl2pPr marL="742950" indent="-285750" eaLnBrk="0" hangingPunct="0">
              <a:defRPr sz="1600">
                <a:latin typeface="Arial" panose="020B0604020202020204" pitchFamily="34" charset="0"/>
                <a:cs typeface="Arial" panose="020B0604020202020204" pitchFamily="34" charset="0"/>
              </a:defRPr>
            </a:lvl2pPr>
            <a:lvl3pPr marL="1143000" indent="-228600" eaLnBrk="0" hangingPunct="0">
              <a:defRPr sz="1600">
                <a:latin typeface="Arial" panose="020B0604020202020204" pitchFamily="34" charset="0"/>
                <a:cs typeface="Arial" panose="020B0604020202020204" pitchFamily="34" charset="0"/>
              </a:defRPr>
            </a:lvl3pPr>
            <a:lvl4pPr marL="1600200" indent="-228600" eaLnBrk="0" hangingPunct="0">
              <a:defRPr sz="1600">
                <a:latin typeface="Arial" panose="020B0604020202020204" pitchFamily="34" charset="0"/>
                <a:cs typeface="Arial" panose="020B0604020202020204" pitchFamily="34" charset="0"/>
              </a:defRPr>
            </a:lvl4pPr>
            <a:lvl5pPr marL="2057400" indent="-228600" eaLnBrk="0" hangingPunct="0">
              <a:defRPr sz="1600">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latin typeface="Arial" panose="020B0604020202020204" pitchFamily="34" charset="0"/>
                <a:cs typeface="Arial" panose="020B0604020202020204" pitchFamily="34" charset="0"/>
              </a:defRPr>
            </a:lvl9pPr>
          </a:lstStyle>
          <a:p>
            <a:r>
              <a:rPr lang="en-US" dirty="0">
                <a:solidFill>
                  <a:srgbClr val="FF0000"/>
                </a:solidFill>
              </a:rPr>
              <a:t>Key Risks</a:t>
            </a:r>
            <a:endParaRPr lang="en-US" dirty="0">
              <a:solidFill>
                <a:srgbClr val="FF0000"/>
              </a:solidFill>
            </a:endParaRPr>
          </a:p>
        </p:txBody>
      </p:sp>
      <p:pic>
        <p:nvPicPr>
          <p:cNvPr id="46" name="Picture 45" descr="emcure.com/wp-content/uploads/2021/08/logo.pn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36849" y="237464"/>
            <a:ext cx="1576705" cy="428625"/>
          </a:xfrm>
          <a:prstGeom prst="rect">
            <a:avLst/>
          </a:prstGeom>
          <a:noFill/>
          <a:ln>
            <a:noFill/>
          </a:ln>
        </p:spPr>
      </p:pic>
      <p:sp>
        <p:nvSpPr>
          <p:cNvPr id="52" name="Text Box 38"/>
          <p:cNvSpPr txBox="1">
            <a:spLocks noChangeArrowheads="1"/>
          </p:cNvSpPr>
          <p:nvPr/>
        </p:nvSpPr>
        <p:spPr bwMode="gray">
          <a:xfrm>
            <a:off x="8347006" y="243292"/>
            <a:ext cx="1538461" cy="215444"/>
          </a:xfrm>
          <a:prstGeom prst="rect">
            <a:avLst/>
          </a:prstGeom>
          <a:solidFill>
            <a:srgbClr val="FF0000"/>
          </a:solidFill>
          <a:ln>
            <a:noFill/>
          </a:ln>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lvl="0" algn="just">
              <a:spcBef>
                <a:spcPts val="600"/>
              </a:spcBef>
            </a:pPr>
            <a:r>
              <a:rPr lang="en-US" sz="1400" b="1" dirty="0" smtClean="0">
                <a:solidFill>
                  <a:schemeClr val="bg1"/>
                </a:solidFill>
                <a:latin typeface="Trebuchet MS" panose="020B0603020202020204" pitchFamily="34" charset="0"/>
                <a:cs typeface="Traditional Arabic" panose="020B0604020202020204" pitchFamily="18" charset="-78"/>
              </a:rPr>
              <a:t>PM : Nilesh Jain</a:t>
            </a:r>
            <a:endParaRPr lang="en-US" sz="1400" b="1" dirty="0">
              <a:solidFill>
                <a:schemeClr val="bg1"/>
              </a:solidFill>
              <a:latin typeface="Trebuchet MS" panose="020B0603020202020204" pitchFamily="34" charset="0"/>
              <a:cs typeface="Traditional Arabic" panose="020B0604020202020204" pitchFamily="18" charset="-78"/>
            </a:endParaRPr>
          </a:p>
        </p:txBody>
      </p:sp>
      <p:sp>
        <p:nvSpPr>
          <p:cNvPr id="55" name="Text Box 38"/>
          <p:cNvSpPr txBox="1">
            <a:spLocks noChangeArrowheads="1"/>
          </p:cNvSpPr>
          <p:nvPr/>
        </p:nvSpPr>
        <p:spPr bwMode="gray">
          <a:xfrm>
            <a:off x="286409" y="945429"/>
            <a:ext cx="248663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smtClean="0">
                <a:solidFill>
                  <a:srgbClr val="FF0000"/>
                </a:solidFill>
                <a:latin typeface="Trebuchet MS" panose="020B0603020202020204" pitchFamily="34" charset="0"/>
              </a:rPr>
              <a:t>Project overall progress</a:t>
            </a:r>
            <a:endParaRPr lang="en-US" sz="1200" b="1" dirty="0">
              <a:solidFill>
                <a:srgbClr val="FF0000"/>
              </a:solidFill>
              <a:latin typeface="Trebuchet MS" panose="020B0603020202020204" pitchFamily="34" charset="0"/>
            </a:endParaRPr>
          </a:p>
        </p:txBody>
      </p:sp>
      <p:sp>
        <p:nvSpPr>
          <p:cNvPr id="57" name="Text Box 38"/>
          <p:cNvSpPr txBox="1">
            <a:spLocks noChangeArrowheads="1"/>
          </p:cNvSpPr>
          <p:nvPr/>
        </p:nvSpPr>
        <p:spPr bwMode="gray">
          <a:xfrm>
            <a:off x="3965452" y="2261504"/>
            <a:ext cx="248663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smtClean="0">
                <a:solidFill>
                  <a:srgbClr val="FF0000"/>
                </a:solidFill>
                <a:latin typeface="Trebuchet MS" panose="020B0603020202020204" pitchFamily="34" charset="0"/>
              </a:rPr>
              <a:t>Key activities for next week</a:t>
            </a:r>
            <a:endParaRPr lang="en-US" sz="1200" b="1" dirty="0">
              <a:solidFill>
                <a:srgbClr val="FF0000"/>
              </a:solidFill>
              <a:latin typeface="Trebuchet MS" panose="020B0603020202020204" pitchFamily="34" charset="0"/>
            </a:endParaRPr>
          </a:p>
        </p:txBody>
      </p:sp>
      <p:sp>
        <p:nvSpPr>
          <p:cNvPr id="58" name="Text Box 38"/>
          <p:cNvSpPr txBox="1">
            <a:spLocks noChangeArrowheads="1"/>
          </p:cNvSpPr>
          <p:nvPr/>
        </p:nvSpPr>
        <p:spPr bwMode="gray">
          <a:xfrm>
            <a:off x="2676792" y="6629578"/>
            <a:ext cx="1116554"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Completed</a:t>
            </a:r>
            <a:endParaRPr lang="en-US" sz="1200" dirty="0">
              <a:solidFill>
                <a:srgbClr val="000000"/>
              </a:solidFill>
              <a:latin typeface="+mn-lt"/>
              <a:cs typeface="Traditional Arabic" panose="020B0604020202020204" pitchFamily="18" charset="-78"/>
            </a:endParaRPr>
          </a:p>
        </p:txBody>
      </p:sp>
      <p:sp>
        <p:nvSpPr>
          <p:cNvPr id="59" name="Text Box 38"/>
          <p:cNvSpPr txBox="1">
            <a:spLocks noChangeArrowheads="1"/>
          </p:cNvSpPr>
          <p:nvPr/>
        </p:nvSpPr>
        <p:spPr bwMode="gray">
          <a:xfrm>
            <a:off x="1661737" y="6626949"/>
            <a:ext cx="1249055"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On Track</a:t>
            </a:r>
            <a:endParaRPr lang="en-US" sz="1200" dirty="0">
              <a:solidFill>
                <a:srgbClr val="000000"/>
              </a:solidFill>
              <a:latin typeface="+mn-lt"/>
              <a:cs typeface="Traditional Arabic" panose="020B0604020202020204" pitchFamily="18" charset="-78"/>
            </a:endParaRPr>
          </a:p>
        </p:txBody>
      </p:sp>
      <p:sp>
        <p:nvSpPr>
          <p:cNvPr id="60" name="Text Box 38"/>
          <p:cNvSpPr txBox="1">
            <a:spLocks noChangeArrowheads="1"/>
          </p:cNvSpPr>
          <p:nvPr/>
        </p:nvSpPr>
        <p:spPr bwMode="gray">
          <a:xfrm>
            <a:off x="3846642" y="6617379"/>
            <a:ext cx="132783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At Risk</a:t>
            </a:r>
            <a:endParaRPr lang="en-US" sz="1200" dirty="0">
              <a:solidFill>
                <a:srgbClr val="000000"/>
              </a:solidFill>
              <a:latin typeface="+mn-lt"/>
              <a:cs typeface="Traditional Arabic" panose="020B0604020202020204" pitchFamily="18" charset="-78"/>
            </a:endParaRPr>
          </a:p>
        </p:txBody>
      </p:sp>
      <p:sp>
        <p:nvSpPr>
          <p:cNvPr id="62" name="Text Box 38"/>
          <p:cNvSpPr txBox="1">
            <a:spLocks noChangeArrowheads="1"/>
          </p:cNvSpPr>
          <p:nvPr/>
        </p:nvSpPr>
        <p:spPr bwMode="gray">
          <a:xfrm>
            <a:off x="4778894" y="6619183"/>
            <a:ext cx="132783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Delayed</a:t>
            </a:r>
            <a:endParaRPr lang="en-US" sz="1200" dirty="0">
              <a:solidFill>
                <a:srgbClr val="000000"/>
              </a:solidFill>
              <a:latin typeface="+mn-lt"/>
              <a:cs typeface="Traditional Arabic" panose="020B0604020202020204" pitchFamily="18" charset="-78"/>
            </a:endParaRPr>
          </a:p>
        </p:txBody>
      </p:sp>
      <p:sp>
        <p:nvSpPr>
          <p:cNvPr id="63" name="Text Box 38"/>
          <p:cNvSpPr txBox="1">
            <a:spLocks noChangeArrowheads="1"/>
          </p:cNvSpPr>
          <p:nvPr/>
        </p:nvSpPr>
        <p:spPr bwMode="gray">
          <a:xfrm>
            <a:off x="5759052" y="6627158"/>
            <a:ext cx="128777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Yet to start</a:t>
            </a:r>
            <a:endParaRPr lang="en-US" sz="1200" dirty="0">
              <a:solidFill>
                <a:srgbClr val="000000"/>
              </a:solidFill>
              <a:latin typeface="+mn-lt"/>
              <a:cs typeface="Traditional Arabic" panose="020B0604020202020204" pitchFamily="18" charset="-78"/>
            </a:endParaRPr>
          </a:p>
        </p:txBody>
      </p:sp>
      <p:sp>
        <p:nvSpPr>
          <p:cNvPr id="6" name="Oval 5"/>
          <p:cNvSpPr/>
          <p:nvPr/>
        </p:nvSpPr>
        <p:spPr>
          <a:xfrm>
            <a:off x="3688816" y="6611144"/>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67" name="Oval 66"/>
          <p:cNvSpPr/>
          <p:nvPr/>
        </p:nvSpPr>
        <p:spPr>
          <a:xfrm>
            <a:off x="2548149" y="6614257"/>
            <a:ext cx="210358" cy="18279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68" name="Oval 67"/>
          <p:cNvSpPr/>
          <p:nvPr/>
        </p:nvSpPr>
        <p:spPr>
          <a:xfrm>
            <a:off x="4591641" y="6614571"/>
            <a:ext cx="210358" cy="18279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75" name="Oval 74"/>
          <p:cNvSpPr/>
          <p:nvPr/>
        </p:nvSpPr>
        <p:spPr>
          <a:xfrm>
            <a:off x="5586734" y="6618969"/>
            <a:ext cx="210358" cy="1827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76" name="Oval 75"/>
          <p:cNvSpPr/>
          <p:nvPr/>
        </p:nvSpPr>
        <p:spPr>
          <a:xfrm>
            <a:off x="6727612" y="6608014"/>
            <a:ext cx="210358" cy="18279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 Box 38"/>
          <p:cNvSpPr txBox="1">
            <a:spLocks noChangeArrowheads="1"/>
          </p:cNvSpPr>
          <p:nvPr/>
        </p:nvSpPr>
        <p:spPr bwMode="gray">
          <a:xfrm>
            <a:off x="4394200" y="945429"/>
            <a:ext cx="1843745"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smtClean="0">
                <a:solidFill>
                  <a:srgbClr val="FF0000"/>
                </a:solidFill>
                <a:latin typeface="Trebuchet MS" panose="020B0603020202020204" pitchFamily="34" charset="0"/>
              </a:rPr>
              <a:t>Project  current Status</a:t>
            </a:r>
            <a:endParaRPr lang="en-US" sz="1200" b="1" dirty="0">
              <a:solidFill>
                <a:srgbClr val="FF0000"/>
              </a:solidFill>
              <a:latin typeface="Trebuchet MS" panose="020B0603020202020204" pitchFamily="34" charset="0"/>
            </a:endParaRPr>
          </a:p>
        </p:txBody>
      </p:sp>
      <p:sp>
        <p:nvSpPr>
          <p:cNvPr id="82" name="Oval 81"/>
          <p:cNvSpPr/>
          <p:nvPr/>
        </p:nvSpPr>
        <p:spPr>
          <a:xfrm>
            <a:off x="8109846" y="1755598"/>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 Box 38"/>
          <p:cNvSpPr txBox="1">
            <a:spLocks noChangeArrowheads="1"/>
          </p:cNvSpPr>
          <p:nvPr/>
        </p:nvSpPr>
        <p:spPr bwMode="gray">
          <a:xfrm>
            <a:off x="7193272" y="5740308"/>
            <a:ext cx="2347603" cy="4305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85750" indent="-2857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a:solidFill>
                  <a:srgbClr val="000000"/>
                </a:solidFill>
                <a:latin typeface="+mn-lt"/>
                <a:cs typeface="Traditional Arabic" panose="020B0604020202020204" pitchFamily="18" charset="-78"/>
                <a:sym typeface="+mn-ea"/>
              </a:rPr>
              <a:t>On board new developer for the project</a:t>
            </a:r>
            <a:endParaRPr lang="en-US" sz="1400" dirty="0">
              <a:solidFill>
                <a:srgbClr val="000000"/>
              </a:solidFill>
              <a:latin typeface="+mn-lt"/>
              <a:cs typeface="Traditional Arabic" panose="020B0604020202020204" pitchFamily="18" charset="-78"/>
            </a:endParaRPr>
          </a:p>
        </p:txBody>
      </p:sp>
      <p:sp>
        <p:nvSpPr>
          <p:cNvPr id="89" name="Rectangle 27"/>
          <p:cNvSpPr>
            <a:spLocks noChangeArrowheads="1"/>
          </p:cNvSpPr>
          <p:nvPr/>
        </p:nvSpPr>
        <p:spPr bwMode="gray">
          <a:xfrm>
            <a:off x="9685456" y="5313220"/>
            <a:ext cx="2454217" cy="1517966"/>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90" name="Text Box 38"/>
          <p:cNvSpPr txBox="1">
            <a:spLocks noChangeArrowheads="1"/>
          </p:cNvSpPr>
          <p:nvPr/>
        </p:nvSpPr>
        <p:spPr bwMode="gray">
          <a:xfrm>
            <a:off x="9866992" y="5274628"/>
            <a:ext cx="151305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ct val="15000"/>
              </a:spcBef>
              <a:spcAft>
                <a:spcPct val="15000"/>
              </a:spcAft>
              <a:buClr>
                <a:prstClr val="white">
                  <a:lumMod val="50000"/>
                </a:prstClr>
              </a:buClr>
            </a:pPr>
            <a:r>
              <a:rPr lang="en-US" sz="1200" b="1" dirty="0" smtClean="0">
                <a:solidFill>
                  <a:srgbClr val="FF0000"/>
                </a:solidFill>
                <a:latin typeface="Trebuchet MS" panose="020B0603020202020204" pitchFamily="34" charset="0"/>
              </a:rPr>
              <a:t>Resources</a:t>
            </a:r>
            <a:endParaRPr lang="en-US" sz="1200" b="1" dirty="0">
              <a:solidFill>
                <a:srgbClr val="FF0000"/>
              </a:solidFill>
              <a:latin typeface="Trebuchet MS" panose="020B0603020202020204" pitchFamily="34" charset="0"/>
            </a:endParaRPr>
          </a:p>
        </p:txBody>
      </p:sp>
      <p:sp>
        <p:nvSpPr>
          <p:cNvPr id="95" name="Text Box 38"/>
          <p:cNvSpPr txBox="1">
            <a:spLocks noChangeArrowheads="1"/>
          </p:cNvSpPr>
          <p:nvPr/>
        </p:nvSpPr>
        <p:spPr bwMode="gray">
          <a:xfrm>
            <a:off x="9866992" y="5688235"/>
            <a:ext cx="1048709" cy="8515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PM : 1</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BA : 0</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err="1" smtClean="0">
                <a:solidFill>
                  <a:srgbClr val="000000"/>
                </a:solidFill>
                <a:latin typeface="+mn-lt"/>
                <a:cs typeface="Traditional Arabic" panose="020B0604020202020204" pitchFamily="18" charset="-78"/>
              </a:rPr>
              <a:t>Dev</a:t>
            </a:r>
            <a:r>
              <a:rPr lang="en-US" sz="1400" dirty="0" smtClean="0">
                <a:solidFill>
                  <a:srgbClr val="000000"/>
                </a:solidFill>
                <a:latin typeface="+mn-lt"/>
                <a:cs typeface="Traditional Arabic" panose="020B0604020202020204" pitchFamily="18" charset="-78"/>
              </a:rPr>
              <a:t> : 3</a:t>
            </a:r>
            <a:endParaRPr lang="en-US" sz="1400" dirty="0">
              <a:solidFill>
                <a:srgbClr val="000000"/>
              </a:solidFill>
              <a:latin typeface="+mn-lt"/>
              <a:cs typeface="Traditional Arabic" panose="020B0604020202020204" pitchFamily="18" charset="-78"/>
            </a:endParaRPr>
          </a:p>
        </p:txBody>
      </p:sp>
      <p:sp>
        <p:nvSpPr>
          <p:cNvPr id="96" name="Text Box 38"/>
          <p:cNvSpPr txBox="1">
            <a:spLocks noChangeArrowheads="1"/>
          </p:cNvSpPr>
          <p:nvPr/>
        </p:nvSpPr>
        <p:spPr bwMode="gray">
          <a:xfrm>
            <a:off x="10915702" y="5688234"/>
            <a:ext cx="1097851" cy="8515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err="1" smtClean="0">
                <a:solidFill>
                  <a:srgbClr val="000000"/>
                </a:solidFill>
                <a:latin typeface="+mn-lt"/>
                <a:cs typeface="Traditional Arabic" panose="020B0604020202020204" pitchFamily="18" charset="-78"/>
              </a:rPr>
              <a:t>Arct</a:t>
            </a:r>
            <a:r>
              <a:rPr lang="en-US" sz="1400" dirty="0" smtClean="0">
                <a:solidFill>
                  <a:srgbClr val="000000"/>
                </a:solidFill>
                <a:latin typeface="+mn-lt"/>
                <a:cs typeface="Traditional Arabic" panose="020B0604020202020204" pitchFamily="18" charset="-78"/>
              </a:rPr>
              <a:t> : 0</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DBA : 0</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Tester:  0</a:t>
            </a:r>
            <a:endParaRPr lang="en-US" sz="1400" dirty="0" smtClean="0">
              <a:solidFill>
                <a:srgbClr val="000000"/>
              </a:solidFill>
              <a:latin typeface="+mn-lt"/>
              <a:cs typeface="Traditional Arabic" panose="020B0604020202020204" pitchFamily="18" charset="-78"/>
            </a:endParaRPr>
          </a:p>
        </p:txBody>
      </p:sp>
      <p:sp>
        <p:nvSpPr>
          <p:cNvPr id="98" name="Text Box 38"/>
          <p:cNvSpPr txBox="1">
            <a:spLocks noChangeArrowheads="1"/>
          </p:cNvSpPr>
          <p:nvPr/>
        </p:nvSpPr>
        <p:spPr bwMode="gray">
          <a:xfrm>
            <a:off x="3943935" y="5313220"/>
            <a:ext cx="2946364" cy="112839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b="1" dirty="0" smtClean="0">
                <a:solidFill>
                  <a:srgbClr val="000000"/>
                </a:solidFill>
                <a:latin typeface="+mn-lt"/>
                <a:cs typeface="Traditional Arabic" panose="020B0604020202020204" pitchFamily="18" charset="-78"/>
                <a:sym typeface="+mn-ea"/>
              </a:rPr>
              <a:t>Get new VM for 2 more users</a:t>
            </a:r>
            <a:endParaRPr lang="en-US" sz="1200" b="1"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b="1" dirty="0" smtClean="0">
                <a:solidFill>
                  <a:srgbClr val="000000"/>
                </a:solidFill>
                <a:latin typeface="+mn-lt"/>
                <a:cs typeface="Traditional Arabic" panose="020B0604020202020204" pitchFamily="18" charset="-78"/>
                <a:sym typeface="+mn-ea"/>
              </a:rPr>
              <a:t>Get SMTP settings configured to send email to outside emcure users</a:t>
            </a:r>
            <a:endParaRPr lang="en-US" sz="1200" b="1"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b="1" dirty="0" smtClean="0">
                <a:solidFill>
                  <a:srgbClr val="000000"/>
                </a:solidFill>
                <a:latin typeface="+mn-lt"/>
                <a:cs typeface="Traditional Arabic" panose="020B0604020202020204" pitchFamily="18" charset="-78"/>
                <a:sym typeface="+mn-ea"/>
              </a:rPr>
              <a:t>Open port 82 for API’s &amp; permission of read/write on Uploads folder</a:t>
            </a:r>
            <a:endParaRPr lang="en-US" sz="1200" b="1" dirty="0" smtClean="0">
              <a:solidFill>
                <a:srgbClr val="000000"/>
              </a:solidFill>
              <a:latin typeface="+mn-lt"/>
              <a:cs typeface="Traditional Arabic" panose="020B0604020202020204" pitchFamily="18" charset="-78"/>
            </a:endParaRPr>
          </a:p>
        </p:txBody>
      </p:sp>
      <p:sp>
        <p:nvSpPr>
          <p:cNvPr id="64" name="Oval 63"/>
          <p:cNvSpPr/>
          <p:nvPr/>
        </p:nvSpPr>
        <p:spPr>
          <a:xfrm>
            <a:off x="6212483" y="953125"/>
            <a:ext cx="210358" cy="1827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155289" y="197771"/>
            <a:ext cx="1904412" cy="469755"/>
          </a:xfrm>
          <a:prstGeom prst="rect">
            <a:avLst/>
          </a:prstGeom>
        </p:spPr>
      </p:pic>
      <p:sp>
        <p:nvSpPr>
          <p:cNvPr id="10" name="Oval 9"/>
          <p:cNvSpPr/>
          <p:nvPr/>
        </p:nvSpPr>
        <p:spPr>
          <a:xfrm>
            <a:off x="8109051" y="2575719"/>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p>
            <a:pPr algn="ctr"/>
            <a:endParaRPr lang="en-US"/>
          </a:p>
        </p:txBody>
      </p:sp>
      <p:sp>
        <p:nvSpPr>
          <p:cNvPr id="12" name="Oval 11"/>
          <p:cNvSpPr/>
          <p:nvPr/>
        </p:nvSpPr>
        <p:spPr>
          <a:xfrm>
            <a:off x="8109051" y="3437414"/>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15" name="Oval 14"/>
          <p:cNvSpPr/>
          <p:nvPr/>
        </p:nvSpPr>
        <p:spPr>
          <a:xfrm>
            <a:off x="8109051" y="2170589"/>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p>
            <a:pPr algn="ctr"/>
            <a:endParaRPr lang="en-US"/>
          </a:p>
        </p:txBody>
      </p:sp>
      <p:sp>
        <p:nvSpPr>
          <p:cNvPr id="16" name="Oval 15"/>
          <p:cNvSpPr/>
          <p:nvPr/>
        </p:nvSpPr>
        <p:spPr>
          <a:xfrm>
            <a:off x="8110114" y="3004282"/>
            <a:ext cx="210358" cy="18279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p>
            <a:pPr algn="ctr"/>
            <a:endParaRPr lang="en-US"/>
          </a:p>
        </p:txBody>
      </p:sp>
      <p:sp>
        <p:nvSpPr>
          <p:cNvPr id="17" name="Oval 16"/>
          <p:cNvSpPr/>
          <p:nvPr/>
        </p:nvSpPr>
        <p:spPr>
          <a:xfrm>
            <a:off x="8122814" y="3782157"/>
            <a:ext cx="210358" cy="18279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25"/>
          <p:cNvSpPr>
            <a:spLocks noChangeArrowheads="1"/>
          </p:cNvSpPr>
          <p:nvPr/>
        </p:nvSpPr>
        <p:spPr bwMode="gray">
          <a:xfrm>
            <a:off x="3856750" y="2315182"/>
            <a:ext cx="3207841" cy="2714728"/>
          </a:xfrm>
          <a:prstGeom prst="rect">
            <a:avLst/>
          </a:prstGeom>
          <a:solidFill>
            <a:schemeClr val="bg1"/>
          </a:solidFill>
          <a:ln w="19050">
            <a:solidFill>
              <a:schemeClr val="tx1"/>
            </a:solidFill>
            <a:miter lim="800000"/>
          </a:ln>
        </p:spPr>
        <p:txBody>
          <a:bodyPr/>
          <a:lstStyle/>
          <a:p>
            <a:pPr marL="171450" indent="-171450" defTabSz="914400">
              <a:buFont typeface="Arial" panose="020B0604020202020204" pitchFamily="34" charset="0"/>
              <a:buChar char="•"/>
            </a:pPr>
            <a:endParaRPr lang="en-US" sz="1200" dirty="0">
              <a:solidFill>
                <a:srgbClr val="FF0000"/>
              </a:solidFill>
            </a:endParaRPr>
          </a:p>
        </p:txBody>
      </p:sp>
      <p:sp>
        <p:nvSpPr>
          <p:cNvPr id="54" name="Rectangle 27"/>
          <p:cNvSpPr>
            <a:spLocks noChangeArrowheads="1"/>
          </p:cNvSpPr>
          <p:nvPr/>
        </p:nvSpPr>
        <p:spPr bwMode="gray">
          <a:xfrm>
            <a:off x="144774" y="923809"/>
            <a:ext cx="6920101" cy="1272717"/>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53" name="Rectangle 27"/>
          <p:cNvSpPr>
            <a:spLocks noChangeArrowheads="1"/>
          </p:cNvSpPr>
          <p:nvPr/>
        </p:nvSpPr>
        <p:spPr bwMode="gray">
          <a:xfrm>
            <a:off x="144775" y="2315182"/>
            <a:ext cx="3637764" cy="4224568"/>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5" name="Rectangle 4"/>
          <p:cNvSpPr/>
          <p:nvPr/>
        </p:nvSpPr>
        <p:spPr>
          <a:xfrm>
            <a:off x="2223862" y="0"/>
            <a:ext cx="7754875" cy="786943"/>
          </a:xfrm>
          <a:prstGeom prst="rect">
            <a:avLst/>
          </a:prstGeom>
          <a:solidFill>
            <a:srgbClr val="FF0000"/>
          </a:solidFill>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7" name="Text Box 38"/>
          <p:cNvSpPr txBox="1">
            <a:spLocks noChangeArrowheads="1"/>
          </p:cNvSpPr>
          <p:nvPr/>
        </p:nvSpPr>
        <p:spPr bwMode="gray">
          <a:xfrm>
            <a:off x="180137" y="2628973"/>
            <a:ext cx="3534980" cy="107696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buFont typeface="Arial" panose="020B0604020202020204" pitchFamily="34" charset="0"/>
              <a:buChar char="•"/>
            </a:pPr>
            <a:r>
              <a:rPr lang="en-US" sz="1200" dirty="0">
                <a:solidFill>
                  <a:srgbClr val="000000"/>
                </a:solidFill>
                <a:latin typeface="Trebuchet MS" panose="020B0603020202020204" pitchFamily="34" charset="0"/>
                <a:cs typeface="Traditional Arabic" panose="020B0604020202020204" pitchFamily="18" charset="-78"/>
                <a:sym typeface="+mn-ea"/>
              </a:rPr>
              <a:t>Published the latest source code on new dev server provided by Emcure team</a:t>
            </a:r>
            <a:endParaRPr lang="en-US" sz="1200" dirty="0">
              <a:solidFill>
                <a:srgbClr val="000000"/>
              </a:solidFill>
              <a:latin typeface="Trebuchet MS" panose="020B0603020202020204" pitchFamily="34" charset="0"/>
              <a:cs typeface="Traditional Arabic" panose="020B0604020202020204" pitchFamily="18" charset="-78"/>
              <a:sym typeface="+mn-ea"/>
            </a:endParaRPr>
          </a:p>
          <a:p>
            <a:pPr marL="171450" indent="-171450" algn="just">
              <a:spcBef>
                <a:spcPts val="600"/>
              </a:spcBef>
              <a:buFont typeface="Arial" panose="020B0604020202020204" pitchFamily="34" charset="0"/>
              <a:buChar char="•"/>
            </a:pPr>
            <a:r>
              <a:rPr lang="en-US" sz="1200" dirty="0">
                <a:solidFill>
                  <a:srgbClr val="000000"/>
                </a:solidFill>
                <a:latin typeface="Trebuchet MS" panose="020B0603020202020204" pitchFamily="34" charset="0"/>
                <a:cs typeface="Traditional Arabic" panose="020B0604020202020204" pitchFamily="18" charset="-78"/>
              </a:rPr>
              <a:t>Finalized the core flow of PIDF module with all the sub modules.</a:t>
            </a:r>
            <a:endParaRPr lang="en-US" sz="1200" dirty="0">
              <a:solidFill>
                <a:srgbClr val="000000"/>
              </a:solidFill>
              <a:latin typeface="Trebuchet MS" panose="020B0603020202020204" pitchFamily="34" charset="0"/>
              <a:cs typeface="Traditional Arabic" panose="020B0604020202020204" pitchFamily="18" charset="-78"/>
            </a:endParaRPr>
          </a:p>
          <a:p>
            <a:pPr marL="171450" indent="-171450" algn="just">
              <a:spcBef>
                <a:spcPts val="600"/>
              </a:spcBef>
              <a:buFont typeface="Arial" panose="020B0604020202020204" pitchFamily="34" charset="0"/>
              <a:buChar char="•"/>
            </a:pPr>
            <a:endParaRPr lang="en-US" sz="1200" dirty="0">
              <a:solidFill>
                <a:srgbClr val="000000"/>
              </a:solidFill>
              <a:latin typeface="Trebuchet MS" panose="020B0603020202020204" pitchFamily="34" charset="0"/>
              <a:cs typeface="Traditional Arabic" panose="020B0604020202020204" pitchFamily="18" charset="-78"/>
            </a:endParaRPr>
          </a:p>
        </p:txBody>
      </p:sp>
      <p:sp>
        <p:nvSpPr>
          <p:cNvPr id="2" name="Rectangle 1"/>
          <p:cNvSpPr/>
          <p:nvPr/>
        </p:nvSpPr>
        <p:spPr>
          <a:xfrm>
            <a:off x="7491917" y="6591823"/>
            <a:ext cx="91416" cy="99647"/>
          </a:xfrm>
          <a:prstGeom prst="rect">
            <a:avLst/>
          </a:prstGeom>
          <a:gradFill flip="none" rotWithShape="1">
            <a:gsLst>
              <a:gs pos="0">
                <a:schemeClr val="bg1">
                  <a:lumMod val="65000"/>
                </a:schemeClr>
              </a:gs>
              <a:gs pos="17000">
                <a:schemeClr val="bg1">
                  <a:lumMod val="85000"/>
                  <a:shade val="67500"/>
                  <a:satMod val="115000"/>
                </a:schemeClr>
              </a:gs>
              <a:gs pos="59000">
                <a:schemeClr val="bg1">
                  <a:lumMod val="85000"/>
                  <a:shade val="100000"/>
                  <a:satMod val="115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91439" tIns="45719" rIns="91439" bIns="45719" rtlCol="0" anchor="ctr"/>
          <a:lstStyle/>
          <a:p>
            <a:pPr algn="ctr" defTabSz="914400"/>
            <a:endParaRPr lang="en-US" dirty="0">
              <a:solidFill>
                <a:prstClr val="white"/>
              </a:solidFill>
            </a:endParaRPr>
          </a:p>
        </p:txBody>
      </p:sp>
      <p:sp>
        <p:nvSpPr>
          <p:cNvPr id="61" name="Rectangle 27"/>
          <p:cNvSpPr>
            <a:spLocks noChangeArrowheads="1"/>
          </p:cNvSpPr>
          <p:nvPr/>
        </p:nvSpPr>
        <p:spPr bwMode="gray">
          <a:xfrm>
            <a:off x="7132015" y="5336143"/>
            <a:ext cx="2498820" cy="1495043"/>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69" name="Text Box 38"/>
          <p:cNvSpPr txBox="1">
            <a:spLocks noChangeArrowheads="1"/>
          </p:cNvSpPr>
          <p:nvPr/>
        </p:nvSpPr>
        <p:spPr bwMode="gray">
          <a:xfrm>
            <a:off x="7214241" y="5274628"/>
            <a:ext cx="1513051"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ct val="15000"/>
              </a:spcBef>
              <a:spcAft>
                <a:spcPct val="15000"/>
              </a:spcAft>
              <a:buClr>
                <a:prstClr val="white">
                  <a:lumMod val="50000"/>
                </a:prstClr>
              </a:buClr>
            </a:pPr>
            <a:r>
              <a:rPr lang="en-US" sz="1200" b="1" dirty="0" smtClean="0">
                <a:solidFill>
                  <a:srgbClr val="FF0000"/>
                </a:solidFill>
                <a:latin typeface="Trebuchet MS" panose="020B0603020202020204" pitchFamily="34" charset="0"/>
              </a:rPr>
              <a:t>Key Action Items</a:t>
            </a:r>
            <a:endParaRPr lang="en-US" sz="1200" b="1" dirty="0">
              <a:solidFill>
                <a:srgbClr val="FF0000"/>
              </a:solidFill>
              <a:latin typeface="Trebuchet MS" panose="020B0603020202020204" pitchFamily="34" charset="0"/>
            </a:endParaRPr>
          </a:p>
        </p:txBody>
      </p:sp>
      <p:grpSp>
        <p:nvGrpSpPr>
          <p:cNvPr id="9" name="Group 8"/>
          <p:cNvGrpSpPr/>
          <p:nvPr/>
        </p:nvGrpSpPr>
        <p:grpSpPr>
          <a:xfrm>
            <a:off x="7132014" y="923809"/>
            <a:ext cx="5007659" cy="4287526"/>
            <a:chOff x="5332393" y="1176805"/>
            <a:chExt cx="3779368" cy="2114563"/>
          </a:xfrm>
        </p:grpSpPr>
        <p:sp>
          <p:nvSpPr>
            <p:cNvPr id="65" name="Rectangle 3"/>
            <p:cNvSpPr>
              <a:spLocks noChangeArrowheads="1"/>
            </p:cNvSpPr>
            <p:nvPr/>
          </p:nvSpPr>
          <p:spPr bwMode="gray">
            <a:xfrm>
              <a:off x="5332393" y="1176805"/>
              <a:ext cx="3779368" cy="2114563"/>
            </a:xfrm>
            <a:prstGeom prst="rect">
              <a:avLst/>
            </a:prstGeom>
            <a:solidFill>
              <a:srgbClr val="FFFFFF"/>
            </a:solidFill>
            <a:ln w="19050">
              <a:solidFill>
                <a:schemeClr val="tx1"/>
              </a:solidFill>
              <a:miter lim="800000"/>
            </a:ln>
          </p:spPr>
          <p:txBody>
            <a:bodyPr wrap="none" anchor="ctr"/>
            <a:lstStyle/>
            <a:p>
              <a:pPr algn="ctr" defTabSz="914400"/>
              <a:endParaRPr lang="en-US" sz="2400" dirty="0">
                <a:solidFill>
                  <a:prstClr val="black"/>
                </a:solidFill>
              </a:endParaRPr>
            </a:p>
          </p:txBody>
        </p:sp>
        <p:sp>
          <p:nvSpPr>
            <p:cNvPr id="66" name="Text Box 38"/>
            <p:cNvSpPr txBox="1">
              <a:spLocks noChangeArrowheads="1"/>
            </p:cNvSpPr>
            <p:nvPr/>
          </p:nvSpPr>
          <p:spPr bwMode="gray">
            <a:xfrm>
              <a:off x="5386366" y="1187468"/>
              <a:ext cx="1703647" cy="92845"/>
            </a:xfrm>
            <a:prstGeom prst="rect">
              <a:avLst/>
            </a:prstGeom>
            <a:solidFill>
              <a:schemeClr val="bg1"/>
            </a:solidFill>
            <a:ln w="9525">
              <a:solidFill>
                <a:schemeClr val="bg1"/>
              </a:solidFill>
              <a:miter lim="800000"/>
            </a:ln>
          </p:spPr>
          <p:txBody>
            <a:bodyPr wrap="square" tIns="0"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defTabSz="914400">
                <a:spcBef>
                  <a:spcPct val="15000"/>
                </a:spcBef>
                <a:spcAft>
                  <a:spcPct val="15000"/>
                </a:spcAft>
                <a:buClr>
                  <a:srgbClr val="006699"/>
                </a:buClr>
              </a:pPr>
              <a:r>
                <a:rPr lang="en-US" sz="1200" b="1" dirty="0">
                  <a:solidFill>
                    <a:srgbClr val="FF0000"/>
                  </a:solidFill>
                  <a:latin typeface="Trebuchet MS" panose="020B0603020202020204" pitchFamily="34" charset="0"/>
                </a:rPr>
                <a:t>Planned Key Milestones</a:t>
              </a:r>
              <a:endParaRPr lang="en-US" sz="1200" b="1" dirty="0">
                <a:solidFill>
                  <a:srgbClr val="FF0000"/>
                </a:solidFill>
                <a:latin typeface="Trebuchet MS" panose="020B0603020202020204" pitchFamily="34" charset="0"/>
              </a:endParaRPr>
            </a:p>
          </p:txBody>
        </p:sp>
      </p:grpSp>
      <p:sp>
        <p:nvSpPr>
          <p:cNvPr id="50" name="Rectangle 3"/>
          <p:cNvSpPr>
            <a:spLocks noChangeArrowheads="1"/>
          </p:cNvSpPr>
          <p:nvPr/>
        </p:nvSpPr>
        <p:spPr bwMode="gray">
          <a:xfrm>
            <a:off x="144774" y="6586377"/>
            <a:ext cx="6920101" cy="244809"/>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51" name="Text Box 38"/>
          <p:cNvSpPr txBox="1">
            <a:spLocks noChangeArrowheads="1"/>
          </p:cNvSpPr>
          <p:nvPr/>
        </p:nvSpPr>
        <p:spPr bwMode="gray">
          <a:xfrm>
            <a:off x="187851" y="6634852"/>
            <a:ext cx="1410876" cy="1692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defTabSz="914400">
              <a:spcBef>
                <a:spcPct val="15000"/>
              </a:spcBef>
              <a:spcAft>
                <a:spcPct val="15000"/>
              </a:spcAft>
              <a:buClr>
                <a:srgbClr val="006699"/>
              </a:buClr>
            </a:pPr>
            <a:r>
              <a:rPr lang="en-US" sz="1100" b="1" dirty="0">
                <a:solidFill>
                  <a:srgbClr val="FF0000"/>
                </a:solidFill>
                <a:latin typeface="Trebuchet MS" panose="020B0603020202020204" pitchFamily="34" charset="0"/>
              </a:rPr>
              <a:t>Milestone Legend</a:t>
            </a:r>
            <a:endParaRPr lang="en-US" sz="1100" b="1" dirty="0">
              <a:solidFill>
                <a:srgbClr val="FF0000"/>
              </a:solidFill>
              <a:latin typeface="Trebuchet MS" panose="020B0603020202020204" pitchFamily="34" charset="0"/>
            </a:endParaRPr>
          </a:p>
        </p:txBody>
      </p:sp>
      <p:sp>
        <p:nvSpPr>
          <p:cNvPr id="47" name="Rectangle 46"/>
          <p:cNvSpPr/>
          <p:nvPr/>
        </p:nvSpPr>
        <p:spPr>
          <a:xfrm>
            <a:off x="155289" y="5313220"/>
            <a:ext cx="3579795" cy="1107994"/>
          </a:xfrm>
          <a:prstGeom prst="rect">
            <a:avLst/>
          </a:prstGeom>
        </p:spPr>
        <p:txBody>
          <a:bodyPr wrap="square" lIns="91439" tIns="45719" rIns="91439" bIns="45719">
            <a:spAutoFit/>
          </a:bodyPr>
          <a:lstStyle/>
          <a:p>
            <a:pPr marL="304800" indent="-304800" defTabSz="914400">
              <a:buFont typeface="+mj-lt"/>
              <a:buAutoNum type="arabicPeriod"/>
            </a:pPr>
            <a:endParaRPr lang="en-US" sz="1100" dirty="0">
              <a:solidFill>
                <a:prstClr val="black"/>
              </a:solidFill>
              <a:latin typeface="Trebuchet MS" panose="020B0603020202020204" pitchFamily="34" charset="0"/>
            </a:endParaRPr>
          </a:p>
          <a:p>
            <a:pPr defTabSz="914400"/>
            <a:endParaRPr lang="en-US" sz="1100" dirty="0">
              <a:solidFill>
                <a:prstClr val="black"/>
              </a:solidFill>
            </a:endParaRPr>
          </a:p>
          <a:p>
            <a:pPr marL="304800" indent="-304800" defTabSz="914400">
              <a:buFont typeface="+mj-lt"/>
              <a:buAutoNum type="arabicPeriod"/>
            </a:pPr>
            <a:endParaRPr lang="en-US" sz="1100" dirty="0">
              <a:solidFill>
                <a:prstClr val="black"/>
              </a:solidFill>
            </a:endParaRPr>
          </a:p>
          <a:p>
            <a:pPr marL="228600" indent="-228600" defTabSz="914400">
              <a:buFont typeface="Arial" panose="020B0604020202020204" pitchFamily="34" charset="0"/>
              <a:buChar char="•"/>
            </a:pPr>
            <a:endParaRPr lang="en-US" sz="1100" dirty="0">
              <a:solidFill>
                <a:prstClr val="black"/>
              </a:solidFill>
            </a:endParaRPr>
          </a:p>
          <a:p>
            <a:pPr marL="228600" indent="-228600" defTabSz="914400">
              <a:buFont typeface="Arial" panose="020B0604020202020204" pitchFamily="34" charset="0"/>
              <a:buChar char="•"/>
            </a:pPr>
            <a:endParaRPr lang="en-US" sz="1100" dirty="0">
              <a:solidFill>
                <a:prstClr val="black"/>
              </a:solidFill>
            </a:endParaRPr>
          </a:p>
          <a:p>
            <a:pPr marL="228600" indent="-228600" defTabSz="914400">
              <a:buClr>
                <a:srgbClr val="44546A">
                  <a:lumMod val="75000"/>
                </a:srgbClr>
              </a:buClr>
              <a:buSzPct val="120000"/>
              <a:buFont typeface="Arial" panose="020B0604020202020204" pitchFamily="34" charset="0"/>
              <a:buChar char="•"/>
              <a:defRPr/>
            </a:pPr>
            <a:endParaRPr lang="en-US" sz="1100" dirty="0">
              <a:solidFill>
                <a:prstClr val="black"/>
              </a:solidFill>
              <a:latin typeface="Trebuchet MS" panose="020B0603020202020204" pitchFamily="34" charset="0"/>
            </a:endParaRPr>
          </a:p>
        </p:txBody>
      </p:sp>
      <p:sp>
        <p:nvSpPr>
          <p:cNvPr id="38" name="Rectangle 37"/>
          <p:cNvSpPr/>
          <p:nvPr/>
        </p:nvSpPr>
        <p:spPr>
          <a:xfrm>
            <a:off x="2230994" y="-23270"/>
            <a:ext cx="3678877" cy="461663"/>
          </a:xfrm>
          <a:prstGeom prst="rect">
            <a:avLst/>
          </a:prstGeom>
        </p:spPr>
        <p:txBody>
          <a:bodyPr wrap="square" lIns="91439" tIns="45719" rIns="91439" bIns="45719">
            <a:spAutoFit/>
          </a:bodyPr>
          <a:lstStyle/>
          <a:p>
            <a:r>
              <a:rPr lang="en-US" sz="2400" b="1" dirty="0" smtClean="0">
                <a:solidFill>
                  <a:schemeClr val="bg1"/>
                </a:solidFill>
                <a:latin typeface="Trebuchet MS" panose="020B0603020202020204" pitchFamily="34" charset="0"/>
              </a:rPr>
              <a:t>NPD Web Application</a:t>
            </a:r>
            <a:endParaRPr lang="en-US" sz="2400" dirty="0">
              <a:solidFill>
                <a:schemeClr val="bg1"/>
              </a:solidFill>
              <a:latin typeface="Trebuchet MS" panose="020B0603020202020204" pitchFamily="34" charset="0"/>
            </a:endParaRPr>
          </a:p>
        </p:txBody>
      </p:sp>
      <p:cxnSp>
        <p:nvCxnSpPr>
          <p:cNvPr id="39" name="Straight Connector 38"/>
          <p:cNvCxnSpPr/>
          <p:nvPr/>
        </p:nvCxnSpPr>
        <p:spPr>
          <a:xfrm flipV="1">
            <a:off x="17685" y="826722"/>
            <a:ext cx="12174315" cy="537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 Box 38"/>
          <p:cNvSpPr txBox="1">
            <a:spLocks noChangeArrowheads="1"/>
          </p:cNvSpPr>
          <p:nvPr/>
        </p:nvSpPr>
        <p:spPr bwMode="gray">
          <a:xfrm>
            <a:off x="3890536" y="2575577"/>
            <a:ext cx="3125143" cy="1497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a:solidFill>
                  <a:srgbClr val="000000"/>
                </a:solidFill>
                <a:latin typeface="+mn-lt"/>
                <a:cs typeface="Traditional Arabic" panose="020B0604020202020204" pitchFamily="18" charset="-78"/>
                <a:sym typeface="+mn-ea"/>
              </a:rPr>
              <a:t>Schedule meeting with Emcure team to discuss about the current implementation of module.</a:t>
            </a:r>
            <a:endParaRPr lang="en-US" sz="1200" dirty="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a:solidFill>
                  <a:srgbClr val="000000"/>
                </a:solidFill>
                <a:latin typeface="+mn-lt"/>
                <a:cs typeface="Traditional Arabic" panose="020B0604020202020204" pitchFamily="18" charset="-78"/>
                <a:sym typeface="+mn-ea"/>
              </a:rPr>
              <a:t>Get the testing done for all the modules from tester</a:t>
            </a:r>
            <a:endParaRPr lang="en-US" sz="1200" dirty="0">
              <a:solidFill>
                <a:srgbClr val="000000"/>
              </a:solidFill>
              <a:latin typeface="+mn-lt"/>
              <a:cs typeface="Traditional Arabic" panose="020B0604020202020204" pitchFamily="18" charset="-78"/>
              <a:sym typeface="+mn-ea"/>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a:solidFill>
                  <a:srgbClr val="000000"/>
                </a:solidFill>
                <a:latin typeface="+mn-lt"/>
                <a:cs typeface="Traditional Arabic" panose="020B0604020202020204" pitchFamily="18" charset="-78"/>
              </a:rPr>
              <a:t>Finalize the PBF, Finance &amp; Management approval module.</a:t>
            </a:r>
            <a:endParaRPr lang="en-US" sz="1200" dirty="0">
              <a:solidFill>
                <a:srgbClr val="000000"/>
              </a:solidFill>
              <a:latin typeface="+mn-lt"/>
              <a:cs typeface="Traditional Arabic" panose="020B0604020202020204" pitchFamily="18" charset="-78"/>
            </a:endParaRPr>
          </a:p>
        </p:txBody>
      </p:sp>
      <p:sp>
        <p:nvSpPr>
          <p:cNvPr id="44" name="Text Box 38"/>
          <p:cNvSpPr txBox="1">
            <a:spLocks noChangeArrowheads="1"/>
          </p:cNvSpPr>
          <p:nvPr/>
        </p:nvSpPr>
        <p:spPr bwMode="gray">
          <a:xfrm>
            <a:off x="286409" y="2255051"/>
            <a:ext cx="248663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a:solidFill>
                  <a:srgbClr val="FF0000"/>
                </a:solidFill>
                <a:latin typeface="Trebuchet MS" panose="020B0603020202020204" pitchFamily="34" charset="0"/>
              </a:rPr>
              <a:t>Accomplishment for </a:t>
            </a:r>
            <a:r>
              <a:rPr lang="en-US" sz="1200" b="1" dirty="0" smtClean="0">
                <a:solidFill>
                  <a:srgbClr val="FF0000"/>
                </a:solidFill>
                <a:latin typeface="Trebuchet MS" panose="020B0603020202020204" pitchFamily="34" charset="0"/>
              </a:rPr>
              <a:t>the week</a:t>
            </a:r>
            <a:endParaRPr lang="en-US" sz="1200" b="1" dirty="0">
              <a:solidFill>
                <a:srgbClr val="FF0000"/>
              </a:solidFill>
              <a:latin typeface="Trebuchet MS" panose="020B0603020202020204" pitchFamily="34" charset="0"/>
            </a:endParaRPr>
          </a:p>
        </p:txBody>
      </p:sp>
      <p:sp>
        <p:nvSpPr>
          <p:cNvPr id="40" name="Rectangle 39"/>
          <p:cNvSpPr/>
          <p:nvPr/>
        </p:nvSpPr>
        <p:spPr>
          <a:xfrm>
            <a:off x="2223746" y="428851"/>
            <a:ext cx="5126355" cy="335915"/>
          </a:xfrm>
          <a:prstGeom prst="rect">
            <a:avLst/>
          </a:prstGeom>
        </p:spPr>
        <p:txBody>
          <a:bodyPr wrap="none" lIns="91376" tIns="45719" rIns="91376" bIns="45719">
            <a:spAutoFit/>
          </a:bodyPr>
          <a:lstStyle/>
          <a:p>
            <a:pPr defTabSz="913765"/>
            <a:r>
              <a:rPr lang="en-US" sz="1600" b="1" dirty="0">
                <a:solidFill>
                  <a:schemeClr val="bg1"/>
                </a:solidFill>
              </a:rPr>
              <a:t>Status update </a:t>
            </a:r>
            <a:r>
              <a:rPr lang="en-US" sz="1600" b="1" dirty="0" smtClean="0">
                <a:solidFill>
                  <a:schemeClr val="bg1"/>
                </a:solidFill>
              </a:rPr>
              <a:t>for the week 13</a:t>
            </a:r>
            <a:r>
              <a:rPr lang="en-US" sz="1600" b="1" baseline="30000" dirty="0" smtClean="0">
                <a:solidFill>
                  <a:schemeClr val="bg1"/>
                </a:solidFill>
              </a:rPr>
              <a:t>th</a:t>
            </a:r>
            <a:r>
              <a:rPr lang="en-US" sz="1600" b="1" dirty="0" smtClean="0">
                <a:solidFill>
                  <a:schemeClr val="bg1"/>
                </a:solidFill>
              </a:rPr>
              <a:t> Mar 2023 to 17</a:t>
            </a:r>
            <a:r>
              <a:rPr lang="en-US" sz="1600" b="1" baseline="30000" dirty="0" smtClean="0">
                <a:solidFill>
                  <a:schemeClr val="bg1"/>
                </a:solidFill>
              </a:rPr>
              <a:t>th</a:t>
            </a:r>
            <a:r>
              <a:rPr lang="en-US" sz="1600" b="1" dirty="0" smtClean="0">
                <a:solidFill>
                  <a:schemeClr val="bg1"/>
                </a:solidFill>
              </a:rPr>
              <a:t> Mar 2023</a:t>
            </a:r>
            <a:endParaRPr lang="en-US" sz="1600" b="1" dirty="0">
              <a:solidFill>
                <a:schemeClr val="bg1"/>
              </a:solidFill>
            </a:endParaRPr>
          </a:p>
        </p:txBody>
      </p:sp>
      <p:graphicFrame>
        <p:nvGraphicFramePr>
          <p:cNvPr id="3" name="Table 2"/>
          <p:cNvGraphicFramePr>
            <a:graphicFrameLocks noGrp="1"/>
          </p:cNvGraphicFramePr>
          <p:nvPr/>
        </p:nvGraphicFramePr>
        <p:xfrm>
          <a:off x="7193271" y="1168543"/>
          <a:ext cx="4854236" cy="2578100"/>
        </p:xfrm>
        <a:graphic>
          <a:graphicData uri="http://schemas.openxmlformats.org/drawingml/2006/table">
            <a:tbl>
              <a:tblPr firstRow="1" bandRow="1">
                <a:tableStyleId>{5C22544A-7EE6-4342-B048-85BDC9FD1C3A}</a:tableStyleId>
              </a:tblPr>
              <a:tblGrid>
                <a:gridCol w="1287062"/>
                <a:gridCol w="895848"/>
                <a:gridCol w="858498"/>
                <a:gridCol w="926379"/>
                <a:gridCol w="886449"/>
              </a:tblGrid>
              <a:tr h="477865">
                <a:tc>
                  <a:txBody>
                    <a:bodyPr/>
                    <a:lstStyle/>
                    <a:p>
                      <a:pPr marL="0" algn="ctr" defTabSz="816610" rtl="0" eaLnBrk="1" latinLnBrk="0" hangingPunct="1"/>
                      <a:r>
                        <a:rPr lang="en-GB" sz="1100" kern="1200" dirty="0" smtClean="0">
                          <a:solidFill>
                            <a:schemeClr val="bg1"/>
                          </a:solidFill>
                          <a:latin typeface="Trebuchet MS" panose="020B0603020202020204" pitchFamily="34" charset="0"/>
                          <a:ea typeface="+mn-ea"/>
                          <a:cs typeface="+mn-cs"/>
                        </a:rPr>
                        <a:t>Phase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ctr" defTabSz="816610" rtl="0" eaLnBrk="1" latinLnBrk="0" hangingPunct="1"/>
                      <a:r>
                        <a:rPr lang="en-US" altLang="en-GB" sz="1100" kern="1200" dirty="0" smtClean="0">
                          <a:solidFill>
                            <a:schemeClr val="bg1"/>
                          </a:solidFill>
                          <a:latin typeface="Trebuchet MS" panose="020B0603020202020204" pitchFamily="34" charset="0"/>
                          <a:ea typeface="+mn-ea"/>
                          <a:cs typeface="+mn-cs"/>
                        </a:rPr>
                        <a:t>Plan</a:t>
                      </a:r>
                      <a:r>
                        <a:rPr lang="en-GB" sz="1100" kern="1200" dirty="0" smtClean="0">
                          <a:solidFill>
                            <a:schemeClr val="bg1"/>
                          </a:solidFill>
                          <a:latin typeface="Trebuchet MS" panose="020B0603020202020204" pitchFamily="34" charset="0"/>
                          <a:ea typeface="+mn-ea"/>
                          <a:cs typeface="+mn-cs"/>
                        </a:rPr>
                        <a:t> Start </a:t>
                      </a:r>
                      <a:r>
                        <a:rPr lang="en-GB" sz="1100" kern="1200" dirty="0" smtClean="0">
                          <a:solidFill>
                            <a:schemeClr val="bg1"/>
                          </a:solidFill>
                          <a:latin typeface="Trebuchet MS" panose="020B0603020202020204" pitchFamily="34" charset="0"/>
                          <a:ea typeface="+mn-ea"/>
                          <a:cs typeface="+mn-cs"/>
                        </a:rPr>
                        <a:t>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indent="0" algn="ctr" defTabSz="816610" rtl="0" eaLnBrk="1" fontAlgn="auto" latinLnBrk="0" hangingPunct="1">
                        <a:lnSpc>
                          <a:spcPct val="100000"/>
                        </a:lnSpc>
                        <a:spcBef>
                          <a:spcPts val="0"/>
                        </a:spcBef>
                        <a:spcAft>
                          <a:spcPts val="0"/>
                        </a:spcAft>
                        <a:buClrTx/>
                        <a:buSzTx/>
                        <a:buFontTx/>
                        <a:buNone/>
                        <a:defRPr/>
                      </a:pPr>
                      <a:r>
                        <a:rPr lang="en-US" altLang="en-GB" sz="1100" kern="1200" dirty="0" smtClean="0">
                          <a:solidFill>
                            <a:schemeClr val="bg1"/>
                          </a:solidFill>
                          <a:latin typeface="Trebuchet MS" panose="020B0603020202020204" pitchFamily="34" charset="0"/>
                          <a:ea typeface="+mn-ea"/>
                          <a:cs typeface="+mn-cs"/>
                        </a:rPr>
                        <a:t>Plan </a:t>
                      </a:r>
                      <a:r>
                        <a:rPr lang="en-GB" sz="1100" kern="1200" dirty="0" smtClean="0">
                          <a:solidFill>
                            <a:schemeClr val="bg1"/>
                          </a:solidFill>
                          <a:latin typeface="Trebuchet MS" panose="020B0603020202020204" pitchFamily="34" charset="0"/>
                          <a:ea typeface="+mn-ea"/>
                          <a:cs typeface="+mn-cs"/>
                        </a:rPr>
                        <a:t>End 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ctr" defTabSz="816610" rtl="0" eaLnBrk="1" latinLnBrk="0" hangingPunct="1"/>
                      <a:r>
                        <a:rPr lang="en-GB" sz="1100" kern="1200" dirty="0">
                          <a:solidFill>
                            <a:schemeClr val="bg1"/>
                          </a:solidFill>
                          <a:latin typeface="Trebuchet MS" panose="020B0603020202020204" pitchFamily="34" charset="0"/>
                          <a:ea typeface="+mn-ea"/>
                          <a:cs typeface="+mn-cs"/>
                        </a:rPr>
                        <a:t>Actual </a:t>
                      </a:r>
                      <a:endParaRPr lang="en-GB" sz="1100" kern="1200" dirty="0">
                        <a:solidFill>
                          <a:schemeClr val="bg1"/>
                        </a:solidFill>
                        <a:latin typeface="Trebuchet MS" panose="020B0603020202020204" pitchFamily="34" charset="0"/>
                        <a:ea typeface="+mn-ea"/>
                        <a:cs typeface="+mn-cs"/>
                      </a:endParaRPr>
                    </a:p>
                    <a:p>
                      <a:pPr marL="0" algn="ctr" defTabSz="816610" rtl="0" eaLnBrk="1" latinLnBrk="0" hangingPunct="1"/>
                      <a:r>
                        <a:rPr lang="en-GB" sz="1100" kern="1200" dirty="0" smtClean="0">
                          <a:solidFill>
                            <a:schemeClr val="bg1"/>
                          </a:solidFill>
                          <a:latin typeface="Trebuchet MS" panose="020B0603020202020204" pitchFamily="34" charset="0"/>
                          <a:ea typeface="+mn-ea"/>
                          <a:cs typeface="+mn-cs"/>
                        </a:rPr>
                        <a:t>Start 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l" defTabSz="816610" rtl="0" eaLnBrk="1" latinLnBrk="0" hangingPunct="1"/>
                      <a:r>
                        <a:rPr lang="en-GB" sz="1100" kern="1200" dirty="0">
                          <a:solidFill>
                            <a:schemeClr val="bg1"/>
                          </a:solidFill>
                          <a:latin typeface="Trebuchet MS" panose="020B0603020202020204" pitchFamily="34" charset="0"/>
                          <a:ea typeface="+mn-ea"/>
                          <a:cs typeface="+mn-cs"/>
                        </a:rPr>
                        <a:t>Actual</a:t>
                      </a:r>
                      <a:endParaRPr lang="en-GB" sz="1100" kern="1200" dirty="0">
                        <a:solidFill>
                          <a:schemeClr val="bg1"/>
                        </a:solidFill>
                        <a:latin typeface="Trebuchet MS" panose="020B0603020202020204" pitchFamily="34" charset="0"/>
                        <a:ea typeface="+mn-ea"/>
                        <a:cs typeface="+mn-cs"/>
                      </a:endParaRPr>
                    </a:p>
                    <a:p>
                      <a:pPr marL="0" algn="l" defTabSz="816610" rtl="0" eaLnBrk="1" latinLnBrk="0" hangingPunct="1"/>
                      <a:r>
                        <a:rPr lang="en-GB" sz="1100" kern="1200" dirty="0" smtClean="0">
                          <a:solidFill>
                            <a:schemeClr val="bg1"/>
                          </a:solidFill>
                          <a:latin typeface="Trebuchet MS" panose="020B0603020202020204" pitchFamily="34" charset="0"/>
                          <a:ea typeface="+mn-ea"/>
                          <a:cs typeface="+mn-cs"/>
                        </a:rPr>
                        <a:t>End</a:t>
                      </a:r>
                      <a:r>
                        <a:rPr lang="en-GB" sz="1100" kern="1200" baseline="0" dirty="0" smtClean="0">
                          <a:solidFill>
                            <a:schemeClr val="bg1"/>
                          </a:solidFill>
                          <a:latin typeface="Trebuchet MS" panose="020B0603020202020204" pitchFamily="34" charset="0"/>
                          <a:ea typeface="+mn-ea"/>
                          <a:cs typeface="+mn-cs"/>
                        </a:rPr>
                        <a:t> 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93479">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Kick-Off</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7-Mar-22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7-Mar-22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7-Mar-22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7-Mar-22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1527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Req. </a:t>
                      </a:r>
                      <a:endParaRPr lang="en-US" sz="1000" kern="1200" dirty="0" smtClean="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gathering</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7-Mar-22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15-Apr-22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7-Mar-22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19-Aug-22</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Code </a:t>
                      </a:r>
                      <a:endParaRPr lang="en-US" sz="1000" kern="1200" dirty="0" smtClean="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Analysis</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9-Mar-22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25-Mar-22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11-Mar-22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29-Mar-22</a:t>
                      </a:r>
                      <a:endParaRPr lang="en-US" sz="1000" kern="1200" dirty="0">
                        <a:solidFill>
                          <a:schemeClr val="bg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857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Solution </a:t>
                      </a:r>
                      <a:endParaRPr lang="en-US" sz="1000" kern="1200" dirty="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Architect</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18-Apr-22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13-May-22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sym typeface="+mn-ea"/>
                        </a:rPr>
                        <a:t>15-Dec-22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6-Jan-23</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2672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Database</a:t>
                      </a:r>
                      <a:endParaRPr lang="en-US" sz="1000" kern="1200" dirty="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Design</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18-Apr-22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22-Apr-22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sym typeface="+mn-ea"/>
                        </a:rPr>
                        <a:t>15-Dec-22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30-Dec-22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8570">
                <a:tc>
                  <a:txBody>
                    <a:bodyPr/>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Development</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25-Apr-22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15-Jul-22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sym typeface="+mn-ea"/>
                        </a:rPr>
                        <a:t>26-Dec-22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1" name="Rectangle 10"/>
          <p:cNvSpPr/>
          <p:nvPr/>
        </p:nvSpPr>
        <p:spPr>
          <a:xfrm>
            <a:off x="104054" y="1155854"/>
            <a:ext cx="4419321" cy="520700"/>
          </a:xfrm>
          <a:prstGeom prst="rect">
            <a:avLst/>
          </a:prstGeom>
        </p:spPr>
        <p:txBody>
          <a:bodyPr wrap="square" lIns="91438" tIns="45719" rIns="91438" bIns="45719">
            <a:spAutoFit/>
          </a:bodyPr>
          <a:lstStyle/>
          <a:p>
            <a:pPr marL="342900" indent="-342900">
              <a:buClr>
                <a:prstClr val="white">
                  <a:lumMod val="50000"/>
                </a:prstClr>
              </a:buClr>
              <a:buAutoNum type="arabicPeriod"/>
            </a:pPr>
            <a:r>
              <a:rPr lang="en-US" altLang="en-IN" sz="1400" dirty="0" smtClean="0">
                <a:solidFill>
                  <a:srgbClr val="000000"/>
                </a:solidFill>
              </a:rPr>
              <a:t>Completed all the core modules &amp; Sub modules of PIDF</a:t>
            </a:r>
            <a:endParaRPr lang="en-US" altLang="en-IN" sz="1400" dirty="0" smtClean="0">
              <a:solidFill>
                <a:srgbClr val="000000"/>
              </a:solidFill>
            </a:endParaRPr>
          </a:p>
        </p:txBody>
      </p:sp>
      <p:sp>
        <p:nvSpPr>
          <p:cNvPr id="43" name="Rectangle 25"/>
          <p:cNvSpPr>
            <a:spLocks noChangeArrowheads="1"/>
          </p:cNvSpPr>
          <p:nvPr/>
        </p:nvSpPr>
        <p:spPr bwMode="gray">
          <a:xfrm>
            <a:off x="3861708" y="5106086"/>
            <a:ext cx="3191137" cy="1433664"/>
          </a:xfrm>
          <a:prstGeom prst="rect">
            <a:avLst/>
          </a:prstGeom>
          <a:solidFill>
            <a:schemeClr val="bg1"/>
          </a:solidFill>
          <a:ln w="19050">
            <a:solidFill>
              <a:schemeClr val="tx1"/>
            </a:solidFill>
            <a:miter lim="800000"/>
          </a:ln>
        </p:spPr>
        <p:txBody>
          <a:bodyPr/>
          <a:lstStyle/>
          <a:p>
            <a:pPr marL="171450" indent="-171450" defTabSz="914400">
              <a:buFont typeface="Arial" panose="020B0604020202020204" pitchFamily="34" charset="0"/>
              <a:buChar char="•"/>
            </a:pPr>
            <a:endParaRPr lang="en-US" sz="1200" dirty="0">
              <a:solidFill>
                <a:srgbClr val="FF0000"/>
              </a:solidFill>
            </a:endParaRPr>
          </a:p>
        </p:txBody>
      </p:sp>
      <p:sp>
        <p:nvSpPr>
          <p:cNvPr id="94" name="Text Box 38"/>
          <p:cNvSpPr txBox="1">
            <a:spLocks noChangeArrowheads="1"/>
          </p:cNvSpPr>
          <p:nvPr/>
        </p:nvSpPr>
        <p:spPr bwMode="gray">
          <a:xfrm>
            <a:off x="3949652" y="5056232"/>
            <a:ext cx="100287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0" bIns="0">
            <a:spAutoFit/>
          </a:bodyPr>
          <a:lstStyle>
            <a:defPPr>
              <a:defRPr lang="en-US"/>
            </a:defPPr>
            <a:lvl1pPr marL="222250" indent="-222250" defTabSz="914400" eaLnBrk="0" hangingPunct="0">
              <a:spcBef>
                <a:spcPts val="200"/>
              </a:spcBef>
              <a:spcAft>
                <a:spcPct val="15000"/>
              </a:spcAft>
              <a:buClr>
                <a:prstClr val="white">
                  <a:lumMod val="50000"/>
                </a:prstClr>
              </a:buClr>
              <a:defRPr sz="1200" b="1">
                <a:solidFill>
                  <a:srgbClr val="000000"/>
                </a:solidFill>
                <a:latin typeface="Trebuchet MS" panose="020B0603020202020204" pitchFamily="34" charset="0"/>
                <a:cs typeface="Arial" panose="020B0604020202020204" pitchFamily="34" charset="0"/>
              </a:defRPr>
            </a:lvl1pPr>
            <a:lvl2pPr marL="742950" indent="-285750" eaLnBrk="0" hangingPunct="0">
              <a:defRPr sz="1600">
                <a:latin typeface="Arial" panose="020B0604020202020204" pitchFamily="34" charset="0"/>
                <a:cs typeface="Arial" panose="020B0604020202020204" pitchFamily="34" charset="0"/>
              </a:defRPr>
            </a:lvl2pPr>
            <a:lvl3pPr marL="1143000" indent="-228600" eaLnBrk="0" hangingPunct="0">
              <a:defRPr sz="1600">
                <a:latin typeface="Arial" panose="020B0604020202020204" pitchFamily="34" charset="0"/>
                <a:cs typeface="Arial" panose="020B0604020202020204" pitchFamily="34" charset="0"/>
              </a:defRPr>
            </a:lvl3pPr>
            <a:lvl4pPr marL="1600200" indent="-228600" eaLnBrk="0" hangingPunct="0">
              <a:defRPr sz="1600">
                <a:latin typeface="Arial" panose="020B0604020202020204" pitchFamily="34" charset="0"/>
                <a:cs typeface="Arial" panose="020B0604020202020204" pitchFamily="34" charset="0"/>
              </a:defRPr>
            </a:lvl4pPr>
            <a:lvl5pPr marL="2057400" indent="-228600" eaLnBrk="0" hangingPunct="0">
              <a:defRPr sz="1600">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latin typeface="Arial" panose="020B0604020202020204" pitchFamily="34" charset="0"/>
                <a:cs typeface="Arial" panose="020B0604020202020204" pitchFamily="34" charset="0"/>
              </a:defRPr>
            </a:lvl9pPr>
          </a:lstStyle>
          <a:p>
            <a:r>
              <a:rPr lang="en-US" dirty="0">
                <a:solidFill>
                  <a:srgbClr val="FF0000"/>
                </a:solidFill>
              </a:rPr>
              <a:t>Key Risks</a:t>
            </a:r>
            <a:endParaRPr lang="en-US" dirty="0">
              <a:solidFill>
                <a:srgbClr val="FF0000"/>
              </a:solidFill>
            </a:endParaRPr>
          </a:p>
        </p:txBody>
      </p:sp>
      <p:pic>
        <p:nvPicPr>
          <p:cNvPr id="46" name="Picture 45" descr="emcure.com/wp-content/uploads/2021/08/logo.pn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36849" y="237464"/>
            <a:ext cx="1576705" cy="428625"/>
          </a:xfrm>
          <a:prstGeom prst="rect">
            <a:avLst/>
          </a:prstGeom>
          <a:noFill/>
          <a:ln>
            <a:noFill/>
          </a:ln>
        </p:spPr>
      </p:pic>
      <p:sp>
        <p:nvSpPr>
          <p:cNvPr id="52" name="Text Box 38"/>
          <p:cNvSpPr txBox="1">
            <a:spLocks noChangeArrowheads="1"/>
          </p:cNvSpPr>
          <p:nvPr/>
        </p:nvSpPr>
        <p:spPr bwMode="gray">
          <a:xfrm>
            <a:off x="8347006" y="243292"/>
            <a:ext cx="1538461" cy="215444"/>
          </a:xfrm>
          <a:prstGeom prst="rect">
            <a:avLst/>
          </a:prstGeom>
          <a:solidFill>
            <a:srgbClr val="FF0000"/>
          </a:solidFill>
          <a:ln>
            <a:noFill/>
          </a:ln>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lvl="0" algn="just">
              <a:spcBef>
                <a:spcPts val="600"/>
              </a:spcBef>
            </a:pPr>
            <a:r>
              <a:rPr lang="en-US" sz="1400" b="1" dirty="0" smtClean="0">
                <a:solidFill>
                  <a:schemeClr val="bg1"/>
                </a:solidFill>
                <a:latin typeface="Trebuchet MS" panose="020B0603020202020204" pitchFamily="34" charset="0"/>
                <a:cs typeface="Traditional Arabic" panose="020B0604020202020204" pitchFamily="18" charset="-78"/>
              </a:rPr>
              <a:t>PM : Nilesh Jain</a:t>
            </a:r>
            <a:endParaRPr lang="en-US" sz="1400" b="1" dirty="0">
              <a:solidFill>
                <a:schemeClr val="bg1"/>
              </a:solidFill>
              <a:latin typeface="Trebuchet MS" panose="020B0603020202020204" pitchFamily="34" charset="0"/>
              <a:cs typeface="Traditional Arabic" panose="020B0604020202020204" pitchFamily="18" charset="-78"/>
            </a:endParaRPr>
          </a:p>
        </p:txBody>
      </p:sp>
      <p:sp>
        <p:nvSpPr>
          <p:cNvPr id="55" name="Text Box 38"/>
          <p:cNvSpPr txBox="1">
            <a:spLocks noChangeArrowheads="1"/>
          </p:cNvSpPr>
          <p:nvPr/>
        </p:nvSpPr>
        <p:spPr bwMode="gray">
          <a:xfrm>
            <a:off x="286409" y="945429"/>
            <a:ext cx="248663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smtClean="0">
                <a:solidFill>
                  <a:srgbClr val="FF0000"/>
                </a:solidFill>
                <a:latin typeface="Trebuchet MS" panose="020B0603020202020204" pitchFamily="34" charset="0"/>
              </a:rPr>
              <a:t>Project overall progress</a:t>
            </a:r>
            <a:endParaRPr lang="en-US" sz="1200" b="1" dirty="0">
              <a:solidFill>
                <a:srgbClr val="FF0000"/>
              </a:solidFill>
              <a:latin typeface="Trebuchet MS" panose="020B0603020202020204" pitchFamily="34" charset="0"/>
            </a:endParaRPr>
          </a:p>
        </p:txBody>
      </p:sp>
      <p:sp>
        <p:nvSpPr>
          <p:cNvPr id="57" name="Text Box 38"/>
          <p:cNvSpPr txBox="1">
            <a:spLocks noChangeArrowheads="1"/>
          </p:cNvSpPr>
          <p:nvPr/>
        </p:nvSpPr>
        <p:spPr bwMode="gray">
          <a:xfrm>
            <a:off x="3965452" y="2261504"/>
            <a:ext cx="248663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smtClean="0">
                <a:solidFill>
                  <a:srgbClr val="FF0000"/>
                </a:solidFill>
                <a:latin typeface="Trebuchet MS" panose="020B0603020202020204" pitchFamily="34" charset="0"/>
              </a:rPr>
              <a:t>Key activities for next week</a:t>
            </a:r>
            <a:endParaRPr lang="en-US" sz="1200" b="1" dirty="0">
              <a:solidFill>
                <a:srgbClr val="FF0000"/>
              </a:solidFill>
              <a:latin typeface="Trebuchet MS" panose="020B0603020202020204" pitchFamily="34" charset="0"/>
            </a:endParaRPr>
          </a:p>
        </p:txBody>
      </p:sp>
      <p:sp>
        <p:nvSpPr>
          <p:cNvPr id="58" name="Text Box 38"/>
          <p:cNvSpPr txBox="1">
            <a:spLocks noChangeArrowheads="1"/>
          </p:cNvSpPr>
          <p:nvPr/>
        </p:nvSpPr>
        <p:spPr bwMode="gray">
          <a:xfrm>
            <a:off x="2676792" y="6629578"/>
            <a:ext cx="1116554"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Completed</a:t>
            </a:r>
            <a:endParaRPr lang="en-US" sz="1200" dirty="0">
              <a:solidFill>
                <a:srgbClr val="000000"/>
              </a:solidFill>
              <a:latin typeface="+mn-lt"/>
              <a:cs typeface="Traditional Arabic" panose="020B0604020202020204" pitchFamily="18" charset="-78"/>
            </a:endParaRPr>
          </a:p>
        </p:txBody>
      </p:sp>
      <p:sp>
        <p:nvSpPr>
          <p:cNvPr id="59" name="Text Box 38"/>
          <p:cNvSpPr txBox="1">
            <a:spLocks noChangeArrowheads="1"/>
          </p:cNvSpPr>
          <p:nvPr/>
        </p:nvSpPr>
        <p:spPr bwMode="gray">
          <a:xfrm>
            <a:off x="1661737" y="6626949"/>
            <a:ext cx="1249055"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On Track</a:t>
            </a:r>
            <a:endParaRPr lang="en-US" sz="1200" dirty="0">
              <a:solidFill>
                <a:srgbClr val="000000"/>
              </a:solidFill>
              <a:latin typeface="+mn-lt"/>
              <a:cs typeface="Traditional Arabic" panose="020B0604020202020204" pitchFamily="18" charset="-78"/>
            </a:endParaRPr>
          </a:p>
        </p:txBody>
      </p:sp>
      <p:sp>
        <p:nvSpPr>
          <p:cNvPr id="60" name="Text Box 38"/>
          <p:cNvSpPr txBox="1">
            <a:spLocks noChangeArrowheads="1"/>
          </p:cNvSpPr>
          <p:nvPr/>
        </p:nvSpPr>
        <p:spPr bwMode="gray">
          <a:xfrm>
            <a:off x="3846642" y="6617379"/>
            <a:ext cx="132783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At Risk</a:t>
            </a:r>
            <a:endParaRPr lang="en-US" sz="1200" dirty="0">
              <a:solidFill>
                <a:srgbClr val="000000"/>
              </a:solidFill>
              <a:latin typeface="+mn-lt"/>
              <a:cs typeface="Traditional Arabic" panose="020B0604020202020204" pitchFamily="18" charset="-78"/>
            </a:endParaRPr>
          </a:p>
        </p:txBody>
      </p:sp>
      <p:sp>
        <p:nvSpPr>
          <p:cNvPr id="62" name="Text Box 38"/>
          <p:cNvSpPr txBox="1">
            <a:spLocks noChangeArrowheads="1"/>
          </p:cNvSpPr>
          <p:nvPr/>
        </p:nvSpPr>
        <p:spPr bwMode="gray">
          <a:xfrm>
            <a:off x="4778894" y="6619183"/>
            <a:ext cx="132783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Delayed</a:t>
            </a:r>
            <a:endParaRPr lang="en-US" sz="1200" dirty="0">
              <a:solidFill>
                <a:srgbClr val="000000"/>
              </a:solidFill>
              <a:latin typeface="+mn-lt"/>
              <a:cs typeface="Traditional Arabic" panose="020B0604020202020204" pitchFamily="18" charset="-78"/>
            </a:endParaRPr>
          </a:p>
        </p:txBody>
      </p:sp>
      <p:sp>
        <p:nvSpPr>
          <p:cNvPr id="63" name="Text Box 38"/>
          <p:cNvSpPr txBox="1">
            <a:spLocks noChangeArrowheads="1"/>
          </p:cNvSpPr>
          <p:nvPr/>
        </p:nvSpPr>
        <p:spPr bwMode="gray">
          <a:xfrm>
            <a:off x="5759052" y="6627158"/>
            <a:ext cx="128777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Yet to start</a:t>
            </a:r>
            <a:endParaRPr lang="en-US" sz="1200" dirty="0">
              <a:solidFill>
                <a:srgbClr val="000000"/>
              </a:solidFill>
              <a:latin typeface="+mn-lt"/>
              <a:cs typeface="Traditional Arabic" panose="020B0604020202020204" pitchFamily="18" charset="-78"/>
            </a:endParaRPr>
          </a:p>
        </p:txBody>
      </p:sp>
      <p:sp>
        <p:nvSpPr>
          <p:cNvPr id="6" name="Oval 5"/>
          <p:cNvSpPr/>
          <p:nvPr/>
        </p:nvSpPr>
        <p:spPr>
          <a:xfrm>
            <a:off x="3688816" y="6611144"/>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67" name="Oval 66"/>
          <p:cNvSpPr/>
          <p:nvPr/>
        </p:nvSpPr>
        <p:spPr>
          <a:xfrm>
            <a:off x="2548149" y="6614257"/>
            <a:ext cx="210358" cy="18279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68" name="Oval 67"/>
          <p:cNvSpPr/>
          <p:nvPr/>
        </p:nvSpPr>
        <p:spPr>
          <a:xfrm>
            <a:off x="4591641" y="6614571"/>
            <a:ext cx="210358" cy="18279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75" name="Oval 74"/>
          <p:cNvSpPr/>
          <p:nvPr/>
        </p:nvSpPr>
        <p:spPr>
          <a:xfrm>
            <a:off x="5586734" y="6618969"/>
            <a:ext cx="210358" cy="1827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76" name="Oval 75"/>
          <p:cNvSpPr/>
          <p:nvPr/>
        </p:nvSpPr>
        <p:spPr>
          <a:xfrm>
            <a:off x="6727612" y="6608014"/>
            <a:ext cx="210358" cy="18279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 Box 38"/>
          <p:cNvSpPr txBox="1">
            <a:spLocks noChangeArrowheads="1"/>
          </p:cNvSpPr>
          <p:nvPr/>
        </p:nvSpPr>
        <p:spPr bwMode="gray">
          <a:xfrm>
            <a:off x="4394200" y="945429"/>
            <a:ext cx="1843745"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smtClean="0">
                <a:solidFill>
                  <a:srgbClr val="FF0000"/>
                </a:solidFill>
                <a:latin typeface="Trebuchet MS" panose="020B0603020202020204" pitchFamily="34" charset="0"/>
              </a:rPr>
              <a:t>Project  current Status</a:t>
            </a:r>
            <a:endParaRPr lang="en-US" sz="1200" b="1" dirty="0">
              <a:solidFill>
                <a:srgbClr val="FF0000"/>
              </a:solidFill>
              <a:latin typeface="Trebuchet MS" panose="020B0603020202020204" pitchFamily="34" charset="0"/>
            </a:endParaRPr>
          </a:p>
        </p:txBody>
      </p:sp>
      <p:sp>
        <p:nvSpPr>
          <p:cNvPr id="82" name="Oval 81"/>
          <p:cNvSpPr/>
          <p:nvPr/>
        </p:nvSpPr>
        <p:spPr>
          <a:xfrm>
            <a:off x="8109846" y="1755598"/>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 Box 38"/>
          <p:cNvSpPr txBox="1">
            <a:spLocks noChangeArrowheads="1"/>
          </p:cNvSpPr>
          <p:nvPr/>
        </p:nvSpPr>
        <p:spPr bwMode="gray">
          <a:xfrm>
            <a:off x="7193272" y="5740308"/>
            <a:ext cx="2347603" cy="86169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85750" indent="-2857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a:solidFill>
                  <a:srgbClr val="000000"/>
                </a:solidFill>
                <a:latin typeface="+mn-lt"/>
                <a:cs typeface="Traditional Arabic" panose="020B0604020202020204" pitchFamily="18" charset="-78"/>
              </a:rPr>
              <a:t>Understand the calculation for PBF, Finance &amp; Management approval.</a:t>
            </a:r>
            <a:endParaRPr lang="en-US" sz="1400" dirty="0">
              <a:solidFill>
                <a:srgbClr val="000000"/>
              </a:solidFill>
              <a:latin typeface="+mn-lt"/>
              <a:cs typeface="Traditional Arabic" panose="020B0604020202020204" pitchFamily="18" charset="-78"/>
            </a:endParaRPr>
          </a:p>
        </p:txBody>
      </p:sp>
      <p:sp>
        <p:nvSpPr>
          <p:cNvPr id="89" name="Rectangle 27"/>
          <p:cNvSpPr>
            <a:spLocks noChangeArrowheads="1"/>
          </p:cNvSpPr>
          <p:nvPr/>
        </p:nvSpPr>
        <p:spPr bwMode="gray">
          <a:xfrm>
            <a:off x="9685456" y="5313220"/>
            <a:ext cx="2454217" cy="1517966"/>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90" name="Text Box 38"/>
          <p:cNvSpPr txBox="1">
            <a:spLocks noChangeArrowheads="1"/>
          </p:cNvSpPr>
          <p:nvPr/>
        </p:nvSpPr>
        <p:spPr bwMode="gray">
          <a:xfrm>
            <a:off x="9866992" y="5274628"/>
            <a:ext cx="151305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ct val="15000"/>
              </a:spcBef>
              <a:spcAft>
                <a:spcPct val="15000"/>
              </a:spcAft>
              <a:buClr>
                <a:prstClr val="white">
                  <a:lumMod val="50000"/>
                </a:prstClr>
              </a:buClr>
            </a:pPr>
            <a:r>
              <a:rPr lang="en-US" sz="1200" b="1" dirty="0" smtClean="0">
                <a:solidFill>
                  <a:srgbClr val="FF0000"/>
                </a:solidFill>
                <a:latin typeface="Trebuchet MS" panose="020B0603020202020204" pitchFamily="34" charset="0"/>
              </a:rPr>
              <a:t>Resources</a:t>
            </a:r>
            <a:endParaRPr lang="en-US" sz="1200" b="1" dirty="0">
              <a:solidFill>
                <a:srgbClr val="FF0000"/>
              </a:solidFill>
              <a:latin typeface="Trebuchet MS" panose="020B0603020202020204" pitchFamily="34" charset="0"/>
            </a:endParaRPr>
          </a:p>
        </p:txBody>
      </p:sp>
      <p:sp>
        <p:nvSpPr>
          <p:cNvPr id="95" name="Text Box 38"/>
          <p:cNvSpPr txBox="1">
            <a:spLocks noChangeArrowheads="1"/>
          </p:cNvSpPr>
          <p:nvPr/>
        </p:nvSpPr>
        <p:spPr bwMode="gray">
          <a:xfrm>
            <a:off x="9866992" y="5688235"/>
            <a:ext cx="1048709" cy="8515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PM : 1</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BA : 0</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err="1" smtClean="0">
                <a:solidFill>
                  <a:srgbClr val="000000"/>
                </a:solidFill>
                <a:latin typeface="+mn-lt"/>
                <a:cs typeface="Traditional Arabic" panose="020B0604020202020204" pitchFamily="18" charset="-78"/>
              </a:rPr>
              <a:t>Dev</a:t>
            </a:r>
            <a:r>
              <a:rPr lang="en-US" sz="1400" dirty="0" smtClean="0">
                <a:solidFill>
                  <a:srgbClr val="000000"/>
                </a:solidFill>
                <a:latin typeface="+mn-lt"/>
                <a:cs typeface="Traditional Arabic" panose="020B0604020202020204" pitchFamily="18" charset="-78"/>
              </a:rPr>
              <a:t> : 3</a:t>
            </a:r>
            <a:endParaRPr lang="en-US" sz="1400" dirty="0">
              <a:solidFill>
                <a:srgbClr val="000000"/>
              </a:solidFill>
              <a:latin typeface="+mn-lt"/>
              <a:cs typeface="Traditional Arabic" panose="020B0604020202020204" pitchFamily="18" charset="-78"/>
            </a:endParaRPr>
          </a:p>
        </p:txBody>
      </p:sp>
      <p:sp>
        <p:nvSpPr>
          <p:cNvPr id="96" name="Text Box 38"/>
          <p:cNvSpPr txBox="1">
            <a:spLocks noChangeArrowheads="1"/>
          </p:cNvSpPr>
          <p:nvPr/>
        </p:nvSpPr>
        <p:spPr bwMode="gray">
          <a:xfrm>
            <a:off x="10915702" y="5688234"/>
            <a:ext cx="1097851" cy="8515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err="1" smtClean="0">
                <a:solidFill>
                  <a:srgbClr val="000000"/>
                </a:solidFill>
                <a:latin typeface="+mn-lt"/>
                <a:cs typeface="Traditional Arabic" panose="020B0604020202020204" pitchFamily="18" charset="-78"/>
              </a:rPr>
              <a:t>Arct</a:t>
            </a:r>
            <a:r>
              <a:rPr lang="en-US" sz="1400" dirty="0" smtClean="0">
                <a:solidFill>
                  <a:srgbClr val="000000"/>
                </a:solidFill>
                <a:latin typeface="+mn-lt"/>
                <a:cs typeface="Traditional Arabic" panose="020B0604020202020204" pitchFamily="18" charset="-78"/>
              </a:rPr>
              <a:t> : 0</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DBA : 0</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Tester:  0</a:t>
            </a:r>
            <a:endParaRPr lang="en-US" sz="1400" dirty="0" smtClean="0">
              <a:solidFill>
                <a:srgbClr val="000000"/>
              </a:solidFill>
              <a:latin typeface="+mn-lt"/>
              <a:cs typeface="Traditional Arabic" panose="020B0604020202020204" pitchFamily="18" charset="-78"/>
            </a:endParaRPr>
          </a:p>
        </p:txBody>
      </p:sp>
      <p:sp>
        <p:nvSpPr>
          <p:cNvPr id="98" name="Text Box 38"/>
          <p:cNvSpPr txBox="1">
            <a:spLocks noChangeArrowheads="1"/>
          </p:cNvSpPr>
          <p:nvPr/>
        </p:nvSpPr>
        <p:spPr bwMode="gray">
          <a:xfrm>
            <a:off x="3943935" y="5313220"/>
            <a:ext cx="2946364" cy="1600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b="1" dirty="0" smtClean="0">
                <a:solidFill>
                  <a:srgbClr val="000000"/>
                </a:solidFill>
                <a:latin typeface="+mn-lt"/>
                <a:cs typeface="Traditional Arabic" panose="020B0604020202020204" pitchFamily="18" charset="-78"/>
                <a:sym typeface="+mn-ea"/>
              </a:rPr>
              <a:t>VM access for new user has not been provided yet</a:t>
            </a:r>
            <a:endParaRPr lang="en-US" sz="1200" b="1" dirty="0" smtClean="0">
              <a:solidFill>
                <a:srgbClr val="000000"/>
              </a:solidFill>
              <a:latin typeface="+mn-lt"/>
              <a:cs typeface="Traditional Arabic" panose="020B0604020202020204" pitchFamily="18" charset="-78"/>
              <a:sym typeface="+mn-ea"/>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b="1" dirty="0" smtClean="0">
                <a:solidFill>
                  <a:srgbClr val="000000"/>
                </a:solidFill>
                <a:latin typeface="+mn-lt"/>
                <a:cs typeface="Traditional Arabic" panose="020B0604020202020204" pitchFamily="18" charset="-78"/>
                <a:sym typeface="+mn-ea"/>
              </a:rPr>
              <a:t>VM was down for couple of times in past 2-3 weeks.</a:t>
            </a:r>
            <a:endParaRPr lang="en-US" sz="1200" b="1" dirty="0" smtClean="0">
              <a:solidFill>
                <a:srgbClr val="000000"/>
              </a:solidFill>
              <a:latin typeface="+mn-lt"/>
              <a:cs typeface="Traditional Arabic" panose="020B0604020202020204" pitchFamily="18" charset="-78"/>
              <a:sym typeface="+mn-ea"/>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b="1" dirty="0" smtClean="0">
                <a:solidFill>
                  <a:srgbClr val="000000"/>
                </a:solidFill>
                <a:latin typeface="+mn-lt"/>
                <a:cs typeface="Traditional Arabic" panose="020B0604020202020204" pitchFamily="18" charset="-78"/>
                <a:sym typeface="+mn-ea"/>
              </a:rPr>
              <a:t>Get SMTP settings configured to send email to outside emcure users</a:t>
            </a:r>
            <a:endParaRPr lang="en-US" sz="1200" b="1"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endParaRPr lang="en-US" sz="1200" b="1" dirty="0" smtClean="0">
              <a:solidFill>
                <a:srgbClr val="000000"/>
              </a:solidFill>
              <a:latin typeface="+mn-lt"/>
              <a:cs typeface="Traditional Arabic" panose="020B0604020202020204" pitchFamily="18" charset="-78"/>
            </a:endParaRPr>
          </a:p>
        </p:txBody>
      </p:sp>
      <p:sp>
        <p:nvSpPr>
          <p:cNvPr id="64" name="Oval 63"/>
          <p:cNvSpPr/>
          <p:nvPr/>
        </p:nvSpPr>
        <p:spPr>
          <a:xfrm>
            <a:off x="6212483" y="953125"/>
            <a:ext cx="210358" cy="1827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155289" y="197771"/>
            <a:ext cx="1904412" cy="469755"/>
          </a:xfrm>
          <a:prstGeom prst="rect">
            <a:avLst/>
          </a:prstGeom>
        </p:spPr>
      </p:pic>
      <p:sp>
        <p:nvSpPr>
          <p:cNvPr id="10" name="Oval 9"/>
          <p:cNvSpPr/>
          <p:nvPr/>
        </p:nvSpPr>
        <p:spPr>
          <a:xfrm>
            <a:off x="8109051" y="2575719"/>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p>
            <a:pPr algn="ctr"/>
            <a:endParaRPr lang="en-US"/>
          </a:p>
        </p:txBody>
      </p:sp>
      <p:sp>
        <p:nvSpPr>
          <p:cNvPr id="12" name="Oval 11"/>
          <p:cNvSpPr/>
          <p:nvPr/>
        </p:nvSpPr>
        <p:spPr>
          <a:xfrm>
            <a:off x="8109051" y="3437414"/>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15" name="Oval 14"/>
          <p:cNvSpPr/>
          <p:nvPr/>
        </p:nvSpPr>
        <p:spPr>
          <a:xfrm>
            <a:off x="8109051" y="2170589"/>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p>
            <a:pPr algn="ctr"/>
            <a:endParaRPr lang="en-US"/>
          </a:p>
        </p:txBody>
      </p:sp>
      <p:sp>
        <p:nvSpPr>
          <p:cNvPr id="16" name="Oval 15"/>
          <p:cNvSpPr/>
          <p:nvPr/>
        </p:nvSpPr>
        <p:spPr>
          <a:xfrm>
            <a:off x="8110114" y="3004282"/>
            <a:ext cx="210358" cy="18279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p>
            <a:pPr algn="ctr"/>
            <a:endParaRPr lang="en-US"/>
          </a:p>
        </p:txBody>
      </p:sp>
      <p:sp>
        <p:nvSpPr>
          <p:cNvPr id="17" name="Oval 16"/>
          <p:cNvSpPr/>
          <p:nvPr/>
        </p:nvSpPr>
        <p:spPr>
          <a:xfrm>
            <a:off x="8122814" y="3782157"/>
            <a:ext cx="210358" cy="18279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25"/>
          <p:cNvSpPr>
            <a:spLocks noChangeArrowheads="1"/>
          </p:cNvSpPr>
          <p:nvPr/>
        </p:nvSpPr>
        <p:spPr bwMode="gray">
          <a:xfrm>
            <a:off x="3856750" y="2315182"/>
            <a:ext cx="3207841" cy="2714728"/>
          </a:xfrm>
          <a:prstGeom prst="rect">
            <a:avLst/>
          </a:prstGeom>
          <a:solidFill>
            <a:schemeClr val="bg1"/>
          </a:solidFill>
          <a:ln w="19050">
            <a:solidFill>
              <a:schemeClr val="tx1"/>
            </a:solidFill>
            <a:miter lim="800000"/>
          </a:ln>
        </p:spPr>
        <p:txBody>
          <a:bodyPr/>
          <a:lstStyle/>
          <a:p>
            <a:pPr marL="171450" indent="-171450" defTabSz="914400">
              <a:buFont typeface="Arial" panose="020B0604020202020204" pitchFamily="34" charset="0"/>
              <a:buChar char="•"/>
            </a:pPr>
            <a:endParaRPr lang="en-US" sz="1200" dirty="0">
              <a:solidFill>
                <a:srgbClr val="FF0000"/>
              </a:solidFill>
            </a:endParaRPr>
          </a:p>
        </p:txBody>
      </p:sp>
      <p:sp>
        <p:nvSpPr>
          <p:cNvPr id="54" name="Rectangle 27"/>
          <p:cNvSpPr>
            <a:spLocks noChangeArrowheads="1"/>
          </p:cNvSpPr>
          <p:nvPr/>
        </p:nvSpPr>
        <p:spPr bwMode="gray">
          <a:xfrm>
            <a:off x="144774" y="923809"/>
            <a:ext cx="6920101" cy="1272717"/>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53" name="Rectangle 27"/>
          <p:cNvSpPr>
            <a:spLocks noChangeArrowheads="1"/>
          </p:cNvSpPr>
          <p:nvPr/>
        </p:nvSpPr>
        <p:spPr bwMode="gray">
          <a:xfrm>
            <a:off x="144775" y="2315182"/>
            <a:ext cx="3637764" cy="4224568"/>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5" name="Rectangle 4"/>
          <p:cNvSpPr/>
          <p:nvPr/>
        </p:nvSpPr>
        <p:spPr>
          <a:xfrm>
            <a:off x="2223862" y="0"/>
            <a:ext cx="7754875" cy="786943"/>
          </a:xfrm>
          <a:prstGeom prst="rect">
            <a:avLst/>
          </a:prstGeom>
          <a:solidFill>
            <a:srgbClr val="FF0000"/>
          </a:solidFill>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7" name="Text Box 38"/>
          <p:cNvSpPr txBox="1">
            <a:spLocks noChangeArrowheads="1"/>
          </p:cNvSpPr>
          <p:nvPr/>
        </p:nvSpPr>
        <p:spPr bwMode="gray">
          <a:xfrm>
            <a:off x="180137" y="2628973"/>
            <a:ext cx="3534980" cy="133858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buFont typeface="Arial" panose="020B0604020202020204" pitchFamily="34" charset="0"/>
              <a:buChar char="•"/>
            </a:pPr>
            <a:r>
              <a:rPr lang="en-US" sz="1200" dirty="0">
                <a:solidFill>
                  <a:srgbClr val="000000"/>
                </a:solidFill>
                <a:latin typeface="Trebuchet MS" panose="020B0603020202020204" pitchFamily="34" charset="0"/>
                <a:cs typeface="Traditional Arabic" panose="020B0604020202020204" pitchFamily="18" charset="-78"/>
              </a:rPr>
              <a:t>Finalized the core flow of PIDF module with all the sub modules.</a:t>
            </a:r>
            <a:endParaRPr lang="en-US" sz="1200" dirty="0">
              <a:solidFill>
                <a:srgbClr val="000000"/>
              </a:solidFill>
              <a:latin typeface="Trebuchet MS" panose="020B0603020202020204" pitchFamily="34" charset="0"/>
              <a:cs typeface="Traditional Arabic" panose="020B0604020202020204" pitchFamily="18" charset="-78"/>
            </a:endParaRPr>
          </a:p>
          <a:p>
            <a:pPr marL="171450" indent="-171450" algn="just">
              <a:spcBef>
                <a:spcPts val="600"/>
              </a:spcBef>
              <a:buFont typeface="Arial" panose="020B0604020202020204" pitchFamily="34" charset="0"/>
              <a:buChar char="•"/>
            </a:pPr>
            <a:r>
              <a:rPr lang="en-US" sz="1200" dirty="0">
                <a:solidFill>
                  <a:srgbClr val="000000"/>
                </a:solidFill>
                <a:latin typeface="Trebuchet MS" panose="020B0603020202020204" pitchFamily="34" charset="0"/>
                <a:cs typeface="Traditional Arabic" panose="020B0604020202020204" pitchFamily="18" charset="-78"/>
              </a:rPr>
              <a:t>Completed testing for core modules with data transmission</a:t>
            </a:r>
            <a:endParaRPr lang="en-US" sz="1200" dirty="0">
              <a:solidFill>
                <a:srgbClr val="000000"/>
              </a:solidFill>
              <a:latin typeface="Trebuchet MS" panose="020B0603020202020204" pitchFamily="34" charset="0"/>
              <a:cs typeface="Traditional Arabic" panose="020B0604020202020204" pitchFamily="18" charset="-78"/>
            </a:endParaRPr>
          </a:p>
          <a:p>
            <a:pPr marL="171450" indent="-171450" algn="just">
              <a:spcBef>
                <a:spcPts val="600"/>
              </a:spcBef>
              <a:buFont typeface="Arial" panose="020B0604020202020204" pitchFamily="34" charset="0"/>
              <a:buChar char="•"/>
            </a:pPr>
            <a:endParaRPr lang="en-US" sz="1200" dirty="0">
              <a:solidFill>
                <a:srgbClr val="000000"/>
              </a:solidFill>
              <a:latin typeface="Trebuchet MS" panose="020B0603020202020204" pitchFamily="34" charset="0"/>
              <a:cs typeface="Traditional Arabic" panose="020B0604020202020204" pitchFamily="18" charset="-78"/>
            </a:endParaRPr>
          </a:p>
          <a:p>
            <a:pPr marL="171450" indent="-171450" algn="just">
              <a:spcBef>
                <a:spcPts val="600"/>
              </a:spcBef>
              <a:buFont typeface="Arial" panose="020B0604020202020204" pitchFamily="34" charset="0"/>
              <a:buChar char="•"/>
            </a:pPr>
            <a:endParaRPr lang="en-US" sz="1200" dirty="0">
              <a:solidFill>
                <a:srgbClr val="000000"/>
              </a:solidFill>
              <a:latin typeface="Trebuchet MS" panose="020B0603020202020204" pitchFamily="34" charset="0"/>
              <a:cs typeface="Traditional Arabic" panose="020B0604020202020204" pitchFamily="18" charset="-78"/>
            </a:endParaRPr>
          </a:p>
        </p:txBody>
      </p:sp>
      <p:sp>
        <p:nvSpPr>
          <p:cNvPr id="2" name="Rectangle 1"/>
          <p:cNvSpPr/>
          <p:nvPr/>
        </p:nvSpPr>
        <p:spPr>
          <a:xfrm>
            <a:off x="7491917" y="6591823"/>
            <a:ext cx="91416" cy="99647"/>
          </a:xfrm>
          <a:prstGeom prst="rect">
            <a:avLst/>
          </a:prstGeom>
          <a:gradFill flip="none" rotWithShape="1">
            <a:gsLst>
              <a:gs pos="0">
                <a:schemeClr val="bg1">
                  <a:lumMod val="65000"/>
                </a:schemeClr>
              </a:gs>
              <a:gs pos="17000">
                <a:schemeClr val="bg1">
                  <a:lumMod val="85000"/>
                  <a:shade val="67500"/>
                  <a:satMod val="115000"/>
                </a:schemeClr>
              </a:gs>
              <a:gs pos="59000">
                <a:schemeClr val="bg1">
                  <a:lumMod val="85000"/>
                  <a:shade val="100000"/>
                  <a:satMod val="115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91439" tIns="45719" rIns="91439" bIns="45719" rtlCol="0" anchor="ctr"/>
          <a:lstStyle/>
          <a:p>
            <a:pPr algn="ctr" defTabSz="914400"/>
            <a:endParaRPr lang="en-US" dirty="0">
              <a:solidFill>
                <a:prstClr val="white"/>
              </a:solidFill>
            </a:endParaRPr>
          </a:p>
        </p:txBody>
      </p:sp>
      <p:sp>
        <p:nvSpPr>
          <p:cNvPr id="61" name="Rectangle 27"/>
          <p:cNvSpPr>
            <a:spLocks noChangeArrowheads="1"/>
          </p:cNvSpPr>
          <p:nvPr/>
        </p:nvSpPr>
        <p:spPr bwMode="gray">
          <a:xfrm>
            <a:off x="7132015" y="5336143"/>
            <a:ext cx="2498820" cy="1495043"/>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69" name="Text Box 38"/>
          <p:cNvSpPr txBox="1">
            <a:spLocks noChangeArrowheads="1"/>
          </p:cNvSpPr>
          <p:nvPr/>
        </p:nvSpPr>
        <p:spPr bwMode="gray">
          <a:xfrm>
            <a:off x="7214241" y="5274628"/>
            <a:ext cx="1513051"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ct val="15000"/>
              </a:spcBef>
              <a:spcAft>
                <a:spcPct val="15000"/>
              </a:spcAft>
              <a:buClr>
                <a:prstClr val="white">
                  <a:lumMod val="50000"/>
                </a:prstClr>
              </a:buClr>
            </a:pPr>
            <a:r>
              <a:rPr lang="en-US" sz="1200" b="1" dirty="0" smtClean="0">
                <a:solidFill>
                  <a:srgbClr val="FF0000"/>
                </a:solidFill>
                <a:latin typeface="Trebuchet MS" panose="020B0603020202020204" pitchFamily="34" charset="0"/>
              </a:rPr>
              <a:t>Key Action Items</a:t>
            </a:r>
            <a:endParaRPr lang="en-US" sz="1200" b="1" dirty="0">
              <a:solidFill>
                <a:srgbClr val="FF0000"/>
              </a:solidFill>
              <a:latin typeface="Trebuchet MS" panose="020B0603020202020204" pitchFamily="34" charset="0"/>
            </a:endParaRPr>
          </a:p>
        </p:txBody>
      </p:sp>
      <p:grpSp>
        <p:nvGrpSpPr>
          <p:cNvPr id="9" name="Group 8"/>
          <p:cNvGrpSpPr/>
          <p:nvPr/>
        </p:nvGrpSpPr>
        <p:grpSpPr>
          <a:xfrm>
            <a:off x="7132014" y="923809"/>
            <a:ext cx="5007659" cy="4287526"/>
            <a:chOff x="5332393" y="1176805"/>
            <a:chExt cx="3779368" cy="2114563"/>
          </a:xfrm>
        </p:grpSpPr>
        <p:sp>
          <p:nvSpPr>
            <p:cNvPr id="65" name="Rectangle 3"/>
            <p:cNvSpPr>
              <a:spLocks noChangeArrowheads="1"/>
            </p:cNvSpPr>
            <p:nvPr/>
          </p:nvSpPr>
          <p:spPr bwMode="gray">
            <a:xfrm>
              <a:off x="5332393" y="1176805"/>
              <a:ext cx="3779368" cy="2114563"/>
            </a:xfrm>
            <a:prstGeom prst="rect">
              <a:avLst/>
            </a:prstGeom>
            <a:solidFill>
              <a:srgbClr val="FFFFFF"/>
            </a:solidFill>
            <a:ln w="19050">
              <a:solidFill>
                <a:schemeClr val="tx1"/>
              </a:solidFill>
              <a:miter lim="800000"/>
            </a:ln>
          </p:spPr>
          <p:txBody>
            <a:bodyPr wrap="none" anchor="ctr"/>
            <a:lstStyle/>
            <a:p>
              <a:pPr algn="ctr" defTabSz="914400"/>
              <a:endParaRPr lang="en-US" sz="2400" dirty="0">
                <a:solidFill>
                  <a:prstClr val="black"/>
                </a:solidFill>
              </a:endParaRPr>
            </a:p>
          </p:txBody>
        </p:sp>
        <p:sp>
          <p:nvSpPr>
            <p:cNvPr id="66" name="Text Box 38"/>
            <p:cNvSpPr txBox="1">
              <a:spLocks noChangeArrowheads="1"/>
            </p:cNvSpPr>
            <p:nvPr/>
          </p:nvSpPr>
          <p:spPr bwMode="gray">
            <a:xfrm>
              <a:off x="5386366" y="1187468"/>
              <a:ext cx="1703647" cy="92845"/>
            </a:xfrm>
            <a:prstGeom prst="rect">
              <a:avLst/>
            </a:prstGeom>
            <a:solidFill>
              <a:schemeClr val="bg1"/>
            </a:solidFill>
            <a:ln w="9525">
              <a:solidFill>
                <a:schemeClr val="bg1"/>
              </a:solidFill>
              <a:miter lim="800000"/>
            </a:ln>
          </p:spPr>
          <p:txBody>
            <a:bodyPr wrap="square" tIns="0"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defTabSz="914400">
                <a:spcBef>
                  <a:spcPct val="15000"/>
                </a:spcBef>
                <a:spcAft>
                  <a:spcPct val="15000"/>
                </a:spcAft>
                <a:buClr>
                  <a:srgbClr val="006699"/>
                </a:buClr>
              </a:pPr>
              <a:r>
                <a:rPr lang="en-US" sz="1200" b="1" dirty="0">
                  <a:solidFill>
                    <a:srgbClr val="FF0000"/>
                  </a:solidFill>
                  <a:latin typeface="Trebuchet MS" panose="020B0603020202020204" pitchFamily="34" charset="0"/>
                </a:rPr>
                <a:t>Planned Key Milestones</a:t>
              </a:r>
              <a:endParaRPr lang="en-US" sz="1200" b="1" dirty="0">
                <a:solidFill>
                  <a:srgbClr val="FF0000"/>
                </a:solidFill>
                <a:latin typeface="Trebuchet MS" panose="020B0603020202020204" pitchFamily="34" charset="0"/>
              </a:endParaRPr>
            </a:p>
          </p:txBody>
        </p:sp>
      </p:grpSp>
      <p:sp>
        <p:nvSpPr>
          <p:cNvPr id="50" name="Rectangle 3"/>
          <p:cNvSpPr>
            <a:spLocks noChangeArrowheads="1"/>
          </p:cNvSpPr>
          <p:nvPr/>
        </p:nvSpPr>
        <p:spPr bwMode="gray">
          <a:xfrm>
            <a:off x="144774" y="6586377"/>
            <a:ext cx="6920101" cy="244809"/>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51" name="Text Box 38"/>
          <p:cNvSpPr txBox="1">
            <a:spLocks noChangeArrowheads="1"/>
          </p:cNvSpPr>
          <p:nvPr/>
        </p:nvSpPr>
        <p:spPr bwMode="gray">
          <a:xfrm>
            <a:off x="187851" y="6634852"/>
            <a:ext cx="1410876" cy="1692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defTabSz="914400">
              <a:spcBef>
                <a:spcPct val="15000"/>
              </a:spcBef>
              <a:spcAft>
                <a:spcPct val="15000"/>
              </a:spcAft>
              <a:buClr>
                <a:srgbClr val="006699"/>
              </a:buClr>
            </a:pPr>
            <a:r>
              <a:rPr lang="en-US" sz="1100" b="1" dirty="0">
                <a:solidFill>
                  <a:srgbClr val="FF0000"/>
                </a:solidFill>
                <a:latin typeface="Trebuchet MS" panose="020B0603020202020204" pitchFamily="34" charset="0"/>
              </a:rPr>
              <a:t>Milestone Legend</a:t>
            </a:r>
            <a:endParaRPr lang="en-US" sz="1100" b="1" dirty="0">
              <a:solidFill>
                <a:srgbClr val="FF0000"/>
              </a:solidFill>
              <a:latin typeface="Trebuchet MS" panose="020B0603020202020204" pitchFamily="34" charset="0"/>
            </a:endParaRPr>
          </a:p>
        </p:txBody>
      </p:sp>
      <p:sp>
        <p:nvSpPr>
          <p:cNvPr id="47" name="Rectangle 46"/>
          <p:cNvSpPr/>
          <p:nvPr/>
        </p:nvSpPr>
        <p:spPr>
          <a:xfrm>
            <a:off x="155289" y="5313220"/>
            <a:ext cx="3579795" cy="1107994"/>
          </a:xfrm>
          <a:prstGeom prst="rect">
            <a:avLst/>
          </a:prstGeom>
        </p:spPr>
        <p:txBody>
          <a:bodyPr wrap="square" lIns="91439" tIns="45719" rIns="91439" bIns="45719">
            <a:spAutoFit/>
          </a:bodyPr>
          <a:lstStyle/>
          <a:p>
            <a:pPr marL="304800" indent="-304800" defTabSz="914400">
              <a:buFont typeface="+mj-lt"/>
              <a:buAutoNum type="arabicPeriod"/>
            </a:pPr>
            <a:endParaRPr lang="en-US" sz="1100" dirty="0">
              <a:solidFill>
                <a:prstClr val="black"/>
              </a:solidFill>
              <a:latin typeface="Trebuchet MS" panose="020B0603020202020204" pitchFamily="34" charset="0"/>
            </a:endParaRPr>
          </a:p>
          <a:p>
            <a:pPr defTabSz="914400"/>
            <a:endParaRPr lang="en-US" sz="1100" dirty="0">
              <a:solidFill>
                <a:prstClr val="black"/>
              </a:solidFill>
            </a:endParaRPr>
          </a:p>
          <a:p>
            <a:pPr marL="304800" indent="-304800" defTabSz="914400">
              <a:buFont typeface="+mj-lt"/>
              <a:buAutoNum type="arabicPeriod"/>
            </a:pPr>
            <a:endParaRPr lang="en-US" sz="1100" dirty="0">
              <a:solidFill>
                <a:prstClr val="black"/>
              </a:solidFill>
            </a:endParaRPr>
          </a:p>
          <a:p>
            <a:pPr marL="228600" indent="-228600" defTabSz="914400">
              <a:buFont typeface="Arial" panose="020B0604020202020204" pitchFamily="34" charset="0"/>
              <a:buChar char="•"/>
            </a:pPr>
            <a:endParaRPr lang="en-US" sz="1100" dirty="0">
              <a:solidFill>
                <a:prstClr val="black"/>
              </a:solidFill>
            </a:endParaRPr>
          </a:p>
          <a:p>
            <a:pPr marL="228600" indent="-228600" defTabSz="914400">
              <a:buFont typeface="Arial" panose="020B0604020202020204" pitchFamily="34" charset="0"/>
              <a:buChar char="•"/>
            </a:pPr>
            <a:endParaRPr lang="en-US" sz="1100" dirty="0">
              <a:solidFill>
                <a:prstClr val="black"/>
              </a:solidFill>
            </a:endParaRPr>
          </a:p>
          <a:p>
            <a:pPr marL="228600" indent="-228600" defTabSz="914400">
              <a:buClr>
                <a:srgbClr val="44546A">
                  <a:lumMod val="75000"/>
                </a:srgbClr>
              </a:buClr>
              <a:buSzPct val="120000"/>
              <a:buFont typeface="Arial" panose="020B0604020202020204" pitchFamily="34" charset="0"/>
              <a:buChar char="•"/>
              <a:defRPr/>
            </a:pPr>
            <a:endParaRPr lang="en-US" sz="1100" dirty="0">
              <a:solidFill>
                <a:prstClr val="black"/>
              </a:solidFill>
              <a:latin typeface="Trebuchet MS" panose="020B0603020202020204" pitchFamily="34" charset="0"/>
            </a:endParaRPr>
          </a:p>
        </p:txBody>
      </p:sp>
      <p:sp>
        <p:nvSpPr>
          <p:cNvPr id="38" name="Rectangle 37"/>
          <p:cNvSpPr/>
          <p:nvPr/>
        </p:nvSpPr>
        <p:spPr>
          <a:xfrm>
            <a:off x="2230994" y="-23270"/>
            <a:ext cx="3678877" cy="461663"/>
          </a:xfrm>
          <a:prstGeom prst="rect">
            <a:avLst/>
          </a:prstGeom>
        </p:spPr>
        <p:txBody>
          <a:bodyPr wrap="square" lIns="91439" tIns="45719" rIns="91439" bIns="45719">
            <a:spAutoFit/>
          </a:bodyPr>
          <a:lstStyle/>
          <a:p>
            <a:r>
              <a:rPr lang="en-US" sz="2400" b="1" dirty="0" smtClean="0">
                <a:solidFill>
                  <a:schemeClr val="bg1"/>
                </a:solidFill>
                <a:latin typeface="Trebuchet MS" panose="020B0603020202020204" pitchFamily="34" charset="0"/>
              </a:rPr>
              <a:t>NPD Web Application</a:t>
            </a:r>
            <a:endParaRPr lang="en-US" sz="2400" dirty="0">
              <a:solidFill>
                <a:schemeClr val="bg1"/>
              </a:solidFill>
              <a:latin typeface="Trebuchet MS" panose="020B0603020202020204" pitchFamily="34" charset="0"/>
            </a:endParaRPr>
          </a:p>
        </p:txBody>
      </p:sp>
      <p:cxnSp>
        <p:nvCxnSpPr>
          <p:cNvPr id="39" name="Straight Connector 38"/>
          <p:cNvCxnSpPr/>
          <p:nvPr/>
        </p:nvCxnSpPr>
        <p:spPr>
          <a:xfrm flipV="1">
            <a:off x="17685" y="826722"/>
            <a:ext cx="12174315" cy="537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 Box 38"/>
          <p:cNvSpPr txBox="1">
            <a:spLocks noChangeArrowheads="1"/>
          </p:cNvSpPr>
          <p:nvPr/>
        </p:nvSpPr>
        <p:spPr bwMode="gray">
          <a:xfrm>
            <a:off x="3890536" y="2575577"/>
            <a:ext cx="3125143" cy="178498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a:solidFill>
                  <a:srgbClr val="000000"/>
                </a:solidFill>
                <a:latin typeface="+mn-lt"/>
                <a:cs typeface="Traditional Arabic" panose="020B0604020202020204" pitchFamily="18" charset="-78"/>
                <a:sym typeface="+mn-ea"/>
              </a:rPr>
              <a:t>Finalize the calculation for PBF &amp; Finance module.</a:t>
            </a:r>
            <a:endParaRPr lang="en-US" sz="1200" dirty="0">
              <a:solidFill>
                <a:srgbClr val="000000"/>
              </a:solidFill>
              <a:latin typeface="+mn-lt"/>
              <a:cs typeface="Traditional Arabic" panose="020B0604020202020204" pitchFamily="18" charset="-78"/>
              <a:sym typeface="+mn-ea"/>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a:solidFill>
                  <a:srgbClr val="000000"/>
                </a:solidFill>
                <a:latin typeface="+mn-lt"/>
                <a:cs typeface="Traditional Arabic" panose="020B0604020202020204" pitchFamily="18" charset="-78"/>
                <a:sym typeface="+mn-ea"/>
              </a:rPr>
              <a:t>Get the testing done for all the modules with data calculation from tester</a:t>
            </a:r>
            <a:endParaRPr lang="en-US" sz="1200" dirty="0">
              <a:solidFill>
                <a:srgbClr val="000000"/>
              </a:solidFill>
              <a:latin typeface="+mn-lt"/>
              <a:cs typeface="Traditional Arabic" panose="020B0604020202020204" pitchFamily="18" charset="-78"/>
              <a:sym typeface="+mn-ea"/>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a:solidFill>
                  <a:srgbClr val="000000"/>
                </a:solidFill>
                <a:latin typeface="+mn-lt"/>
                <a:cs typeface="Traditional Arabic" panose="020B0604020202020204" pitchFamily="18" charset="-78"/>
              </a:rPr>
              <a:t>Finalize changes for integration of Project Gantt chart</a:t>
            </a:r>
            <a:endParaRPr lang="en-US" sz="1200" dirty="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a:solidFill>
                  <a:srgbClr val="000000"/>
                </a:solidFill>
                <a:latin typeface="+mn-lt"/>
                <a:cs typeface="Traditional Arabic" panose="020B0604020202020204" pitchFamily="18" charset="-78"/>
              </a:rPr>
              <a:t>Walk through of the application with Rahul to discuss about the implementation.</a:t>
            </a:r>
            <a:endParaRPr lang="en-US" sz="1200" dirty="0">
              <a:solidFill>
                <a:srgbClr val="000000"/>
              </a:solidFill>
              <a:latin typeface="+mn-lt"/>
              <a:cs typeface="Traditional Arabic" panose="020B0604020202020204" pitchFamily="18" charset="-78"/>
            </a:endParaRPr>
          </a:p>
        </p:txBody>
      </p:sp>
      <p:sp>
        <p:nvSpPr>
          <p:cNvPr id="44" name="Text Box 38"/>
          <p:cNvSpPr txBox="1">
            <a:spLocks noChangeArrowheads="1"/>
          </p:cNvSpPr>
          <p:nvPr/>
        </p:nvSpPr>
        <p:spPr bwMode="gray">
          <a:xfrm>
            <a:off x="286409" y="2255051"/>
            <a:ext cx="248663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a:solidFill>
                  <a:srgbClr val="FF0000"/>
                </a:solidFill>
                <a:latin typeface="Trebuchet MS" panose="020B0603020202020204" pitchFamily="34" charset="0"/>
              </a:rPr>
              <a:t>Accomplishment for </a:t>
            </a:r>
            <a:r>
              <a:rPr lang="en-US" sz="1200" b="1" dirty="0" smtClean="0">
                <a:solidFill>
                  <a:srgbClr val="FF0000"/>
                </a:solidFill>
                <a:latin typeface="Trebuchet MS" panose="020B0603020202020204" pitchFamily="34" charset="0"/>
              </a:rPr>
              <a:t>the week</a:t>
            </a:r>
            <a:endParaRPr lang="en-US" sz="1200" b="1" dirty="0">
              <a:solidFill>
                <a:srgbClr val="FF0000"/>
              </a:solidFill>
              <a:latin typeface="Trebuchet MS" panose="020B0603020202020204" pitchFamily="34" charset="0"/>
            </a:endParaRPr>
          </a:p>
        </p:txBody>
      </p:sp>
      <p:sp>
        <p:nvSpPr>
          <p:cNvPr id="40" name="Rectangle 39"/>
          <p:cNvSpPr/>
          <p:nvPr/>
        </p:nvSpPr>
        <p:spPr>
          <a:xfrm>
            <a:off x="2223746" y="428851"/>
            <a:ext cx="5126355" cy="335915"/>
          </a:xfrm>
          <a:prstGeom prst="rect">
            <a:avLst/>
          </a:prstGeom>
        </p:spPr>
        <p:txBody>
          <a:bodyPr wrap="none" lIns="91376" tIns="45719" rIns="91376" bIns="45719">
            <a:spAutoFit/>
          </a:bodyPr>
          <a:lstStyle/>
          <a:p>
            <a:pPr defTabSz="913765"/>
            <a:r>
              <a:rPr lang="en-US" sz="1600" b="1" dirty="0">
                <a:solidFill>
                  <a:schemeClr val="bg1"/>
                </a:solidFill>
              </a:rPr>
              <a:t>Status update </a:t>
            </a:r>
            <a:r>
              <a:rPr lang="en-US" sz="1600" b="1" dirty="0" smtClean="0">
                <a:solidFill>
                  <a:schemeClr val="bg1"/>
                </a:solidFill>
              </a:rPr>
              <a:t>for the week 20</a:t>
            </a:r>
            <a:r>
              <a:rPr lang="en-US" sz="1600" b="1" baseline="30000" dirty="0" smtClean="0">
                <a:solidFill>
                  <a:schemeClr val="bg1"/>
                </a:solidFill>
              </a:rPr>
              <a:t>th</a:t>
            </a:r>
            <a:r>
              <a:rPr lang="en-US" sz="1600" b="1" dirty="0" smtClean="0">
                <a:solidFill>
                  <a:schemeClr val="bg1"/>
                </a:solidFill>
              </a:rPr>
              <a:t> Mar 2023 to 24</a:t>
            </a:r>
            <a:r>
              <a:rPr lang="en-US" sz="1600" b="1" baseline="30000" dirty="0" smtClean="0">
                <a:solidFill>
                  <a:schemeClr val="bg1"/>
                </a:solidFill>
              </a:rPr>
              <a:t>th</a:t>
            </a:r>
            <a:r>
              <a:rPr lang="en-US" sz="1600" b="1" dirty="0" smtClean="0">
                <a:solidFill>
                  <a:schemeClr val="bg1"/>
                </a:solidFill>
              </a:rPr>
              <a:t> Mar 2023</a:t>
            </a:r>
            <a:endParaRPr lang="en-US" sz="1600" b="1" dirty="0">
              <a:solidFill>
                <a:schemeClr val="bg1"/>
              </a:solidFill>
            </a:endParaRPr>
          </a:p>
        </p:txBody>
      </p:sp>
      <p:graphicFrame>
        <p:nvGraphicFramePr>
          <p:cNvPr id="3" name="Table 2"/>
          <p:cNvGraphicFramePr>
            <a:graphicFrameLocks noGrp="1"/>
          </p:cNvGraphicFramePr>
          <p:nvPr/>
        </p:nvGraphicFramePr>
        <p:xfrm>
          <a:off x="7193271" y="1168543"/>
          <a:ext cx="4854236" cy="2578100"/>
        </p:xfrm>
        <a:graphic>
          <a:graphicData uri="http://schemas.openxmlformats.org/drawingml/2006/table">
            <a:tbl>
              <a:tblPr firstRow="1" bandRow="1">
                <a:tableStyleId>{5C22544A-7EE6-4342-B048-85BDC9FD1C3A}</a:tableStyleId>
              </a:tblPr>
              <a:tblGrid>
                <a:gridCol w="1287062"/>
                <a:gridCol w="895848"/>
                <a:gridCol w="858498"/>
                <a:gridCol w="926379"/>
                <a:gridCol w="886449"/>
              </a:tblGrid>
              <a:tr h="477865">
                <a:tc>
                  <a:txBody>
                    <a:bodyPr/>
                    <a:lstStyle/>
                    <a:p>
                      <a:pPr marL="0" algn="ctr" defTabSz="816610" rtl="0" eaLnBrk="1" latinLnBrk="0" hangingPunct="1"/>
                      <a:r>
                        <a:rPr lang="en-GB" sz="1100" kern="1200" dirty="0" smtClean="0">
                          <a:solidFill>
                            <a:schemeClr val="bg1"/>
                          </a:solidFill>
                          <a:latin typeface="Trebuchet MS" panose="020B0603020202020204" pitchFamily="34" charset="0"/>
                          <a:ea typeface="+mn-ea"/>
                          <a:cs typeface="+mn-cs"/>
                        </a:rPr>
                        <a:t>Phase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ctr" defTabSz="816610" rtl="0" eaLnBrk="1" latinLnBrk="0" hangingPunct="1"/>
                      <a:r>
                        <a:rPr lang="en-US" altLang="en-GB" sz="1100" kern="1200" dirty="0" smtClean="0">
                          <a:solidFill>
                            <a:schemeClr val="bg1"/>
                          </a:solidFill>
                          <a:latin typeface="Trebuchet MS" panose="020B0603020202020204" pitchFamily="34" charset="0"/>
                          <a:ea typeface="+mn-ea"/>
                          <a:cs typeface="+mn-cs"/>
                        </a:rPr>
                        <a:t>Plan</a:t>
                      </a:r>
                      <a:r>
                        <a:rPr lang="en-GB" sz="1100" kern="1200" dirty="0" smtClean="0">
                          <a:solidFill>
                            <a:schemeClr val="bg1"/>
                          </a:solidFill>
                          <a:latin typeface="Trebuchet MS" panose="020B0603020202020204" pitchFamily="34" charset="0"/>
                          <a:ea typeface="+mn-ea"/>
                          <a:cs typeface="+mn-cs"/>
                        </a:rPr>
                        <a:t> Start </a:t>
                      </a:r>
                      <a:r>
                        <a:rPr lang="en-GB" sz="1100" kern="1200" dirty="0" smtClean="0">
                          <a:solidFill>
                            <a:schemeClr val="bg1"/>
                          </a:solidFill>
                          <a:latin typeface="Trebuchet MS" panose="020B0603020202020204" pitchFamily="34" charset="0"/>
                          <a:ea typeface="+mn-ea"/>
                          <a:cs typeface="+mn-cs"/>
                        </a:rPr>
                        <a:t>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indent="0" algn="ctr" defTabSz="816610" rtl="0" eaLnBrk="1" fontAlgn="auto" latinLnBrk="0" hangingPunct="1">
                        <a:lnSpc>
                          <a:spcPct val="100000"/>
                        </a:lnSpc>
                        <a:spcBef>
                          <a:spcPts val="0"/>
                        </a:spcBef>
                        <a:spcAft>
                          <a:spcPts val="0"/>
                        </a:spcAft>
                        <a:buClrTx/>
                        <a:buSzTx/>
                        <a:buFontTx/>
                        <a:buNone/>
                        <a:defRPr/>
                      </a:pPr>
                      <a:r>
                        <a:rPr lang="en-US" altLang="en-GB" sz="1100" kern="1200" dirty="0" smtClean="0">
                          <a:solidFill>
                            <a:schemeClr val="bg1"/>
                          </a:solidFill>
                          <a:latin typeface="Trebuchet MS" panose="020B0603020202020204" pitchFamily="34" charset="0"/>
                          <a:ea typeface="+mn-ea"/>
                          <a:cs typeface="+mn-cs"/>
                        </a:rPr>
                        <a:t>Plan </a:t>
                      </a:r>
                      <a:r>
                        <a:rPr lang="en-GB" sz="1100" kern="1200" dirty="0" smtClean="0">
                          <a:solidFill>
                            <a:schemeClr val="bg1"/>
                          </a:solidFill>
                          <a:latin typeface="Trebuchet MS" panose="020B0603020202020204" pitchFamily="34" charset="0"/>
                          <a:ea typeface="+mn-ea"/>
                          <a:cs typeface="+mn-cs"/>
                        </a:rPr>
                        <a:t>End 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ctr" defTabSz="816610" rtl="0" eaLnBrk="1" latinLnBrk="0" hangingPunct="1"/>
                      <a:r>
                        <a:rPr lang="en-GB" sz="1100" kern="1200" dirty="0">
                          <a:solidFill>
                            <a:schemeClr val="bg1"/>
                          </a:solidFill>
                          <a:latin typeface="Trebuchet MS" panose="020B0603020202020204" pitchFamily="34" charset="0"/>
                          <a:ea typeface="+mn-ea"/>
                          <a:cs typeface="+mn-cs"/>
                        </a:rPr>
                        <a:t>Actual </a:t>
                      </a:r>
                      <a:endParaRPr lang="en-GB" sz="1100" kern="1200" dirty="0">
                        <a:solidFill>
                          <a:schemeClr val="bg1"/>
                        </a:solidFill>
                        <a:latin typeface="Trebuchet MS" panose="020B0603020202020204" pitchFamily="34" charset="0"/>
                        <a:ea typeface="+mn-ea"/>
                        <a:cs typeface="+mn-cs"/>
                      </a:endParaRPr>
                    </a:p>
                    <a:p>
                      <a:pPr marL="0" algn="ctr" defTabSz="816610" rtl="0" eaLnBrk="1" latinLnBrk="0" hangingPunct="1"/>
                      <a:r>
                        <a:rPr lang="en-GB" sz="1100" kern="1200" dirty="0" smtClean="0">
                          <a:solidFill>
                            <a:schemeClr val="bg1"/>
                          </a:solidFill>
                          <a:latin typeface="Trebuchet MS" panose="020B0603020202020204" pitchFamily="34" charset="0"/>
                          <a:ea typeface="+mn-ea"/>
                          <a:cs typeface="+mn-cs"/>
                        </a:rPr>
                        <a:t>Start 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l" defTabSz="816610" rtl="0" eaLnBrk="1" latinLnBrk="0" hangingPunct="1"/>
                      <a:r>
                        <a:rPr lang="en-GB" sz="1100" kern="1200" dirty="0">
                          <a:solidFill>
                            <a:schemeClr val="bg1"/>
                          </a:solidFill>
                          <a:latin typeface="Trebuchet MS" panose="020B0603020202020204" pitchFamily="34" charset="0"/>
                          <a:ea typeface="+mn-ea"/>
                          <a:cs typeface="+mn-cs"/>
                        </a:rPr>
                        <a:t>Actual</a:t>
                      </a:r>
                      <a:endParaRPr lang="en-GB" sz="1100" kern="1200" dirty="0">
                        <a:solidFill>
                          <a:schemeClr val="bg1"/>
                        </a:solidFill>
                        <a:latin typeface="Trebuchet MS" panose="020B0603020202020204" pitchFamily="34" charset="0"/>
                        <a:ea typeface="+mn-ea"/>
                        <a:cs typeface="+mn-cs"/>
                      </a:endParaRPr>
                    </a:p>
                    <a:p>
                      <a:pPr marL="0" algn="l" defTabSz="816610" rtl="0" eaLnBrk="1" latinLnBrk="0" hangingPunct="1"/>
                      <a:r>
                        <a:rPr lang="en-GB" sz="1100" kern="1200" dirty="0" smtClean="0">
                          <a:solidFill>
                            <a:schemeClr val="bg1"/>
                          </a:solidFill>
                          <a:latin typeface="Trebuchet MS" panose="020B0603020202020204" pitchFamily="34" charset="0"/>
                          <a:ea typeface="+mn-ea"/>
                          <a:cs typeface="+mn-cs"/>
                        </a:rPr>
                        <a:t>End</a:t>
                      </a:r>
                      <a:r>
                        <a:rPr lang="en-GB" sz="1100" kern="1200" baseline="0" dirty="0" smtClean="0">
                          <a:solidFill>
                            <a:schemeClr val="bg1"/>
                          </a:solidFill>
                          <a:latin typeface="Trebuchet MS" panose="020B0603020202020204" pitchFamily="34" charset="0"/>
                          <a:ea typeface="+mn-ea"/>
                          <a:cs typeface="+mn-cs"/>
                        </a:rPr>
                        <a:t> 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93479">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Kick-Off</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7-Mar-22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7-Mar-22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7-Mar-22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7-Mar-22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1527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Req. </a:t>
                      </a:r>
                      <a:endParaRPr lang="en-US" sz="1000" kern="1200" dirty="0" smtClean="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gathering</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7-Mar-22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15-Apr-22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7-Mar-22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19-Aug-22</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Code </a:t>
                      </a:r>
                      <a:endParaRPr lang="en-US" sz="1000" kern="1200" dirty="0" smtClean="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Analysis</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9-Mar-22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25-Mar-22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11-Mar-22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29-Mar-22</a:t>
                      </a:r>
                      <a:endParaRPr lang="en-US" sz="1000" kern="1200" dirty="0">
                        <a:solidFill>
                          <a:schemeClr val="bg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857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Solution </a:t>
                      </a:r>
                      <a:endParaRPr lang="en-US" sz="1000" kern="1200" dirty="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Architect</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18-Apr-22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13-May-22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sym typeface="+mn-ea"/>
                        </a:rPr>
                        <a:t>15-Dec-22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6-Jan-23</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2672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Database</a:t>
                      </a:r>
                      <a:endParaRPr lang="en-US" sz="1000" kern="1200" dirty="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Design</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18-Apr-22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22-Apr-22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sym typeface="+mn-ea"/>
                        </a:rPr>
                        <a:t>15-Dec-22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30-Dec-22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8570">
                <a:tc>
                  <a:txBody>
                    <a:bodyPr/>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Development</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25-Apr-22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15-Jul-22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sym typeface="+mn-ea"/>
                        </a:rPr>
                        <a:t>26-Dec-22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1" name="Rectangle 10"/>
          <p:cNvSpPr/>
          <p:nvPr/>
        </p:nvSpPr>
        <p:spPr>
          <a:xfrm>
            <a:off x="104054" y="1155854"/>
            <a:ext cx="4419321" cy="951865"/>
          </a:xfrm>
          <a:prstGeom prst="rect">
            <a:avLst/>
          </a:prstGeom>
        </p:spPr>
        <p:txBody>
          <a:bodyPr wrap="square" lIns="91438" tIns="45719" rIns="91438" bIns="45719">
            <a:spAutoFit/>
          </a:bodyPr>
          <a:lstStyle/>
          <a:p>
            <a:pPr marL="342900" indent="-342900">
              <a:buClr>
                <a:prstClr val="white">
                  <a:lumMod val="50000"/>
                </a:prstClr>
              </a:buClr>
              <a:buAutoNum type="arabicPeriod"/>
            </a:pPr>
            <a:r>
              <a:rPr lang="en-US" altLang="en-IN" sz="1400" dirty="0" smtClean="0">
                <a:solidFill>
                  <a:srgbClr val="000000"/>
                </a:solidFill>
              </a:rPr>
              <a:t>Finalized the flow of PIDF &amp; Project module</a:t>
            </a:r>
            <a:endParaRPr lang="en-US" altLang="en-IN" sz="1400" dirty="0" smtClean="0">
              <a:solidFill>
                <a:srgbClr val="000000"/>
              </a:solidFill>
            </a:endParaRPr>
          </a:p>
          <a:p>
            <a:pPr marL="342900" indent="-342900">
              <a:buClr>
                <a:prstClr val="white">
                  <a:lumMod val="50000"/>
                </a:prstClr>
              </a:buClr>
              <a:buAutoNum type="arabicPeriod"/>
            </a:pPr>
            <a:r>
              <a:rPr lang="en-US" altLang="en-IN" sz="1400" dirty="0" smtClean="0">
                <a:solidFill>
                  <a:srgbClr val="000000"/>
                </a:solidFill>
              </a:rPr>
              <a:t>Calculation section for PBF &amp; Finance module is in progress</a:t>
            </a:r>
            <a:endParaRPr lang="en-US" altLang="en-IN" sz="1400" dirty="0" smtClean="0">
              <a:solidFill>
                <a:srgbClr val="000000"/>
              </a:solidFill>
            </a:endParaRPr>
          </a:p>
          <a:p>
            <a:pPr marL="342900" indent="-342900">
              <a:buClr>
                <a:prstClr val="white">
                  <a:lumMod val="50000"/>
                </a:prstClr>
              </a:buClr>
              <a:buAutoNum type="arabicPeriod"/>
            </a:pPr>
            <a:r>
              <a:rPr lang="en-US" altLang="en-IN" sz="1400" dirty="0" smtClean="0">
                <a:solidFill>
                  <a:srgbClr val="000000"/>
                </a:solidFill>
              </a:rPr>
              <a:t>Testing completed for Core modules of PIDF</a:t>
            </a:r>
            <a:endParaRPr lang="en-US" altLang="en-IN" sz="1400" dirty="0" smtClean="0">
              <a:solidFill>
                <a:srgbClr val="000000"/>
              </a:solidFill>
            </a:endParaRPr>
          </a:p>
        </p:txBody>
      </p:sp>
      <p:sp>
        <p:nvSpPr>
          <p:cNvPr id="43" name="Rectangle 25"/>
          <p:cNvSpPr>
            <a:spLocks noChangeArrowheads="1"/>
          </p:cNvSpPr>
          <p:nvPr/>
        </p:nvSpPr>
        <p:spPr bwMode="gray">
          <a:xfrm>
            <a:off x="3861708" y="5106086"/>
            <a:ext cx="3191137" cy="1433664"/>
          </a:xfrm>
          <a:prstGeom prst="rect">
            <a:avLst/>
          </a:prstGeom>
          <a:solidFill>
            <a:schemeClr val="bg1"/>
          </a:solidFill>
          <a:ln w="19050">
            <a:solidFill>
              <a:schemeClr val="tx1"/>
            </a:solidFill>
            <a:miter lim="800000"/>
          </a:ln>
        </p:spPr>
        <p:txBody>
          <a:bodyPr/>
          <a:lstStyle/>
          <a:p>
            <a:pPr marL="171450" indent="-171450" defTabSz="914400">
              <a:buFont typeface="Arial" panose="020B0604020202020204" pitchFamily="34" charset="0"/>
              <a:buChar char="•"/>
            </a:pPr>
            <a:endParaRPr lang="en-US" sz="1200" dirty="0">
              <a:solidFill>
                <a:srgbClr val="FF0000"/>
              </a:solidFill>
            </a:endParaRPr>
          </a:p>
        </p:txBody>
      </p:sp>
      <p:sp>
        <p:nvSpPr>
          <p:cNvPr id="94" name="Text Box 38"/>
          <p:cNvSpPr txBox="1">
            <a:spLocks noChangeArrowheads="1"/>
          </p:cNvSpPr>
          <p:nvPr/>
        </p:nvSpPr>
        <p:spPr bwMode="gray">
          <a:xfrm>
            <a:off x="3949652" y="5056232"/>
            <a:ext cx="100287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0" bIns="0">
            <a:spAutoFit/>
          </a:bodyPr>
          <a:lstStyle>
            <a:defPPr>
              <a:defRPr lang="en-US"/>
            </a:defPPr>
            <a:lvl1pPr marL="222250" indent="-222250" defTabSz="914400" eaLnBrk="0" hangingPunct="0">
              <a:spcBef>
                <a:spcPts val="200"/>
              </a:spcBef>
              <a:spcAft>
                <a:spcPct val="15000"/>
              </a:spcAft>
              <a:buClr>
                <a:prstClr val="white">
                  <a:lumMod val="50000"/>
                </a:prstClr>
              </a:buClr>
              <a:defRPr sz="1200" b="1">
                <a:solidFill>
                  <a:srgbClr val="000000"/>
                </a:solidFill>
                <a:latin typeface="Trebuchet MS" panose="020B0603020202020204" pitchFamily="34" charset="0"/>
                <a:cs typeface="Arial" panose="020B0604020202020204" pitchFamily="34" charset="0"/>
              </a:defRPr>
            </a:lvl1pPr>
            <a:lvl2pPr marL="742950" indent="-285750" eaLnBrk="0" hangingPunct="0">
              <a:defRPr sz="1600">
                <a:latin typeface="Arial" panose="020B0604020202020204" pitchFamily="34" charset="0"/>
                <a:cs typeface="Arial" panose="020B0604020202020204" pitchFamily="34" charset="0"/>
              </a:defRPr>
            </a:lvl2pPr>
            <a:lvl3pPr marL="1143000" indent="-228600" eaLnBrk="0" hangingPunct="0">
              <a:defRPr sz="1600">
                <a:latin typeface="Arial" panose="020B0604020202020204" pitchFamily="34" charset="0"/>
                <a:cs typeface="Arial" panose="020B0604020202020204" pitchFamily="34" charset="0"/>
              </a:defRPr>
            </a:lvl3pPr>
            <a:lvl4pPr marL="1600200" indent="-228600" eaLnBrk="0" hangingPunct="0">
              <a:defRPr sz="1600">
                <a:latin typeface="Arial" panose="020B0604020202020204" pitchFamily="34" charset="0"/>
                <a:cs typeface="Arial" panose="020B0604020202020204" pitchFamily="34" charset="0"/>
              </a:defRPr>
            </a:lvl4pPr>
            <a:lvl5pPr marL="2057400" indent="-228600" eaLnBrk="0" hangingPunct="0">
              <a:defRPr sz="1600">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latin typeface="Arial" panose="020B0604020202020204" pitchFamily="34" charset="0"/>
                <a:cs typeface="Arial" panose="020B0604020202020204" pitchFamily="34" charset="0"/>
              </a:defRPr>
            </a:lvl9pPr>
          </a:lstStyle>
          <a:p>
            <a:r>
              <a:rPr lang="en-US" dirty="0">
                <a:solidFill>
                  <a:srgbClr val="FF0000"/>
                </a:solidFill>
              </a:rPr>
              <a:t>Key Risks</a:t>
            </a:r>
            <a:endParaRPr lang="en-US" dirty="0">
              <a:solidFill>
                <a:srgbClr val="FF0000"/>
              </a:solidFill>
            </a:endParaRPr>
          </a:p>
        </p:txBody>
      </p:sp>
      <p:pic>
        <p:nvPicPr>
          <p:cNvPr id="46" name="Picture 45" descr="emcure.com/wp-content/uploads/2021/08/logo.pn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36849" y="237464"/>
            <a:ext cx="1576705" cy="428625"/>
          </a:xfrm>
          <a:prstGeom prst="rect">
            <a:avLst/>
          </a:prstGeom>
          <a:noFill/>
          <a:ln>
            <a:noFill/>
          </a:ln>
        </p:spPr>
      </p:pic>
      <p:sp>
        <p:nvSpPr>
          <p:cNvPr id="52" name="Text Box 38"/>
          <p:cNvSpPr txBox="1">
            <a:spLocks noChangeArrowheads="1"/>
          </p:cNvSpPr>
          <p:nvPr/>
        </p:nvSpPr>
        <p:spPr bwMode="gray">
          <a:xfrm>
            <a:off x="8347006" y="243292"/>
            <a:ext cx="1538461" cy="215444"/>
          </a:xfrm>
          <a:prstGeom prst="rect">
            <a:avLst/>
          </a:prstGeom>
          <a:solidFill>
            <a:srgbClr val="FF0000"/>
          </a:solidFill>
          <a:ln>
            <a:noFill/>
          </a:ln>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lvl="0" algn="just">
              <a:spcBef>
                <a:spcPts val="600"/>
              </a:spcBef>
            </a:pPr>
            <a:r>
              <a:rPr lang="en-US" sz="1400" b="1" dirty="0" smtClean="0">
                <a:solidFill>
                  <a:schemeClr val="bg1"/>
                </a:solidFill>
                <a:latin typeface="Trebuchet MS" panose="020B0603020202020204" pitchFamily="34" charset="0"/>
                <a:cs typeface="Traditional Arabic" panose="020B0604020202020204" pitchFamily="18" charset="-78"/>
              </a:rPr>
              <a:t>PM : Nilesh Jain</a:t>
            </a:r>
            <a:endParaRPr lang="en-US" sz="1400" b="1" dirty="0">
              <a:solidFill>
                <a:schemeClr val="bg1"/>
              </a:solidFill>
              <a:latin typeface="Trebuchet MS" panose="020B0603020202020204" pitchFamily="34" charset="0"/>
              <a:cs typeface="Traditional Arabic" panose="020B0604020202020204" pitchFamily="18" charset="-78"/>
            </a:endParaRPr>
          </a:p>
        </p:txBody>
      </p:sp>
      <p:sp>
        <p:nvSpPr>
          <p:cNvPr id="55" name="Text Box 38"/>
          <p:cNvSpPr txBox="1">
            <a:spLocks noChangeArrowheads="1"/>
          </p:cNvSpPr>
          <p:nvPr/>
        </p:nvSpPr>
        <p:spPr bwMode="gray">
          <a:xfrm>
            <a:off x="286409" y="945429"/>
            <a:ext cx="248663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smtClean="0">
                <a:solidFill>
                  <a:srgbClr val="FF0000"/>
                </a:solidFill>
                <a:latin typeface="Trebuchet MS" panose="020B0603020202020204" pitchFamily="34" charset="0"/>
              </a:rPr>
              <a:t>Project overall progress</a:t>
            </a:r>
            <a:endParaRPr lang="en-US" sz="1200" b="1" dirty="0">
              <a:solidFill>
                <a:srgbClr val="FF0000"/>
              </a:solidFill>
              <a:latin typeface="Trebuchet MS" panose="020B0603020202020204" pitchFamily="34" charset="0"/>
            </a:endParaRPr>
          </a:p>
        </p:txBody>
      </p:sp>
      <p:sp>
        <p:nvSpPr>
          <p:cNvPr id="57" name="Text Box 38"/>
          <p:cNvSpPr txBox="1">
            <a:spLocks noChangeArrowheads="1"/>
          </p:cNvSpPr>
          <p:nvPr/>
        </p:nvSpPr>
        <p:spPr bwMode="gray">
          <a:xfrm>
            <a:off x="3965452" y="2261504"/>
            <a:ext cx="248663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smtClean="0">
                <a:solidFill>
                  <a:srgbClr val="FF0000"/>
                </a:solidFill>
                <a:latin typeface="Trebuchet MS" panose="020B0603020202020204" pitchFamily="34" charset="0"/>
              </a:rPr>
              <a:t>Key activities for next week</a:t>
            </a:r>
            <a:endParaRPr lang="en-US" sz="1200" b="1" dirty="0">
              <a:solidFill>
                <a:srgbClr val="FF0000"/>
              </a:solidFill>
              <a:latin typeface="Trebuchet MS" panose="020B0603020202020204" pitchFamily="34" charset="0"/>
            </a:endParaRPr>
          </a:p>
        </p:txBody>
      </p:sp>
      <p:sp>
        <p:nvSpPr>
          <p:cNvPr id="58" name="Text Box 38"/>
          <p:cNvSpPr txBox="1">
            <a:spLocks noChangeArrowheads="1"/>
          </p:cNvSpPr>
          <p:nvPr/>
        </p:nvSpPr>
        <p:spPr bwMode="gray">
          <a:xfrm>
            <a:off x="2676792" y="6629578"/>
            <a:ext cx="1116554"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Completed</a:t>
            </a:r>
            <a:endParaRPr lang="en-US" sz="1200" dirty="0">
              <a:solidFill>
                <a:srgbClr val="000000"/>
              </a:solidFill>
              <a:latin typeface="+mn-lt"/>
              <a:cs typeface="Traditional Arabic" panose="020B0604020202020204" pitchFamily="18" charset="-78"/>
            </a:endParaRPr>
          </a:p>
        </p:txBody>
      </p:sp>
      <p:sp>
        <p:nvSpPr>
          <p:cNvPr id="59" name="Text Box 38"/>
          <p:cNvSpPr txBox="1">
            <a:spLocks noChangeArrowheads="1"/>
          </p:cNvSpPr>
          <p:nvPr/>
        </p:nvSpPr>
        <p:spPr bwMode="gray">
          <a:xfrm>
            <a:off x="1661737" y="6626949"/>
            <a:ext cx="1249055"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On Track</a:t>
            </a:r>
            <a:endParaRPr lang="en-US" sz="1200" dirty="0">
              <a:solidFill>
                <a:srgbClr val="000000"/>
              </a:solidFill>
              <a:latin typeface="+mn-lt"/>
              <a:cs typeface="Traditional Arabic" panose="020B0604020202020204" pitchFamily="18" charset="-78"/>
            </a:endParaRPr>
          </a:p>
        </p:txBody>
      </p:sp>
      <p:sp>
        <p:nvSpPr>
          <p:cNvPr id="60" name="Text Box 38"/>
          <p:cNvSpPr txBox="1">
            <a:spLocks noChangeArrowheads="1"/>
          </p:cNvSpPr>
          <p:nvPr/>
        </p:nvSpPr>
        <p:spPr bwMode="gray">
          <a:xfrm>
            <a:off x="3846642" y="6617379"/>
            <a:ext cx="132783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At Risk</a:t>
            </a:r>
            <a:endParaRPr lang="en-US" sz="1200" dirty="0">
              <a:solidFill>
                <a:srgbClr val="000000"/>
              </a:solidFill>
              <a:latin typeface="+mn-lt"/>
              <a:cs typeface="Traditional Arabic" panose="020B0604020202020204" pitchFamily="18" charset="-78"/>
            </a:endParaRPr>
          </a:p>
        </p:txBody>
      </p:sp>
      <p:sp>
        <p:nvSpPr>
          <p:cNvPr id="62" name="Text Box 38"/>
          <p:cNvSpPr txBox="1">
            <a:spLocks noChangeArrowheads="1"/>
          </p:cNvSpPr>
          <p:nvPr/>
        </p:nvSpPr>
        <p:spPr bwMode="gray">
          <a:xfrm>
            <a:off x="4778894" y="6619183"/>
            <a:ext cx="132783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Delayed</a:t>
            </a:r>
            <a:endParaRPr lang="en-US" sz="1200" dirty="0">
              <a:solidFill>
                <a:srgbClr val="000000"/>
              </a:solidFill>
              <a:latin typeface="+mn-lt"/>
              <a:cs typeface="Traditional Arabic" panose="020B0604020202020204" pitchFamily="18" charset="-78"/>
            </a:endParaRPr>
          </a:p>
        </p:txBody>
      </p:sp>
      <p:sp>
        <p:nvSpPr>
          <p:cNvPr id="63" name="Text Box 38"/>
          <p:cNvSpPr txBox="1">
            <a:spLocks noChangeArrowheads="1"/>
          </p:cNvSpPr>
          <p:nvPr/>
        </p:nvSpPr>
        <p:spPr bwMode="gray">
          <a:xfrm>
            <a:off x="5759052" y="6627158"/>
            <a:ext cx="128777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Yet to start</a:t>
            </a:r>
            <a:endParaRPr lang="en-US" sz="1200" dirty="0">
              <a:solidFill>
                <a:srgbClr val="000000"/>
              </a:solidFill>
              <a:latin typeface="+mn-lt"/>
              <a:cs typeface="Traditional Arabic" panose="020B0604020202020204" pitchFamily="18" charset="-78"/>
            </a:endParaRPr>
          </a:p>
        </p:txBody>
      </p:sp>
      <p:sp>
        <p:nvSpPr>
          <p:cNvPr id="6" name="Oval 5"/>
          <p:cNvSpPr/>
          <p:nvPr/>
        </p:nvSpPr>
        <p:spPr>
          <a:xfrm>
            <a:off x="3688816" y="6611144"/>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67" name="Oval 66"/>
          <p:cNvSpPr/>
          <p:nvPr/>
        </p:nvSpPr>
        <p:spPr>
          <a:xfrm>
            <a:off x="2548149" y="6614257"/>
            <a:ext cx="210358" cy="18279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68" name="Oval 67"/>
          <p:cNvSpPr/>
          <p:nvPr/>
        </p:nvSpPr>
        <p:spPr>
          <a:xfrm>
            <a:off x="4591641" y="6614571"/>
            <a:ext cx="210358" cy="18279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75" name="Oval 74"/>
          <p:cNvSpPr/>
          <p:nvPr/>
        </p:nvSpPr>
        <p:spPr>
          <a:xfrm>
            <a:off x="5586734" y="6618969"/>
            <a:ext cx="210358" cy="1827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76" name="Oval 75"/>
          <p:cNvSpPr/>
          <p:nvPr/>
        </p:nvSpPr>
        <p:spPr>
          <a:xfrm>
            <a:off x="6727612" y="6608014"/>
            <a:ext cx="210358" cy="18279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 Box 38"/>
          <p:cNvSpPr txBox="1">
            <a:spLocks noChangeArrowheads="1"/>
          </p:cNvSpPr>
          <p:nvPr/>
        </p:nvSpPr>
        <p:spPr bwMode="gray">
          <a:xfrm>
            <a:off x="4394200" y="945429"/>
            <a:ext cx="1843745"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smtClean="0">
                <a:solidFill>
                  <a:srgbClr val="FF0000"/>
                </a:solidFill>
                <a:latin typeface="Trebuchet MS" panose="020B0603020202020204" pitchFamily="34" charset="0"/>
              </a:rPr>
              <a:t>Project  current Status</a:t>
            </a:r>
            <a:endParaRPr lang="en-US" sz="1200" b="1" dirty="0">
              <a:solidFill>
                <a:srgbClr val="FF0000"/>
              </a:solidFill>
              <a:latin typeface="Trebuchet MS" panose="020B0603020202020204" pitchFamily="34" charset="0"/>
            </a:endParaRPr>
          </a:p>
        </p:txBody>
      </p:sp>
      <p:sp>
        <p:nvSpPr>
          <p:cNvPr id="82" name="Oval 81"/>
          <p:cNvSpPr/>
          <p:nvPr/>
        </p:nvSpPr>
        <p:spPr>
          <a:xfrm>
            <a:off x="8109846" y="1755598"/>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 Box 38"/>
          <p:cNvSpPr txBox="1">
            <a:spLocks noChangeArrowheads="1"/>
          </p:cNvSpPr>
          <p:nvPr/>
        </p:nvSpPr>
        <p:spPr bwMode="gray">
          <a:xfrm>
            <a:off x="7193272" y="5740308"/>
            <a:ext cx="2347603" cy="86169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85750" indent="-2857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a:solidFill>
                  <a:srgbClr val="000000"/>
                </a:solidFill>
                <a:latin typeface="+mn-lt"/>
                <a:cs typeface="Traditional Arabic" panose="020B0604020202020204" pitchFamily="18" charset="-78"/>
              </a:rPr>
              <a:t>Understand the calculation for Finance &amp; Management approval module.</a:t>
            </a:r>
            <a:endParaRPr lang="en-US" sz="1400" dirty="0">
              <a:solidFill>
                <a:srgbClr val="000000"/>
              </a:solidFill>
              <a:latin typeface="+mn-lt"/>
              <a:cs typeface="Traditional Arabic" panose="020B0604020202020204" pitchFamily="18" charset="-78"/>
            </a:endParaRPr>
          </a:p>
        </p:txBody>
      </p:sp>
      <p:sp>
        <p:nvSpPr>
          <p:cNvPr id="89" name="Rectangle 27"/>
          <p:cNvSpPr>
            <a:spLocks noChangeArrowheads="1"/>
          </p:cNvSpPr>
          <p:nvPr/>
        </p:nvSpPr>
        <p:spPr bwMode="gray">
          <a:xfrm>
            <a:off x="9685456" y="5313220"/>
            <a:ext cx="2454217" cy="1517966"/>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90" name="Text Box 38"/>
          <p:cNvSpPr txBox="1">
            <a:spLocks noChangeArrowheads="1"/>
          </p:cNvSpPr>
          <p:nvPr/>
        </p:nvSpPr>
        <p:spPr bwMode="gray">
          <a:xfrm>
            <a:off x="9866992" y="5274628"/>
            <a:ext cx="151305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ct val="15000"/>
              </a:spcBef>
              <a:spcAft>
                <a:spcPct val="15000"/>
              </a:spcAft>
              <a:buClr>
                <a:prstClr val="white">
                  <a:lumMod val="50000"/>
                </a:prstClr>
              </a:buClr>
            </a:pPr>
            <a:r>
              <a:rPr lang="en-US" sz="1200" b="1" dirty="0" smtClean="0">
                <a:solidFill>
                  <a:srgbClr val="FF0000"/>
                </a:solidFill>
                <a:latin typeface="Trebuchet MS" panose="020B0603020202020204" pitchFamily="34" charset="0"/>
              </a:rPr>
              <a:t>Resources</a:t>
            </a:r>
            <a:endParaRPr lang="en-US" sz="1200" b="1" dirty="0">
              <a:solidFill>
                <a:srgbClr val="FF0000"/>
              </a:solidFill>
              <a:latin typeface="Trebuchet MS" panose="020B0603020202020204" pitchFamily="34" charset="0"/>
            </a:endParaRPr>
          </a:p>
        </p:txBody>
      </p:sp>
      <p:sp>
        <p:nvSpPr>
          <p:cNvPr id="95" name="Text Box 38"/>
          <p:cNvSpPr txBox="1">
            <a:spLocks noChangeArrowheads="1"/>
          </p:cNvSpPr>
          <p:nvPr/>
        </p:nvSpPr>
        <p:spPr bwMode="gray">
          <a:xfrm>
            <a:off x="9866992" y="5688235"/>
            <a:ext cx="1048709" cy="8515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PM : 1</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BA : 0</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err="1" smtClean="0">
                <a:solidFill>
                  <a:srgbClr val="000000"/>
                </a:solidFill>
                <a:latin typeface="+mn-lt"/>
                <a:cs typeface="Traditional Arabic" panose="020B0604020202020204" pitchFamily="18" charset="-78"/>
              </a:rPr>
              <a:t>Dev</a:t>
            </a:r>
            <a:r>
              <a:rPr lang="en-US" sz="1400" dirty="0" smtClean="0">
                <a:solidFill>
                  <a:srgbClr val="000000"/>
                </a:solidFill>
                <a:latin typeface="+mn-lt"/>
                <a:cs typeface="Traditional Arabic" panose="020B0604020202020204" pitchFamily="18" charset="-78"/>
              </a:rPr>
              <a:t> : 3</a:t>
            </a:r>
            <a:endParaRPr lang="en-US" sz="1400" dirty="0">
              <a:solidFill>
                <a:srgbClr val="000000"/>
              </a:solidFill>
              <a:latin typeface="+mn-lt"/>
              <a:cs typeface="Traditional Arabic" panose="020B0604020202020204" pitchFamily="18" charset="-78"/>
            </a:endParaRPr>
          </a:p>
        </p:txBody>
      </p:sp>
      <p:sp>
        <p:nvSpPr>
          <p:cNvPr id="96" name="Text Box 38"/>
          <p:cNvSpPr txBox="1">
            <a:spLocks noChangeArrowheads="1"/>
          </p:cNvSpPr>
          <p:nvPr/>
        </p:nvSpPr>
        <p:spPr bwMode="gray">
          <a:xfrm>
            <a:off x="10915702" y="5688234"/>
            <a:ext cx="1097851" cy="8515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err="1" smtClean="0">
                <a:solidFill>
                  <a:srgbClr val="000000"/>
                </a:solidFill>
                <a:latin typeface="+mn-lt"/>
                <a:cs typeface="Traditional Arabic" panose="020B0604020202020204" pitchFamily="18" charset="-78"/>
              </a:rPr>
              <a:t>Arct</a:t>
            </a:r>
            <a:r>
              <a:rPr lang="en-US" sz="1400" dirty="0" smtClean="0">
                <a:solidFill>
                  <a:srgbClr val="000000"/>
                </a:solidFill>
                <a:latin typeface="+mn-lt"/>
                <a:cs typeface="Traditional Arabic" panose="020B0604020202020204" pitchFamily="18" charset="-78"/>
              </a:rPr>
              <a:t> : 0</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DBA : 0</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Tester:  1</a:t>
            </a:r>
            <a:endParaRPr lang="en-US" sz="1400" dirty="0" smtClean="0">
              <a:solidFill>
                <a:srgbClr val="000000"/>
              </a:solidFill>
              <a:latin typeface="+mn-lt"/>
              <a:cs typeface="Traditional Arabic" panose="020B0604020202020204" pitchFamily="18" charset="-78"/>
            </a:endParaRPr>
          </a:p>
        </p:txBody>
      </p:sp>
      <p:sp>
        <p:nvSpPr>
          <p:cNvPr id="98" name="Text Box 38"/>
          <p:cNvSpPr txBox="1">
            <a:spLocks noChangeArrowheads="1"/>
          </p:cNvSpPr>
          <p:nvPr/>
        </p:nvSpPr>
        <p:spPr bwMode="gray">
          <a:xfrm>
            <a:off x="3943935" y="5313220"/>
            <a:ext cx="2946364" cy="11074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b="1" dirty="0" smtClean="0">
                <a:solidFill>
                  <a:srgbClr val="000000"/>
                </a:solidFill>
                <a:latin typeface="+mn-lt"/>
                <a:cs typeface="Traditional Arabic" panose="020B0604020202020204" pitchFamily="18" charset="-78"/>
                <a:sym typeface="+mn-ea"/>
              </a:rPr>
              <a:t>We were expecting to close the project by 25th March but due to couple of infra related issues (VM was down, Credentials got expired, New dev user session with VM has not been setup) its been delayed</a:t>
            </a:r>
            <a:endParaRPr lang="en-US" sz="1200" b="1" dirty="0" smtClean="0">
              <a:solidFill>
                <a:srgbClr val="000000"/>
              </a:solidFill>
              <a:latin typeface="+mn-lt"/>
              <a:cs typeface="Traditional Arabic" panose="020B0604020202020204" pitchFamily="18" charset="-78"/>
            </a:endParaRPr>
          </a:p>
        </p:txBody>
      </p:sp>
      <p:sp>
        <p:nvSpPr>
          <p:cNvPr id="64" name="Oval 63"/>
          <p:cNvSpPr/>
          <p:nvPr/>
        </p:nvSpPr>
        <p:spPr>
          <a:xfrm>
            <a:off x="6212483" y="953125"/>
            <a:ext cx="210358" cy="1827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155289" y="197771"/>
            <a:ext cx="1904412" cy="469755"/>
          </a:xfrm>
          <a:prstGeom prst="rect">
            <a:avLst/>
          </a:prstGeom>
        </p:spPr>
      </p:pic>
      <p:sp>
        <p:nvSpPr>
          <p:cNvPr id="10" name="Oval 9"/>
          <p:cNvSpPr/>
          <p:nvPr/>
        </p:nvSpPr>
        <p:spPr>
          <a:xfrm>
            <a:off x="8109051" y="2575719"/>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p>
            <a:pPr algn="ctr"/>
            <a:endParaRPr lang="en-US"/>
          </a:p>
        </p:txBody>
      </p:sp>
      <p:sp>
        <p:nvSpPr>
          <p:cNvPr id="12" name="Oval 11"/>
          <p:cNvSpPr/>
          <p:nvPr/>
        </p:nvSpPr>
        <p:spPr>
          <a:xfrm>
            <a:off x="8109051" y="3437414"/>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15" name="Oval 14"/>
          <p:cNvSpPr/>
          <p:nvPr/>
        </p:nvSpPr>
        <p:spPr>
          <a:xfrm>
            <a:off x="8109051" y="2170589"/>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p>
            <a:pPr algn="ctr"/>
            <a:endParaRPr lang="en-US"/>
          </a:p>
        </p:txBody>
      </p:sp>
      <p:sp>
        <p:nvSpPr>
          <p:cNvPr id="16" name="Oval 15"/>
          <p:cNvSpPr/>
          <p:nvPr/>
        </p:nvSpPr>
        <p:spPr>
          <a:xfrm>
            <a:off x="8110114" y="3004282"/>
            <a:ext cx="210358" cy="18279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p>
            <a:pPr algn="ctr"/>
            <a:endParaRPr lang="en-US"/>
          </a:p>
        </p:txBody>
      </p:sp>
      <p:sp>
        <p:nvSpPr>
          <p:cNvPr id="17" name="Oval 16"/>
          <p:cNvSpPr/>
          <p:nvPr/>
        </p:nvSpPr>
        <p:spPr>
          <a:xfrm>
            <a:off x="8122814" y="3782157"/>
            <a:ext cx="210358" cy="18279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25"/>
          <p:cNvSpPr>
            <a:spLocks noChangeArrowheads="1"/>
          </p:cNvSpPr>
          <p:nvPr/>
        </p:nvSpPr>
        <p:spPr bwMode="gray">
          <a:xfrm>
            <a:off x="3856750" y="2315182"/>
            <a:ext cx="3207841" cy="2714728"/>
          </a:xfrm>
          <a:prstGeom prst="rect">
            <a:avLst/>
          </a:prstGeom>
          <a:solidFill>
            <a:schemeClr val="bg1"/>
          </a:solidFill>
          <a:ln w="19050">
            <a:solidFill>
              <a:schemeClr val="tx1"/>
            </a:solidFill>
            <a:miter lim="800000"/>
          </a:ln>
        </p:spPr>
        <p:txBody>
          <a:bodyPr/>
          <a:lstStyle/>
          <a:p>
            <a:pPr marL="171450" indent="-171450" defTabSz="914400">
              <a:buFont typeface="Arial" panose="020B0604020202020204" pitchFamily="34" charset="0"/>
              <a:buChar char="•"/>
            </a:pPr>
            <a:endParaRPr lang="en-US" sz="1200" dirty="0">
              <a:solidFill>
                <a:srgbClr val="FF0000"/>
              </a:solidFill>
            </a:endParaRPr>
          </a:p>
        </p:txBody>
      </p:sp>
      <p:sp>
        <p:nvSpPr>
          <p:cNvPr id="54" name="Rectangle 27"/>
          <p:cNvSpPr>
            <a:spLocks noChangeArrowheads="1"/>
          </p:cNvSpPr>
          <p:nvPr/>
        </p:nvSpPr>
        <p:spPr bwMode="gray">
          <a:xfrm>
            <a:off x="144774" y="923809"/>
            <a:ext cx="6920101" cy="1272717"/>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53" name="Rectangle 27"/>
          <p:cNvSpPr>
            <a:spLocks noChangeArrowheads="1"/>
          </p:cNvSpPr>
          <p:nvPr/>
        </p:nvSpPr>
        <p:spPr bwMode="gray">
          <a:xfrm>
            <a:off x="144775" y="2315182"/>
            <a:ext cx="3637764" cy="4224568"/>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5" name="Rectangle 4"/>
          <p:cNvSpPr/>
          <p:nvPr/>
        </p:nvSpPr>
        <p:spPr>
          <a:xfrm>
            <a:off x="2223862" y="0"/>
            <a:ext cx="7754875" cy="786943"/>
          </a:xfrm>
          <a:prstGeom prst="rect">
            <a:avLst/>
          </a:prstGeom>
          <a:solidFill>
            <a:srgbClr val="FF0000"/>
          </a:solidFill>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7" name="Text Box 38"/>
          <p:cNvSpPr txBox="1">
            <a:spLocks noChangeArrowheads="1"/>
          </p:cNvSpPr>
          <p:nvPr/>
        </p:nvSpPr>
        <p:spPr bwMode="gray">
          <a:xfrm>
            <a:off x="180137" y="2628973"/>
            <a:ext cx="3534980" cy="3689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lvl="0" indent="-171450" algn="just">
              <a:spcBef>
                <a:spcPts val="600"/>
              </a:spcBef>
              <a:buFont typeface="Arial" panose="020B0604020202020204" pitchFamily="34" charset="0"/>
              <a:buChar char="•"/>
            </a:pPr>
            <a:r>
              <a:rPr lang="en-US" sz="1200" dirty="0" smtClean="0">
                <a:solidFill>
                  <a:srgbClr val="000000"/>
                </a:solidFill>
                <a:latin typeface="+mn-lt"/>
                <a:cs typeface="Traditional Arabic" panose="020B0604020202020204" pitchFamily="18" charset="-78"/>
              </a:rPr>
              <a:t>Pre requisite for the development server has been installed</a:t>
            </a:r>
            <a:endParaRPr lang="en-US" sz="1200" dirty="0">
              <a:solidFill>
                <a:srgbClr val="000000"/>
              </a:solidFill>
              <a:latin typeface="Trebuchet MS" panose="020B0603020202020204" pitchFamily="34" charset="0"/>
              <a:cs typeface="Traditional Arabic" panose="020B0604020202020204" pitchFamily="18" charset="-78"/>
            </a:endParaRPr>
          </a:p>
        </p:txBody>
      </p:sp>
      <p:sp>
        <p:nvSpPr>
          <p:cNvPr id="2" name="Rectangle 1"/>
          <p:cNvSpPr/>
          <p:nvPr/>
        </p:nvSpPr>
        <p:spPr>
          <a:xfrm>
            <a:off x="7491917" y="6591823"/>
            <a:ext cx="91416" cy="99647"/>
          </a:xfrm>
          <a:prstGeom prst="rect">
            <a:avLst/>
          </a:prstGeom>
          <a:gradFill flip="none" rotWithShape="1">
            <a:gsLst>
              <a:gs pos="0">
                <a:schemeClr val="bg1">
                  <a:lumMod val="65000"/>
                </a:schemeClr>
              </a:gs>
              <a:gs pos="17000">
                <a:schemeClr val="bg1">
                  <a:lumMod val="85000"/>
                  <a:shade val="67500"/>
                  <a:satMod val="115000"/>
                </a:schemeClr>
              </a:gs>
              <a:gs pos="59000">
                <a:schemeClr val="bg1">
                  <a:lumMod val="85000"/>
                  <a:shade val="100000"/>
                  <a:satMod val="115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91439" tIns="45719" rIns="91439" bIns="45719" rtlCol="0" anchor="ctr"/>
          <a:lstStyle/>
          <a:p>
            <a:pPr algn="ctr" defTabSz="914400"/>
            <a:endParaRPr lang="en-US" dirty="0">
              <a:solidFill>
                <a:prstClr val="white"/>
              </a:solidFill>
            </a:endParaRPr>
          </a:p>
        </p:txBody>
      </p:sp>
      <p:sp>
        <p:nvSpPr>
          <p:cNvPr id="61" name="Rectangle 27"/>
          <p:cNvSpPr>
            <a:spLocks noChangeArrowheads="1"/>
          </p:cNvSpPr>
          <p:nvPr/>
        </p:nvSpPr>
        <p:spPr bwMode="gray">
          <a:xfrm>
            <a:off x="7132015" y="5336143"/>
            <a:ext cx="2498820" cy="1495043"/>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69" name="Text Box 38"/>
          <p:cNvSpPr txBox="1">
            <a:spLocks noChangeArrowheads="1"/>
          </p:cNvSpPr>
          <p:nvPr/>
        </p:nvSpPr>
        <p:spPr bwMode="gray">
          <a:xfrm>
            <a:off x="7214241" y="5274628"/>
            <a:ext cx="1513051"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ct val="15000"/>
              </a:spcBef>
              <a:spcAft>
                <a:spcPct val="15000"/>
              </a:spcAft>
              <a:buClr>
                <a:prstClr val="white">
                  <a:lumMod val="50000"/>
                </a:prstClr>
              </a:buClr>
            </a:pPr>
            <a:r>
              <a:rPr lang="en-US" sz="1200" b="1" dirty="0" smtClean="0">
                <a:solidFill>
                  <a:srgbClr val="FF0000"/>
                </a:solidFill>
                <a:latin typeface="Trebuchet MS" panose="020B0603020202020204" pitchFamily="34" charset="0"/>
              </a:rPr>
              <a:t>Key Action Items</a:t>
            </a:r>
            <a:endParaRPr lang="en-US" sz="1200" b="1" dirty="0">
              <a:solidFill>
                <a:srgbClr val="FF0000"/>
              </a:solidFill>
              <a:latin typeface="Trebuchet MS" panose="020B0603020202020204" pitchFamily="34" charset="0"/>
            </a:endParaRPr>
          </a:p>
        </p:txBody>
      </p:sp>
      <p:grpSp>
        <p:nvGrpSpPr>
          <p:cNvPr id="9" name="Group 8"/>
          <p:cNvGrpSpPr/>
          <p:nvPr/>
        </p:nvGrpSpPr>
        <p:grpSpPr>
          <a:xfrm>
            <a:off x="7132014" y="923809"/>
            <a:ext cx="5007659" cy="4287526"/>
            <a:chOff x="5332393" y="1176805"/>
            <a:chExt cx="3779368" cy="2114563"/>
          </a:xfrm>
        </p:grpSpPr>
        <p:sp>
          <p:nvSpPr>
            <p:cNvPr id="65" name="Rectangle 3"/>
            <p:cNvSpPr>
              <a:spLocks noChangeArrowheads="1"/>
            </p:cNvSpPr>
            <p:nvPr/>
          </p:nvSpPr>
          <p:spPr bwMode="gray">
            <a:xfrm>
              <a:off x="5332393" y="1176805"/>
              <a:ext cx="3779368" cy="2114563"/>
            </a:xfrm>
            <a:prstGeom prst="rect">
              <a:avLst/>
            </a:prstGeom>
            <a:solidFill>
              <a:srgbClr val="FFFFFF"/>
            </a:solidFill>
            <a:ln w="19050">
              <a:solidFill>
                <a:schemeClr val="tx1"/>
              </a:solidFill>
              <a:miter lim="800000"/>
            </a:ln>
          </p:spPr>
          <p:txBody>
            <a:bodyPr wrap="none" anchor="ctr"/>
            <a:lstStyle/>
            <a:p>
              <a:pPr algn="ctr" defTabSz="914400"/>
              <a:endParaRPr lang="en-US" sz="2400" dirty="0">
                <a:solidFill>
                  <a:prstClr val="black"/>
                </a:solidFill>
              </a:endParaRPr>
            </a:p>
          </p:txBody>
        </p:sp>
        <p:sp>
          <p:nvSpPr>
            <p:cNvPr id="66" name="Text Box 38"/>
            <p:cNvSpPr txBox="1">
              <a:spLocks noChangeArrowheads="1"/>
            </p:cNvSpPr>
            <p:nvPr/>
          </p:nvSpPr>
          <p:spPr bwMode="gray">
            <a:xfrm>
              <a:off x="5386366" y="1187468"/>
              <a:ext cx="1703647" cy="92845"/>
            </a:xfrm>
            <a:prstGeom prst="rect">
              <a:avLst/>
            </a:prstGeom>
            <a:solidFill>
              <a:schemeClr val="bg1"/>
            </a:solidFill>
            <a:ln w="9525">
              <a:solidFill>
                <a:schemeClr val="bg1"/>
              </a:solidFill>
              <a:miter lim="800000"/>
            </a:ln>
          </p:spPr>
          <p:txBody>
            <a:bodyPr wrap="square" tIns="0"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defTabSz="914400">
                <a:spcBef>
                  <a:spcPct val="15000"/>
                </a:spcBef>
                <a:spcAft>
                  <a:spcPct val="15000"/>
                </a:spcAft>
                <a:buClr>
                  <a:srgbClr val="006699"/>
                </a:buClr>
              </a:pPr>
              <a:r>
                <a:rPr lang="en-US" sz="1200" b="1" dirty="0">
                  <a:solidFill>
                    <a:srgbClr val="FF0000"/>
                  </a:solidFill>
                  <a:latin typeface="Trebuchet MS" panose="020B0603020202020204" pitchFamily="34" charset="0"/>
                </a:rPr>
                <a:t>Planned Key Milestones</a:t>
              </a:r>
              <a:endParaRPr lang="en-US" sz="1200" b="1" dirty="0">
                <a:solidFill>
                  <a:srgbClr val="FF0000"/>
                </a:solidFill>
                <a:latin typeface="Trebuchet MS" panose="020B0603020202020204" pitchFamily="34" charset="0"/>
              </a:endParaRPr>
            </a:p>
          </p:txBody>
        </p:sp>
      </p:grpSp>
      <p:sp>
        <p:nvSpPr>
          <p:cNvPr id="50" name="Rectangle 3"/>
          <p:cNvSpPr>
            <a:spLocks noChangeArrowheads="1"/>
          </p:cNvSpPr>
          <p:nvPr/>
        </p:nvSpPr>
        <p:spPr bwMode="gray">
          <a:xfrm>
            <a:off x="144774" y="6586377"/>
            <a:ext cx="6920101" cy="244809"/>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51" name="Text Box 38"/>
          <p:cNvSpPr txBox="1">
            <a:spLocks noChangeArrowheads="1"/>
          </p:cNvSpPr>
          <p:nvPr/>
        </p:nvSpPr>
        <p:spPr bwMode="gray">
          <a:xfrm>
            <a:off x="187851" y="6634852"/>
            <a:ext cx="1410876" cy="1692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defTabSz="914400">
              <a:spcBef>
                <a:spcPct val="15000"/>
              </a:spcBef>
              <a:spcAft>
                <a:spcPct val="15000"/>
              </a:spcAft>
              <a:buClr>
                <a:srgbClr val="006699"/>
              </a:buClr>
            </a:pPr>
            <a:r>
              <a:rPr lang="en-US" sz="1100" b="1" dirty="0">
                <a:solidFill>
                  <a:srgbClr val="FF0000"/>
                </a:solidFill>
                <a:latin typeface="Trebuchet MS" panose="020B0603020202020204" pitchFamily="34" charset="0"/>
              </a:rPr>
              <a:t>Milestone Legend</a:t>
            </a:r>
            <a:endParaRPr lang="en-US" sz="1100" b="1" dirty="0">
              <a:solidFill>
                <a:srgbClr val="FF0000"/>
              </a:solidFill>
              <a:latin typeface="Trebuchet MS" panose="020B0603020202020204" pitchFamily="34" charset="0"/>
            </a:endParaRPr>
          </a:p>
        </p:txBody>
      </p:sp>
      <p:sp>
        <p:nvSpPr>
          <p:cNvPr id="47" name="Rectangle 46"/>
          <p:cNvSpPr/>
          <p:nvPr/>
        </p:nvSpPr>
        <p:spPr>
          <a:xfrm>
            <a:off x="155289" y="5313220"/>
            <a:ext cx="3579795" cy="1107994"/>
          </a:xfrm>
          <a:prstGeom prst="rect">
            <a:avLst/>
          </a:prstGeom>
        </p:spPr>
        <p:txBody>
          <a:bodyPr wrap="square" lIns="91439" tIns="45719" rIns="91439" bIns="45719">
            <a:spAutoFit/>
          </a:bodyPr>
          <a:lstStyle/>
          <a:p>
            <a:pPr marL="304800" indent="-304800" defTabSz="914400">
              <a:buFont typeface="+mj-lt"/>
              <a:buAutoNum type="arabicPeriod"/>
            </a:pPr>
            <a:endParaRPr lang="en-US" sz="1100" dirty="0">
              <a:solidFill>
                <a:prstClr val="black"/>
              </a:solidFill>
              <a:latin typeface="Trebuchet MS" panose="020B0603020202020204" pitchFamily="34" charset="0"/>
            </a:endParaRPr>
          </a:p>
          <a:p>
            <a:pPr defTabSz="914400"/>
            <a:endParaRPr lang="en-US" sz="1100" dirty="0">
              <a:solidFill>
                <a:prstClr val="black"/>
              </a:solidFill>
            </a:endParaRPr>
          </a:p>
          <a:p>
            <a:pPr marL="304800" indent="-304800" defTabSz="914400">
              <a:buFont typeface="+mj-lt"/>
              <a:buAutoNum type="arabicPeriod"/>
            </a:pPr>
            <a:endParaRPr lang="en-US" sz="1100" dirty="0">
              <a:solidFill>
                <a:prstClr val="black"/>
              </a:solidFill>
            </a:endParaRPr>
          </a:p>
          <a:p>
            <a:pPr marL="228600" indent="-228600" defTabSz="914400">
              <a:buFont typeface="Arial" panose="020B0604020202020204" pitchFamily="34" charset="0"/>
              <a:buChar char="•"/>
            </a:pPr>
            <a:endParaRPr lang="en-US" sz="1100" dirty="0">
              <a:solidFill>
                <a:prstClr val="black"/>
              </a:solidFill>
            </a:endParaRPr>
          </a:p>
          <a:p>
            <a:pPr marL="228600" indent="-228600" defTabSz="914400">
              <a:buFont typeface="Arial" panose="020B0604020202020204" pitchFamily="34" charset="0"/>
              <a:buChar char="•"/>
            </a:pPr>
            <a:endParaRPr lang="en-US" sz="1100" dirty="0">
              <a:solidFill>
                <a:prstClr val="black"/>
              </a:solidFill>
            </a:endParaRPr>
          </a:p>
          <a:p>
            <a:pPr marL="228600" indent="-228600" defTabSz="914400">
              <a:buClr>
                <a:srgbClr val="44546A">
                  <a:lumMod val="75000"/>
                </a:srgbClr>
              </a:buClr>
              <a:buSzPct val="120000"/>
              <a:buFont typeface="Arial" panose="020B0604020202020204" pitchFamily="34" charset="0"/>
              <a:buChar char="•"/>
              <a:defRPr/>
            </a:pPr>
            <a:endParaRPr lang="en-US" sz="1100" dirty="0">
              <a:solidFill>
                <a:prstClr val="black"/>
              </a:solidFill>
              <a:latin typeface="Trebuchet MS" panose="020B0603020202020204" pitchFamily="34" charset="0"/>
            </a:endParaRPr>
          </a:p>
        </p:txBody>
      </p:sp>
      <p:sp>
        <p:nvSpPr>
          <p:cNvPr id="38" name="Rectangle 37"/>
          <p:cNvSpPr/>
          <p:nvPr/>
        </p:nvSpPr>
        <p:spPr>
          <a:xfrm>
            <a:off x="2230994" y="-23270"/>
            <a:ext cx="3678877" cy="461663"/>
          </a:xfrm>
          <a:prstGeom prst="rect">
            <a:avLst/>
          </a:prstGeom>
        </p:spPr>
        <p:txBody>
          <a:bodyPr wrap="square" lIns="91439" tIns="45719" rIns="91439" bIns="45719">
            <a:spAutoFit/>
          </a:bodyPr>
          <a:lstStyle/>
          <a:p>
            <a:r>
              <a:rPr lang="en-US" sz="2400" b="1" dirty="0" smtClean="0">
                <a:solidFill>
                  <a:schemeClr val="bg1"/>
                </a:solidFill>
                <a:latin typeface="Trebuchet MS" panose="020B0603020202020204" pitchFamily="34" charset="0"/>
              </a:rPr>
              <a:t>NPD Web Application</a:t>
            </a:r>
            <a:endParaRPr lang="en-US" sz="2400" dirty="0">
              <a:solidFill>
                <a:schemeClr val="bg1"/>
              </a:solidFill>
              <a:latin typeface="Trebuchet MS" panose="020B0603020202020204" pitchFamily="34" charset="0"/>
            </a:endParaRPr>
          </a:p>
        </p:txBody>
      </p:sp>
      <p:cxnSp>
        <p:nvCxnSpPr>
          <p:cNvPr id="39" name="Straight Connector 38"/>
          <p:cNvCxnSpPr/>
          <p:nvPr/>
        </p:nvCxnSpPr>
        <p:spPr>
          <a:xfrm flipV="1">
            <a:off x="17685" y="826722"/>
            <a:ext cx="12174315" cy="537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 Box 38"/>
          <p:cNvSpPr txBox="1">
            <a:spLocks noChangeArrowheads="1"/>
          </p:cNvSpPr>
          <p:nvPr/>
        </p:nvSpPr>
        <p:spPr bwMode="gray">
          <a:xfrm>
            <a:off x="3890536" y="2575577"/>
            <a:ext cx="3125143" cy="1600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a:solidFill>
                  <a:srgbClr val="000000"/>
                </a:solidFill>
                <a:latin typeface="+mn-lt"/>
                <a:cs typeface="Traditional Arabic" panose="020B0604020202020204" pitchFamily="18" charset="-78"/>
              </a:rPr>
              <a:t>Onboard developer and begin with development phase</a:t>
            </a:r>
            <a:endParaRPr lang="en-US" sz="1200" dirty="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a:solidFill>
                  <a:srgbClr val="000000"/>
                </a:solidFill>
                <a:latin typeface="+mn-lt"/>
                <a:cs typeface="Traditional Arabic" panose="020B0604020202020204" pitchFamily="18" charset="-78"/>
              </a:rPr>
              <a:t>Complete the database design for all the modules</a:t>
            </a:r>
            <a:endParaRPr lang="en-US" sz="1200" dirty="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a:solidFill>
                  <a:srgbClr val="000000"/>
                </a:solidFill>
                <a:latin typeface="+mn-lt"/>
                <a:cs typeface="Traditional Arabic" panose="020B0604020202020204" pitchFamily="18" charset="-78"/>
              </a:rPr>
              <a:t>Finalize the architecture at core level so developers can begin work</a:t>
            </a:r>
            <a:endParaRPr lang="en-US" sz="1200" dirty="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endParaRPr lang="en-US" sz="1200" dirty="0">
              <a:solidFill>
                <a:srgbClr val="000000"/>
              </a:solidFill>
              <a:latin typeface="+mn-lt"/>
              <a:cs typeface="Traditional Arabic" panose="020B0604020202020204" pitchFamily="18" charset="-78"/>
            </a:endParaRPr>
          </a:p>
        </p:txBody>
      </p:sp>
      <p:sp>
        <p:nvSpPr>
          <p:cNvPr id="44" name="Text Box 38"/>
          <p:cNvSpPr txBox="1">
            <a:spLocks noChangeArrowheads="1"/>
          </p:cNvSpPr>
          <p:nvPr/>
        </p:nvSpPr>
        <p:spPr bwMode="gray">
          <a:xfrm>
            <a:off x="286409" y="2255051"/>
            <a:ext cx="248663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a:solidFill>
                  <a:srgbClr val="FF0000"/>
                </a:solidFill>
                <a:latin typeface="Trebuchet MS" panose="020B0603020202020204" pitchFamily="34" charset="0"/>
              </a:rPr>
              <a:t>Accomplishment for </a:t>
            </a:r>
            <a:r>
              <a:rPr lang="en-US" sz="1200" b="1" dirty="0" smtClean="0">
                <a:solidFill>
                  <a:srgbClr val="FF0000"/>
                </a:solidFill>
                <a:latin typeface="Trebuchet MS" panose="020B0603020202020204" pitchFamily="34" charset="0"/>
              </a:rPr>
              <a:t>the week</a:t>
            </a:r>
            <a:endParaRPr lang="en-US" sz="1200" b="1" dirty="0">
              <a:solidFill>
                <a:srgbClr val="FF0000"/>
              </a:solidFill>
              <a:latin typeface="Trebuchet MS" panose="020B0603020202020204" pitchFamily="34" charset="0"/>
            </a:endParaRPr>
          </a:p>
        </p:txBody>
      </p:sp>
      <p:sp>
        <p:nvSpPr>
          <p:cNvPr id="40" name="Rectangle 39"/>
          <p:cNvSpPr/>
          <p:nvPr/>
        </p:nvSpPr>
        <p:spPr>
          <a:xfrm>
            <a:off x="2223746" y="428851"/>
            <a:ext cx="5055235" cy="335915"/>
          </a:xfrm>
          <a:prstGeom prst="rect">
            <a:avLst/>
          </a:prstGeom>
        </p:spPr>
        <p:txBody>
          <a:bodyPr wrap="none" lIns="91376" tIns="45719" rIns="91376" bIns="45719">
            <a:spAutoFit/>
          </a:bodyPr>
          <a:lstStyle/>
          <a:p>
            <a:pPr defTabSz="913765"/>
            <a:r>
              <a:rPr lang="en-US" sz="1600" b="1" dirty="0">
                <a:solidFill>
                  <a:schemeClr val="bg1"/>
                </a:solidFill>
              </a:rPr>
              <a:t>Status update </a:t>
            </a:r>
            <a:r>
              <a:rPr lang="en-US" sz="1600" b="1" dirty="0" smtClean="0">
                <a:solidFill>
                  <a:schemeClr val="bg1"/>
                </a:solidFill>
              </a:rPr>
              <a:t>for the week 19</a:t>
            </a:r>
            <a:r>
              <a:rPr lang="en-US" sz="1600" b="1" baseline="30000" dirty="0" smtClean="0">
                <a:solidFill>
                  <a:schemeClr val="bg1"/>
                </a:solidFill>
              </a:rPr>
              <a:t>th</a:t>
            </a:r>
            <a:r>
              <a:rPr lang="en-US" sz="1600" b="1" dirty="0" smtClean="0">
                <a:solidFill>
                  <a:schemeClr val="bg1"/>
                </a:solidFill>
              </a:rPr>
              <a:t> Dec 2022 to 23</a:t>
            </a:r>
            <a:r>
              <a:rPr lang="en-US" sz="1600" b="1" baseline="30000" dirty="0" smtClean="0">
                <a:solidFill>
                  <a:schemeClr val="bg1"/>
                </a:solidFill>
              </a:rPr>
              <a:t>rd</a:t>
            </a:r>
            <a:r>
              <a:rPr lang="en-US" sz="1600" b="1" dirty="0" smtClean="0">
                <a:solidFill>
                  <a:schemeClr val="bg1"/>
                </a:solidFill>
              </a:rPr>
              <a:t> Dec 2022</a:t>
            </a:r>
            <a:endParaRPr lang="en-US" sz="1600" b="1" dirty="0">
              <a:solidFill>
                <a:schemeClr val="bg1"/>
              </a:solidFill>
            </a:endParaRPr>
          </a:p>
        </p:txBody>
      </p:sp>
      <p:graphicFrame>
        <p:nvGraphicFramePr>
          <p:cNvPr id="3" name="Table 2"/>
          <p:cNvGraphicFramePr>
            <a:graphicFrameLocks noGrp="1"/>
          </p:cNvGraphicFramePr>
          <p:nvPr/>
        </p:nvGraphicFramePr>
        <p:xfrm>
          <a:off x="7193271" y="1168543"/>
          <a:ext cx="4854236" cy="2578100"/>
        </p:xfrm>
        <a:graphic>
          <a:graphicData uri="http://schemas.openxmlformats.org/drawingml/2006/table">
            <a:tbl>
              <a:tblPr firstRow="1" bandRow="1">
                <a:tableStyleId>{5C22544A-7EE6-4342-B048-85BDC9FD1C3A}</a:tableStyleId>
              </a:tblPr>
              <a:tblGrid>
                <a:gridCol w="1287062"/>
                <a:gridCol w="895848"/>
                <a:gridCol w="858498"/>
                <a:gridCol w="926379"/>
                <a:gridCol w="886449"/>
              </a:tblGrid>
              <a:tr h="477865">
                <a:tc>
                  <a:txBody>
                    <a:bodyPr/>
                    <a:lstStyle/>
                    <a:p>
                      <a:pPr marL="0" algn="ctr" defTabSz="816610" rtl="0" eaLnBrk="1" latinLnBrk="0" hangingPunct="1"/>
                      <a:r>
                        <a:rPr lang="en-GB" sz="1100" kern="1200" dirty="0" smtClean="0">
                          <a:solidFill>
                            <a:schemeClr val="bg1"/>
                          </a:solidFill>
                          <a:latin typeface="Trebuchet MS" panose="020B0603020202020204" pitchFamily="34" charset="0"/>
                          <a:ea typeface="+mn-ea"/>
                          <a:cs typeface="+mn-cs"/>
                        </a:rPr>
                        <a:t>Phase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ctr" defTabSz="816610" rtl="0" eaLnBrk="1" latinLnBrk="0" hangingPunct="1"/>
                      <a:r>
                        <a:rPr lang="en-US" altLang="en-GB" sz="1100" kern="1200" dirty="0" smtClean="0">
                          <a:solidFill>
                            <a:schemeClr val="bg1"/>
                          </a:solidFill>
                          <a:latin typeface="Trebuchet MS" panose="020B0603020202020204" pitchFamily="34" charset="0"/>
                          <a:ea typeface="+mn-ea"/>
                          <a:cs typeface="+mn-cs"/>
                        </a:rPr>
                        <a:t>Plan</a:t>
                      </a:r>
                      <a:r>
                        <a:rPr lang="en-GB" sz="1100" kern="1200" dirty="0" smtClean="0">
                          <a:solidFill>
                            <a:schemeClr val="bg1"/>
                          </a:solidFill>
                          <a:latin typeface="Trebuchet MS" panose="020B0603020202020204" pitchFamily="34" charset="0"/>
                          <a:ea typeface="+mn-ea"/>
                          <a:cs typeface="+mn-cs"/>
                        </a:rPr>
                        <a:t> Start </a:t>
                      </a:r>
                      <a:r>
                        <a:rPr lang="en-GB" sz="1100" kern="1200" dirty="0" smtClean="0">
                          <a:solidFill>
                            <a:schemeClr val="bg1"/>
                          </a:solidFill>
                          <a:latin typeface="Trebuchet MS" panose="020B0603020202020204" pitchFamily="34" charset="0"/>
                          <a:ea typeface="+mn-ea"/>
                          <a:cs typeface="+mn-cs"/>
                        </a:rPr>
                        <a:t>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indent="0" algn="ctr" defTabSz="816610" rtl="0" eaLnBrk="1" fontAlgn="auto" latinLnBrk="0" hangingPunct="1">
                        <a:lnSpc>
                          <a:spcPct val="100000"/>
                        </a:lnSpc>
                        <a:spcBef>
                          <a:spcPts val="0"/>
                        </a:spcBef>
                        <a:spcAft>
                          <a:spcPts val="0"/>
                        </a:spcAft>
                        <a:buClrTx/>
                        <a:buSzTx/>
                        <a:buFontTx/>
                        <a:buNone/>
                        <a:defRPr/>
                      </a:pPr>
                      <a:r>
                        <a:rPr lang="en-US" altLang="en-GB" sz="1100" kern="1200" dirty="0" smtClean="0">
                          <a:solidFill>
                            <a:schemeClr val="bg1"/>
                          </a:solidFill>
                          <a:latin typeface="Trebuchet MS" panose="020B0603020202020204" pitchFamily="34" charset="0"/>
                          <a:ea typeface="+mn-ea"/>
                          <a:cs typeface="+mn-cs"/>
                        </a:rPr>
                        <a:t>Plan </a:t>
                      </a:r>
                      <a:r>
                        <a:rPr lang="en-GB" sz="1100" kern="1200" dirty="0" smtClean="0">
                          <a:solidFill>
                            <a:schemeClr val="bg1"/>
                          </a:solidFill>
                          <a:latin typeface="Trebuchet MS" panose="020B0603020202020204" pitchFamily="34" charset="0"/>
                          <a:ea typeface="+mn-ea"/>
                          <a:cs typeface="+mn-cs"/>
                        </a:rPr>
                        <a:t>End 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ctr" defTabSz="816610" rtl="0" eaLnBrk="1" latinLnBrk="0" hangingPunct="1"/>
                      <a:r>
                        <a:rPr lang="en-GB" sz="1100" kern="1200" dirty="0">
                          <a:solidFill>
                            <a:schemeClr val="bg1"/>
                          </a:solidFill>
                          <a:latin typeface="Trebuchet MS" panose="020B0603020202020204" pitchFamily="34" charset="0"/>
                          <a:ea typeface="+mn-ea"/>
                          <a:cs typeface="+mn-cs"/>
                        </a:rPr>
                        <a:t>Actual </a:t>
                      </a:r>
                      <a:endParaRPr lang="en-GB" sz="1100" kern="1200" dirty="0">
                        <a:solidFill>
                          <a:schemeClr val="bg1"/>
                        </a:solidFill>
                        <a:latin typeface="Trebuchet MS" panose="020B0603020202020204" pitchFamily="34" charset="0"/>
                        <a:ea typeface="+mn-ea"/>
                        <a:cs typeface="+mn-cs"/>
                      </a:endParaRPr>
                    </a:p>
                    <a:p>
                      <a:pPr marL="0" algn="ctr" defTabSz="816610" rtl="0" eaLnBrk="1" latinLnBrk="0" hangingPunct="1"/>
                      <a:r>
                        <a:rPr lang="en-GB" sz="1100" kern="1200" dirty="0" smtClean="0">
                          <a:solidFill>
                            <a:schemeClr val="bg1"/>
                          </a:solidFill>
                          <a:latin typeface="Trebuchet MS" panose="020B0603020202020204" pitchFamily="34" charset="0"/>
                          <a:ea typeface="+mn-ea"/>
                          <a:cs typeface="+mn-cs"/>
                        </a:rPr>
                        <a:t>Start 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l" defTabSz="816610" rtl="0" eaLnBrk="1" latinLnBrk="0" hangingPunct="1"/>
                      <a:r>
                        <a:rPr lang="en-GB" sz="1100" kern="1200" dirty="0">
                          <a:solidFill>
                            <a:schemeClr val="bg1"/>
                          </a:solidFill>
                          <a:latin typeface="Trebuchet MS" panose="020B0603020202020204" pitchFamily="34" charset="0"/>
                          <a:ea typeface="+mn-ea"/>
                          <a:cs typeface="+mn-cs"/>
                        </a:rPr>
                        <a:t>Actual</a:t>
                      </a:r>
                      <a:endParaRPr lang="en-GB" sz="1100" kern="1200" dirty="0">
                        <a:solidFill>
                          <a:schemeClr val="bg1"/>
                        </a:solidFill>
                        <a:latin typeface="Trebuchet MS" panose="020B0603020202020204" pitchFamily="34" charset="0"/>
                        <a:ea typeface="+mn-ea"/>
                        <a:cs typeface="+mn-cs"/>
                      </a:endParaRPr>
                    </a:p>
                    <a:p>
                      <a:pPr marL="0" algn="l" defTabSz="816610" rtl="0" eaLnBrk="1" latinLnBrk="0" hangingPunct="1"/>
                      <a:r>
                        <a:rPr lang="en-GB" sz="1100" kern="1200" dirty="0" smtClean="0">
                          <a:solidFill>
                            <a:schemeClr val="bg1"/>
                          </a:solidFill>
                          <a:latin typeface="Trebuchet MS" panose="020B0603020202020204" pitchFamily="34" charset="0"/>
                          <a:ea typeface="+mn-ea"/>
                          <a:cs typeface="+mn-cs"/>
                        </a:rPr>
                        <a:t>End</a:t>
                      </a:r>
                      <a:r>
                        <a:rPr lang="en-GB" sz="1100" kern="1200" baseline="0" dirty="0" smtClean="0">
                          <a:solidFill>
                            <a:schemeClr val="bg1"/>
                          </a:solidFill>
                          <a:latin typeface="Trebuchet MS" panose="020B0603020202020204" pitchFamily="34" charset="0"/>
                          <a:ea typeface="+mn-ea"/>
                          <a:cs typeface="+mn-cs"/>
                        </a:rPr>
                        <a:t> 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93479">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Kick-Off</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7-Mar-22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7-Mar-22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7-Mar-22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7-Mar-22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1527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Req. </a:t>
                      </a:r>
                      <a:endParaRPr lang="en-US" sz="1000" kern="1200" dirty="0" smtClean="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gathering</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7-Mar-22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15-Apr-22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7-Mar-22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19-Aug-22</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Code </a:t>
                      </a:r>
                      <a:endParaRPr lang="en-US" sz="1000" kern="1200" dirty="0" smtClean="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Analysis</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9-Mar-22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25-Mar-22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11-Mar-22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29-Mar-22</a:t>
                      </a:r>
                      <a:endParaRPr lang="en-US" sz="1000" kern="1200" dirty="0">
                        <a:solidFill>
                          <a:schemeClr val="bg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857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Solution </a:t>
                      </a:r>
                      <a:endParaRPr lang="en-US" sz="1000" kern="1200" dirty="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Architect</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18-Apr-22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13-May-22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sym typeface="+mn-ea"/>
                        </a:rPr>
                        <a:t>15-Dec-22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2672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Database</a:t>
                      </a:r>
                      <a:endParaRPr lang="en-US" sz="1000" kern="1200" dirty="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Design</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18-Apr-22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22-Apr-22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sym typeface="+mn-ea"/>
                        </a:rPr>
                        <a:t>15-Dec-22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8570">
                <a:tc>
                  <a:txBody>
                    <a:bodyPr/>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Development</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25-Apr-22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15-Jul-22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1" name="Rectangle 10"/>
          <p:cNvSpPr/>
          <p:nvPr/>
        </p:nvSpPr>
        <p:spPr>
          <a:xfrm>
            <a:off x="104054" y="1155854"/>
            <a:ext cx="4419321" cy="735965"/>
          </a:xfrm>
          <a:prstGeom prst="rect">
            <a:avLst/>
          </a:prstGeom>
        </p:spPr>
        <p:txBody>
          <a:bodyPr wrap="square" lIns="91438" tIns="45719" rIns="91438" bIns="45719">
            <a:spAutoFit/>
          </a:bodyPr>
          <a:lstStyle/>
          <a:p>
            <a:pPr marL="342900" indent="-342900">
              <a:buClr>
                <a:prstClr val="white">
                  <a:lumMod val="50000"/>
                </a:prstClr>
              </a:buClr>
              <a:buAutoNum type="arabicPeriod"/>
            </a:pPr>
            <a:r>
              <a:rPr lang="en-US" altLang="en-IN" sz="1400" dirty="0" smtClean="0"/>
              <a:t>Begin with architecture &amp; Database design of the project.</a:t>
            </a:r>
            <a:endParaRPr lang="en-US" altLang="en-IN" sz="1400" dirty="0" smtClean="0"/>
          </a:p>
          <a:p>
            <a:pPr marL="342900" indent="-342900">
              <a:buClr>
                <a:prstClr val="white">
                  <a:lumMod val="50000"/>
                </a:prstClr>
              </a:buClr>
              <a:buAutoNum type="arabicPeriod"/>
            </a:pPr>
            <a:r>
              <a:rPr lang="en-US" altLang="en-IN" sz="1400" dirty="0" smtClean="0">
                <a:solidFill>
                  <a:srgbClr val="000000"/>
                </a:solidFill>
              </a:rPr>
              <a:t>Setup VPN &amp; RDP in developer’s system</a:t>
            </a:r>
            <a:endParaRPr lang="en-US" altLang="en-IN" sz="1400" dirty="0" smtClean="0">
              <a:solidFill>
                <a:srgbClr val="000000"/>
              </a:solidFill>
            </a:endParaRPr>
          </a:p>
        </p:txBody>
      </p:sp>
      <p:sp>
        <p:nvSpPr>
          <p:cNvPr id="43" name="Rectangle 25"/>
          <p:cNvSpPr>
            <a:spLocks noChangeArrowheads="1"/>
          </p:cNvSpPr>
          <p:nvPr/>
        </p:nvSpPr>
        <p:spPr bwMode="gray">
          <a:xfrm>
            <a:off x="3861708" y="5106086"/>
            <a:ext cx="3191137" cy="1433664"/>
          </a:xfrm>
          <a:prstGeom prst="rect">
            <a:avLst/>
          </a:prstGeom>
          <a:solidFill>
            <a:schemeClr val="bg1"/>
          </a:solidFill>
          <a:ln w="19050">
            <a:solidFill>
              <a:schemeClr val="tx1"/>
            </a:solidFill>
            <a:miter lim="800000"/>
          </a:ln>
        </p:spPr>
        <p:txBody>
          <a:bodyPr/>
          <a:lstStyle/>
          <a:p>
            <a:pPr marL="171450" indent="-171450" defTabSz="914400">
              <a:buFont typeface="Arial" panose="020B0604020202020204" pitchFamily="34" charset="0"/>
              <a:buChar char="•"/>
            </a:pPr>
            <a:endParaRPr lang="en-US" sz="1200" dirty="0">
              <a:solidFill>
                <a:srgbClr val="FF0000"/>
              </a:solidFill>
            </a:endParaRPr>
          </a:p>
        </p:txBody>
      </p:sp>
      <p:sp>
        <p:nvSpPr>
          <p:cNvPr id="94" name="Text Box 38"/>
          <p:cNvSpPr txBox="1">
            <a:spLocks noChangeArrowheads="1"/>
          </p:cNvSpPr>
          <p:nvPr/>
        </p:nvSpPr>
        <p:spPr bwMode="gray">
          <a:xfrm>
            <a:off x="3949652" y="5056232"/>
            <a:ext cx="100287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0" bIns="0">
            <a:spAutoFit/>
          </a:bodyPr>
          <a:lstStyle>
            <a:defPPr>
              <a:defRPr lang="en-US"/>
            </a:defPPr>
            <a:lvl1pPr marL="222250" indent="-222250" defTabSz="914400" eaLnBrk="0" hangingPunct="0">
              <a:spcBef>
                <a:spcPts val="200"/>
              </a:spcBef>
              <a:spcAft>
                <a:spcPct val="15000"/>
              </a:spcAft>
              <a:buClr>
                <a:prstClr val="white">
                  <a:lumMod val="50000"/>
                </a:prstClr>
              </a:buClr>
              <a:defRPr sz="1200" b="1">
                <a:solidFill>
                  <a:srgbClr val="000000"/>
                </a:solidFill>
                <a:latin typeface="Trebuchet MS" panose="020B0603020202020204" pitchFamily="34" charset="0"/>
                <a:cs typeface="Arial" panose="020B0604020202020204" pitchFamily="34" charset="0"/>
              </a:defRPr>
            </a:lvl1pPr>
            <a:lvl2pPr marL="742950" indent="-285750" eaLnBrk="0" hangingPunct="0">
              <a:defRPr sz="1600">
                <a:latin typeface="Arial" panose="020B0604020202020204" pitchFamily="34" charset="0"/>
                <a:cs typeface="Arial" panose="020B0604020202020204" pitchFamily="34" charset="0"/>
              </a:defRPr>
            </a:lvl2pPr>
            <a:lvl3pPr marL="1143000" indent="-228600" eaLnBrk="0" hangingPunct="0">
              <a:defRPr sz="1600">
                <a:latin typeface="Arial" panose="020B0604020202020204" pitchFamily="34" charset="0"/>
                <a:cs typeface="Arial" panose="020B0604020202020204" pitchFamily="34" charset="0"/>
              </a:defRPr>
            </a:lvl3pPr>
            <a:lvl4pPr marL="1600200" indent="-228600" eaLnBrk="0" hangingPunct="0">
              <a:defRPr sz="1600">
                <a:latin typeface="Arial" panose="020B0604020202020204" pitchFamily="34" charset="0"/>
                <a:cs typeface="Arial" panose="020B0604020202020204" pitchFamily="34" charset="0"/>
              </a:defRPr>
            </a:lvl4pPr>
            <a:lvl5pPr marL="2057400" indent="-228600" eaLnBrk="0" hangingPunct="0">
              <a:defRPr sz="1600">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latin typeface="Arial" panose="020B0604020202020204" pitchFamily="34" charset="0"/>
                <a:cs typeface="Arial" panose="020B0604020202020204" pitchFamily="34" charset="0"/>
              </a:defRPr>
            </a:lvl9pPr>
          </a:lstStyle>
          <a:p>
            <a:r>
              <a:rPr lang="en-US" dirty="0">
                <a:solidFill>
                  <a:srgbClr val="FF0000"/>
                </a:solidFill>
              </a:rPr>
              <a:t>Key Risks</a:t>
            </a:r>
            <a:endParaRPr lang="en-US" dirty="0">
              <a:solidFill>
                <a:srgbClr val="FF0000"/>
              </a:solidFill>
            </a:endParaRPr>
          </a:p>
        </p:txBody>
      </p:sp>
      <p:pic>
        <p:nvPicPr>
          <p:cNvPr id="46" name="Picture 45" descr="emcure.com/wp-content/uploads/2021/08/logo.pn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36849" y="237464"/>
            <a:ext cx="1576705" cy="428625"/>
          </a:xfrm>
          <a:prstGeom prst="rect">
            <a:avLst/>
          </a:prstGeom>
          <a:noFill/>
          <a:ln>
            <a:noFill/>
          </a:ln>
        </p:spPr>
      </p:pic>
      <p:sp>
        <p:nvSpPr>
          <p:cNvPr id="52" name="Text Box 38"/>
          <p:cNvSpPr txBox="1">
            <a:spLocks noChangeArrowheads="1"/>
          </p:cNvSpPr>
          <p:nvPr/>
        </p:nvSpPr>
        <p:spPr bwMode="gray">
          <a:xfrm>
            <a:off x="8347006" y="243292"/>
            <a:ext cx="1538461" cy="215444"/>
          </a:xfrm>
          <a:prstGeom prst="rect">
            <a:avLst/>
          </a:prstGeom>
          <a:solidFill>
            <a:srgbClr val="FF0000"/>
          </a:solidFill>
          <a:ln>
            <a:noFill/>
          </a:ln>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lvl="0" algn="just">
              <a:spcBef>
                <a:spcPts val="600"/>
              </a:spcBef>
            </a:pPr>
            <a:r>
              <a:rPr lang="en-US" sz="1400" b="1" dirty="0" smtClean="0">
                <a:solidFill>
                  <a:schemeClr val="bg1"/>
                </a:solidFill>
                <a:latin typeface="Trebuchet MS" panose="020B0603020202020204" pitchFamily="34" charset="0"/>
                <a:cs typeface="Traditional Arabic" panose="020B0604020202020204" pitchFamily="18" charset="-78"/>
              </a:rPr>
              <a:t>PM : Nilesh Jain</a:t>
            </a:r>
            <a:endParaRPr lang="en-US" sz="1400" b="1" dirty="0">
              <a:solidFill>
                <a:schemeClr val="bg1"/>
              </a:solidFill>
              <a:latin typeface="Trebuchet MS" panose="020B0603020202020204" pitchFamily="34" charset="0"/>
              <a:cs typeface="Traditional Arabic" panose="020B0604020202020204" pitchFamily="18" charset="-78"/>
            </a:endParaRPr>
          </a:p>
        </p:txBody>
      </p:sp>
      <p:sp>
        <p:nvSpPr>
          <p:cNvPr id="55" name="Text Box 38"/>
          <p:cNvSpPr txBox="1">
            <a:spLocks noChangeArrowheads="1"/>
          </p:cNvSpPr>
          <p:nvPr/>
        </p:nvSpPr>
        <p:spPr bwMode="gray">
          <a:xfrm>
            <a:off x="286409" y="945429"/>
            <a:ext cx="248663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smtClean="0">
                <a:solidFill>
                  <a:srgbClr val="FF0000"/>
                </a:solidFill>
                <a:latin typeface="Trebuchet MS" panose="020B0603020202020204" pitchFamily="34" charset="0"/>
              </a:rPr>
              <a:t>Project overall progress</a:t>
            </a:r>
            <a:endParaRPr lang="en-US" sz="1200" b="1" dirty="0">
              <a:solidFill>
                <a:srgbClr val="FF0000"/>
              </a:solidFill>
              <a:latin typeface="Trebuchet MS" panose="020B0603020202020204" pitchFamily="34" charset="0"/>
            </a:endParaRPr>
          </a:p>
        </p:txBody>
      </p:sp>
      <p:sp>
        <p:nvSpPr>
          <p:cNvPr id="57" name="Text Box 38"/>
          <p:cNvSpPr txBox="1">
            <a:spLocks noChangeArrowheads="1"/>
          </p:cNvSpPr>
          <p:nvPr/>
        </p:nvSpPr>
        <p:spPr bwMode="gray">
          <a:xfrm>
            <a:off x="3965452" y="2261504"/>
            <a:ext cx="248663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smtClean="0">
                <a:solidFill>
                  <a:srgbClr val="FF0000"/>
                </a:solidFill>
                <a:latin typeface="Trebuchet MS" panose="020B0603020202020204" pitchFamily="34" charset="0"/>
              </a:rPr>
              <a:t>Key activities for next week</a:t>
            </a:r>
            <a:endParaRPr lang="en-US" sz="1200" b="1" dirty="0">
              <a:solidFill>
                <a:srgbClr val="FF0000"/>
              </a:solidFill>
              <a:latin typeface="Trebuchet MS" panose="020B0603020202020204" pitchFamily="34" charset="0"/>
            </a:endParaRPr>
          </a:p>
        </p:txBody>
      </p:sp>
      <p:sp>
        <p:nvSpPr>
          <p:cNvPr id="58" name="Text Box 38"/>
          <p:cNvSpPr txBox="1">
            <a:spLocks noChangeArrowheads="1"/>
          </p:cNvSpPr>
          <p:nvPr/>
        </p:nvSpPr>
        <p:spPr bwMode="gray">
          <a:xfrm>
            <a:off x="2676792" y="6629578"/>
            <a:ext cx="1116554"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Completed</a:t>
            </a:r>
            <a:endParaRPr lang="en-US" sz="1200" dirty="0">
              <a:solidFill>
                <a:srgbClr val="000000"/>
              </a:solidFill>
              <a:latin typeface="+mn-lt"/>
              <a:cs typeface="Traditional Arabic" panose="020B0604020202020204" pitchFamily="18" charset="-78"/>
            </a:endParaRPr>
          </a:p>
        </p:txBody>
      </p:sp>
      <p:sp>
        <p:nvSpPr>
          <p:cNvPr id="59" name="Text Box 38"/>
          <p:cNvSpPr txBox="1">
            <a:spLocks noChangeArrowheads="1"/>
          </p:cNvSpPr>
          <p:nvPr/>
        </p:nvSpPr>
        <p:spPr bwMode="gray">
          <a:xfrm>
            <a:off x="1661737" y="6626949"/>
            <a:ext cx="1249055"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On Track</a:t>
            </a:r>
            <a:endParaRPr lang="en-US" sz="1200" dirty="0">
              <a:solidFill>
                <a:srgbClr val="000000"/>
              </a:solidFill>
              <a:latin typeface="+mn-lt"/>
              <a:cs typeface="Traditional Arabic" panose="020B0604020202020204" pitchFamily="18" charset="-78"/>
            </a:endParaRPr>
          </a:p>
        </p:txBody>
      </p:sp>
      <p:sp>
        <p:nvSpPr>
          <p:cNvPr id="60" name="Text Box 38"/>
          <p:cNvSpPr txBox="1">
            <a:spLocks noChangeArrowheads="1"/>
          </p:cNvSpPr>
          <p:nvPr/>
        </p:nvSpPr>
        <p:spPr bwMode="gray">
          <a:xfrm>
            <a:off x="3846642" y="6617379"/>
            <a:ext cx="132783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At Risk</a:t>
            </a:r>
            <a:endParaRPr lang="en-US" sz="1200" dirty="0">
              <a:solidFill>
                <a:srgbClr val="000000"/>
              </a:solidFill>
              <a:latin typeface="+mn-lt"/>
              <a:cs typeface="Traditional Arabic" panose="020B0604020202020204" pitchFamily="18" charset="-78"/>
            </a:endParaRPr>
          </a:p>
        </p:txBody>
      </p:sp>
      <p:sp>
        <p:nvSpPr>
          <p:cNvPr id="62" name="Text Box 38"/>
          <p:cNvSpPr txBox="1">
            <a:spLocks noChangeArrowheads="1"/>
          </p:cNvSpPr>
          <p:nvPr/>
        </p:nvSpPr>
        <p:spPr bwMode="gray">
          <a:xfrm>
            <a:off x="4778894" y="6619183"/>
            <a:ext cx="132783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Delayed</a:t>
            </a:r>
            <a:endParaRPr lang="en-US" sz="1200" dirty="0">
              <a:solidFill>
                <a:srgbClr val="000000"/>
              </a:solidFill>
              <a:latin typeface="+mn-lt"/>
              <a:cs typeface="Traditional Arabic" panose="020B0604020202020204" pitchFamily="18" charset="-78"/>
            </a:endParaRPr>
          </a:p>
        </p:txBody>
      </p:sp>
      <p:sp>
        <p:nvSpPr>
          <p:cNvPr id="63" name="Text Box 38"/>
          <p:cNvSpPr txBox="1">
            <a:spLocks noChangeArrowheads="1"/>
          </p:cNvSpPr>
          <p:nvPr/>
        </p:nvSpPr>
        <p:spPr bwMode="gray">
          <a:xfrm>
            <a:off x="5759052" y="6627158"/>
            <a:ext cx="128777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Yet to start</a:t>
            </a:r>
            <a:endParaRPr lang="en-US" sz="1200" dirty="0">
              <a:solidFill>
                <a:srgbClr val="000000"/>
              </a:solidFill>
              <a:latin typeface="+mn-lt"/>
              <a:cs typeface="Traditional Arabic" panose="020B0604020202020204" pitchFamily="18" charset="-78"/>
            </a:endParaRPr>
          </a:p>
        </p:txBody>
      </p:sp>
      <p:sp>
        <p:nvSpPr>
          <p:cNvPr id="6" name="Oval 5"/>
          <p:cNvSpPr/>
          <p:nvPr/>
        </p:nvSpPr>
        <p:spPr>
          <a:xfrm>
            <a:off x="3688816" y="6611144"/>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67" name="Oval 66"/>
          <p:cNvSpPr/>
          <p:nvPr/>
        </p:nvSpPr>
        <p:spPr>
          <a:xfrm>
            <a:off x="2548149" y="6614257"/>
            <a:ext cx="210358" cy="18279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68" name="Oval 67"/>
          <p:cNvSpPr/>
          <p:nvPr/>
        </p:nvSpPr>
        <p:spPr>
          <a:xfrm>
            <a:off x="4591641" y="6614571"/>
            <a:ext cx="210358" cy="18279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75" name="Oval 74"/>
          <p:cNvSpPr/>
          <p:nvPr/>
        </p:nvSpPr>
        <p:spPr>
          <a:xfrm>
            <a:off x="5586734" y="6618969"/>
            <a:ext cx="210358" cy="1827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76" name="Oval 75"/>
          <p:cNvSpPr/>
          <p:nvPr/>
        </p:nvSpPr>
        <p:spPr>
          <a:xfrm>
            <a:off x="6727612" y="6608014"/>
            <a:ext cx="210358" cy="18279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 Box 38"/>
          <p:cNvSpPr txBox="1">
            <a:spLocks noChangeArrowheads="1"/>
          </p:cNvSpPr>
          <p:nvPr/>
        </p:nvSpPr>
        <p:spPr bwMode="gray">
          <a:xfrm>
            <a:off x="4394200" y="945429"/>
            <a:ext cx="1843745"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smtClean="0">
                <a:solidFill>
                  <a:srgbClr val="FF0000"/>
                </a:solidFill>
                <a:latin typeface="Trebuchet MS" panose="020B0603020202020204" pitchFamily="34" charset="0"/>
              </a:rPr>
              <a:t>Project  current Status</a:t>
            </a:r>
            <a:endParaRPr lang="en-US" sz="1200" b="1" dirty="0">
              <a:solidFill>
                <a:srgbClr val="FF0000"/>
              </a:solidFill>
              <a:latin typeface="Trebuchet MS" panose="020B0603020202020204" pitchFamily="34" charset="0"/>
            </a:endParaRPr>
          </a:p>
        </p:txBody>
      </p:sp>
      <p:sp>
        <p:nvSpPr>
          <p:cNvPr id="82" name="Oval 81"/>
          <p:cNvSpPr/>
          <p:nvPr/>
        </p:nvSpPr>
        <p:spPr>
          <a:xfrm>
            <a:off x="8109846" y="1755598"/>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 Box 38"/>
          <p:cNvSpPr txBox="1">
            <a:spLocks noChangeArrowheads="1"/>
          </p:cNvSpPr>
          <p:nvPr/>
        </p:nvSpPr>
        <p:spPr bwMode="gray">
          <a:xfrm>
            <a:off x="7193272" y="5740308"/>
            <a:ext cx="2347603" cy="1066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Get sorted with RDP issues</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a:solidFill>
                  <a:srgbClr val="000000"/>
                </a:solidFill>
                <a:latin typeface="+mn-lt"/>
                <a:cs typeface="Traditional Arabic" panose="020B0604020202020204" pitchFamily="18" charset="-78"/>
              </a:rPr>
              <a:t>Get sorted with GIT repo access</a:t>
            </a:r>
            <a:endParaRPr lang="en-US" sz="1400" dirty="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a:solidFill>
                  <a:srgbClr val="000000"/>
                </a:solidFill>
                <a:latin typeface="+mn-lt"/>
                <a:cs typeface="Traditional Arabic" panose="020B0604020202020204" pitchFamily="18" charset="-78"/>
              </a:rPr>
              <a:t>Get sorted with JIRA access</a:t>
            </a:r>
            <a:endParaRPr lang="en-US" sz="1400" dirty="0">
              <a:solidFill>
                <a:srgbClr val="000000"/>
              </a:solidFill>
              <a:latin typeface="+mn-lt"/>
              <a:cs typeface="Traditional Arabic" panose="020B0604020202020204" pitchFamily="18" charset="-78"/>
            </a:endParaRPr>
          </a:p>
        </p:txBody>
      </p:sp>
      <p:sp>
        <p:nvSpPr>
          <p:cNvPr id="89" name="Rectangle 27"/>
          <p:cNvSpPr>
            <a:spLocks noChangeArrowheads="1"/>
          </p:cNvSpPr>
          <p:nvPr/>
        </p:nvSpPr>
        <p:spPr bwMode="gray">
          <a:xfrm>
            <a:off x="9685456" y="5313220"/>
            <a:ext cx="2454217" cy="1517966"/>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90" name="Text Box 38"/>
          <p:cNvSpPr txBox="1">
            <a:spLocks noChangeArrowheads="1"/>
          </p:cNvSpPr>
          <p:nvPr/>
        </p:nvSpPr>
        <p:spPr bwMode="gray">
          <a:xfrm>
            <a:off x="9866992" y="5274628"/>
            <a:ext cx="151305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ct val="15000"/>
              </a:spcBef>
              <a:spcAft>
                <a:spcPct val="15000"/>
              </a:spcAft>
              <a:buClr>
                <a:prstClr val="white">
                  <a:lumMod val="50000"/>
                </a:prstClr>
              </a:buClr>
            </a:pPr>
            <a:r>
              <a:rPr lang="en-US" sz="1200" b="1" dirty="0" smtClean="0">
                <a:solidFill>
                  <a:srgbClr val="FF0000"/>
                </a:solidFill>
                <a:latin typeface="Trebuchet MS" panose="020B0603020202020204" pitchFamily="34" charset="0"/>
              </a:rPr>
              <a:t>Resources</a:t>
            </a:r>
            <a:endParaRPr lang="en-US" sz="1200" b="1" dirty="0">
              <a:solidFill>
                <a:srgbClr val="FF0000"/>
              </a:solidFill>
              <a:latin typeface="Trebuchet MS" panose="020B0603020202020204" pitchFamily="34" charset="0"/>
            </a:endParaRPr>
          </a:p>
        </p:txBody>
      </p:sp>
      <p:sp>
        <p:nvSpPr>
          <p:cNvPr id="95" name="Text Box 38"/>
          <p:cNvSpPr txBox="1">
            <a:spLocks noChangeArrowheads="1"/>
          </p:cNvSpPr>
          <p:nvPr/>
        </p:nvSpPr>
        <p:spPr bwMode="gray">
          <a:xfrm>
            <a:off x="9866992" y="5688235"/>
            <a:ext cx="1048709" cy="8515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PM : 1</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BA : 0</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err="1" smtClean="0">
                <a:solidFill>
                  <a:srgbClr val="000000"/>
                </a:solidFill>
                <a:latin typeface="+mn-lt"/>
                <a:cs typeface="Traditional Arabic" panose="020B0604020202020204" pitchFamily="18" charset="-78"/>
              </a:rPr>
              <a:t>Dev</a:t>
            </a:r>
            <a:r>
              <a:rPr lang="en-US" sz="1400" dirty="0" smtClean="0">
                <a:solidFill>
                  <a:srgbClr val="000000"/>
                </a:solidFill>
                <a:latin typeface="+mn-lt"/>
                <a:cs typeface="Traditional Arabic" panose="020B0604020202020204" pitchFamily="18" charset="-78"/>
              </a:rPr>
              <a:t> : 0</a:t>
            </a:r>
            <a:endParaRPr lang="en-US" sz="1400" dirty="0">
              <a:solidFill>
                <a:srgbClr val="000000"/>
              </a:solidFill>
              <a:latin typeface="+mn-lt"/>
              <a:cs typeface="Traditional Arabic" panose="020B0604020202020204" pitchFamily="18" charset="-78"/>
            </a:endParaRPr>
          </a:p>
        </p:txBody>
      </p:sp>
      <p:sp>
        <p:nvSpPr>
          <p:cNvPr id="96" name="Text Box 38"/>
          <p:cNvSpPr txBox="1">
            <a:spLocks noChangeArrowheads="1"/>
          </p:cNvSpPr>
          <p:nvPr/>
        </p:nvSpPr>
        <p:spPr bwMode="gray">
          <a:xfrm>
            <a:off x="10915702" y="5688234"/>
            <a:ext cx="1097851" cy="8515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err="1" smtClean="0">
                <a:solidFill>
                  <a:srgbClr val="000000"/>
                </a:solidFill>
                <a:latin typeface="+mn-lt"/>
                <a:cs typeface="Traditional Arabic" panose="020B0604020202020204" pitchFamily="18" charset="-78"/>
              </a:rPr>
              <a:t>Arct</a:t>
            </a:r>
            <a:r>
              <a:rPr lang="en-US" sz="1400" dirty="0" smtClean="0">
                <a:solidFill>
                  <a:srgbClr val="000000"/>
                </a:solidFill>
                <a:latin typeface="+mn-lt"/>
                <a:cs typeface="Traditional Arabic" panose="020B0604020202020204" pitchFamily="18" charset="-78"/>
              </a:rPr>
              <a:t> : 1</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DBA: 1</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Tester:  0</a:t>
            </a:r>
            <a:endParaRPr lang="en-US" sz="1400" dirty="0" smtClean="0">
              <a:solidFill>
                <a:srgbClr val="000000"/>
              </a:solidFill>
              <a:latin typeface="+mn-lt"/>
              <a:cs typeface="Traditional Arabic" panose="020B0604020202020204" pitchFamily="18" charset="-78"/>
            </a:endParaRPr>
          </a:p>
        </p:txBody>
      </p:sp>
      <p:sp>
        <p:nvSpPr>
          <p:cNvPr id="98" name="Text Box 38"/>
          <p:cNvSpPr txBox="1">
            <a:spLocks noChangeArrowheads="1"/>
          </p:cNvSpPr>
          <p:nvPr/>
        </p:nvSpPr>
        <p:spPr bwMode="gray">
          <a:xfrm>
            <a:off x="3943935" y="5313220"/>
            <a:ext cx="2946364" cy="112839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b="1" dirty="0" smtClean="0">
                <a:solidFill>
                  <a:srgbClr val="000000"/>
                </a:solidFill>
                <a:latin typeface="+mn-lt"/>
                <a:cs typeface="Traditional Arabic" panose="020B0604020202020204" pitchFamily="18" charset="-78"/>
                <a:sym typeface="+mn-ea"/>
              </a:rPr>
              <a:t>RDP connection is not working for more than 2 users.</a:t>
            </a:r>
            <a:endParaRPr lang="en-US" sz="1200" b="1"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b="1" dirty="0" smtClean="0">
                <a:solidFill>
                  <a:srgbClr val="000000"/>
                </a:solidFill>
                <a:latin typeface="+mn-lt"/>
                <a:cs typeface="Traditional Arabic" panose="020B0604020202020204" pitchFamily="18" charset="-78"/>
                <a:sym typeface="+mn-ea"/>
              </a:rPr>
              <a:t>Issues while using VM for development</a:t>
            </a:r>
            <a:endParaRPr lang="en-US" sz="1200" b="1"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b="1" dirty="0" smtClean="0">
                <a:solidFill>
                  <a:srgbClr val="000000"/>
                </a:solidFill>
                <a:latin typeface="+mn-lt"/>
                <a:cs typeface="Traditional Arabic" panose="020B0604020202020204" pitchFamily="18" charset="-78"/>
                <a:sym typeface="+mn-ea"/>
              </a:rPr>
              <a:t>JIRA access not provided by Emcure team</a:t>
            </a:r>
            <a:endParaRPr lang="en-US" sz="1200" b="1" dirty="0" smtClean="0">
              <a:solidFill>
                <a:srgbClr val="000000"/>
              </a:solidFill>
              <a:latin typeface="+mn-lt"/>
              <a:cs typeface="Traditional Arabic" panose="020B0604020202020204" pitchFamily="18" charset="-78"/>
            </a:endParaRPr>
          </a:p>
        </p:txBody>
      </p:sp>
      <p:sp>
        <p:nvSpPr>
          <p:cNvPr id="64" name="Oval 63"/>
          <p:cNvSpPr/>
          <p:nvPr/>
        </p:nvSpPr>
        <p:spPr>
          <a:xfrm>
            <a:off x="6212483" y="953125"/>
            <a:ext cx="210358" cy="1827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155289" y="197771"/>
            <a:ext cx="1904412" cy="469755"/>
          </a:xfrm>
          <a:prstGeom prst="rect">
            <a:avLst/>
          </a:prstGeom>
        </p:spPr>
      </p:pic>
      <p:sp>
        <p:nvSpPr>
          <p:cNvPr id="10" name="Oval 9"/>
          <p:cNvSpPr/>
          <p:nvPr/>
        </p:nvSpPr>
        <p:spPr>
          <a:xfrm>
            <a:off x="8109051" y="2575719"/>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p>
            <a:pPr algn="ctr"/>
            <a:endParaRPr lang="en-US"/>
          </a:p>
        </p:txBody>
      </p:sp>
      <p:sp>
        <p:nvSpPr>
          <p:cNvPr id="12" name="Oval 11"/>
          <p:cNvSpPr/>
          <p:nvPr/>
        </p:nvSpPr>
        <p:spPr>
          <a:xfrm>
            <a:off x="8109051" y="3437414"/>
            <a:ext cx="210358" cy="18279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15" name="Oval 14"/>
          <p:cNvSpPr/>
          <p:nvPr/>
        </p:nvSpPr>
        <p:spPr>
          <a:xfrm>
            <a:off x="8109051" y="2170589"/>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p>
            <a:pPr algn="ctr"/>
            <a:endParaRPr lang="en-US"/>
          </a:p>
        </p:txBody>
      </p:sp>
      <p:sp>
        <p:nvSpPr>
          <p:cNvPr id="16" name="Oval 15"/>
          <p:cNvSpPr/>
          <p:nvPr/>
        </p:nvSpPr>
        <p:spPr>
          <a:xfrm>
            <a:off x="8110114" y="3004282"/>
            <a:ext cx="210358" cy="18279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p>
            <a:pPr algn="ctr"/>
            <a:endParaRPr lang="en-US"/>
          </a:p>
        </p:txBody>
      </p:sp>
      <p:sp>
        <p:nvSpPr>
          <p:cNvPr id="17" name="Oval 16"/>
          <p:cNvSpPr/>
          <p:nvPr/>
        </p:nvSpPr>
        <p:spPr>
          <a:xfrm>
            <a:off x="8122814" y="3782157"/>
            <a:ext cx="210358" cy="18279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25"/>
          <p:cNvSpPr>
            <a:spLocks noChangeArrowheads="1"/>
          </p:cNvSpPr>
          <p:nvPr/>
        </p:nvSpPr>
        <p:spPr bwMode="gray">
          <a:xfrm>
            <a:off x="3856750" y="2315182"/>
            <a:ext cx="3207841" cy="2714728"/>
          </a:xfrm>
          <a:prstGeom prst="rect">
            <a:avLst/>
          </a:prstGeom>
          <a:solidFill>
            <a:schemeClr val="bg1"/>
          </a:solidFill>
          <a:ln w="19050">
            <a:solidFill>
              <a:schemeClr val="tx1"/>
            </a:solidFill>
            <a:miter lim="800000"/>
          </a:ln>
        </p:spPr>
        <p:txBody>
          <a:bodyPr/>
          <a:lstStyle/>
          <a:p>
            <a:pPr marL="171450" indent="-171450" defTabSz="914400">
              <a:buFont typeface="Arial" panose="020B0604020202020204" pitchFamily="34" charset="0"/>
              <a:buChar char="•"/>
            </a:pPr>
            <a:endParaRPr lang="en-US" sz="1200" dirty="0">
              <a:solidFill>
                <a:srgbClr val="FF0000"/>
              </a:solidFill>
            </a:endParaRPr>
          </a:p>
        </p:txBody>
      </p:sp>
      <p:sp>
        <p:nvSpPr>
          <p:cNvPr id="54" name="Rectangle 27"/>
          <p:cNvSpPr>
            <a:spLocks noChangeArrowheads="1"/>
          </p:cNvSpPr>
          <p:nvPr/>
        </p:nvSpPr>
        <p:spPr bwMode="gray">
          <a:xfrm>
            <a:off x="144774" y="923809"/>
            <a:ext cx="6920101" cy="1272717"/>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53" name="Rectangle 27"/>
          <p:cNvSpPr>
            <a:spLocks noChangeArrowheads="1"/>
          </p:cNvSpPr>
          <p:nvPr/>
        </p:nvSpPr>
        <p:spPr bwMode="gray">
          <a:xfrm>
            <a:off x="144775" y="2315182"/>
            <a:ext cx="3637764" cy="4224568"/>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5" name="Rectangle 4"/>
          <p:cNvSpPr/>
          <p:nvPr/>
        </p:nvSpPr>
        <p:spPr>
          <a:xfrm>
            <a:off x="2223862" y="0"/>
            <a:ext cx="7754875" cy="786943"/>
          </a:xfrm>
          <a:prstGeom prst="rect">
            <a:avLst/>
          </a:prstGeom>
          <a:solidFill>
            <a:srgbClr val="FF0000"/>
          </a:solidFill>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7" name="Text Box 38"/>
          <p:cNvSpPr txBox="1">
            <a:spLocks noChangeArrowheads="1"/>
          </p:cNvSpPr>
          <p:nvPr/>
        </p:nvSpPr>
        <p:spPr bwMode="gray">
          <a:xfrm>
            <a:off x="180137" y="2628973"/>
            <a:ext cx="3534980"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buFont typeface="Arial" panose="020B0604020202020204" pitchFamily="34" charset="0"/>
              <a:buChar char="•"/>
            </a:pPr>
            <a:r>
              <a:rPr lang="en-US" sz="1200" dirty="0">
                <a:solidFill>
                  <a:srgbClr val="000000"/>
                </a:solidFill>
                <a:latin typeface="Trebuchet MS" panose="020B0603020202020204" pitchFamily="34" charset="0"/>
                <a:cs typeface="Traditional Arabic" panose="020B0604020202020204" pitchFamily="18" charset="-78"/>
              </a:rPr>
              <a:t>Align developer’s and bein with user stories</a:t>
            </a:r>
            <a:endParaRPr lang="en-US" sz="1200" dirty="0">
              <a:solidFill>
                <a:srgbClr val="000000"/>
              </a:solidFill>
              <a:latin typeface="Trebuchet MS" panose="020B0603020202020204" pitchFamily="34" charset="0"/>
              <a:cs typeface="Traditional Arabic" panose="020B0604020202020204" pitchFamily="18" charset="-78"/>
            </a:endParaRPr>
          </a:p>
        </p:txBody>
      </p:sp>
      <p:sp>
        <p:nvSpPr>
          <p:cNvPr id="2" name="Rectangle 1"/>
          <p:cNvSpPr/>
          <p:nvPr/>
        </p:nvSpPr>
        <p:spPr>
          <a:xfrm>
            <a:off x="7491917" y="6591823"/>
            <a:ext cx="91416" cy="99647"/>
          </a:xfrm>
          <a:prstGeom prst="rect">
            <a:avLst/>
          </a:prstGeom>
          <a:gradFill flip="none" rotWithShape="1">
            <a:gsLst>
              <a:gs pos="0">
                <a:schemeClr val="bg1">
                  <a:lumMod val="65000"/>
                </a:schemeClr>
              </a:gs>
              <a:gs pos="17000">
                <a:schemeClr val="bg1">
                  <a:lumMod val="85000"/>
                  <a:shade val="67500"/>
                  <a:satMod val="115000"/>
                </a:schemeClr>
              </a:gs>
              <a:gs pos="59000">
                <a:schemeClr val="bg1">
                  <a:lumMod val="85000"/>
                  <a:shade val="100000"/>
                  <a:satMod val="115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91439" tIns="45719" rIns="91439" bIns="45719" rtlCol="0" anchor="ctr"/>
          <a:lstStyle/>
          <a:p>
            <a:pPr algn="ctr" defTabSz="914400"/>
            <a:endParaRPr lang="en-US" dirty="0">
              <a:solidFill>
                <a:prstClr val="white"/>
              </a:solidFill>
            </a:endParaRPr>
          </a:p>
        </p:txBody>
      </p:sp>
      <p:sp>
        <p:nvSpPr>
          <p:cNvPr id="61" name="Rectangle 27"/>
          <p:cNvSpPr>
            <a:spLocks noChangeArrowheads="1"/>
          </p:cNvSpPr>
          <p:nvPr/>
        </p:nvSpPr>
        <p:spPr bwMode="gray">
          <a:xfrm>
            <a:off x="7132015" y="5336143"/>
            <a:ext cx="2498820" cy="1495043"/>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69" name="Text Box 38"/>
          <p:cNvSpPr txBox="1">
            <a:spLocks noChangeArrowheads="1"/>
          </p:cNvSpPr>
          <p:nvPr/>
        </p:nvSpPr>
        <p:spPr bwMode="gray">
          <a:xfrm>
            <a:off x="7214241" y="5274628"/>
            <a:ext cx="1513051"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ct val="15000"/>
              </a:spcBef>
              <a:spcAft>
                <a:spcPct val="15000"/>
              </a:spcAft>
              <a:buClr>
                <a:prstClr val="white">
                  <a:lumMod val="50000"/>
                </a:prstClr>
              </a:buClr>
            </a:pPr>
            <a:r>
              <a:rPr lang="en-US" sz="1200" b="1" dirty="0" smtClean="0">
                <a:solidFill>
                  <a:srgbClr val="FF0000"/>
                </a:solidFill>
                <a:latin typeface="Trebuchet MS" panose="020B0603020202020204" pitchFamily="34" charset="0"/>
              </a:rPr>
              <a:t>Key Action Items</a:t>
            </a:r>
            <a:endParaRPr lang="en-US" sz="1200" b="1" dirty="0">
              <a:solidFill>
                <a:srgbClr val="FF0000"/>
              </a:solidFill>
              <a:latin typeface="Trebuchet MS" panose="020B0603020202020204" pitchFamily="34" charset="0"/>
            </a:endParaRPr>
          </a:p>
        </p:txBody>
      </p:sp>
      <p:grpSp>
        <p:nvGrpSpPr>
          <p:cNvPr id="9" name="Group 8"/>
          <p:cNvGrpSpPr/>
          <p:nvPr/>
        </p:nvGrpSpPr>
        <p:grpSpPr>
          <a:xfrm>
            <a:off x="7132014" y="923809"/>
            <a:ext cx="5007659" cy="4287526"/>
            <a:chOff x="5332393" y="1176805"/>
            <a:chExt cx="3779368" cy="2114563"/>
          </a:xfrm>
        </p:grpSpPr>
        <p:sp>
          <p:nvSpPr>
            <p:cNvPr id="65" name="Rectangle 3"/>
            <p:cNvSpPr>
              <a:spLocks noChangeArrowheads="1"/>
            </p:cNvSpPr>
            <p:nvPr/>
          </p:nvSpPr>
          <p:spPr bwMode="gray">
            <a:xfrm>
              <a:off x="5332393" y="1176805"/>
              <a:ext cx="3779368" cy="2114563"/>
            </a:xfrm>
            <a:prstGeom prst="rect">
              <a:avLst/>
            </a:prstGeom>
            <a:solidFill>
              <a:srgbClr val="FFFFFF"/>
            </a:solidFill>
            <a:ln w="19050">
              <a:solidFill>
                <a:schemeClr val="tx1"/>
              </a:solidFill>
              <a:miter lim="800000"/>
            </a:ln>
          </p:spPr>
          <p:txBody>
            <a:bodyPr wrap="none" anchor="ctr"/>
            <a:lstStyle/>
            <a:p>
              <a:pPr algn="ctr" defTabSz="914400"/>
              <a:endParaRPr lang="en-US" sz="2400" dirty="0">
                <a:solidFill>
                  <a:prstClr val="black"/>
                </a:solidFill>
              </a:endParaRPr>
            </a:p>
          </p:txBody>
        </p:sp>
        <p:sp>
          <p:nvSpPr>
            <p:cNvPr id="66" name="Text Box 38"/>
            <p:cNvSpPr txBox="1">
              <a:spLocks noChangeArrowheads="1"/>
            </p:cNvSpPr>
            <p:nvPr/>
          </p:nvSpPr>
          <p:spPr bwMode="gray">
            <a:xfrm>
              <a:off x="5386366" y="1187468"/>
              <a:ext cx="1703647" cy="92845"/>
            </a:xfrm>
            <a:prstGeom prst="rect">
              <a:avLst/>
            </a:prstGeom>
            <a:solidFill>
              <a:schemeClr val="bg1"/>
            </a:solidFill>
            <a:ln w="9525">
              <a:solidFill>
                <a:schemeClr val="bg1"/>
              </a:solidFill>
              <a:miter lim="800000"/>
            </a:ln>
          </p:spPr>
          <p:txBody>
            <a:bodyPr wrap="square" tIns="0"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defTabSz="914400">
                <a:spcBef>
                  <a:spcPct val="15000"/>
                </a:spcBef>
                <a:spcAft>
                  <a:spcPct val="15000"/>
                </a:spcAft>
                <a:buClr>
                  <a:srgbClr val="006699"/>
                </a:buClr>
              </a:pPr>
              <a:r>
                <a:rPr lang="en-US" sz="1200" b="1" dirty="0">
                  <a:solidFill>
                    <a:srgbClr val="FF0000"/>
                  </a:solidFill>
                  <a:latin typeface="Trebuchet MS" panose="020B0603020202020204" pitchFamily="34" charset="0"/>
                </a:rPr>
                <a:t>Planned Key Milestones</a:t>
              </a:r>
              <a:endParaRPr lang="en-US" sz="1200" b="1" dirty="0">
                <a:solidFill>
                  <a:srgbClr val="FF0000"/>
                </a:solidFill>
                <a:latin typeface="Trebuchet MS" panose="020B0603020202020204" pitchFamily="34" charset="0"/>
              </a:endParaRPr>
            </a:p>
          </p:txBody>
        </p:sp>
      </p:grpSp>
      <p:sp>
        <p:nvSpPr>
          <p:cNvPr id="50" name="Rectangle 3"/>
          <p:cNvSpPr>
            <a:spLocks noChangeArrowheads="1"/>
          </p:cNvSpPr>
          <p:nvPr/>
        </p:nvSpPr>
        <p:spPr bwMode="gray">
          <a:xfrm>
            <a:off x="144774" y="6586377"/>
            <a:ext cx="6920101" cy="244809"/>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51" name="Text Box 38"/>
          <p:cNvSpPr txBox="1">
            <a:spLocks noChangeArrowheads="1"/>
          </p:cNvSpPr>
          <p:nvPr/>
        </p:nvSpPr>
        <p:spPr bwMode="gray">
          <a:xfrm>
            <a:off x="187851" y="6634852"/>
            <a:ext cx="1410876" cy="1692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defTabSz="914400">
              <a:spcBef>
                <a:spcPct val="15000"/>
              </a:spcBef>
              <a:spcAft>
                <a:spcPct val="15000"/>
              </a:spcAft>
              <a:buClr>
                <a:srgbClr val="006699"/>
              </a:buClr>
            </a:pPr>
            <a:r>
              <a:rPr lang="en-US" sz="1100" b="1" dirty="0">
                <a:solidFill>
                  <a:srgbClr val="FF0000"/>
                </a:solidFill>
                <a:latin typeface="Trebuchet MS" panose="020B0603020202020204" pitchFamily="34" charset="0"/>
              </a:rPr>
              <a:t>Milestone Legend</a:t>
            </a:r>
            <a:endParaRPr lang="en-US" sz="1100" b="1" dirty="0">
              <a:solidFill>
                <a:srgbClr val="FF0000"/>
              </a:solidFill>
              <a:latin typeface="Trebuchet MS" panose="020B0603020202020204" pitchFamily="34" charset="0"/>
            </a:endParaRPr>
          </a:p>
        </p:txBody>
      </p:sp>
      <p:sp>
        <p:nvSpPr>
          <p:cNvPr id="47" name="Rectangle 46"/>
          <p:cNvSpPr/>
          <p:nvPr/>
        </p:nvSpPr>
        <p:spPr>
          <a:xfrm>
            <a:off x="155289" y="5313220"/>
            <a:ext cx="3579795" cy="1107994"/>
          </a:xfrm>
          <a:prstGeom prst="rect">
            <a:avLst/>
          </a:prstGeom>
        </p:spPr>
        <p:txBody>
          <a:bodyPr wrap="square" lIns="91439" tIns="45719" rIns="91439" bIns="45719">
            <a:spAutoFit/>
          </a:bodyPr>
          <a:lstStyle/>
          <a:p>
            <a:pPr marL="304800" indent="-304800" defTabSz="914400">
              <a:buFont typeface="+mj-lt"/>
              <a:buAutoNum type="arabicPeriod"/>
            </a:pPr>
            <a:endParaRPr lang="en-US" sz="1100" dirty="0">
              <a:solidFill>
                <a:prstClr val="black"/>
              </a:solidFill>
              <a:latin typeface="Trebuchet MS" panose="020B0603020202020204" pitchFamily="34" charset="0"/>
            </a:endParaRPr>
          </a:p>
          <a:p>
            <a:pPr defTabSz="914400"/>
            <a:endParaRPr lang="en-US" sz="1100" dirty="0">
              <a:solidFill>
                <a:prstClr val="black"/>
              </a:solidFill>
            </a:endParaRPr>
          </a:p>
          <a:p>
            <a:pPr marL="304800" indent="-304800" defTabSz="914400">
              <a:buFont typeface="+mj-lt"/>
              <a:buAutoNum type="arabicPeriod"/>
            </a:pPr>
            <a:endParaRPr lang="en-US" sz="1100" dirty="0">
              <a:solidFill>
                <a:prstClr val="black"/>
              </a:solidFill>
            </a:endParaRPr>
          </a:p>
          <a:p>
            <a:pPr marL="228600" indent="-228600" defTabSz="914400">
              <a:buFont typeface="Arial" panose="020B0604020202020204" pitchFamily="34" charset="0"/>
              <a:buChar char="•"/>
            </a:pPr>
            <a:endParaRPr lang="en-US" sz="1100" dirty="0">
              <a:solidFill>
                <a:prstClr val="black"/>
              </a:solidFill>
            </a:endParaRPr>
          </a:p>
          <a:p>
            <a:pPr marL="228600" indent="-228600" defTabSz="914400">
              <a:buFont typeface="Arial" panose="020B0604020202020204" pitchFamily="34" charset="0"/>
              <a:buChar char="•"/>
            </a:pPr>
            <a:endParaRPr lang="en-US" sz="1100" dirty="0">
              <a:solidFill>
                <a:prstClr val="black"/>
              </a:solidFill>
            </a:endParaRPr>
          </a:p>
          <a:p>
            <a:pPr marL="228600" indent="-228600" defTabSz="914400">
              <a:buClr>
                <a:srgbClr val="44546A">
                  <a:lumMod val="75000"/>
                </a:srgbClr>
              </a:buClr>
              <a:buSzPct val="120000"/>
              <a:buFont typeface="Arial" panose="020B0604020202020204" pitchFamily="34" charset="0"/>
              <a:buChar char="•"/>
              <a:defRPr/>
            </a:pPr>
            <a:endParaRPr lang="en-US" sz="1100" dirty="0">
              <a:solidFill>
                <a:prstClr val="black"/>
              </a:solidFill>
              <a:latin typeface="Trebuchet MS" panose="020B0603020202020204" pitchFamily="34" charset="0"/>
            </a:endParaRPr>
          </a:p>
        </p:txBody>
      </p:sp>
      <p:sp>
        <p:nvSpPr>
          <p:cNvPr id="38" name="Rectangle 37"/>
          <p:cNvSpPr/>
          <p:nvPr/>
        </p:nvSpPr>
        <p:spPr>
          <a:xfrm>
            <a:off x="2230994" y="-23270"/>
            <a:ext cx="3678877" cy="461663"/>
          </a:xfrm>
          <a:prstGeom prst="rect">
            <a:avLst/>
          </a:prstGeom>
        </p:spPr>
        <p:txBody>
          <a:bodyPr wrap="square" lIns="91439" tIns="45719" rIns="91439" bIns="45719">
            <a:spAutoFit/>
          </a:bodyPr>
          <a:lstStyle/>
          <a:p>
            <a:r>
              <a:rPr lang="en-US" sz="2400" b="1" dirty="0" smtClean="0">
                <a:solidFill>
                  <a:schemeClr val="bg1"/>
                </a:solidFill>
                <a:latin typeface="Trebuchet MS" panose="020B0603020202020204" pitchFamily="34" charset="0"/>
              </a:rPr>
              <a:t>NPD Web Application</a:t>
            </a:r>
            <a:endParaRPr lang="en-US" sz="2400" dirty="0">
              <a:solidFill>
                <a:schemeClr val="bg1"/>
              </a:solidFill>
              <a:latin typeface="Trebuchet MS" panose="020B0603020202020204" pitchFamily="34" charset="0"/>
            </a:endParaRPr>
          </a:p>
        </p:txBody>
      </p:sp>
      <p:cxnSp>
        <p:nvCxnSpPr>
          <p:cNvPr id="39" name="Straight Connector 38"/>
          <p:cNvCxnSpPr/>
          <p:nvPr/>
        </p:nvCxnSpPr>
        <p:spPr>
          <a:xfrm flipV="1">
            <a:off x="17685" y="826722"/>
            <a:ext cx="12174315" cy="537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 Box 38"/>
          <p:cNvSpPr txBox="1">
            <a:spLocks noChangeArrowheads="1"/>
          </p:cNvSpPr>
          <p:nvPr/>
        </p:nvSpPr>
        <p:spPr bwMode="gray">
          <a:xfrm>
            <a:off x="3890536" y="2575577"/>
            <a:ext cx="3125143"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a:solidFill>
                  <a:srgbClr val="000000"/>
                </a:solidFill>
                <a:latin typeface="+mn-lt"/>
                <a:cs typeface="Traditional Arabic" panose="020B0604020202020204" pitchFamily="18" charset="-78"/>
              </a:rPr>
              <a:t>Finalize the architecture of the application</a:t>
            </a:r>
            <a:endParaRPr lang="en-US" sz="1200" dirty="0">
              <a:solidFill>
                <a:srgbClr val="000000"/>
              </a:solidFill>
              <a:latin typeface="+mn-lt"/>
              <a:cs typeface="Traditional Arabic" panose="020B0604020202020204" pitchFamily="18" charset="-78"/>
            </a:endParaRPr>
          </a:p>
        </p:txBody>
      </p:sp>
      <p:sp>
        <p:nvSpPr>
          <p:cNvPr id="44" name="Text Box 38"/>
          <p:cNvSpPr txBox="1">
            <a:spLocks noChangeArrowheads="1"/>
          </p:cNvSpPr>
          <p:nvPr/>
        </p:nvSpPr>
        <p:spPr bwMode="gray">
          <a:xfrm>
            <a:off x="286409" y="2255051"/>
            <a:ext cx="248663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a:solidFill>
                  <a:srgbClr val="FF0000"/>
                </a:solidFill>
                <a:latin typeface="Trebuchet MS" panose="020B0603020202020204" pitchFamily="34" charset="0"/>
              </a:rPr>
              <a:t>Accomplishment for </a:t>
            </a:r>
            <a:r>
              <a:rPr lang="en-US" sz="1200" b="1" dirty="0" smtClean="0">
                <a:solidFill>
                  <a:srgbClr val="FF0000"/>
                </a:solidFill>
                <a:latin typeface="Trebuchet MS" panose="020B0603020202020204" pitchFamily="34" charset="0"/>
              </a:rPr>
              <a:t>the week</a:t>
            </a:r>
            <a:endParaRPr lang="en-US" sz="1200" b="1" dirty="0">
              <a:solidFill>
                <a:srgbClr val="FF0000"/>
              </a:solidFill>
              <a:latin typeface="Trebuchet MS" panose="020B0603020202020204" pitchFamily="34" charset="0"/>
            </a:endParaRPr>
          </a:p>
        </p:txBody>
      </p:sp>
      <p:sp>
        <p:nvSpPr>
          <p:cNvPr id="40" name="Rectangle 39"/>
          <p:cNvSpPr/>
          <p:nvPr/>
        </p:nvSpPr>
        <p:spPr>
          <a:xfrm>
            <a:off x="2223746" y="428851"/>
            <a:ext cx="5056505" cy="335915"/>
          </a:xfrm>
          <a:prstGeom prst="rect">
            <a:avLst/>
          </a:prstGeom>
        </p:spPr>
        <p:txBody>
          <a:bodyPr wrap="none" lIns="91376" tIns="45719" rIns="91376" bIns="45719">
            <a:spAutoFit/>
          </a:bodyPr>
          <a:lstStyle/>
          <a:p>
            <a:pPr defTabSz="913765"/>
            <a:r>
              <a:rPr lang="en-US" sz="1600" b="1" dirty="0">
                <a:solidFill>
                  <a:schemeClr val="bg1"/>
                </a:solidFill>
              </a:rPr>
              <a:t>Status update </a:t>
            </a:r>
            <a:r>
              <a:rPr lang="en-US" sz="1600" b="1" dirty="0" smtClean="0">
                <a:solidFill>
                  <a:schemeClr val="bg1"/>
                </a:solidFill>
              </a:rPr>
              <a:t>for the week 26</a:t>
            </a:r>
            <a:r>
              <a:rPr lang="en-US" sz="1600" b="1" baseline="30000" dirty="0" smtClean="0">
                <a:solidFill>
                  <a:schemeClr val="bg1"/>
                </a:solidFill>
              </a:rPr>
              <a:t>th</a:t>
            </a:r>
            <a:r>
              <a:rPr lang="en-US" sz="1600" b="1" dirty="0" smtClean="0">
                <a:solidFill>
                  <a:schemeClr val="bg1"/>
                </a:solidFill>
              </a:rPr>
              <a:t> Dec 2022 to 30</a:t>
            </a:r>
            <a:r>
              <a:rPr lang="en-US" sz="1600" b="1" baseline="30000" dirty="0" smtClean="0">
                <a:solidFill>
                  <a:schemeClr val="bg1"/>
                </a:solidFill>
              </a:rPr>
              <a:t>th</a:t>
            </a:r>
            <a:r>
              <a:rPr lang="en-US" sz="1600" b="1" dirty="0" smtClean="0">
                <a:solidFill>
                  <a:schemeClr val="bg1"/>
                </a:solidFill>
              </a:rPr>
              <a:t> Dec 2022</a:t>
            </a:r>
            <a:endParaRPr lang="en-US" sz="1600" b="1" dirty="0">
              <a:solidFill>
                <a:schemeClr val="bg1"/>
              </a:solidFill>
            </a:endParaRPr>
          </a:p>
        </p:txBody>
      </p:sp>
      <p:graphicFrame>
        <p:nvGraphicFramePr>
          <p:cNvPr id="3" name="Table 2"/>
          <p:cNvGraphicFramePr>
            <a:graphicFrameLocks noGrp="1"/>
          </p:cNvGraphicFramePr>
          <p:nvPr/>
        </p:nvGraphicFramePr>
        <p:xfrm>
          <a:off x="7193271" y="1168543"/>
          <a:ext cx="4854236" cy="2578100"/>
        </p:xfrm>
        <a:graphic>
          <a:graphicData uri="http://schemas.openxmlformats.org/drawingml/2006/table">
            <a:tbl>
              <a:tblPr firstRow="1" bandRow="1">
                <a:tableStyleId>{5C22544A-7EE6-4342-B048-85BDC9FD1C3A}</a:tableStyleId>
              </a:tblPr>
              <a:tblGrid>
                <a:gridCol w="1287062"/>
                <a:gridCol w="895848"/>
                <a:gridCol w="858498"/>
                <a:gridCol w="926379"/>
                <a:gridCol w="886449"/>
              </a:tblGrid>
              <a:tr h="477865">
                <a:tc>
                  <a:txBody>
                    <a:bodyPr/>
                    <a:lstStyle/>
                    <a:p>
                      <a:pPr marL="0" algn="ctr" defTabSz="816610" rtl="0" eaLnBrk="1" latinLnBrk="0" hangingPunct="1"/>
                      <a:r>
                        <a:rPr lang="en-GB" sz="1100" kern="1200" dirty="0" smtClean="0">
                          <a:solidFill>
                            <a:schemeClr val="bg1"/>
                          </a:solidFill>
                          <a:latin typeface="Trebuchet MS" panose="020B0603020202020204" pitchFamily="34" charset="0"/>
                          <a:ea typeface="+mn-ea"/>
                          <a:cs typeface="+mn-cs"/>
                        </a:rPr>
                        <a:t>Phase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ctr" defTabSz="816610" rtl="0" eaLnBrk="1" latinLnBrk="0" hangingPunct="1"/>
                      <a:r>
                        <a:rPr lang="en-US" altLang="en-GB" sz="1100" kern="1200" dirty="0" smtClean="0">
                          <a:solidFill>
                            <a:schemeClr val="bg1"/>
                          </a:solidFill>
                          <a:latin typeface="Trebuchet MS" panose="020B0603020202020204" pitchFamily="34" charset="0"/>
                          <a:ea typeface="+mn-ea"/>
                          <a:cs typeface="+mn-cs"/>
                        </a:rPr>
                        <a:t>Plan</a:t>
                      </a:r>
                      <a:r>
                        <a:rPr lang="en-GB" sz="1100" kern="1200" dirty="0" smtClean="0">
                          <a:solidFill>
                            <a:schemeClr val="bg1"/>
                          </a:solidFill>
                          <a:latin typeface="Trebuchet MS" panose="020B0603020202020204" pitchFamily="34" charset="0"/>
                          <a:ea typeface="+mn-ea"/>
                          <a:cs typeface="+mn-cs"/>
                        </a:rPr>
                        <a:t> Start </a:t>
                      </a:r>
                      <a:r>
                        <a:rPr lang="en-GB" sz="1100" kern="1200" dirty="0" smtClean="0">
                          <a:solidFill>
                            <a:schemeClr val="bg1"/>
                          </a:solidFill>
                          <a:latin typeface="Trebuchet MS" panose="020B0603020202020204" pitchFamily="34" charset="0"/>
                          <a:ea typeface="+mn-ea"/>
                          <a:cs typeface="+mn-cs"/>
                        </a:rPr>
                        <a:t>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indent="0" algn="ctr" defTabSz="816610" rtl="0" eaLnBrk="1" fontAlgn="auto" latinLnBrk="0" hangingPunct="1">
                        <a:lnSpc>
                          <a:spcPct val="100000"/>
                        </a:lnSpc>
                        <a:spcBef>
                          <a:spcPts val="0"/>
                        </a:spcBef>
                        <a:spcAft>
                          <a:spcPts val="0"/>
                        </a:spcAft>
                        <a:buClrTx/>
                        <a:buSzTx/>
                        <a:buFontTx/>
                        <a:buNone/>
                        <a:defRPr/>
                      </a:pPr>
                      <a:r>
                        <a:rPr lang="en-US" altLang="en-GB" sz="1100" kern="1200" dirty="0" smtClean="0">
                          <a:solidFill>
                            <a:schemeClr val="bg1"/>
                          </a:solidFill>
                          <a:latin typeface="Trebuchet MS" panose="020B0603020202020204" pitchFamily="34" charset="0"/>
                          <a:ea typeface="+mn-ea"/>
                          <a:cs typeface="+mn-cs"/>
                        </a:rPr>
                        <a:t>Plan </a:t>
                      </a:r>
                      <a:r>
                        <a:rPr lang="en-GB" sz="1100" kern="1200" dirty="0" smtClean="0">
                          <a:solidFill>
                            <a:schemeClr val="bg1"/>
                          </a:solidFill>
                          <a:latin typeface="Trebuchet MS" panose="020B0603020202020204" pitchFamily="34" charset="0"/>
                          <a:ea typeface="+mn-ea"/>
                          <a:cs typeface="+mn-cs"/>
                        </a:rPr>
                        <a:t>End 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ctr" defTabSz="816610" rtl="0" eaLnBrk="1" latinLnBrk="0" hangingPunct="1"/>
                      <a:r>
                        <a:rPr lang="en-GB" sz="1100" kern="1200" dirty="0">
                          <a:solidFill>
                            <a:schemeClr val="bg1"/>
                          </a:solidFill>
                          <a:latin typeface="Trebuchet MS" panose="020B0603020202020204" pitchFamily="34" charset="0"/>
                          <a:ea typeface="+mn-ea"/>
                          <a:cs typeface="+mn-cs"/>
                        </a:rPr>
                        <a:t>Actual </a:t>
                      </a:r>
                      <a:endParaRPr lang="en-GB" sz="1100" kern="1200" dirty="0">
                        <a:solidFill>
                          <a:schemeClr val="bg1"/>
                        </a:solidFill>
                        <a:latin typeface="Trebuchet MS" panose="020B0603020202020204" pitchFamily="34" charset="0"/>
                        <a:ea typeface="+mn-ea"/>
                        <a:cs typeface="+mn-cs"/>
                      </a:endParaRPr>
                    </a:p>
                    <a:p>
                      <a:pPr marL="0" algn="ctr" defTabSz="816610" rtl="0" eaLnBrk="1" latinLnBrk="0" hangingPunct="1"/>
                      <a:r>
                        <a:rPr lang="en-GB" sz="1100" kern="1200" dirty="0" smtClean="0">
                          <a:solidFill>
                            <a:schemeClr val="bg1"/>
                          </a:solidFill>
                          <a:latin typeface="Trebuchet MS" panose="020B0603020202020204" pitchFamily="34" charset="0"/>
                          <a:ea typeface="+mn-ea"/>
                          <a:cs typeface="+mn-cs"/>
                        </a:rPr>
                        <a:t>Start 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l" defTabSz="816610" rtl="0" eaLnBrk="1" latinLnBrk="0" hangingPunct="1"/>
                      <a:r>
                        <a:rPr lang="en-GB" sz="1100" kern="1200" dirty="0">
                          <a:solidFill>
                            <a:schemeClr val="bg1"/>
                          </a:solidFill>
                          <a:latin typeface="Trebuchet MS" panose="020B0603020202020204" pitchFamily="34" charset="0"/>
                          <a:ea typeface="+mn-ea"/>
                          <a:cs typeface="+mn-cs"/>
                        </a:rPr>
                        <a:t>Actual</a:t>
                      </a:r>
                      <a:endParaRPr lang="en-GB" sz="1100" kern="1200" dirty="0">
                        <a:solidFill>
                          <a:schemeClr val="bg1"/>
                        </a:solidFill>
                        <a:latin typeface="Trebuchet MS" panose="020B0603020202020204" pitchFamily="34" charset="0"/>
                        <a:ea typeface="+mn-ea"/>
                        <a:cs typeface="+mn-cs"/>
                      </a:endParaRPr>
                    </a:p>
                    <a:p>
                      <a:pPr marL="0" algn="l" defTabSz="816610" rtl="0" eaLnBrk="1" latinLnBrk="0" hangingPunct="1"/>
                      <a:r>
                        <a:rPr lang="en-GB" sz="1100" kern="1200" dirty="0" smtClean="0">
                          <a:solidFill>
                            <a:schemeClr val="bg1"/>
                          </a:solidFill>
                          <a:latin typeface="Trebuchet MS" panose="020B0603020202020204" pitchFamily="34" charset="0"/>
                          <a:ea typeface="+mn-ea"/>
                          <a:cs typeface="+mn-cs"/>
                        </a:rPr>
                        <a:t>End</a:t>
                      </a:r>
                      <a:r>
                        <a:rPr lang="en-GB" sz="1100" kern="1200" baseline="0" dirty="0" smtClean="0">
                          <a:solidFill>
                            <a:schemeClr val="bg1"/>
                          </a:solidFill>
                          <a:latin typeface="Trebuchet MS" panose="020B0603020202020204" pitchFamily="34" charset="0"/>
                          <a:ea typeface="+mn-ea"/>
                          <a:cs typeface="+mn-cs"/>
                        </a:rPr>
                        <a:t> 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93479">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Kick-Off</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7-Mar-22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7-Mar-22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7-Mar-22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7-Mar-22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1527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Req. </a:t>
                      </a:r>
                      <a:endParaRPr lang="en-US" sz="1000" kern="1200" dirty="0" smtClean="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gathering</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7-Mar-22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15-Apr-22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7-Mar-22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19-Aug-22</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Code </a:t>
                      </a:r>
                      <a:endParaRPr lang="en-US" sz="1000" kern="1200" dirty="0" smtClean="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Analysis</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9-Mar-22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25-Mar-22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11-Mar-22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29-Mar-22</a:t>
                      </a:r>
                      <a:endParaRPr lang="en-US" sz="1000" kern="1200" dirty="0">
                        <a:solidFill>
                          <a:schemeClr val="bg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857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Solution </a:t>
                      </a:r>
                      <a:endParaRPr lang="en-US" sz="1000" kern="1200" dirty="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Architect</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18-Apr-22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13-May-22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sym typeface="+mn-ea"/>
                        </a:rPr>
                        <a:t>15-Dec-22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2672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Database</a:t>
                      </a:r>
                      <a:endParaRPr lang="en-US" sz="1000" kern="1200" dirty="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Design</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18-Apr-22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22-Apr-22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sym typeface="+mn-ea"/>
                        </a:rPr>
                        <a:t>15-Dec-22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30-Dec-22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8570">
                <a:tc>
                  <a:txBody>
                    <a:bodyPr/>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Development</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25-Apr-22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15-Jul-22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sym typeface="+mn-ea"/>
                        </a:rPr>
                        <a:t>26-Dec-22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1" name="Rectangle 10"/>
          <p:cNvSpPr/>
          <p:nvPr/>
        </p:nvSpPr>
        <p:spPr>
          <a:xfrm>
            <a:off x="104054" y="1155854"/>
            <a:ext cx="4419321" cy="735965"/>
          </a:xfrm>
          <a:prstGeom prst="rect">
            <a:avLst/>
          </a:prstGeom>
        </p:spPr>
        <p:txBody>
          <a:bodyPr wrap="square" lIns="91438" tIns="45719" rIns="91438" bIns="45719">
            <a:spAutoFit/>
          </a:bodyPr>
          <a:lstStyle/>
          <a:p>
            <a:pPr marL="342900" indent="-342900">
              <a:buClr>
                <a:prstClr val="white">
                  <a:lumMod val="50000"/>
                </a:prstClr>
              </a:buClr>
              <a:buAutoNum type="arabicPeriod"/>
            </a:pPr>
            <a:r>
              <a:rPr lang="en-US" altLang="en-IN" sz="1400" dirty="0" smtClean="0"/>
              <a:t>Database design has been completed with core modules.</a:t>
            </a:r>
            <a:endParaRPr lang="en-US" altLang="en-IN" sz="1400" dirty="0" smtClean="0"/>
          </a:p>
          <a:p>
            <a:pPr marL="342900" indent="-342900">
              <a:buClr>
                <a:prstClr val="white">
                  <a:lumMod val="50000"/>
                </a:prstClr>
              </a:buClr>
              <a:buAutoNum type="arabicPeriod"/>
            </a:pPr>
            <a:r>
              <a:rPr lang="en-US" altLang="en-IN" sz="1400" dirty="0" smtClean="0">
                <a:solidFill>
                  <a:srgbClr val="000000"/>
                </a:solidFill>
              </a:rPr>
              <a:t>Core architecture has been finalized</a:t>
            </a:r>
            <a:endParaRPr lang="en-US" altLang="en-IN" sz="1400" dirty="0" smtClean="0">
              <a:solidFill>
                <a:srgbClr val="000000"/>
              </a:solidFill>
            </a:endParaRPr>
          </a:p>
        </p:txBody>
      </p:sp>
      <p:sp>
        <p:nvSpPr>
          <p:cNvPr id="43" name="Rectangle 25"/>
          <p:cNvSpPr>
            <a:spLocks noChangeArrowheads="1"/>
          </p:cNvSpPr>
          <p:nvPr/>
        </p:nvSpPr>
        <p:spPr bwMode="gray">
          <a:xfrm>
            <a:off x="3861708" y="5106086"/>
            <a:ext cx="3191137" cy="1433664"/>
          </a:xfrm>
          <a:prstGeom prst="rect">
            <a:avLst/>
          </a:prstGeom>
          <a:solidFill>
            <a:schemeClr val="bg1"/>
          </a:solidFill>
          <a:ln w="19050">
            <a:solidFill>
              <a:schemeClr val="tx1"/>
            </a:solidFill>
            <a:miter lim="800000"/>
          </a:ln>
        </p:spPr>
        <p:txBody>
          <a:bodyPr/>
          <a:lstStyle/>
          <a:p>
            <a:pPr marL="171450" indent="-171450" defTabSz="914400">
              <a:buFont typeface="Arial" panose="020B0604020202020204" pitchFamily="34" charset="0"/>
              <a:buChar char="•"/>
            </a:pPr>
            <a:endParaRPr lang="en-US" sz="1200" dirty="0">
              <a:solidFill>
                <a:srgbClr val="FF0000"/>
              </a:solidFill>
            </a:endParaRPr>
          </a:p>
        </p:txBody>
      </p:sp>
      <p:sp>
        <p:nvSpPr>
          <p:cNvPr id="94" name="Text Box 38"/>
          <p:cNvSpPr txBox="1">
            <a:spLocks noChangeArrowheads="1"/>
          </p:cNvSpPr>
          <p:nvPr/>
        </p:nvSpPr>
        <p:spPr bwMode="gray">
          <a:xfrm>
            <a:off x="3949652" y="5056232"/>
            <a:ext cx="100287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0" bIns="0">
            <a:spAutoFit/>
          </a:bodyPr>
          <a:lstStyle>
            <a:defPPr>
              <a:defRPr lang="en-US"/>
            </a:defPPr>
            <a:lvl1pPr marL="222250" indent="-222250" defTabSz="914400" eaLnBrk="0" hangingPunct="0">
              <a:spcBef>
                <a:spcPts val="200"/>
              </a:spcBef>
              <a:spcAft>
                <a:spcPct val="15000"/>
              </a:spcAft>
              <a:buClr>
                <a:prstClr val="white">
                  <a:lumMod val="50000"/>
                </a:prstClr>
              </a:buClr>
              <a:defRPr sz="1200" b="1">
                <a:solidFill>
                  <a:srgbClr val="000000"/>
                </a:solidFill>
                <a:latin typeface="Trebuchet MS" panose="020B0603020202020204" pitchFamily="34" charset="0"/>
                <a:cs typeface="Arial" panose="020B0604020202020204" pitchFamily="34" charset="0"/>
              </a:defRPr>
            </a:lvl1pPr>
            <a:lvl2pPr marL="742950" indent="-285750" eaLnBrk="0" hangingPunct="0">
              <a:defRPr sz="1600">
                <a:latin typeface="Arial" panose="020B0604020202020204" pitchFamily="34" charset="0"/>
                <a:cs typeface="Arial" panose="020B0604020202020204" pitchFamily="34" charset="0"/>
              </a:defRPr>
            </a:lvl2pPr>
            <a:lvl3pPr marL="1143000" indent="-228600" eaLnBrk="0" hangingPunct="0">
              <a:defRPr sz="1600">
                <a:latin typeface="Arial" panose="020B0604020202020204" pitchFamily="34" charset="0"/>
                <a:cs typeface="Arial" panose="020B0604020202020204" pitchFamily="34" charset="0"/>
              </a:defRPr>
            </a:lvl3pPr>
            <a:lvl4pPr marL="1600200" indent="-228600" eaLnBrk="0" hangingPunct="0">
              <a:defRPr sz="1600">
                <a:latin typeface="Arial" panose="020B0604020202020204" pitchFamily="34" charset="0"/>
                <a:cs typeface="Arial" panose="020B0604020202020204" pitchFamily="34" charset="0"/>
              </a:defRPr>
            </a:lvl4pPr>
            <a:lvl5pPr marL="2057400" indent="-228600" eaLnBrk="0" hangingPunct="0">
              <a:defRPr sz="1600">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latin typeface="Arial" panose="020B0604020202020204" pitchFamily="34" charset="0"/>
                <a:cs typeface="Arial" panose="020B0604020202020204" pitchFamily="34" charset="0"/>
              </a:defRPr>
            </a:lvl9pPr>
          </a:lstStyle>
          <a:p>
            <a:r>
              <a:rPr lang="en-US" dirty="0">
                <a:solidFill>
                  <a:srgbClr val="FF0000"/>
                </a:solidFill>
              </a:rPr>
              <a:t>Key Risks</a:t>
            </a:r>
            <a:endParaRPr lang="en-US" dirty="0">
              <a:solidFill>
                <a:srgbClr val="FF0000"/>
              </a:solidFill>
            </a:endParaRPr>
          </a:p>
        </p:txBody>
      </p:sp>
      <p:pic>
        <p:nvPicPr>
          <p:cNvPr id="46" name="Picture 45" descr="emcure.com/wp-content/uploads/2021/08/logo.pn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36849" y="237464"/>
            <a:ext cx="1576705" cy="428625"/>
          </a:xfrm>
          <a:prstGeom prst="rect">
            <a:avLst/>
          </a:prstGeom>
          <a:noFill/>
          <a:ln>
            <a:noFill/>
          </a:ln>
        </p:spPr>
      </p:pic>
      <p:sp>
        <p:nvSpPr>
          <p:cNvPr id="52" name="Text Box 38"/>
          <p:cNvSpPr txBox="1">
            <a:spLocks noChangeArrowheads="1"/>
          </p:cNvSpPr>
          <p:nvPr/>
        </p:nvSpPr>
        <p:spPr bwMode="gray">
          <a:xfrm>
            <a:off x="8347006" y="243292"/>
            <a:ext cx="1538461" cy="215444"/>
          </a:xfrm>
          <a:prstGeom prst="rect">
            <a:avLst/>
          </a:prstGeom>
          <a:solidFill>
            <a:srgbClr val="FF0000"/>
          </a:solidFill>
          <a:ln>
            <a:noFill/>
          </a:ln>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lvl="0" algn="just">
              <a:spcBef>
                <a:spcPts val="600"/>
              </a:spcBef>
            </a:pPr>
            <a:r>
              <a:rPr lang="en-US" sz="1400" b="1" dirty="0" smtClean="0">
                <a:solidFill>
                  <a:schemeClr val="bg1"/>
                </a:solidFill>
                <a:latin typeface="Trebuchet MS" panose="020B0603020202020204" pitchFamily="34" charset="0"/>
                <a:cs typeface="Traditional Arabic" panose="020B0604020202020204" pitchFamily="18" charset="-78"/>
              </a:rPr>
              <a:t>PM : Nilesh Jain</a:t>
            </a:r>
            <a:endParaRPr lang="en-US" sz="1400" b="1" dirty="0">
              <a:solidFill>
                <a:schemeClr val="bg1"/>
              </a:solidFill>
              <a:latin typeface="Trebuchet MS" panose="020B0603020202020204" pitchFamily="34" charset="0"/>
              <a:cs typeface="Traditional Arabic" panose="020B0604020202020204" pitchFamily="18" charset="-78"/>
            </a:endParaRPr>
          </a:p>
        </p:txBody>
      </p:sp>
      <p:sp>
        <p:nvSpPr>
          <p:cNvPr id="55" name="Text Box 38"/>
          <p:cNvSpPr txBox="1">
            <a:spLocks noChangeArrowheads="1"/>
          </p:cNvSpPr>
          <p:nvPr/>
        </p:nvSpPr>
        <p:spPr bwMode="gray">
          <a:xfrm>
            <a:off x="286409" y="945429"/>
            <a:ext cx="248663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smtClean="0">
                <a:solidFill>
                  <a:srgbClr val="FF0000"/>
                </a:solidFill>
                <a:latin typeface="Trebuchet MS" panose="020B0603020202020204" pitchFamily="34" charset="0"/>
              </a:rPr>
              <a:t>Project overall progress</a:t>
            </a:r>
            <a:endParaRPr lang="en-US" sz="1200" b="1" dirty="0">
              <a:solidFill>
                <a:srgbClr val="FF0000"/>
              </a:solidFill>
              <a:latin typeface="Trebuchet MS" panose="020B0603020202020204" pitchFamily="34" charset="0"/>
            </a:endParaRPr>
          </a:p>
        </p:txBody>
      </p:sp>
      <p:sp>
        <p:nvSpPr>
          <p:cNvPr id="57" name="Text Box 38"/>
          <p:cNvSpPr txBox="1">
            <a:spLocks noChangeArrowheads="1"/>
          </p:cNvSpPr>
          <p:nvPr/>
        </p:nvSpPr>
        <p:spPr bwMode="gray">
          <a:xfrm>
            <a:off x="3965452" y="2261504"/>
            <a:ext cx="248663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smtClean="0">
                <a:solidFill>
                  <a:srgbClr val="FF0000"/>
                </a:solidFill>
                <a:latin typeface="Trebuchet MS" panose="020B0603020202020204" pitchFamily="34" charset="0"/>
              </a:rPr>
              <a:t>Key activities for next week</a:t>
            </a:r>
            <a:endParaRPr lang="en-US" sz="1200" b="1" dirty="0">
              <a:solidFill>
                <a:srgbClr val="FF0000"/>
              </a:solidFill>
              <a:latin typeface="Trebuchet MS" panose="020B0603020202020204" pitchFamily="34" charset="0"/>
            </a:endParaRPr>
          </a:p>
        </p:txBody>
      </p:sp>
      <p:sp>
        <p:nvSpPr>
          <p:cNvPr id="58" name="Text Box 38"/>
          <p:cNvSpPr txBox="1">
            <a:spLocks noChangeArrowheads="1"/>
          </p:cNvSpPr>
          <p:nvPr/>
        </p:nvSpPr>
        <p:spPr bwMode="gray">
          <a:xfrm>
            <a:off x="2676792" y="6629578"/>
            <a:ext cx="1116554"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Completed</a:t>
            </a:r>
            <a:endParaRPr lang="en-US" sz="1200" dirty="0">
              <a:solidFill>
                <a:srgbClr val="000000"/>
              </a:solidFill>
              <a:latin typeface="+mn-lt"/>
              <a:cs typeface="Traditional Arabic" panose="020B0604020202020204" pitchFamily="18" charset="-78"/>
            </a:endParaRPr>
          </a:p>
        </p:txBody>
      </p:sp>
      <p:sp>
        <p:nvSpPr>
          <p:cNvPr id="59" name="Text Box 38"/>
          <p:cNvSpPr txBox="1">
            <a:spLocks noChangeArrowheads="1"/>
          </p:cNvSpPr>
          <p:nvPr/>
        </p:nvSpPr>
        <p:spPr bwMode="gray">
          <a:xfrm>
            <a:off x="1661737" y="6626949"/>
            <a:ext cx="1249055"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On Track</a:t>
            </a:r>
            <a:endParaRPr lang="en-US" sz="1200" dirty="0">
              <a:solidFill>
                <a:srgbClr val="000000"/>
              </a:solidFill>
              <a:latin typeface="+mn-lt"/>
              <a:cs typeface="Traditional Arabic" panose="020B0604020202020204" pitchFamily="18" charset="-78"/>
            </a:endParaRPr>
          </a:p>
        </p:txBody>
      </p:sp>
      <p:sp>
        <p:nvSpPr>
          <p:cNvPr id="60" name="Text Box 38"/>
          <p:cNvSpPr txBox="1">
            <a:spLocks noChangeArrowheads="1"/>
          </p:cNvSpPr>
          <p:nvPr/>
        </p:nvSpPr>
        <p:spPr bwMode="gray">
          <a:xfrm>
            <a:off x="3846642" y="6617379"/>
            <a:ext cx="132783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At Risk</a:t>
            </a:r>
            <a:endParaRPr lang="en-US" sz="1200" dirty="0">
              <a:solidFill>
                <a:srgbClr val="000000"/>
              </a:solidFill>
              <a:latin typeface="+mn-lt"/>
              <a:cs typeface="Traditional Arabic" panose="020B0604020202020204" pitchFamily="18" charset="-78"/>
            </a:endParaRPr>
          </a:p>
        </p:txBody>
      </p:sp>
      <p:sp>
        <p:nvSpPr>
          <p:cNvPr id="62" name="Text Box 38"/>
          <p:cNvSpPr txBox="1">
            <a:spLocks noChangeArrowheads="1"/>
          </p:cNvSpPr>
          <p:nvPr/>
        </p:nvSpPr>
        <p:spPr bwMode="gray">
          <a:xfrm>
            <a:off x="4778894" y="6619183"/>
            <a:ext cx="132783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Delayed</a:t>
            </a:r>
            <a:endParaRPr lang="en-US" sz="1200" dirty="0">
              <a:solidFill>
                <a:srgbClr val="000000"/>
              </a:solidFill>
              <a:latin typeface="+mn-lt"/>
              <a:cs typeface="Traditional Arabic" panose="020B0604020202020204" pitchFamily="18" charset="-78"/>
            </a:endParaRPr>
          </a:p>
        </p:txBody>
      </p:sp>
      <p:sp>
        <p:nvSpPr>
          <p:cNvPr id="63" name="Text Box 38"/>
          <p:cNvSpPr txBox="1">
            <a:spLocks noChangeArrowheads="1"/>
          </p:cNvSpPr>
          <p:nvPr/>
        </p:nvSpPr>
        <p:spPr bwMode="gray">
          <a:xfrm>
            <a:off x="5759052" y="6627158"/>
            <a:ext cx="128777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Yet to start</a:t>
            </a:r>
            <a:endParaRPr lang="en-US" sz="1200" dirty="0">
              <a:solidFill>
                <a:srgbClr val="000000"/>
              </a:solidFill>
              <a:latin typeface="+mn-lt"/>
              <a:cs typeface="Traditional Arabic" panose="020B0604020202020204" pitchFamily="18" charset="-78"/>
            </a:endParaRPr>
          </a:p>
        </p:txBody>
      </p:sp>
      <p:sp>
        <p:nvSpPr>
          <p:cNvPr id="6" name="Oval 5"/>
          <p:cNvSpPr/>
          <p:nvPr/>
        </p:nvSpPr>
        <p:spPr>
          <a:xfrm>
            <a:off x="3688816" y="6611144"/>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67" name="Oval 66"/>
          <p:cNvSpPr/>
          <p:nvPr/>
        </p:nvSpPr>
        <p:spPr>
          <a:xfrm>
            <a:off x="2548149" y="6614257"/>
            <a:ext cx="210358" cy="18279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68" name="Oval 67"/>
          <p:cNvSpPr/>
          <p:nvPr/>
        </p:nvSpPr>
        <p:spPr>
          <a:xfrm>
            <a:off x="4591641" y="6614571"/>
            <a:ext cx="210358" cy="18279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75" name="Oval 74"/>
          <p:cNvSpPr/>
          <p:nvPr/>
        </p:nvSpPr>
        <p:spPr>
          <a:xfrm>
            <a:off x="5586734" y="6618969"/>
            <a:ext cx="210358" cy="1827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76" name="Oval 75"/>
          <p:cNvSpPr/>
          <p:nvPr/>
        </p:nvSpPr>
        <p:spPr>
          <a:xfrm>
            <a:off x="6727612" y="6608014"/>
            <a:ext cx="210358" cy="18279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 Box 38"/>
          <p:cNvSpPr txBox="1">
            <a:spLocks noChangeArrowheads="1"/>
          </p:cNvSpPr>
          <p:nvPr/>
        </p:nvSpPr>
        <p:spPr bwMode="gray">
          <a:xfrm>
            <a:off x="4394200" y="945429"/>
            <a:ext cx="1843745"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smtClean="0">
                <a:solidFill>
                  <a:srgbClr val="FF0000"/>
                </a:solidFill>
                <a:latin typeface="Trebuchet MS" panose="020B0603020202020204" pitchFamily="34" charset="0"/>
              </a:rPr>
              <a:t>Project  current Status</a:t>
            </a:r>
            <a:endParaRPr lang="en-US" sz="1200" b="1" dirty="0">
              <a:solidFill>
                <a:srgbClr val="FF0000"/>
              </a:solidFill>
              <a:latin typeface="Trebuchet MS" panose="020B0603020202020204" pitchFamily="34" charset="0"/>
            </a:endParaRPr>
          </a:p>
        </p:txBody>
      </p:sp>
      <p:sp>
        <p:nvSpPr>
          <p:cNvPr id="82" name="Oval 81"/>
          <p:cNvSpPr/>
          <p:nvPr/>
        </p:nvSpPr>
        <p:spPr>
          <a:xfrm>
            <a:off x="8109846" y="1755598"/>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 Box 38"/>
          <p:cNvSpPr txBox="1">
            <a:spLocks noChangeArrowheads="1"/>
          </p:cNvSpPr>
          <p:nvPr/>
        </p:nvSpPr>
        <p:spPr bwMode="gray">
          <a:xfrm>
            <a:off x="7193272" y="5740308"/>
            <a:ext cx="2347603" cy="64579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a:solidFill>
                  <a:srgbClr val="000000"/>
                </a:solidFill>
                <a:latin typeface="+mn-lt"/>
                <a:cs typeface="Traditional Arabic" panose="020B0604020202020204" pitchFamily="18" charset="-78"/>
              </a:rPr>
              <a:t>Get the GIT repository access for 1 pending developer.</a:t>
            </a:r>
            <a:endParaRPr lang="en-US" sz="1400" dirty="0">
              <a:solidFill>
                <a:srgbClr val="000000"/>
              </a:solidFill>
              <a:latin typeface="+mn-lt"/>
              <a:cs typeface="Traditional Arabic" panose="020B0604020202020204" pitchFamily="18" charset="-78"/>
            </a:endParaRPr>
          </a:p>
        </p:txBody>
      </p:sp>
      <p:sp>
        <p:nvSpPr>
          <p:cNvPr id="89" name="Rectangle 27"/>
          <p:cNvSpPr>
            <a:spLocks noChangeArrowheads="1"/>
          </p:cNvSpPr>
          <p:nvPr/>
        </p:nvSpPr>
        <p:spPr bwMode="gray">
          <a:xfrm>
            <a:off x="9685456" y="5313220"/>
            <a:ext cx="2454217" cy="1517966"/>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90" name="Text Box 38"/>
          <p:cNvSpPr txBox="1">
            <a:spLocks noChangeArrowheads="1"/>
          </p:cNvSpPr>
          <p:nvPr/>
        </p:nvSpPr>
        <p:spPr bwMode="gray">
          <a:xfrm>
            <a:off x="9866992" y="5274628"/>
            <a:ext cx="151305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ct val="15000"/>
              </a:spcBef>
              <a:spcAft>
                <a:spcPct val="15000"/>
              </a:spcAft>
              <a:buClr>
                <a:prstClr val="white">
                  <a:lumMod val="50000"/>
                </a:prstClr>
              </a:buClr>
            </a:pPr>
            <a:r>
              <a:rPr lang="en-US" sz="1200" b="1" dirty="0" smtClean="0">
                <a:solidFill>
                  <a:srgbClr val="FF0000"/>
                </a:solidFill>
                <a:latin typeface="Trebuchet MS" panose="020B0603020202020204" pitchFamily="34" charset="0"/>
              </a:rPr>
              <a:t>Resources</a:t>
            </a:r>
            <a:endParaRPr lang="en-US" sz="1200" b="1" dirty="0">
              <a:solidFill>
                <a:srgbClr val="FF0000"/>
              </a:solidFill>
              <a:latin typeface="Trebuchet MS" panose="020B0603020202020204" pitchFamily="34" charset="0"/>
            </a:endParaRPr>
          </a:p>
        </p:txBody>
      </p:sp>
      <p:sp>
        <p:nvSpPr>
          <p:cNvPr id="95" name="Text Box 38"/>
          <p:cNvSpPr txBox="1">
            <a:spLocks noChangeArrowheads="1"/>
          </p:cNvSpPr>
          <p:nvPr/>
        </p:nvSpPr>
        <p:spPr bwMode="gray">
          <a:xfrm>
            <a:off x="9866992" y="5688235"/>
            <a:ext cx="1048709" cy="8515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PM : 1</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BA : 0</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err="1" smtClean="0">
                <a:solidFill>
                  <a:srgbClr val="000000"/>
                </a:solidFill>
                <a:latin typeface="+mn-lt"/>
                <a:cs typeface="Traditional Arabic" panose="020B0604020202020204" pitchFamily="18" charset="-78"/>
              </a:rPr>
              <a:t>Dev</a:t>
            </a:r>
            <a:r>
              <a:rPr lang="en-US" sz="1400" dirty="0" smtClean="0">
                <a:solidFill>
                  <a:srgbClr val="000000"/>
                </a:solidFill>
                <a:latin typeface="+mn-lt"/>
                <a:cs typeface="Traditional Arabic" panose="020B0604020202020204" pitchFamily="18" charset="-78"/>
              </a:rPr>
              <a:t> : 3</a:t>
            </a:r>
            <a:endParaRPr lang="en-US" sz="1400" dirty="0">
              <a:solidFill>
                <a:srgbClr val="000000"/>
              </a:solidFill>
              <a:latin typeface="+mn-lt"/>
              <a:cs typeface="Traditional Arabic" panose="020B0604020202020204" pitchFamily="18" charset="-78"/>
            </a:endParaRPr>
          </a:p>
        </p:txBody>
      </p:sp>
      <p:sp>
        <p:nvSpPr>
          <p:cNvPr id="96" name="Text Box 38"/>
          <p:cNvSpPr txBox="1">
            <a:spLocks noChangeArrowheads="1"/>
          </p:cNvSpPr>
          <p:nvPr/>
        </p:nvSpPr>
        <p:spPr bwMode="gray">
          <a:xfrm>
            <a:off x="10915702" y="5688234"/>
            <a:ext cx="1097851" cy="8515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err="1" smtClean="0">
                <a:solidFill>
                  <a:srgbClr val="000000"/>
                </a:solidFill>
                <a:latin typeface="+mn-lt"/>
                <a:cs typeface="Traditional Arabic" panose="020B0604020202020204" pitchFamily="18" charset="-78"/>
              </a:rPr>
              <a:t>Arct</a:t>
            </a:r>
            <a:r>
              <a:rPr lang="en-US" sz="1400" dirty="0" smtClean="0">
                <a:solidFill>
                  <a:srgbClr val="000000"/>
                </a:solidFill>
                <a:latin typeface="+mn-lt"/>
                <a:cs typeface="Traditional Arabic" panose="020B0604020202020204" pitchFamily="18" charset="-78"/>
              </a:rPr>
              <a:t> : 1</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DBA : 1</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Tester:  0</a:t>
            </a:r>
            <a:endParaRPr lang="en-US" sz="1400" dirty="0" smtClean="0">
              <a:solidFill>
                <a:srgbClr val="000000"/>
              </a:solidFill>
              <a:latin typeface="+mn-lt"/>
              <a:cs typeface="Traditional Arabic" panose="020B0604020202020204" pitchFamily="18" charset="-78"/>
            </a:endParaRPr>
          </a:p>
        </p:txBody>
      </p:sp>
      <p:sp>
        <p:nvSpPr>
          <p:cNvPr id="98" name="Text Box 38"/>
          <p:cNvSpPr txBox="1">
            <a:spLocks noChangeArrowheads="1"/>
          </p:cNvSpPr>
          <p:nvPr/>
        </p:nvSpPr>
        <p:spPr bwMode="gray">
          <a:xfrm>
            <a:off x="3943935" y="5313220"/>
            <a:ext cx="2946364"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b="1" dirty="0" smtClean="0">
                <a:solidFill>
                  <a:srgbClr val="000000"/>
                </a:solidFill>
                <a:latin typeface="+mn-lt"/>
                <a:cs typeface="Traditional Arabic" panose="020B0604020202020204" pitchFamily="18" charset="-78"/>
              </a:rPr>
              <a:t>Delays in getting GIT repository access</a:t>
            </a:r>
            <a:endParaRPr lang="en-US" sz="1200" b="1" dirty="0" smtClean="0">
              <a:solidFill>
                <a:srgbClr val="000000"/>
              </a:solidFill>
              <a:latin typeface="+mn-lt"/>
              <a:cs typeface="Traditional Arabic" panose="020B0604020202020204" pitchFamily="18" charset="-78"/>
            </a:endParaRPr>
          </a:p>
        </p:txBody>
      </p:sp>
      <p:sp>
        <p:nvSpPr>
          <p:cNvPr id="64" name="Oval 63"/>
          <p:cNvSpPr/>
          <p:nvPr/>
        </p:nvSpPr>
        <p:spPr>
          <a:xfrm>
            <a:off x="6212483" y="953125"/>
            <a:ext cx="210358" cy="1827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155289" y="197771"/>
            <a:ext cx="1904412" cy="469755"/>
          </a:xfrm>
          <a:prstGeom prst="rect">
            <a:avLst/>
          </a:prstGeom>
        </p:spPr>
      </p:pic>
      <p:sp>
        <p:nvSpPr>
          <p:cNvPr id="10" name="Oval 9"/>
          <p:cNvSpPr/>
          <p:nvPr/>
        </p:nvSpPr>
        <p:spPr>
          <a:xfrm>
            <a:off x="8109051" y="2575719"/>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p>
            <a:pPr algn="ctr"/>
            <a:endParaRPr lang="en-US"/>
          </a:p>
        </p:txBody>
      </p:sp>
      <p:sp>
        <p:nvSpPr>
          <p:cNvPr id="12" name="Oval 11"/>
          <p:cNvSpPr/>
          <p:nvPr/>
        </p:nvSpPr>
        <p:spPr>
          <a:xfrm>
            <a:off x="8109051" y="3437414"/>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15" name="Oval 14"/>
          <p:cNvSpPr/>
          <p:nvPr/>
        </p:nvSpPr>
        <p:spPr>
          <a:xfrm>
            <a:off x="8109051" y="2170589"/>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p>
            <a:pPr algn="ctr"/>
            <a:endParaRPr lang="en-US"/>
          </a:p>
        </p:txBody>
      </p:sp>
      <p:sp>
        <p:nvSpPr>
          <p:cNvPr id="16" name="Oval 15"/>
          <p:cNvSpPr/>
          <p:nvPr/>
        </p:nvSpPr>
        <p:spPr>
          <a:xfrm>
            <a:off x="8110114" y="3004282"/>
            <a:ext cx="210358" cy="18279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p>
            <a:pPr algn="ctr"/>
            <a:endParaRPr lang="en-US"/>
          </a:p>
        </p:txBody>
      </p:sp>
      <p:sp>
        <p:nvSpPr>
          <p:cNvPr id="17" name="Oval 16"/>
          <p:cNvSpPr/>
          <p:nvPr/>
        </p:nvSpPr>
        <p:spPr>
          <a:xfrm>
            <a:off x="8122814" y="3782157"/>
            <a:ext cx="210358" cy="18279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25"/>
          <p:cNvSpPr>
            <a:spLocks noChangeArrowheads="1"/>
          </p:cNvSpPr>
          <p:nvPr/>
        </p:nvSpPr>
        <p:spPr bwMode="gray">
          <a:xfrm>
            <a:off x="3856750" y="2315182"/>
            <a:ext cx="3207841" cy="2714728"/>
          </a:xfrm>
          <a:prstGeom prst="rect">
            <a:avLst/>
          </a:prstGeom>
          <a:solidFill>
            <a:schemeClr val="bg1"/>
          </a:solidFill>
          <a:ln w="19050">
            <a:solidFill>
              <a:schemeClr val="tx1"/>
            </a:solidFill>
            <a:miter lim="800000"/>
          </a:ln>
        </p:spPr>
        <p:txBody>
          <a:bodyPr/>
          <a:lstStyle/>
          <a:p>
            <a:pPr marL="171450" indent="-171450" defTabSz="914400">
              <a:buFont typeface="Arial" panose="020B0604020202020204" pitchFamily="34" charset="0"/>
              <a:buChar char="•"/>
            </a:pPr>
            <a:endParaRPr lang="en-US" sz="1200" dirty="0">
              <a:solidFill>
                <a:srgbClr val="FF0000"/>
              </a:solidFill>
            </a:endParaRPr>
          </a:p>
        </p:txBody>
      </p:sp>
      <p:sp>
        <p:nvSpPr>
          <p:cNvPr id="54" name="Rectangle 27"/>
          <p:cNvSpPr>
            <a:spLocks noChangeArrowheads="1"/>
          </p:cNvSpPr>
          <p:nvPr/>
        </p:nvSpPr>
        <p:spPr bwMode="gray">
          <a:xfrm>
            <a:off x="144774" y="923809"/>
            <a:ext cx="6920101" cy="1272717"/>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53" name="Rectangle 27"/>
          <p:cNvSpPr>
            <a:spLocks noChangeArrowheads="1"/>
          </p:cNvSpPr>
          <p:nvPr/>
        </p:nvSpPr>
        <p:spPr bwMode="gray">
          <a:xfrm>
            <a:off x="144775" y="2315182"/>
            <a:ext cx="3637764" cy="4224568"/>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5" name="Rectangle 4"/>
          <p:cNvSpPr/>
          <p:nvPr/>
        </p:nvSpPr>
        <p:spPr>
          <a:xfrm>
            <a:off x="2223862" y="0"/>
            <a:ext cx="7754875" cy="786943"/>
          </a:xfrm>
          <a:prstGeom prst="rect">
            <a:avLst/>
          </a:prstGeom>
          <a:solidFill>
            <a:srgbClr val="FF0000"/>
          </a:solidFill>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7" name="Text Box 38"/>
          <p:cNvSpPr txBox="1">
            <a:spLocks noChangeArrowheads="1"/>
          </p:cNvSpPr>
          <p:nvPr/>
        </p:nvSpPr>
        <p:spPr bwMode="gray">
          <a:xfrm>
            <a:off x="180137" y="2628973"/>
            <a:ext cx="3534980" cy="115379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buFont typeface="Arial" panose="020B0604020202020204" pitchFamily="34" charset="0"/>
              <a:buChar char="•"/>
            </a:pPr>
            <a:r>
              <a:rPr lang="en-US" sz="1200" dirty="0">
                <a:solidFill>
                  <a:srgbClr val="000000"/>
                </a:solidFill>
                <a:latin typeface="Trebuchet MS" panose="020B0603020202020204" pitchFamily="34" charset="0"/>
                <a:cs typeface="Traditional Arabic" panose="020B0604020202020204" pitchFamily="18" charset="-78"/>
              </a:rPr>
              <a:t>Architecture has been completed</a:t>
            </a:r>
            <a:endParaRPr lang="en-US" sz="1200" dirty="0">
              <a:solidFill>
                <a:srgbClr val="000000"/>
              </a:solidFill>
              <a:latin typeface="Trebuchet MS" panose="020B0603020202020204" pitchFamily="34" charset="0"/>
              <a:cs typeface="Traditional Arabic" panose="020B0604020202020204" pitchFamily="18" charset="-78"/>
            </a:endParaRPr>
          </a:p>
          <a:p>
            <a:pPr marL="171450" indent="-171450" algn="just">
              <a:spcBef>
                <a:spcPts val="600"/>
              </a:spcBef>
              <a:buFont typeface="Arial" panose="020B0604020202020204" pitchFamily="34" charset="0"/>
              <a:buChar char="•"/>
            </a:pPr>
            <a:r>
              <a:rPr lang="en-US" sz="1200" dirty="0">
                <a:solidFill>
                  <a:srgbClr val="000000"/>
                </a:solidFill>
                <a:latin typeface="Trebuchet MS" panose="020B0603020202020204" pitchFamily="34" charset="0"/>
                <a:cs typeface="Traditional Arabic" panose="020B0604020202020204" pitchFamily="18" charset="-78"/>
              </a:rPr>
              <a:t>Design / Theme integration has been completed</a:t>
            </a:r>
            <a:endParaRPr lang="en-US" sz="1200" dirty="0">
              <a:solidFill>
                <a:srgbClr val="000000"/>
              </a:solidFill>
              <a:latin typeface="Trebuchet MS" panose="020B0603020202020204" pitchFamily="34" charset="0"/>
              <a:cs typeface="Traditional Arabic" panose="020B0604020202020204" pitchFamily="18" charset="-78"/>
            </a:endParaRPr>
          </a:p>
          <a:p>
            <a:pPr marL="171450" indent="-171450" algn="just">
              <a:spcBef>
                <a:spcPts val="600"/>
              </a:spcBef>
              <a:buFont typeface="Arial" panose="020B0604020202020204" pitchFamily="34" charset="0"/>
              <a:buChar char="•"/>
            </a:pPr>
            <a:r>
              <a:rPr lang="en-US" sz="1200" dirty="0">
                <a:solidFill>
                  <a:srgbClr val="000000"/>
                </a:solidFill>
                <a:latin typeface="Trebuchet MS" panose="020B0603020202020204" pitchFamily="34" charset="0"/>
                <a:cs typeface="Traditional Arabic" panose="020B0604020202020204" pitchFamily="18" charset="-78"/>
              </a:rPr>
              <a:t>Partially completed with the PIDF module</a:t>
            </a:r>
            <a:endParaRPr lang="en-US" sz="1200" dirty="0">
              <a:solidFill>
                <a:srgbClr val="000000"/>
              </a:solidFill>
              <a:latin typeface="Trebuchet MS" panose="020B0603020202020204" pitchFamily="34" charset="0"/>
              <a:cs typeface="Traditional Arabic" panose="020B0604020202020204" pitchFamily="18" charset="-78"/>
            </a:endParaRPr>
          </a:p>
          <a:p>
            <a:pPr marL="171450" indent="-171450" algn="just">
              <a:spcBef>
                <a:spcPts val="600"/>
              </a:spcBef>
              <a:buFont typeface="Arial" panose="020B0604020202020204" pitchFamily="34" charset="0"/>
              <a:buChar char="•"/>
            </a:pPr>
            <a:endParaRPr lang="en-US" sz="1200" dirty="0">
              <a:solidFill>
                <a:srgbClr val="000000"/>
              </a:solidFill>
              <a:latin typeface="Trebuchet MS" panose="020B0603020202020204" pitchFamily="34" charset="0"/>
              <a:cs typeface="Traditional Arabic" panose="020B0604020202020204" pitchFamily="18" charset="-78"/>
            </a:endParaRPr>
          </a:p>
        </p:txBody>
      </p:sp>
      <p:sp>
        <p:nvSpPr>
          <p:cNvPr id="2" name="Rectangle 1"/>
          <p:cNvSpPr/>
          <p:nvPr/>
        </p:nvSpPr>
        <p:spPr>
          <a:xfrm>
            <a:off x="7491917" y="6591823"/>
            <a:ext cx="91416" cy="99647"/>
          </a:xfrm>
          <a:prstGeom prst="rect">
            <a:avLst/>
          </a:prstGeom>
          <a:gradFill flip="none" rotWithShape="1">
            <a:gsLst>
              <a:gs pos="0">
                <a:schemeClr val="bg1">
                  <a:lumMod val="65000"/>
                </a:schemeClr>
              </a:gs>
              <a:gs pos="17000">
                <a:schemeClr val="bg1">
                  <a:lumMod val="85000"/>
                  <a:shade val="67500"/>
                  <a:satMod val="115000"/>
                </a:schemeClr>
              </a:gs>
              <a:gs pos="59000">
                <a:schemeClr val="bg1">
                  <a:lumMod val="85000"/>
                  <a:shade val="100000"/>
                  <a:satMod val="115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91439" tIns="45719" rIns="91439" bIns="45719" rtlCol="0" anchor="ctr"/>
          <a:lstStyle/>
          <a:p>
            <a:pPr algn="ctr" defTabSz="914400"/>
            <a:endParaRPr lang="en-US" dirty="0">
              <a:solidFill>
                <a:prstClr val="white"/>
              </a:solidFill>
            </a:endParaRPr>
          </a:p>
        </p:txBody>
      </p:sp>
      <p:sp>
        <p:nvSpPr>
          <p:cNvPr id="61" name="Rectangle 27"/>
          <p:cNvSpPr>
            <a:spLocks noChangeArrowheads="1"/>
          </p:cNvSpPr>
          <p:nvPr/>
        </p:nvSpPr>
        <p:spPr bwMode="gray">
          <a:xfrm>
            <a:off x="7132015" y="5336143"/>
            <a:ext cx="2498820" cy="1495043"/>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69" name="Text Box 38"/>
          <p:cNvSpPr txBox="1">
            <a:spLocks noChangeArrowheads="1"/>
          </p:cNvSpPr>
          <p:nvPr/>
        </p:nvSpPr>
        <p:spPr bwMode="gray">
          <a:xfrm>
            <a:off x="7214241" y="5274628"/>
            <a:ext cx="1513051"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ct val="15000"/>
              </a:spcBef>
              <a:spcAft>
                <a:spcPct val="15000"/>
              </a:spcAft>
              <a:buClr>
                <a:prstClr val="white">
                  <a:lumMod val="50000"/>
                </a:prstClr>
              </a:buClr>
            </a:pPr>
            <a:r>
              <a:rPr lang="en-US" sz="1200" b="1" dirty="0" smtClean="0">
                <a:solidFill>
                  <a:srgbClr val="FF0000"/>
                </a:solidFill>
                <a:latin typeface="Trebuchet MS" panose="020B0603020202020204" pitchFamily="34" charset="0"/>
              </a:rPr>
              <a:t>Key Action Items</a:t>
            </a:r>
            <a:endParaRPr lang="en-US" sz="1200" b="1" dirty="0">
              <a:solidFill>
                <a:srgbClr val="FF0000"/>
              </a:solidFill>
              <a:latin typeface="Trebuchet MS" panose="020B0603020202020204" pitchFamily="34" charset="0"/>
            </a:endParaRPr>
          </a:p>
        </p:txBody>
      </p:sp>
      <p:grpSp>
        <p:nvGrpSpPr>
          <p:cNvPr id="9" name="Group 8"/>
          <p:cNvGrpSpPr/>
          <p:nvPr/>
        </p:nvGrpSpPr>
        <p:grpSpPr>
          <a:xfrm>
            <a:off x="7132014" y="923809"/>
            <a:ext cx="5007659" cy="4287526"/>
            <a:chOff x="5332393" y="1176805"/>
            <a:chExt cx="3779368" cy="2114563"/>
          </a:xfrm>
        </p:grpSpPr>
        <p:sp>
          <p:nvSpPr>
            <p:cNvPr id="65" name="Rectangle 3"/>
            <p:cNvSpPr>
              <a:spLocks noChangeArrowheads="1"/>
            </p:cNvSpPr>
            <p:nvPr/>
          </p:nvSpPr>
          <p:spPr bwMode="gray">
            <a:xfrm>
              <a:off x="5332393" y="1176805"/>
              <a:ext cx="3779368" cy="2114563"/>
            </a:xfrm>
            <a:prstGeom prst="rect">
              <a:avLst/>
            </a:prstGeom>
            <a:solidFill>
              <a:srgbClr val="FFFFFF"/>
            </a:solidFill>
            <a:ln w="19050">
              <a:solidFill>
                <a:schemeClr val="tx1"/>
              </a:solidFill>
              <a:miter lim="800000"/>
            </a:ln>
          </p:spPr>
          <p:txBody>
            <a:bodyPr wrap="none" anchor="ctr"/>
            <a:lstStyle/>
            <a:p>
              <a:pPr algn="ctr" defTabSz="914400"/>
              <a:endParaRPr lang="en-US" sz="2400" dirty="0">
                <a:solidFill>
                  <a:prstClr val="black"/>
                </a:solidFill>
              </a:endParaRPr>
            </a:p>
          </p:txBody>
        </p:sp>
        <p:sp>
          <p:nvSpPr>
            <p:cNvPr id="66" name="Text Box 38"/>
            <p:cNvSpPr txBox="1">
              <a:spLocks noChangeArrowheads="1"/>
            </p:cNvSpPr>
            <p:nvPr/>
          </p:nvSpPr>
          <p:spPr bwMode="gray">
            <a:xfrm>
              <a:off x="5386366" y="1187468"/>
              <a:ext cx="1703647" cy="92845"/>
            </a:xfrm>
            <a:prstGeom prst="rect">
              <a:avLst/>
            </a:prstGeom>
            <a:solidFill>
              <a:schemeClr val="bg1"/>
            </a:solidFill>
            <a:ln w="9525">
              <a:solidFill>
                <a:schemeClr val="bg1"/>
              </a:solidFill>
              <a:miter lim="800000"/>
            </a:ln>
          </p:spPr>
          <p:txBody>
            <a:bodyPr wrap="square" tIns="0"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defTabSz="914400">
                <a:spcBef>
                  <a:spcPct val="15000"/>
                </a:spcBef>
                <a:spcAft>
                  <a:spcPct val="15000"/>
                </a:spcAft>
                <a:buClr>
                  <a:srgbClr val="006699"/>
                </a:buClr>
              </a:pPr>
              <a:r>
                <a:rPr lang="en-US" sz="1200" b="1" dirty="0">
                  <a:solidFill>
                    <a:srgbClr val="FF0000"/>
                  </a:solidFill>
                  <a:latin typeface="Trebuchet MS" panose="020B0603020202020204" pitchFamily="34" charset="0"/>
                </a:rPr>
                <a:t>Planned Key Milestones</a:t>
              </a:r>
              <a:endParaRPr lang="en-US" sz="1200" b="1" dirty="0">
                <a:solidFill>
                  <a:srgbClr val="FF0000"/>
                </a:solidFill>
                <a:latin typeface="Trebuchet MS" panose="020B0603020202020204" pitchFamily="34" charset="0"/>
              </a:endParaRPr>
            </a:p>
          </p:txBody>
        </p:sp>
      </p:grpSp>
      <p:sp>
        <p:nvSpPr>
          <p:cNvPr id="50" name="Rectangle 3"/>
          <p:cNvSpPr>
            <a:spLocks noChangeArrowheads="1"/>
          </p:cNvSpPr>
          <p:nvPr/>
        </p:nvSpPr>
        <p:spPr bwMode="gray">
          <a:xfrm>
            <a:off x="144774" y="6586377"/>
            <a:ext cx="6920101" cy="244809"/>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51" name="Text Box 38"/>
          <p:cNvSpPr txBox="1">
            <a:spLocks noChangeArrowheads="1"/>
          </p:cNvSpPr>
          <p:nvPr/>
        </p:nvSpPr>
        <p:spPr bwMode="gray">
          <a:xfrm>
            <a:off x="187851" y="6634852"/>
            <a:ext cx="1410876" cy="1692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defTabSz="914400">
              <a:spcBef>
                <a:spcPct val="15000"/>
              </a:spcBef>
              <a:spcAft>
                <a:spcPct val="15000"/>
              </a:spcAft>
              <a:buClr>
                <a:srgbClr val="006699"/>
              </a:buClr>
            </a:pPr>
            <a:r>
              <a:rPr lang="en-US" sz="1100" b="1" dirty="0">
                <a:solidFill>
                  <a:srgbClr val="FF0000"/>
                </a:solidFill>
                <a:latin typeface="Trebuchet MS" panose="020B0603020202020204" pitchFamily="34" charset="0"/>
              </a:rPr>
              <a:t>Milestone Legend</a:t>
            </a:r>
            <a:endParaRPr lang="en-US" sz="1100" b="1" dirty="0">
              <a:solidFill>
                <a:srgbClr val="FF0000"/>
              </a:solidFill>
              <a:latin typeface="Trebuchet MS" panose="020B0603020202020204" pitchFamily="34" charset="0"/>
            </a:endParaRPr>
          </a:p>
        </p:txBody>
      </p:sp>
      <p:sp>
        <p:nvSpPr>
          <p:cNvPr id="47" name="Rectangle 46"/>
          <p:cNvSpPr/>
          <p:nvPr/>
        </p:nvSpPr>
        <p:spPr>
          <a:xfrm>
            <a:off x="155289" y="5313220"/>
            <a:ext cx="3579795" cy="1107994"/>
          </a:xfrm>
          <a:prstGeom prst="rect">
            <a:avLst/>
          </a:prstGeom>
        </p:spPr>
        <p:txBody>
          <a:bodyPr wrap="square" lIns="91439" tIns="45719" rIns="91439" bIns="45719">
            <a:spAutoFit/>
          </a:bodyPr>
          <a:lstStyle/>
          <a:p>
            <a:pPr marL="304800" indent="-304800" defTabSz="914400">
              <a:buFont typeface="+mj-lt"/>
              <a:buAutoNum type="arabicPeriod"/>
            </a:pPr>
            <a:endParaRPr lang="en-US" sz="1100" dirty="0">
              <a:solidFill>
                <a:prstClr val="black"/>
              </a:solidFill>
              <a:latin typeface="Trebuchet MS" panose="020B0603020202020204" pitchFamily="34" charset="0"/>
            </a:endParaRPr>
          </a:p>
          <a:p>
            <a:pPr defTabSz="914400"/>
            <a:endParaRPr lang="en-US" sz="1100" dirty="0">
              <a:solidFill>
                <a:prstClr val="black"/>
              </a:solidFill>
            </a:endParaRPr>
          </a:p>
          <a:p>
            <a:pPr marL="304800" indent="-304800" defTabSz="914400">
              <a:buFont typeface="+mj-lt"/>
              <a:buAutoNum type="arabicPeriod"/>
            </a:pPr>
            <a:endParaRPr lang="en-US" sz="1100" dirty="0">
              <a:solidFill>
                <a:prstClr val="black"/>
              </a:solidFill>
            </a:endParaRPr>
          </a:p>
          <a:p>
            <a:pPr marL="228600" indent="-228600" defTabSz="914400">
              <a:buFont typeface="Arial" panose="020B0604020202020204" pitchFamily="34" charset="0"/>
              <a:buChar char="•"/>
            </a:pPr>
            <a:endParaRPr lang="en-US" sz="1100" dirty="0">
              <a:solidFill>
                <a:prstClr val="black"/>
              </a:solidFill>
            </a:endParaRPr>
          </a:p>
          <a:p>
            <a:pPr marL="228600" indent="-228600" defTabSz="914400">
              <a:buFont typeface="Arial" panose="020B0604020202020204" pitchFamily="34" charset="0"/>
              <a:buChar char="•"/>
            </a:pPr>
            <a:endParaRPr lang="en-US" sz="1100" dirty="0">
              <a:solidFill>
                <a:prstClr val="black"/>
              </a:solidFill>
            </a:endParaRPr>
          </a:p>
          <a:p>
            <a:pPr marL="228600" indent="-228600" defTabSz="914400">
              <a:buClr>
                <a:srgbClr val="44546A">
                  <a:lumMod val="75000"/>
                </a:srgbClr>
              </a:buClr>
              <a:buSzPct val="120000"/>
              <a:buFont typeface="Arial" panose="020B0604020202020204" pitchFamily="34" charset="0"/>
              <a:buChar char="•"/>
              <a:defRPr/>
            </a:pPr>
            <a:endParaRPr lang="en-US" sz="1100" dirty="0">
              <a:solidFill>
                <a:prstClr val="black"/>
              </a:solidFill>
              <a:latin typeface="Trebuchet MS" panose="020B0603020202020204" pitchFamily="34" charset="0"/>
            </a:endParaRPr>
          </a:p>
        </p:txBody>
      </p:sp>
      <p:sp>
        <p:nvSpPr>
          <p:cNvPr id="38" name="Rectangle 37"/>
          <p:cNvSpPr/>
          <p:nvPr/>
        </p:nvSpPr>
        <p:spPr>
          <a:xfrm>
            <a:off x="2230994" y="-23270"/>
            <a:ext cx="3678877" cy="461663"/>
          </a:xfrm>
          <a:prstGeom prst="rect">
            <a:avLst/>
          </a:prstGeom>
        </p:spPr>
        <p:txBody>
          <a:bodyPr wrap="square" lIns="91439" tIns="45719" rIns="91439" bIns="45719">
            <a:spAutoFit/>
          </a:bodyPr>
          <a:lstStyle/>
          <a:p>
            <a:r>
              <a:rPr lang="en-US" sz="2400" b="1" dirty="0" smtClean="0">
                <a:solidFill>
                  <a:schemeClr val="bg1"/>
                </a:solidFill>
                <a:latin typeface="Trebuchet MS" panose="020B0603020202020204" pitchFamily="34" charset="0"/>
              </a:rPr>
              <a:t>NPD Web Application</a:t>
            </a:r>
            <a:endParaRPr lang="en-US" sz="2400" dirty="0">
              <a:solidFill>
                <a:schemeClr val="bg1"/>
              </a:solidFill>
              <a:latin typeface="Trebuchet MS" panose="020B0603020202020204" pitchFamily="34" charset="0"/>
            </a:endParaRPr>
          </a:p>
        </p:txBody>
      </p:sp>
      <p:cxnSp>
        <p:nvCxnSpPr>
          <p:cNvPr id="39" name="Straight Connector 38"/>
          <p:cNvCxnSpPr/>
          <p:nvPr/>
        </p:nvCxnSpPr>
        <p:spPr>
          <a:xfrm flipV="1">
            <a:off x="17685" y="826722"/>
            <a:ext cx="12174315" cy="537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 Box 38"/>
          <p:cNvSpPr txBox="1">
            <a:spLocks noChangeArrowheads="1"/>
          </p:cNvSpPr>
          <p:nvPr/>
        </p:nvSpPr>
        <p:spPr bwMode="gray">
          <a:xfrm>
            <a:off x="3890536" y="2575577"/>
            <a:ext cx="3125143" cy="9436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a:solidFill>
                  <a:srgbClr val="000000"/>
                </a:solidFill>
                <a:latin typeface="+mn-lt"/>
                <a:cs typeface="Traditional Arabic" panose="020B0604020202020204" pitchFamily="18" charset="-78"/>
              </a:rPr>
              <a:t>Complete the PIDF module.</a:t>
            </a:r>
            <a:endParaRPr lang="en-US" sz="1200" dirty="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a:solidFill>
                  <a:srgbClr val="000000"/>
                </a:solidFill>
                <a:latin typeface="+mn-lt"/>
                <a:cs typeface="Traditional Arabic" panose="020B0604020202020204" pitchFamily="18" charset="-78"/>
              </a:rPr>
              <a:t>Host the dev version of application on Emcure server</a:t>
            </a:r>
            <a:endParaRPr lang="en-US" sz="1200" dirty="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endParaRPr lang="en-US" sz="1200" dirty="0">
              <a:solidFill>
                <a:srgbClr val="000000"/>
              </a:solidFill>
              <a:latin typeface="+mn-lt"/>
              <a:cs typeface="Traditional Arabic" panose="020B0604020202020204" pitchFamily="18" charset="-78"/>
            </a:endParaRPr>
          </a:p>
        </p:txBody>
      </p:sp>
      <p:sp>
        <p:nvSpPr>
          <p:cNvPr id="44" name="Text Box 38"/>
          <p:cNvSpPr txBox="1">
            <a:spLocks noChangeArrowheads="1"/>
          </p:cNvSpPr>
          <p:nvPr/>
        </p:nvSpPr>
        <p:spPr bwMode="gray">
          <a:xfrm>
            <a:off x="286409" y="2255051"/>
            <a:ext cx="248663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a:solidFill>
                  <a:srgbClr val="FF0000"/>
                </a:solidFill>
                <a:latin typeface="Trebuchet MS" panose="020B0603020202020204" pitchFamily="34" charset="0"/>
              </a:rPr>
              <a:t>Accomplishment for </a:t>
            </a:r>
            <a:r>
              <a:rPr lang="en-US" sz="1200" b="1" dirty="0" smtClean="0">
                <a:solidFill>
                  <a:srgbClr val="FF0000"/>
                </a:solidFill>
                <a:latin typeface="Trebuchet MS" panose="020B0603020202020204" pitchFamily="34" charset="0"/>
              </a:rPr>
              <a:t>the week</a:t>
            </a:r>
            <a:endParaRPr lang="en-US" sz="1200" b="1" dirty="0">
              <a:solidFill>
                <a:srgbClr val="FF0000"/>
              </a:solidFill>
              <a:latin typeface="Trebuchet MS" panose="020B0603020202020204" pitchFamily="34" charset="0"/>
            </a:endParaRPr>
          </a:p>
        </p:txBody>
      </p:sp>
      <p:sp>
        <p:nvSpPr>
          <p:cNvPr id="40" name="Rectangle 39"/>
          <p:cNvSpPr/>
          <p:nvPr/>
        </p:nvSpPr>
        <p:spPr>
          <a:xfrm>
            <a:off x="2223746" y="428851"/>
            <a:ext cx="4798695" cy="335915"/>
          </a:xfrm>
          <a:prstGeom prst="rect">
            <a:avLst/>
          </a:prstGeom>
        </p:spPr>
        <p:txBody>
          <a:bodyPr wrap="none" lIns="91376" tIns="45719" rIns="91376" bIns="45719">
            <a:spAutoFit/>
          </a:bodyPr>
          <a:lstStyle/>
          <a:p>
            <a:pPr defTabSz="913765"/>
            <a:r>
              <a:rPr lang="en-US" sz="1600" b="1" dirty="0">
                <a:solidFill>
                  <a:schemeClr val="bg1"/>
                </a:solidFill>
              </a:rPr>
              <a:t>Status update </a:t>
            </a:r>
            <a:r>
              <a:rPr lang="en-US" sz="1600" b="1" dirty="0" smtClean="0">
                <a:solidFill>
                  <a:schemeClr val="bg1"/>
                </a:solidFill>
              </a:rPr>
              <a:t>for the week 2</a:t>
            </a:r>
            <a:r>
              <a:rPr lang="en-US" sz="1600" b="1" baseline="30000" dirty="0" smtClean="0">
                <a:solidFill>
                  <a:schemeClr val="bg1"/>
                </a:solidFill>
              </a:rPr>
              <a:t>nd</a:t>
            </a:r>
            <a:r>
              <a:rPr lang="en-US" sz="1600" b="1" dirty="0" smtClean="0">
                <a:solidFill>
                  <a:schemeClr val="bg1"/>
                </a:solidFill>
              </a:rPr>
              <a:t> Jan 2023 to 6</a:t>
            </a:r>
            <a:r>
              <a:rPr lang="en-US" sz="1600" b="1" baseline="30000" dirty="0" smtClean="0">
                <a:solidFill>
                  <a:schemeClr val="bg1"/>
                </a:solidFill>
              </a:rPr>
              <a:t>th</a:t>
            </a:r>
            <a:r>
              <a:rPr lang="en-US" sz="1600" b="1" dirty="0" smtClean="0">
                <a:solidFill>
                  <a:schemeClr val="bg1"/>
                </a:solidFill>
              </a:rPr>
              <a:t> Jan 2023</a:t>
            </a:r>
            <a:endParaRPr lang="en-US" sz="1600" b="1" dirty="0">
              <a:solidFill>
                <a:schemeClr val="bg1"/>
              </a:solidFill>
            </a:endParaRPr>
          </a:p>
        </p:txBody>
      </p:sp>
      <p:graphicFrame>
        <p:nvGraphicFramePr>
          <p:cNvPr id="3" name="Table 2"/>
          <p:cNvGraphicFramePr>
            <a:graphicFrameLocks noGrp="1"/>
          </p:cNvGraphicFramePr>
          <p:nvPr/>
        </p:nvGraphicFramePr>
        <p:xfrm>
          <a:off x="7193271" y="1168543"/>
          <a:ext cx="4854236" cy="2578100"/>
        </p:xfrm>
        <a:graphic>
          <a:graphicData uri="http://schemas.openxmlformats.org/drawingml/2006/table">
            <a:tbl>
              <a:tblPr firstRow="1" bandRow="1">
                <a:tableStyleId>{5C22544A-7EE6-4342-B048-85BDC9FD1C3A}</a:tableStyleId>
              </a:tblPr>
              <a:tblGrid>
                <a:gridCol w="1287062"/>
                <a:gridCol w="895848"/>
                <a:gridCol w="858498"/>
                <a:gridCol w="926379"/>
                <a:gridCol w="886449"/>
              </a:tblGrid>
              <a:tr h="477865">
                <a:tc>
                  <a:txBody>
                    <a:bodyPr/>
                    <a:lstStyle/>
                    <a:p>
                      <a:pPr marL="0" algn="ctr" defTabSz="816610" rtl="0" eaLnBrk="1" latinLnBrk="0" hangingPunct="1"/>
                      <a:r>
                        <a:rPr lang="en-GB" sz="1100" kern="1200" dirty="0" smtClean="0">
                          <a:solidFill>
                            <a:schemeClr val="bg1"/>
                          </a:solidFill>
                          <a:latin typeface="Trebuchet MS" panose="020B0603020202020204" pitchFamily="34" charset="0"/>
                          <a:ea typeface="+mn-ea"/>
                          <a:cs typeface="+mn-cs"/>
                        </a:rPr>
                        <a:t>Phase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ctr" defTabSz="816610" rtl="0" eaLnBrk="1" latinLnBrk="0" hangingPunct="1"/>
                      <a:r>
                        <a:rPr lang="en-US" altLang="en-GB" sz="1100" kern="1200" dirty="0" smtClean="0">
                          <a:solidFill>
                            <a:schemeClr val="bg1"/>
                          </a:solidFill>
                          <a:latin typeface="Trebuchet MS" panose="020B0603020202020204" pitchFamily="34" charset="0"/>
                          <a:ea typeface="+mn-ea"/>
                          <a:cs typeface="+mn-cs"/>
                        </a:rPr>
                        <a:t>Plan</a:t>
                      </a:r>
                      <a:r>
                        <a:rPr lang="en-GB" sz="1100" kern="1200" dirty="0" smtClean="0">
                          <a:solidFill>
                            <a:schemeClr val="bg1"/>
                          </a:solidFill>
                          <a:latin typeface="Trebuchet MS" panose="020B0603020202020204" pitchFamily="34" charset="0"/>
                          <a:ea typeface="+mn-ea"/>
                          <a:cs typeface="+mn-cs"/>
                        </a:rPr>
                        <a:t> Start </a:t>
                      </a:r>
                      <a:r>
                        <a:rPr lang="en-GB" sz="1100" kern="1200" dirty="0" smtClean="0">
                          <a:solidFill>
                            <a:schemeClr val="bg1"/>
                          </a:solidFill>
                          <a:latin typeface="Trebuchet MS" panose="020B0603020202020204" pitchFamily="34" charset="0"/>
                          <a:ea typeface="+mn-ea"/>
                          <a:cs typeface="+mn-cs"/>
                        </a:rPr>
                        <a:t>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indent="0" algn="ctr" defTabSz="816610" rtl="0" eaLnBrk="1" fontAlgn="auto" latinLnBrk="0" hangingPunct="1">
                        <a:lnSpc>
                          <a:spcPct val="100000"/>
                        </a:lnSpc>
                        <a:spcBef>
                          <a:spcPts val="0"/>
                        </a:spcBef>
                        <a:spcAft>
                          <a:spcPts val="0"/>
                        </a:spcAft>
                        <a:buClrTx/>
                        <a:buSzTx/>
                        <a:buFontTx/>
                        <a:buNone/>
                        <a:defRPr/>
                      </a:pPr>
                      <a:r>
                        <a:rPr lang="en-US" altLang="en-GB" sz="1100" kern="1200" dirty="0" smtClean="0">
                          <a:solidFill>
                            <a:schemeClr val="bg1"/>
                          </a:solidFill>
                          <a:latin typeface="Trebuchet MS" panose="020B0603020202020204" pitchFamily="34" charset="0"/>
                          <a:ea typeface="+mn-ea"/>
                          <a:cs typeface="+mn-cs"/>
                        </a:rPr>
                        <a:t>Plan </a:t>
                      </a:r>
                      <a:r>
                        <a:rPr lang="en-GB" sz="1100" kern="1200" dirty="0" smtClean="0">
                          <a:solidFill>
                            <a:schemeClr val="bg1"/>
                          </a:solidFill>
                          <a:latin typeface="Trebuchet MS" panose="020B0603020202020204" pitchFamily="34" charset="0"/>
                          <a:ea typeface="+mn-ea"/>
                          <a:cs typeface="+mn-cs"/>
                        </a:rPr>
                        <a:t>End 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ctr" defTabSz="816610" rtl="0" eaLnBrk="1" latinLnBrk="0" hangingPunct="1"/>
                      <a:r>
                        <a:rPr lang="en-GB" sz="1100" kern="1200" dirty="0">
                          <a:solidFill>
                            <a:schemeClr val="bg1"/>
                          </a:solidFill>
                          <a:latin typeface="Trebuchet MS" panose="020B0603020202020204" pitchFamily="34" charset="0"/>
                          <a:ea typeface="+mn-ea"/>
                          <a:cs typeface="+mn-cs"/>
                        </a:rPr>
                        <a:t>Actual </a:t>
                      </a:r>
                      <a:endParaRPr lang="en-GB" sz="1100" kern="1200" dirty="0">
                        <a:solidFill>
                          <a:schemeClr val="bg1"/>
                        </a:solidFill>
                        <a:latin typeface="Trebuchet MS" panose="020B0603020202020204" pitchFamily="34" charset="0"/>
                        <a:ea typeface="+mn-ea"/>
                        <a:cs typeface="+mn-cs"/>
                      </a:endParaRPr>
                    </a:p>
                    <a:p>
                      <a:pPr marL="0" algn="ctr" defTabSz="816610" rtl="0" eaLnBrk="1" latinLnBrk="0" hangingPunct="1"/>
                      <a:r>
                        <a:rPr lang="en-GB" sz="1100" kern="1200" dirty="0" smtClean="0">
                          <a:solidFill>
                            <a:schemeClr val="bg1"/>
                          </a:solidFill>
                          <a:latin typeface="Trebuchet MS" panose="020B0603020202020204" pitchFamily="34" charset="0"/>
                          <a:ea typeface="+mn-ea"/>
                          <a:cs typeface="+mn-cs"/>
                        </a:rPr>
                        <a:t>Start 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l" defTabSz="816610" rtl="0" eaLnBrk="1" latinLnBrk="0" hangingPunct="1"/>
                      <a:r>
                        <a:rPr lang="en-GB" sz="1100" kern="1200" dirty="0">
                          <a:solidFill>
                            <a:schemeClr val="bg1"/>
                          </a:solidFill>
                          <a:latin typeface="Trebuchet MS" panose="020B0603020202020204" pitchFamily="34" charset="0"/>
                          <a:ea typeface="+mn-ea"/>
                          <a:cs typeface="+mn-cs"/>
                        </a:rPr>
                        <a:t>Actual</a:t>
                      </a:r>
                      <a:endParaRPr lang="en-GB" sz="1100" kern="1200" dirty="0">
                        <a:solidFill>
                          <a:schemeClr val="bg1"/>
                        </a:solidFill>
                        <a:latin typeface="Trebuchet MS" panose="020B0603020202020204" pitchFamily="34" charset="0"/>
                        <a:ea typeface="+mn-ea"/>
                        <a:cs typeface="+mn-cs"/>
                      </a:endParaRPr>
                    </a:p>
                    <a:p>
                      <a:pPr marL="0" algn="l" defTabSz="816610" rtl="0" eaLnBrk="1" latinLnBrk="0" hangingPunct="1"/>
                      <a:r>
                        <a:rPr lang="en-GB" sz="1100" kern="1200" dirty="0" smtClean="0">
                          <a:solidFill>
                            <a:schemeClr val="bg1"/>
                          </a:solidFill>
                          <a:latin typeface="Trebuchet MS" panose="020B0603020202020204" pitchFamily="34" charset="0"/>
                          <a:ea typeface="+mn-ea"/>
                          <a:cs typeface="+mn-cs"/>
                        </a:rPr>
                        <a:t>End</a:t>
                      </a:r>
                      <a:r>
                        <a:rPr lang="en-GB" sz="1100" kern="1200" baseline="0" dirty="0" smtClean="0">
                          <a:solidFill>
                            <a:schemeClr val="bg1"/>
                          </a:solidFill>
                          <a:latin typeface="Trebuchet MS" panose="020B0603020202020204" pitchFamily="34" charset="0"/>
                          <a:ea typeface="+mn-ea"/>
                          <a:cs typeface="+mn-cs"/>
                        </a:rPr>
                        <a:t> 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93479">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Kick-Off</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7-Mar-22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7-Mar-22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7-Mar-22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7-Mar-22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1527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Req. </a:t>
                      </a:r>
                      <a:endParaRPr lang="en-US" sz="1000" kern="1200" dirty="0" smtClean="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gathering</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7-Mar-22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15-Apr-22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7-Mar-22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19-Aug-22</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Code </a:t>
                      </a:r>
                      <a:endParaRPr lang="en-US" sz="1000" kern="1200" dirty="0" smtClean="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Analysis</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9-Mar-22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25-Mar-22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11-Mar-22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29-Mar-22</a:t>
                      </a:r>
                      <a:endParaRPr lang="en-US" sz="1000" kern="1200" dirty="0">
                        <a:solidFill>
                          <a:schemeClr val="bg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857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Solution </a:t>
                      </a:r>
                      <a:endParaRPr lang="en-US" sz="1000" kern="1200" dirty="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Architect</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18-Apr-22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13-May-22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sym typeface="+mn-ea"/>
                        </a:rPr>
                        <a:t>15-Dec-22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6-Jan-23</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2672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Database</a:t>
                      </a:r>
                      <a:endParaRPr lang="en-US" sz="1000" kern="1200" dirty="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Design</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18-Apr-22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22-Apr-22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sym typeface="+mn-ea"/>
                        </a:rPr>
                        <a:t>15-Dec-22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30-Dec-22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8570">
                <a:tc>
                  <a:txBody>
                    <a:bodyPr/>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Development</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25-Apr-22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15-Jul-22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sym typeface="+mn-ea"/>
                        </a:rPr>
                        <a:t>26-Dec-22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1" name="Rectangle 10"/>
          <p:cNvSpPr/>
          <p:nvPr/>
        </p:nvSpPr>
        <p:spPr>
          <a:xfrm>
            <a:off x="104054" y="1155854"/>
            <a:ext cx="4419321" cy="735965"/>
          </a:xfrm>
          <a:prstGeom prst="rect">
            <a:avLst/>
          </a:prstGeom>
        </p:spPr>
        <p:txBody>
          <a:bodyPr wrap="square" lIns="91438" tIns="45719" rIns="91438" bIns="45719">
            <a:spAutoFit/>
          </a:bodyPr>
          <a:lstStyle/>
          <a:p>
            <a:pPr marL="342900" indent="-342900">
              <a:buClr>
                <a:prstClr val="white">
                  <a:lumMod val="50000"/>
                </a:prstClr>
              </a:buClr>
              <a:buAutoNum type="arabicPeriod"/>
            </a:pPr>
            <a:r>
              <a:rPr lang="en-US" altLang="en-IN" sz="1400" dirty="0" smtClean="0">
                <a:solidFill>
                  <a:srgbClr val="000000"/>
                </a:solidFill>
              </a:rPr>
              <a:t>Architecture of the application has been completed.</a:t>
            </a:r>
            <a:endParaRPr lang="en-US" altLang="en-IN" sz="1400" dirty="0" smtClean="0">
              <a:solidFill>
                <a:srgbClr val="000000"/>
              </a:solidFill>
            </a:endParaRPr>
          </a:p>
          <a:p>
            <a:pPr marL="342900" indent="-342900">
              <a:buClr>
                <a:prstClr val="white">
                  <a:lumMod val="50000"/>
                </a:prstClr>
              </a:buClr>
              <a:buAutoNum type="arabicPeriod"/>
            </a:pPr>
            <a:r>
              <a:rPr lang="en-US" altLang="en-IN" sz="1400" dirty="0" smtClean="0">
                <a:solidFill>
                  <a:srgbClr val="000000"/>
                </a:solidFill>
              </a:rPr>
              <a:t>On boarded 3rd developer on the project</a:t>
            </a:r>
            <a:endParaRPr lang="en-US" altLang="en-IN" sz="1400" dirty="0" smtClean="0">
              <a:solidFill>
                <a:srgbClr val="000000"/>
              </a:solidFill>
            </a:endParaRPr>
          </a:p>
          <a:p>
            <a:pPr marL="342900" indent="-342900">
              <a:buClr>
                <a:prstClr val="white">
                  <a:lumMod val="50000"/>
                </a:prstClr>
              </a:buClr>
              <a:buAutoNum type="arabicPeriod"/>
            </a:pPr>
            <a:endParaRPr lang="en-US" altLang="en-IN" sz="1400" dirty="0" smtClean="0">
              <a:solidFill>
                <a:srgbClr val="000000"/>
              </a:solidFill>
            </a:endParaRPr>
          </a:p>
        </p:txBody>
      </p:sp>
      <p:sp>
        <p:nvSpPr>
          <p:cNvPr id="43" name="Rectangle 25"/>
          <p:cNvSpPr>
            <a:spLocks noChangeArrowheads="1"/>
          </p:cNvSpPr>
          <p:nvPr/>
        </p:nvSpPr>
        <p:spPr bwMode="gray">
          <a:xfrm>
            <a:off x="3861708" y="5106086"/>
            <a:ext cx="3191137" cy="1433664"/>
          </a:xfrm>
          <a:prstGeom prst="rect">
            <a:avLst/>
          </a:prstGeom>
          <a:solidFill>
            <a:schemeClr val="bg1"/>
          </a:solidFill>
          <a:ln w="19050">
            <a:solidFill>
              <a:schemeClr val="tx1"/>
            </a:solidFill>
            <a:miter lim="800000"/>
          </a:ln>
        </p:spPr>
        <p:txBody>
          <a:bodyPr/>
          <a:lstStyle/>
          <a:p>
            <a:pPr marL="171450" indent="-171450" defTabSz="914400">
              <a:buFont typeface="Arial" panose="020B0604020202020204" pitchFamily="34" charset="0"/>
              <a:buChar char="•"/>
            </a:pPr>
            <a:endParaRPr lang="en-US" sz="1200" dirty="0">
              <a:solidFill>
                <a:srgbClr val="FF0000"/>
              </a:solidFill>
            </a:endParaRPr>
          </a:p>
        </p:txBody>
      </p:sp>
      <p:sp>
        <p:nvSpPr>
          <p:cNvPr id="94" name="Text Box 38"/>
          <p:cNvSpPr txBox="1">
            <a:spLocks noChangeArrowheads="1"/>
          </p:cNvSpPr>
          <p:nvPr/>
        </p:nvSpPr>
        <p:spPr bwMode="gray">
          <a:xfrm>
            <a:off x="3949652" y="5056232"/>
            <a:ext cx="100287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0" bIns="0">
            <a:spAutoFit/>
          </a:bodyPr>
          <a:lstStyle>
            <a:defPPr>
              <a:defRPr lang="en-US"/>
            </a:defPPr>
            <a:lvl1pPr marL="222250" indent="-222250" defTabSz="914400" eaLnBrk="0" hangingPunct="0">
              <a:spcBef>
                <a:spcPts val="200"/>
              </a:spcBef>
              <a:spcAft>
                <a:spcPct val="15000"/>
              </a:spcAft>
              <a:buClr>
                <a:prstClr val="white">
                  <a:lumMod val="50000"/>
                </a:prstClr>
              </a:buClr>
              <a:defRPr sz="1200" b="1">
                <a:solidFill>
                  <a:srgbClr val="000000"/>
                </a:solidFill>
                <a:latin typeface="Trebuchet MS" panose="020B0603020202020204" pitchFamily="34" charset="0"/>
                <a:cs typeface="Arial" panose="020B0604020202020204" pitchFamily="34" charset="0"/>
              </a:defRPr>
            </a:lvl1pPr>
            <a:lvl2pPr marL="742950" indent="-285750" eaLnBrk="0" hangingPunct="0">
              <a:defRPr sz="1600">
                <a:latin typeface="Arial" panose="020B0604020202020204" pitchFamily="34" charset="0"/>
                <a:cs typeface="Arial" panose="020B0604020202020204" pitchFamily="34" charset="0"/>
              </a:defRPr>
            </a:lvl2pPr>
            <a:lvl3pPr marL="1143000" indent="-228600" eaLnBrk="0" hangingPunct="0">
              <a:defRPr sz="1600">
                <a:latin typeface="Arial" panose="020B0604020202020204" pitchFamily="34" charset="0"/>
                <a:cs typeface="Arial" panose="020B0604020202020204" pitchFamily="34" charset="0"/>
              </a:defRPr>
            </a:lvl3pPr>
            <a:lvl4pPr marL="1600200" indent="-228600" eaLnBrk="0" hangingPunct="0">
              <a:defRPr sz="1600">
                <a:latin typeface="Arial" panose="020B0604020202020204" pitchFamily="34" charset="0"/>
                <a:cs typeface="Arial" panose="020B0604020202020204" pitchFamily="34" charset="0"/>
              </a:defRPr>
            </a:lvl4pPr>
            <a:lvl5pPr marL="2057400" indent="-228600" eaLnBrk="0" hangingPunct="0">
              <a:defRPr sz="1600">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latin typeface="Arial" panose="020B0604020202020204" pitchFamily="34" charset="0"/>
                <a:cs typeface="Arial" panose="020B0604020202020204" pitchFamily="34" charset="0"/>
              </a:defRPr>
            </a:lvl9pPr>
          </a:lstStyle>
          <a:p>
            <a:r>
              <a:rPr lang="en-US" dirty="0">
                <a:solidFill>
                  <a:srgbClr val="FF0000"/>
                </a:solidFill>
              </a:rPr>
              <a:t>Key Risks</a:t>
            </a:r>
            <a:endParaRPr lang="en-US" dirty="0">
              <a:solidFill>
                <a:srgbClr val="FF0000"/>
              </a:solidFill>
            </a:endParaRPr>
          </a:p>
        </p:txBody>
      </p:sp>
      <p:pic>
        <p:nvPicPr>
          <p:cNvPr id="46" name="Picture 45" descr="emcure.com/wp-content/uploads/2021/08/logo.pn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36849" y="237464"/>
            <a:ext cx="1576705" cy="428625"/>
          </a:xfrm>
          <a:prstGeom prst="rect">
            <a:avLst/>
          </a:prstGeom>
          <a:noFill/>
          <a:ln>
            <a:noFill/>
          </a:ln>
        </p:spPr>
      </p:pic>
      <p:sp>
        <p:nvSpPr>
          <p:cNvPr id="52" name="Text Box 38"/>
          <p:cNvSpPr txBox="1">
            <a:spLocks noChangeArrowheads="1"/>
          </p:cNvSpPr>
          <p:nvPr/>
        </p:nvSpPr>
        <p:spPr bwMode="gray">
          <a:xfrm>
            <a:off x="8347006" y="243292"/>
            <a:ext cx="1538461" cy="215444"/>
          </a:xfrm>
          <a:prstGeom prst="rect">
            <a:avLst/>
          </a:prstGeom>
          <a:solidFill>
            <a:srgbClr val="FF0000"/>
          </a:solidFill>
          <a:ln>
            <a:noFill/>
          </a:ln>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lvl="0" algn="just">
              <a:spcBef>
                <a:spcPts val="600"/>
              </a:spcBef>
            </a:pPr>
            <a:r>
              <a:rPr lang="en-US" sz="1400" b="1" dirty="0" smtClean="0">
                <a:solidFill>
                  <a:schemeClr val="bg1"/>
                </a:solidFill>
                <a:latin typeface="Trebuchet MS" panose="020B0603020202020204" pitchFamily="34" charset="0"/>
                <a:cs typeface="Traditional Arabic" panose="020B0604020202020204" pitchFamily="18" charset="-78"/>
              </a:rPr>
              <a:t>PM : Nilesh Jain</a:t>
            </a:r>
            <a:endParaRPr lang="en-US" sz="1400" b="1" dirty="0">
              <a:solidFill>
                <a:schemeClr val="bg1"/>
              </a:solidFill>
              <a:latin typeface="Trebuchet MS" panose="020B0603020202020204" pitchFamily="34" charset="0"/>
              <a:cs typeface="Traditional Arabic" panose="020B0604020202020204" pitchFamily="18" charset="-78"/>
            </a:endParaRPr>
          </a:p>
        </p:txBody>
      </p:sp>
      <p:sp>
        <p:nvSpPr>
          <p:cNvPr id="55" name="Text Box 38"/>
          <p:cNvSpPr txBox="1">
            <a:spLocks noChangeArrowheads="1"/>
          </p:cNvSpPr>
          <p:nvPr/>
        </p:nvSpPr>
        <p:spPr bwMode="gray">
          <a:xfrm>
            <a:off x="286409" y="945429"/>
            <a:ext cx="248663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smtClean="0">
                <a:solidFill>
                  <a:srgbClr val="FF0000"/>
                </a:solidFill>
                <a:latin typeface="Trebuchet MS" panose="020B0603020202020204" pitchFamily="34" charset="0"/>
              </a:rPr>
              <a:t>Project overall progress</a:t>
            </a:r>
            <a:endParaRPr lang="en-US" sz="1200" b="1" dirty="0">
              <a:solidFill>
                <a:srgbClr val="FF0000"/>
              </a:solidFill>
              <a:latin typeface="Trebuchet MS" panose="020B0603020202020204" pitchFamily="34" charset="0"/>
            </a:endParaRPr>
          </a:p>
        </p:txBody>
      </p:sp>
      <p:sp>
        <p:nvSpPr>
          <p:cNvPr id="57" name="Text Box 38"/>
          <p:cNvSpPr txBox="1">
            <a:spLocks noChangeArrowheads="1"/>
          </p:cNvSpPr>
          <p:nvPr/>
        </p:nvSpPr>
        <p:spPr bwMode="gray">
          <a:xfrm>
            <a:off x="3965452" y="2261504"/>
            <a:ext cx="248663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smtClean="0">
                <a:solidFill>
                  <a:srgbClr val="FF0000"/>
                </a:solidFill>
                <a:latin typeface="Trebuchet MS" panose="020B0603020202020204" pitchFamily="34" charset="0"/>
              </a:rPr>
              <a:t>Key activities for next week</a:t>
            </a:r>
            <a:endParaRPr lang="en-US" sz="1200" b="1" dirty="0">
              <a:solidFill>
                <a:srgbClr val="FF0000"/>
              </a:solidFill>
              <a:latin typeface="Trebuchet MS" panose="020B0603020202020204" pitchFamily="34" charset="0"/>
            </a:endParaRPr>
          </a:p>
        </p:txBody>
      </p:sp>
      <p:sp>
        <p:nvSpPr>
          <p:cNvPr id="58" name="Text Box 38"/>
          <p:cNvSpPr txBox="1">
            <a:spLocks noChangeArrowheads="1"/>
          </p:cNvSpPr>
          <p:nvPr/>
        </p:nvSpPr>
        <p:spPr bwMode="gray">
          <a:xfrm>
            <a:off x="2676792" y="6629578"/>
            <a:ext cx="1116554"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Completed</a:t>
            </a:r>
            <a:endParaRPr lang="en-US" sz="1200" dirty="0">
              <a:solidFill>
                <a:srgbClr val="000000"/>
              </a:solidFill>
              <a:latin typeface="+mn-lt"/>
              <a:cs typeface="Traditional Arabic" panose="020B0604020202020204" pitchFamily="18" charset="-78"/>
            </a:endParaRPr>
          </a:p>
        </p:txBody>
      </p:sp>
      <p:sp>
        <p:nvSpPr>
          <p:cNvPr id="59" name="Text Box 38"/>
          <p:cNvSpPr txBox="1">
            <a:spLocks noChangeArrowheads="1"/>
          </p:cNvSpPr>
          <p:nvPr/>
        </p:nvSpPr>
        <p:spPr bwMode="gray">
          <a:xfrm>
            <a:off x="1661737" y="6626949"/>
            <a:ext cx="1249055"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On Track</a:t>
            </a:r>
            <a:endParaRPr lang="en-US" sz="1200" dirty="0">
              <a:solidFill>
                <a:srgbClr val="000000"/>
              </a:solidFill>
              <a:latin typeface="+mn-lt"/>
              <a:cs typeface="Traditional Arabic" panose="020B0604020202020204" pitchFamily="18" charset="-78"/>
            </a:endParaRPr>
          </a:p>
        </p:txBody>
      </p:sp>
      <p:sp>
        <p:nvSpPr>
          <p:cNvPr id="60" name="Text Box 38"/>
          <p:cNvSpPr txBox="1">
            <a:spLocks noChangeArrowheads="1"/>
          </p:cNvSpPr>
          <p:nvPr/>
        </p:nvSpPr>
        <p:spPr bwMode="gray">
          <a:xfrm>
            <a:off x="3846642" y="6617379"/>
            <a:ext cx="132783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At Risk</a:t>
            </a:r>
            <a:endParaRPr lang="en-US" sz="1200" dirty="0">
              <a:solidFill>
                <a:srgbClr val="000000"/>
              </a:solidFill>
              <a:latin typeface="+mn-lt"/>
              <a:cs typeface="Traditional Arabic" panose="020B0604020202020204" pitchFamily="18" charset="-78"/>
            </a:endParaRPr>
          </a:p>
        </p:txBody>
      </p:sp>
      <p:sp>
        <p:nvSpPr>
          <p:cNvPr id="62" name="Text Box 38"/>
          <p:cNvSpPr txBox="1">
            <a:spLocks noChangeArrowheads="1"/>
          </p:cNvSpPr>
          <p:nvPr/>
        </p:nvSpPr>
        <p:spPr bwMode="gray">
          <a:xfrm>
            <a:off x="4778894" y="6619183"/>
            <a:ext cx="132783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Delayed</a:t>
            </a:r>
            <a:endParaRPr lang="en-US" sz="1200" dirty="0">
              <a:solidFill>
                <a:srgbClr val="000000"/>
              </a:solidFill>
              <a:latin typeface="+mn-lt"/>
              <a:cs typeface="Traditional Arabic" panose="020B0604020202020204" pitchFamily="18" charset="-78"/>
            </a:endParaRPr>
          </a:p>
        </p:txBody>
      </p:sp>
      <p:sp>
        <p:nvSpPr>
          <p:cNvPr id="63" name="Text Box 38"/>
          <p:cNvSpPr txBox="1">
            <a:spLocks noChangeArrowheads="1"/>
          </p:cNvSpPr>
          <p:nvPr/>
        </p:nvSpPr>
        <p:spPr bwMode="gray">
          <a:xfrm>
            <a:off x="5759052" y="6627158"/>
            <a:ext cx="128777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Yet to start</a:t>
            </a:r>
            <a:endParaRPr lang="en-US" sz="1200" dirty="0">
              <a:solidFill>
                <a:srgbClr val="000000"/>
              </a:solidFill>
              <a:latin typeface="+mn-lt"/>
              <a:cs typeface="Traditional Arabic" panose="020B0604020202020204" pitchFamily="18" charset="-78"/>
            </a:endParaRPr>
          </a:p>
        </p:txBody>
      </p:sp>
      <p:sp>
        <p:nvSpPr>
          <p:cNvPr id="6" name="Oval 5"/>
          <p:cNvSpPr/>
          <p:nvPr/>
        </p:nvSpPr>
        <p:spPr>
          <a:xfrm>
            <a:off x="3688816" y="6611144"/>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67" name="Oval 66"/>
          <p:cNvSpPr/>
          <p:nvPr/>
        </p:nvSpPr>
        <p:spPr>
          <a:xfrm>
            <a:off x="2548149" y="6614257"/>
            <a:ext cx="210358" cy="18279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68" name="Oval 67"/>
          <p:cNvSpPr/>
          <p:nvPr/>
        </p:nvSpPr>
        <p:spPr>
          <a:xfrm>
            <a:off x="4591641" y="6614571"/>
            <a:ext cx="210358" cy="18279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75" name="Oval 74"/>
          <p:cNvSpPr/>
          <p:nvPr/>
        </p:nvSpPr>
        <p:spPr>
          <a:xfrm>
            <a:off x="5586734" y="6618969"/>
            <a:ext cx="210358" cy="1827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76" name="Oval 75"/>
          <p:cNvSpPr/>
          <p:nvPr/>
        </p:nvSpPr>
        <p:spPr>
          <a:xfrm>
            <a:off x="6727612" y="6608014"/>
            <a:ext cx="210358" cy="18279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 Box 38"/>
          <p:cNvSpPr txBox="1">
            <a:spLocks noChangeArrowheads="1"/>
          </p:cNvSpPr>
          <p:nvPr/>
        </p:nvSpPr>
        <p:spPr bwMode="gray">
          <a:xfrm>
            <a:off x="4394200" y="945429"/>
            <a:ext cx="1843745"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smtClean="0">
                <a:solidFill>
                  <a:srgbClr val="FF0000"/>
                </a:solidFill>
                <a:latin typeface="Trebuchet MS" panose="020B0603020202020204" pitchFamily="34" charset="0"/>
              </a:rPr>
              <a:t>Project  current Status</a:t>
            </a:r>
            <a:endParaRPr lang="en-US" sz="1200" b="1" dirty="0">
              <a:solidFill>
                <a:srgbClr val="FF0000"/>
              </a:solidFill>
              <a:latin typeface="Trebuchet MS" panose="020B0603020202020204" pitchFamily="34" charset="0"/>
            </a:endParaRPr>
          </a:p>
        </p:txBody>
      </p:sp>
      <p:sp>
        <p:nvSpPr>
          <p:cNvPr id="82" name="Oval 81"/>
          <p:cNvSpPr/>
          <p:nvPr/>
        </p:nvSpPr>
        <p:spPr>
          <a:xfrm>
            <a:off x="8109846" y="1755598"/>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 Box 38"/>
          <p:cNvSpPr txBox="1">
            <a:spLocks noChangeArrowheads="1"/>
          </p:cNvSpPr>
          <p:nvPr/>
        </p:nvSpPr>
        <p:spPr bwMode="gray">
          <a:xfrm>
            <a:off x="7193272" y="5740308"/>
            <a:ext cx="2347603" cy="2152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indent="0" algn="just">
              <a:spcBef>
                <a:spcPts val="600"/>
              </a:spcBef>
              <a:spcAft>
                <a:spcPts val="200"/>
              </a:spcAft>
              <a:buClr>
                <a:schemeClr val="tx2">
                  <a:lumMod val="75000"/>
                </a:schemeClr>
              </a:buClr>
              <a:buSzPct val="120000"/>
              <a:buFont typeface="Arial" panose="020B0604020202020204" pitchFamily="34" charset="0"/>
              <a:buNone/>
              <a:defRPr/>
            </a:pPr>
            <a:endParaRPr lang="en-US" sz="1400" dirty="0">
              <a:solidFill>
                <a:srgbClr val="000000"/>
              </a:solidFill>
              <a:latin typeface="+mn-lt"/>
              <a:cs typeface="Traditional Arabic" panose="020B0604020202020204" pitchFamily="18" charset="-78"/>
            </a:endParaRPr>
          </a:p>
        </p:txBody>
      </p:sp>
      <p:sp>
        <p:nvSpPr>
          <p:cNvPr id="89" name="Rectangle 27"/>
          <p:cNvSpPr>
            <a:spLocks noChangeArrowheads="1"/>
          </p:cNvSpPr>
          <p:nvPr/>
        </p:nvSpPr>
        <p:spPr bwMode="gray">
          <a:xfrm>
            <a:off x="9685456" y="5313220"/>
            <a:ext cx="2454217" cy="1517966"/>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90" name="Text Box 38"/>
          <p:cNvSpPr txBox="1">
            <a:spLocks noChangeArrowheads="1"/>
          </p:cNvSpPr>
          <p:nvPr/>
        </p:nvSpPr>
        <p:spPr bwMode="gray">
          <a:xfrm>
            <a:off x="9866992" y="5274628"/>
            <a:ext cx="151305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ct val="15000"/>
              </a:spcBef>
              <a:spcAft>
                <a:spcPct val="15000"/>
              </a:spcAft>
              <a:buClr>
                <a:prstClr val="white">
                  <a:lumMod val="50000"/>
                </a:prstClr>
              </a:buClr>
            </a:pPr>
            <a:r>
              <a:rPr lang="en-US" sz="1200" b="1" dirty="0" smtClean="0">
                <a:solidFill>
                  <a:srgbClr val="FF0000"/>
                </a:solidFill>
                <a:latin typeface="Trebuchet MS" panose="020B0603020202020204" pitchFamily="34" charset="0"/>
              </a:rPr>
              <a:t>Resources</a:t>
            </a:r>
            <a:endParaRPr lang="en-US" sz="1200" b="1" dirty="0">
              <a:solidFill>
                <a:srgbClr val="FF0000"/>
              </a:solidFill>
              <a:latin typeface="Trebuchet MS" panose="020B0603020202020204" pitchFamily="34" charset="0"/>
            </a:endParaRPr>
          </a:p>
        </p:txBody>
      </p:sp>
      <p:sp>
        <p:nvSpPr>
          <p:cNvPr id="95" name="Text Box 38"/>
          <p:cNvSpPr txBox="1">
            <a:spLocks noChangeArrowheads="1"/>
          </p:cNvSpPr>
          <p:nvPr/>
        </p:nvSpPr>
        <p:spPr bwMode="gray">
          <a:xfrm>
            <a:off x="9866992" y="5688235"/>
            <a:ext cx="1048709" cy="8515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PM : 1</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BA : 0</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err="1" smtClean="0">
                <a:solidFill>
                  <a:srgbClr val="000000"/>
                </a:solidFill>
                <a:latin typeface="+mn-lt"/>
                <a:cs typeface="Traditional Arabic" panose="020B0604020202020204" pitchFamily="18" charset="-78"/>
              </a:rPr>
              <a:t>Dev</a:t>
            </a:r>
            <a:r>
              <a:rPr lang="en-US" sz="1400" dirty="0" smtClean="0">
                <a:solidFill>
                  <a:srgbClr val="000000"/>
                </a:solidFill>
                <a:latin typeface="+mn-lt"/>
                <a:cs typeface="Traditional Arabic" panose="020B0604020202020204" pitchFamily="18" charset="-78"/>
              </a:rPr>
              <a:t> : 3</a:t>
            </a:r>
            <a:endParaRPr lang="en-US" sz="1400" dirty="0">
              <a:solidFill>
                <a:srgbClr val="000000"/>
              </a:solidFill>
              <a:latin typeface="+mn-lt"/>
              <a:cs typeface="Traditional Arabic" panose="020B0604020202020204" pitchFamily="18" charset="-78"/>
            </a:endParaRPr>
          </a:p>
        </p:txBody>
      </p:sp>
      <p:sp>
        <p:nvSpPr>
          <p:cNvPr id="96" name="Text Box 38"/>
          <p:cNvSpPr txBox="1">
            <a:spLocks noChangeArrowheads="1"/>
          </p:cNvSpPr>
          <p:nvPr/>
        </p:nvSpPr>
        <p:spPr bwMode="gray">
          <a:xfrm>
            <a:off x="10915702" y="5688234"/>
            <a:ext cx="1097851" cy="8515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err="1" smtClean="0">
                <a:solidFill>
                  <a:srgbClr val="000000"/>
                </a:solidFill>
                <a:latin typeface="+mn-lt"/>
                <a:cs typeface="Traditional Arabic" panose="020B0604020202020204" pitchFamily="18" charset="-78"/>
              </a:rPr>
              <a:t>Arct</a:t>
            </a:r>
            <a:r>
              <a:rPr lang="en-US" sz="1400" dirty="0" smtClean="0">
                <a:solidFill>
                  <a:srgbClr val="000000"/>
                </a:solidFill>
                <a:latin typeface="+mn-lt"/>
                <a:cs typeface="Traditional Arabic" panose="020B0604020202020204" pitchFamily="18" charset="-78"/>
              </a:rPr>
              <a:t> : 1</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DBA : 0</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Tester:  0</a:t>
            </a:r>
            <a:endParaRPr lang="en-US" sz="1400" dirty="0" smtClean="0">
              <a:solidFill>
                <a:srgbClr val="000000"/>
              </a:solidFill>
              <a:latin typeface="+mn-lt"/>
              <a:cs typeface="Traditional Arabic" panose="020B0604020202020204" pitchFamily="18" charset="-78"/>
            </a:endParaRPr>
          </a:p>
        </p:txBody>
      </p:sp>
      <p:sp>
        <p:nvSpPr>
          <p:cNvPr id="98" name="Text Box 38"/>
          <p:cNvSpPr txBox="1">
            <a:spLocks noChangeArrowheads="1"/>
          </p:cNvSpPr>
          <p:nvPr/>
        </p:nvSpPr>
        <p:spPr bwMode="gray">
          <a:xfrm>
            <a:off x="3943935" y="5313220"/>
            <a:ext cx="2946364"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indent="0" algn="just">
              <a:spcBef>
                <a:spcPts val="600"/>
              </a:spcBef>
              <a:spcAft>
                <a:spcPts val="200"/>
              </a:spcAft>
              <a:buClr>
                <a:schemeClr val="tx2">
                  <a:lumMod val="75000"/>
                </a:schemeClr>
              </a:buClr>
              <a:buSzPct val="120000"/>
              <a:buFont typeface="Arial" panose="020B0604020202020204" pitchFamily="34" charset="0"/>
              <a:buNone/>
              <a:defRPr/>
            </a:pPr>
            <a:endParaRPr lang="en-US" sz="1200" b="1" dirty="0" smtClean="0">
              <a:solidFill>
                <a:srgbClr val="000000"/>
              </a:solidFill>
              <a:latin typeface="+mn-lt"/>
              <a:cs typeface="Traditional Arabic" panose="020B0604020202020204" pitchFamily="18" charset="-78"/>
            </a:endParaRPr>
          </a:p>
        </p:txBody>
      </p:sp>
      <p:sp>
        <p:nvSpPr>
          <p:cNvPr id="64" name="Oval 63"/>
          <p:cNvSpPr/>
          <p:nvPr/>
        </p:nvSpPr>
        <p:spPr>
          <a:xfrm>
            <a:off x="6212483" y="953125"/>
            <a:ext cx="210358" cy="1827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155289" y="197771"/>
            <a:ext cx="1904412" cy="469755"/>
          </a:xfrm>
          <a:prstGeom prst="rect">
            <a:avLst/>
          </a:prstGeom>
        </p:spPr>
      </p:pic>
      <p:sp>
        <p:nvSpPr>
          <p:cNvPr id="10" name="Oval 9"/>
          <p:cNvSpPr/>
          <p:nvPr/>
        </p:nvSpPr>
        <p:spPr>
          <a:xfrm>
            <a:off x="8109051" y="2575719"/>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p>
            <a:pPr algn="ctr"/>
            <a:endParaRPr lang="en-US"/>
          </a:p>
        </p:txBody>
      </p:sp>
      <p:sp>
        <p:nvSpPr>
          <p:cNvPr id="12" name="Oval 11"/>
          <p:cNvSpPr/>
          <p:nvPr/>
        </p:nvSpPr>
        <p:spPr>
          <a:xfrm>
            <a:off x="8109051" y="3437414"/>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15" name="Oval 14"/>
          <p:cNvSpPr/>
          <p:nvPr/>
        </p:nvSpPr>
        <p:spPr>
          <a:xfrm>
            <a:off x="8109051" y="2170589"/>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p>
            <a:pPr algn="ctr"/>
            <a:endParaRPr lang="en-US"/>
          </a:p>
        </p:txBody>
      </p:sp>
      <p:sp>
        <p:nvSpPr>
          <p:cNvPr id="16" name="Oval 15"/>
          <p:cNvSpPr/>
          <p:nvPr/>
        </p:nvSpPr>
        <p:spPr>
          <a:xfrm>
            <a:off x="8110114" y="3004282"/>
            <a:ext cx="210358" cy="18279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p>
            <a:pPr algn="ctr"/>
            <a:endParaRPr lang="en-US"/>
          </a:p>
        </p:txBody>
      </p:sp>
      <p:sp>
        <p:nvSpPr>
          <p:cNvPr id="17" name="Oval 16"/>
          <p:cNvSpPr/>
          <p:nvPr/>
        </p:nvSpPr>
        <p:spPr>
          <a:xfrm>
            <a:off x="8122814" y="3782157"/>
            <a:ext cx="210358" cy="18279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25"/>
          <p:cNvSpPr>
            <a:spLocks noChangeArrowheads="1"/>
          </p:cNvSpPr>
          <p:nvPr/>
        </p:nvSpPr>
        <p:spPr bwMode="gray">
          <a:xfrm>
            <a:off x="3856750" y="2315182"/>
            <a:ext cx="3207841" cy="2714728"/>
          </a:xfrm>
          <a:prstGeom prst="rect">
            <a:avLst/>
          </a:prstGeom>
          <a:solidFill>
            <a:schemeClr val="bg1"/>
          </a:solidFill>
          <a:ln w="19050">
            <a:solidFill>
              <a:schemeClr val="tx1"/>
            </a:solidFill>
            <a:miter lim="800000"/>
          </a:ln>
        </p:spPr>
        <p:txBody>
          <a:bodyPr/>
          <a:lstStyle/>
          <a:p>
            <a:pPr marL="171450" indent="-171450" defTabSz="914400">
              <a:buFont typeface="Arial" panose="020B0604020202020204" pitchFamily="34" charset="0"/>
              <a:buChar char="•"/>
            </a:pPr>
            <a:endParaRPr lang="en-US" sz="1200" dirty="0">
              <a:solidFill>
                <a:srgbClr val="FF0000"/>
              </a:solidFill>
            </a:endParaRPr>
          </a:p>
        </p:txBody>
      </p:sp>
      <p:sp>
        <p:nvSpPr>
          <p:cNvPr id="54" name="Rectangle 27"/>
          <p:cNvSpPr>
            <a:spLocks noChangeArrowheads="1"/>
          </p:cNvSpPr>
          <p:nvPr/>
        </p:nvSpPr>
        <p:spPr bwMode="gray">
          <a:xfrm>
            <a:off x="144774" y="923809"/>
            <a:ext cx="6920101" cy="1272717"/>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53" name="Rectangle 27"/>
          <p:cNvSpPr>
            <a:spLocks noChangeArrowheads="1"/>
          </p:cNvSpPr>
          <p:nvPr/>
        </p:nvSpPr>
        <p:spPr bwMode="gray">
          <a:xfrm>
            <a:off x="144775" y="2315182"/>
            <a:ext cx="3637764" cy="4224568"/>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5" name="Rectangle 4"/>
          <p:cNvSpPr/>
          <p:nvPr/>
        </p:nvSpPr>
        <p:spPr>
          <a:xfrm>
            <a:off x="2223862" y="0"/>
            <a:ext cx="7754875" cy="786943"/>
          </a:xfrm>
          <a:prstGeom prst="rect">
            <a:avLst/>
          </a:prstGeom>
          <a:solidFill>
            <a:srgbClr val="FF0000"/>
          </a:solidFill>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7" name="Text Box 38"/>
          <p:cNvSpPr txBox="1">
            <a:spLocks noChangeArrowheads="1"/>
          </p:cNvSpPr>
          <p:nvPr/>
        </p:nvSpPr>
        <p:spPr bwMode="gray">
          <a:xfrm>
            <a:off x="180137" y="2628973"/>
            <a:ext cx="3534980" cy="115379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buFont typeface="Arial" panose="020B0604020202020204" pitchFamily="34" charset="0"/>
              <a:buChar char="•"/>
            </a:pPr>
            <a:r>
              <a:rPr lang="en-US" sz="1200" dirty="0">
                <a:solidFill>
                  <a:srgbClr val="000000"/>
                </a:solidFill>
                <a:latin typeface="Trebuchet MS" panose="020B0603020202020204" pitchFamily="34" charset="0"/>
                <a:cs typeface="Traditional Arabic" panose="020B0604020202020204" pitchFamily="18" charset="-78"/>
              </a:rPr>
              <a:t>Architecture has been completed</a:t>
            </a:r>
            <a:endParaRPr lang="en-US" sz="1200" dirty="0">
              <a:solidFill>
                <a:srgbClr val="000000"/>
              </a:solidFill>
              <a:latin typeface="Trebuchet MS" panose="020B0603020202020204" pitchFamily="34" charset="0"/>
              <a:cs typeface="Traditional Arabic" panose="020B0604020202020204" pitchFamily="18" charset="-78"/>
            </a:endParaRPr>
          </a:p>
          <a:p>
            <a:pPr marL="171450" indent="-171450" algn="just">
              <a:spcBef>
                <a:spcPts val="600"/>
              </a:spcBef>
              <a:buFont typeface="Arial" panose="020B0604020202020204" pitchFamily="34" charset="0"/>
              <a:buChar char="•"/>
            </a:pPr>
            <a:r>
              <a:rPr lang="en-US" sz="1200" dirty="0">
                <a:solidFill>
                  <a:srgbClr val="000000"/>
                </a:solidFill>
                <a:latin typeface="Trebuchet MS" panose="020B0603020202020204" pitchFamily="34" charset="0"/>
                <a:cs typeface="Traditional Arabic" panose="020B0604020202020204" pitchFamily="18" charset="-78"/>
              </a:rPr>
              <a:t>Design / Theme integration has been completed</a:t>
            </a:r>
            <a:endParaRPr lang="en-US" sz="1200" dirty="0">
              <a:solidFill>
                <a:srgbClr val="000000"/>
              </a:solidFill>
              <a:latin typeface="Trebuchet MS" panose="020B0603020202020204" pitchFamily="34" charset="0"/>
              <a:cs typeface="Traditional Arabic" panose="020B0604020202020204" pitchFamily="18" charset="-78"/>
            </a:endParaRPr>
          </a:p>
          <a:p>
            <a:pPr marL="171450" indent="-171450" algn="just">
              <a:spcBef>
                <a:spcPts val="600"/>
              </a:spcBef>
              <a:buFont typeface="Arial" panose="020B0604020202020204" pitchFamily="34" charset="0"/>
              <a:buChar char="•"/>
            </a:pPr>
            <a:r>
              <a:rPr lang="en-US" sz="1200" dirty="0">
                <a:solidFill>
                  <a:srgbClr val="000000"/>
                </a:solidFill>
                <a:latin typeface="Trebuchet MS" panose="020B0603020202020204" pitchFamily="34" charset="0"/>
                <a:cs typeface="Traditional Arabic" panose="020B0604020202020204" pitchFamily="18" charset="-78"/>
              </a:rPr>
              <a:t>Partially completed with the PIDF module</a:t>
            </a:r>
            <a:endParaRPr lang="en-US" sz="1200" dirty="0">
              <a:solidFill>
                <a:srgbClr val="000000"/>
              </a:solidFill>
              <a:latin typeface="Trebuchet MS" panose="020B0603020202020204" pitchFamily="34" charset="0"/>
              <a:cs typeface="Traditional Arabic" panose="020B0604020202020204" pitchFamily="18" charset="-78"/>
            </a:endParaRPr>
          </a:p>
          <a:p>
            <a:pPr marL="171450" indent="-171450" algn="just">
              <a:spcBef>
                <a:spcPts val="600"/>
              </a:spcBef>
              <a:buFont typeface="Arial" panose="020B0604020202020204" pitchFamily="34" charset="0"/>
              <a:buChar char="•"/>
            </a:pPr>
            <a:endParaRPr lang="en-US" sz="1200" dirty="0">
              <a:solidFill>
                <a:srgbClr val="000000"/>
              </a:solidFill>
              <a:latin typeface="Trebuchet MS" panose="020B0603020202020204" pitchFamily="34" charset="0"/>
              <a:cs typeface="Traditional Arabic" panose="020B0604020202020204" pitchFamily="18" charset="-78"/>
            </a:endParaRPr>
          </a:p>
        </p:txBody>
      </p:sp>
      <p:sp>
        <p:nvSpPr>
          <p:cNvPr id="2" name="Rectangle 1"/>
          <p:cNvSpPr/>
          <p:nvPr/>
        </p:nvSpPr>
        <p:spPr>
          <a:xfrm>
            <a:off x="7491917" y="6591823"/>
            <a:ext cx="91416" cy="99647"/>
          </a:xfrm>
          <a:prstGeom prst="rect">
            <a:avLst/>
          </a:prstGeom>
          <a:gradFill flip="none" rotWithShape="1">
            <a:gsLst>
              <a:gs pos="0">
                <a:schemeClr val="bg1">
                  <a:lumMod val="65000"/>
                </a:schemeClr>
              </a:gs>
              <a:gs pos="17000">
                <a:schemeClr val="bg1">
                  <a:lumMod val="85000"/>
                  <a:shade val="67500"/>
                  <a:satMod val="115000"/>
                </a:schemeClr>
              </a:gs>
              <a:gs pos="59000">
                <a:schemeClr val="bg1">
                  <a:lumMod val="85000"/>
                  <a:shade val="100000"/>
                  <a:satMod val="115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91439" tIns="45719" rIns="91439" bIns="45719" rtlCol="0" anchor="ctr"/>
          <a:lstStyle/>
          <a:p>
            <a:pPr algn="ctr" defTabSz="914400"/>
            <a:endParaRPr lang="en-US" dirty="0">
              <a:solidFill>
                <a:prstClr val="white"/>
              </a:solidFill>
            </a:endParaRPr>
          </a:p>
        </p:txBody>
      </p:sp>
      <p:sp>
        <p:nvSpPr>
          <p:cNvPr id="61" name="Rectangle 27"/>
          <p:cNvSpPr>
            <a:spLocks noChangeArrowheads="1"/>
          </p:cNvSpPr>
          <p:nvPr/>
        </p:nvSpPr>
        <p:spPr bwMode="gray">
          <a:xfrm>
            <a:off x="7132015" y="5336143"/>
            <a:ext cx="2498820" cy="1495043"/>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69" name="Text Box 38"/>
          <p:cNvSpPr txBox="1">
            <a:spLocks noChangeArrowheads="1"/>
          </p:cNvSpPr>
          <p:nvPr/>
        </p:nvSpPr>
        <p:spPr bwMode="gray">
          <a:xfrm>
            <a:off x="7214241" y="5274628"/>
            <a:ext cx="1513051"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ct val="15000"/>
              </a:spcBef>
              <a:spcAft>
                <a:spcPct val="15000"/>
              </a:spcAft>
              <a:buClr>
                <a:prstClr val="white">
                  <a:lumMod val="50000"/>
                </a:prstClr>
              </a:buClr>
            </a:pPr>
            <a:r>
              <a:rPr lang="en-US" sz="1200" b="1" dirty="0" smtClean="0">
                <a:solidFill>
                  <a:srgbClr val="FF0000"/>
                </a:solidFill>
                <a:latin typeface="Trebuchet MS" panose="020B0603020202020204" pitchFamily="34" charset="0"/>
              </a:rPr>
              <a:t>Key Action Items</a:t>
            </a:r>
            <a:endParaRPr lang="en-US" sz="1200" b="1" dirty="0">
              <a:solidFill>
                <a:srgbClr val="FF0000"/>
              </a:solidFill>
              <a:latin typeface="Trebuchet MS" panose="020B0603020202020204" pitchFamily="34" charset="0"/>
            </a:endParaRPr>
          </a:p>
        </p:txBody>
      </p:sp>
      <p:grpSp>
        <p:nvGrpSpPr>
          <p:cNvPr id="9" name="Group 8"/>
          <p:cNvGrpSpPr/>
          <p:nvPr/>
        </p:nvGrpSpPr>
        <p:grpSpPr>
          <a:xfrm>
            <a:off x="7132014" y="923809"/>
            <a:ext cx="5007659" cy="4287526"/>
            <a:chOff x="5332393" y="1176805"/>
            <a:chExt cx="3779368" cy="2114563"/>
          </a:xfrm>
        </p:grpSpPr>
        <p:sp>
          <p:nvSpPr>
            <p:cNvPr id="65" name="Rectangle 3"/>
            <p:cNvSpPr>
              <a:spLocks noChangeArrowheads="1"/>
            </p:cNvSpPr>
            <p:nvPr/>
          </p:nvSpPr>
          <p:spPr bwMode="gray">
            <a:xfrm>
              <a:off x="5332393" y="1176805"/>
              <a:ext cx="3779368" cy="2114563"/>
            </a:xfrm>
            <a:prstGeom prst="rect">
              <a:avLst/>
            </a:prstGeom>
            <a:solidFill>
              <a:srgbClr val="FFFFFF"/>
            </a:solidFill>
            <a:ln w="19050">
              <a:solidFill>
                <a:schemeClr val="tx1"/>
              </a:solidFill>
              <a:miter lim="800000"/>
            </a:ln>
          </p:spPr>
          <p:txBody>
            <a:bodyPr wrap="none" anchor="ctr"/>
            <a:lstStyle/>
            <a:p>
              <a:pPr algn="ctr" defTabSz="914400"/>
              <a:endParaRPr lang="en-US" sz="2400" dirty="0">
                <a:solidFill>
                  <a:prstClr val="black"/>
                </a:solidFill>
              </a:endParaRPr>
            </a:p>
          </p:txBody>
        </p:sp>
        <p:sp>
          <p:nvSpPr>
            <p:cNvPr id="66" name="Text Box 38"/>
            <p:cNvSpPr txBox="1">
              <a:spLocks noChangeArrowheads="1"/>
            </p:cNvSpPr>
            <p:nvPr/>
          </p:nvSpPr>
          <p:spPr bwMode="gray">
            <a:xfrm>
              <a:off x="5386366" y="1187468"/>
              <a:ext cx="1703647" cy="92845"/>
            </a:xfrm>
            <a:prstGeom prst="rect">
              <a:avLst/>
            </a:prstGeom>
            <a:solidFill>
              <a:schemeClr val="bg1"/>
            </a:solidFill>
            <a:ln w="9525">
              <a:solidFill>
                <a:schemeClr val="bg1"/>
              </a:solidFill>
              <a:miter lim="800000"/>
            </a:ln>
          </p:spPr>
          <p:txBody>
            <a:bodyPr wrap="square" tIns="0"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defTabSz="914400">
                <a:spcBef>
                  <a:spcPct val="15000"/>
                </a:spcBef>
                <a:spcAft>
                  <a:spcPct val="15000"/>
                </a:spcAft>
                <a:buClr>
                  <a:srgbClr val="006699"/>
                </a:buClr>
              </a:pPr>
              <a:r>
                <a:rPr lang="en-US" sz="1200" b="1" dirty="0">
                  <a:solidFill>
                    <a:srgbClr val="FF0000"/>
                  </a:solidFill>
                  <a:latin typeface="Trebuchet MS" panose="020B0603020202020204" pitchFamily="34" charset="0"/>
                </a:rPr>
                <a:t>Planned Key Milestones</a:t>
              </a:r>
              <a:endParaRPr lang="en-US" sz="1200" b="1" dirty="0">
                <a:solidFill>
                  <a:srgbClr val="FF0000"/>
                </a:solidFill>
                <a:latin typeface="Trebuchet MS" panose="020B0603020202020204" pitchFamily="34" charset="0"/>
              </a:endParaRPr>
            </a:p>
          </p:txBody>
        </p:sp>
      </p:grpSp>
      <p:sp>
        <p:nvSpPr>
          <p:cNvPr id="50" name="Rectangle 3"/>
          <p:cNvSpPr>
            <a:spLocks noChangeArrowheads="1"/>
          </p:cNvSpPr>
          <p:nvPr/>
        </p:nvSpPr>
        <p:spPr bwMode="gray">
          <a:xfrm>
            <a:off x="144774" y="6586377"/>
            <a:ext cx="6920101" cy="244809"/>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51" name="Text Box 38"/>
          <p:cNvSpPr txBox="1">
            <a:spLocks noChangeArrowheads="1"/>
          </p:cNvSpPr>
          <p:nvPr/>
        </p:nvSpPr>
        <p:spPr bwMode="gray">
          <a:xfrm>
            <a:off x="187851" y="6634852"/>
            <a:ext cx="1410876" cy="1692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defTabSz="914400">
              <a:spcBef>
                <a:spcPct val="15000"/>
              </a:spcBef>
              <a:spcAft>
                <a:spcPct val="15000"/>
              </a:spcAft>
              <a:buClr>
                <a:srgbClr val="006699"/>
              </a:buClr>
            </a:pPr>
            <a:r>
              <a:rPr lang="en-US" sz="1100" b="1" dirty="0">
                <a:solidFill>
                  <a:srgbClr val="FF0000"/>
                </a:solidFill>
                <a:latin typeface="Trebuchet MS" panose="020B0603020202020204" pitchFamily="34" charset="0"/>
              </a:rPr>
              <a:t>Milestone Legend</a:t>
            </a:r>
            <a:endParaRPr lang="en-US" sz="1100" b="1" dirty="0">
              <a:solidFill>
                <a:srgbClr val="FF0000"/>
              </a:solidFill>
              <a:latin typeface="Trebuchet MS" panose="020B0603020202020204" pitchFamily="34" charset="0"/>
            </a:endParaRPr>
          </a:p>
        </p:txBody>
      </p:sp>
      <p:sp>
        <p:nvSpPr>
          <p:cNvPr id="47" name="Rectangle 46"/>
          <p:cNvSpPr/>
          <p:nvPr/>
        </p:nvSpPr>
        <p:spPr>
          <a:xfrm>
            <a:off x="155289" y="5313220"/>
            <a:ext cx="3579795" cy="1107994"/>
          </a:xfrm>
          <a:prstGeom prst="rect">
            <a:avLst/>
          </a:prstGeom>
        </p:spPr>
        <p:txBody>
          <a:bodyPr wrap="square" lIns="91439" tIns="45719" rIns="91439" bIns="45719">
            <a:spAutoFit/>
          </a:bodyPr>
          <a:lstStyle/>
          <a:p>
            <a:pPr marL="304800" indent="-304800" defTabSz="914400">
              <a:buFont typeface="+mj-lt"/>
              <a:buAutoNum type="arabicPeriod"/>
            </a:pPr>
            <a:endParaRPr lang="en-US" sz="1100" dirty="0">
              <a:solidFill>
                <a:prstClr val="black"/>
              </a:solidFill>
              <a:latin typeface="Trebuchet MS" panose="020B0603020202020204" pitchFamily="34" charset="0"/>
            </a:endParaRPr>
          </a:p>
          <a:p>
            <a:pPr defTabSz="914400"/>
            <a:endParaRPr lang="en-US" sz="1100" dirty="0">
              <a:solidFill>
                <a:prstClr val="black"/>
              </a:solidFill>
            </a:endParaRPr>
          </a:p>
          <a:p>
            <a:pPr marL="304800" indent="-304800" defTabSz="914400">
              <a:buFont typeface="+mj-lt"/>
              <a:buAutoNum type="arabicPeriod"/>
            </a:pPr>
            <a:endParaRPr lang="en-US" sz="1100" dirty="0">
              <a:solidFill>
                <a:prstClr val="black"/>
              </a:solidFill>
            </a:endParaRPr>
          </a:p>
          <a:p>
            <a:pPr marL="228600" indent="-228600" defTabSz="914400">
              <a:buFont typeface="Arial" panose="020B0604020202020204" pitchFamily="34" charset="0"/>
              <a:buChar char="•"/>
            </a:pPr>
            <a:endParaRPr lang="en-US" sz="1100" dirty="0">
              <a:solidFill>
                <a:prstClr val="black"/>
              </a:solidFill>
            </a:endParaRPr>
          </a:p>
          <a:p>
            <a:pPr marL="228600" indent="-228600" defTabSz="914400">
              <a:buFont typeface="Arial" panose="020B0604020202020204" pitchFamily="34" charset="0"/>
              <a:buChar char="•"/>
            </a:pPr>
            <a:endParaRPr lang="en-US" sz="1100" dirty="0">
              <a:solidFill>
                <a:prstClr val="black"/>
              </a:solidFill>
            </a:endParaRPr>
          </a:p>
          <a:p>
            <a:pPr marL="228600" indent="-228600" defTabSz="914400">
              <a:buClr>
                <a:srgbClr val="44546A">
                  <a:lumMod val="75000"/>
                </a:srgbClr>
              </a:buClr>
              <a:buSzPct val="120000"/>
              <a:buFont typeface="Arial" panose="020B0604020202020204" pitchFamily="34" charset="0"/>
              <a:buChar char="•"/>
              <a:defRPr/>
            </a:pPr>
            <a:endParaRPr lang="en-US" sz="1100" dirty="0">
              <a:solidFill>
                <a:prstClr val="black"/>
              </a:solidFill>
              <a:latin typeface="Trebuchet MS" panose="020B0603020202020204" pitchFamily="34" charset="0"/>
            </a:endParaRPr>
          </a:p>
        </p:txBody>
      </p:sp>
      <p:sp>
        <p:nvSpPr>
          <p:cNvPr id="38" name="Rectangle 37"/>
          <p:cNvSpPr/>
          <p:nvPr/>
        </p:nvSpPr>
        <p:spPr>
          <a:xfrm>
            <a:off x="2230994" y="-23270"/>
            <a:ext cx="3678877" cy="461663"/>
          </a:xfrm>
          <a:prstGeom prst="rect">
            <a:avLst/>
          </a:prstGeom>
        </p:spPr>
        <p:txBody>
          <a:bodyPr wrap="square" lIns="91439" tIns="45719" rIns="91439" bIns="45719">
            <a:spAutoFit/>
          </a:bodyPr>
          <a:lstStyle/>
          <a:p>
            <a:r>
              <a:rPr lang="en-US" sz="2400" b="1" dirty="0" smtClean="0">
                <a:solidFill>
                  <a:schemeClr val="bg1"/>
                </a:solidFill>
                <a:latin typeface="Trebuchet MS" panose="020B0603020202020204" pitchFamily="34" charset="0"/>
              </a:rPr>
              <a:t>NPD Web Application</a:t>
            </a:r>
            <a:endParaRPr lang="en-US" sz="2400" dirty="0">
              <a:solidFill>
                <a:schemeClr val="bg1"/>
              </a:solidFill>
              <a:latin typeface="Trebuchet MS" panose="020B0603020202020204" pitchFamily="34" charset="0"/>
            </a:endParaRPr>
          </a:p>
        </p:txBody>
      </p:sp>
      <p:cxnSp>
        <p:nvCxnSpPr>
          <p:cNvPr id="39" name="Straight Connector 38"/>
          <p:cNvCxnSpPr/>
          <p:nvPr/>
        </p:nvCxnSpPr>
        <p:spPr>
          <a:xfrm flipV="1">
            <a:off x="17685" y="826722"/>
            <a:ext cx="12174315" cy="537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 Box 38"/>
          <p:cNvSpPr txBox="1">
            <a:spLocks noChangeArrowheads="1"/>
          </p:cNvSpPr>
          <p:nvPr/>
        </p:nvSpPr>
        <p:spPr bwMode="gray">
          <a:xfrm>
            <a:off x="3890536" y="2575577"/>
            <a:ext cx="3125143" cy="9436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a:solidFill>
                  <a:srgbClr val="000000"/>
                </a:solidFill>
                <a:latin typeface="+mn-lt"/>
                <a:cs typeface="Traditional Arabic" panose="020B0604020202020204" pitchFamily="18" charset="-78"/>
              </a:rPr>
              <a:t>Complete the PIDF module.</a:t>
            </a:r>
            <a:endParaRPr lang="en-US" sz="1200" dirty="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a:solidFill>
                  <a:srgbClr val="000000"/>
                </a:solidFill>
                <a:latin typeface="+mn-lt"/>
                <a:cs typeface="Traditional Arabic" panose="020B0604020202020204" pitchFamily="18" charset="-78"/>
              </a:rPr>
              <a:t>Host the dev version of application on Emcure server</a:t>
            </a:r>
            <a:endParaRPr lang="en-US" sz="1200" dirty="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endParaRPr lang="en-US" sz="1200" dirty="0">
              <a:solidFill>
                <a:srgbClr val="000000"/>
              </a:solidFill>
              <a:latin typeface="+mn-lt"/>
              <a:cs typeface="Traditional Arabic" panose="020B0604020202020204" pitchFamily="18" charset="-78"/>
            </a:endParaRPr>
          </a:p>
        </p:txBody>
      </p:sp>
      <p:sp>
        <p:nvSpPr>
          <p:cNvPr id="44" name="Text Box 38"/>
          <p:cNvSpPr txBox="1">
            <a:spLocks noChangeArrowheads="1"/>
          </p:cNvSpPr>
          <p:nvPr/>
        </p:nvSpPr>
        <p:spPr bwMode="gray">
          <a:xfrm>
            <a:off x="286409" y="2255051"/>
            <a:ext cx="248663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a:solidFill>
                  <a:srgbClr val="FF0000"/>
                </a:solidFill>
                <a:latin typeface="Trebuchet MS" panose="020B0603020202020204" pitchFamily="34" charset="0"/>
              </a:rPr>
              <a:t>Accomplishment for </a:t>
            </a:r>
            <a:r>
              <a:rPr lang="en-US" sz="1200" b="1" dirty="0" smtClean="0">
                <a:solidFill>
                  <a:srgbClr val="FF0000"/>
                </a:solidFill>
                <a:latin typeface="Trebuchet MS" panose="020B0603020202020204" pitchFamily="34" charset="0"/>
              </a:rPr>
              <a:t>the week</a:t>
            </a:r>
            <a:endParaRPr lang="en-US" sz="1200" b="1" dirty="0">
              <a:solidFill>
                <a:srgbClr val="FF0000"/>
              </a:solidFill>
              <a:latin typeface="Trebuchet MS" panose="020B0603020202020204" pitchFamily="34" charset="0"/>
            </a:endParaRPr>
          </a:p>
        </p:txBody>
      </p:sp>
      <p:sp>
        <p:nvSpPr>
          <p:cNvPr id="40" name="Rectangle 39"/>
          <p:cNvSpPr/>
          <p:nvPr/>
        </p:nvSpPr>
        <p:spPr>
          <a:xfrm>
            <a:off x="2223746" y="428851"/>
            <a:ext cx="4876165" cy="335915"/>
          </a:xfrm>
          <a:prstGeom prst="rect">
            <a:avLst/>
          </a:prstGeom>
        </p:spPr>
        <p:txBody>
          <a:bodyPr wrap="none" lIns="91376" tIns="45719" rIns="91376" bIns="45719">
            <a:spAutoFit/>
          </a:bodyPr>
          <a:lstStyle/>
          <a:p>
            <a:pPr defTabSz="913765"/>
            <a:r>
              <a:rPr lang="en-US" sz="1600" b="1" dirty="0">
                <a:solidFill>
                  <a:schemeClr val="bg1"/>
                </a:solidFill>
              </a:rPr>
              <a:t>Status update </a:t>
            </a:r>
            <a:r>
              <a:rPr lang="en-US" sz="1600" b="1" dirty="0" smtClean="0">
                <a:solidFill>
                  <a:schemeClr val="bg1"/>
                </a:solidFill>
              </a:rPr>
              <a:t>for the week 9</a:t>
            </a:r>
            <a:r>
              <a:rPr lang="en-US" sz="1600" b="1" baseline="30000" dirty="0" smtClean="0">
                <a:solidFill>
                  <a:schemeClr val="bg1"/>
                </a:solidFill>
              </a:rPr>
              <a:t>th</a:t>
            </a:r>
            <a:r>
              <a:rPr lang="en-US" sz="1600" b="1" dirty="0" smtClean="0">
                <a:solidFill>
                  <a:schemeClr val="bg1"/>
                </a:solidFill>
              </a:rPr>
              <a:t> Jan 2023 to 13</a:t>
            </a:r>
            <a:r>
              <a:rPr lang="en-US" sz="1600" b="1" baseline="30000" dirty="0" smtClean="0">
                <a:solidFill>
                  <a:schemeClr val="bg1"/>
                </a:solidFill>
              </a:rPr>
              <a:t>th</a:t>
            </a:r>
            <a:r>
              <a:rPr lang="en-US" sz="1600" b="1" dirty="0" smtClean="0">
                <a:solidFill>
                  <a:schemeClr val="bg1"/>
                </a:solidFill>
              </a:rPr>
              <a:t> Jan 2023</a:t>
            </a:r>
            <a:endParaRPr lang="en-US" sz="1600" b="1" dirty="0">
              <a:solidFill>
                <a:schemeClr val="bg1"/>
              </a:solidFill>
            </a:endParaRPr>
          </a:p>
        </p:txBody>
      </p:sp>
      <p:graphicFrame>
        <p:nvGraphicFramePr>
          <p:cNvPr id="3" name="Table 2"/>
          <p:cNvGraphicFramePr>
            <a:graphicFrameLocks noGrp="1"/>
          </p:cNvGraphicFramePr>
          <p:nvPr/>
        </p:nvGraphicFramePr>
        <p:xfrm>
          <a:off x="7193271" y="1168543"/>
          <a:ext cx="4854236" cy="2578100"/>
        </p:xfrm>
        <a:graphic>
          <a:graphicData uri="http://schemas.openxmlformats.org/drawingml/2006/table">
            <a:tbl>
              <a:tblPr firstRow="1" bandRow="1">
                <a:tableStyleId>{5C22544A-7EE6-4342-B048-85BDC9FD1C3A}</a:tableStyleId>
              </a:tblPr>
              <a:tblGrid>
                <a:gridCol w="1287062"/>
                <a:gridCol w="895848"/>
                <a:gridCol w="858498"/>
                <a:gridCol w="926379"/>
                <a:gridCol w="886449"/>
              </a:tblGrid>
              <a:tr h="477865">
                <a:tc>
                  <a:txBody>
                    <a:bodyPr/>
                    <a:lstStyle/>
                    <a:p>
                      <a:pPr marL="0" algn="ctr" defTabSz="816610" rtl="0" eaLnBrk="1" latinLnBrk="0" hangingPunct="1"/>
                      <a:r>
                        <a:rPr lang="en-GB" sz="1100" kern="1200" dirty="0" smtClean="0">
                          <a:solidFill>
                            <a:schemeClr val="bg1"/>
                          </a:solidFill>
                          <a:latin typeface="Trebuchet MS" panose="020B0603020202020204" pitchFamily="34" charset="0"/>
                          <a:ea typeface="+mn-ea"/>
                          <a:cs typeface="+mn-cs"/>
                        </a:rPr>
                        <a:t>Phase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ctr" defTabSz="816610" rtl="0" eaLnBrk="1" latinLnBrk="0" hangingPunct="1"/>
                      <a:r>
                        <a:rPr lang="en-US" altLang="en-GB" sz="1100" kern="1200" dirty="0" smtClean="0">
                          <a:solidFill>
                            <a:schemeClr val="bg1"/>
                          </a:solidFill>
                          <a:latin typeface="Trebuchet MS" panose="020B0603020202020204" pitchFamily="34" charset="0"/>
                          <a:ea typeface="+mn-ea"/>
                          <a:cs typeface="+mn-cs"/>
                        </a:rPr>
                        <a:t>Plan</a:t>
                      </a:r>
                      <a:r>
                        <a:rPr lang="en-GB" sz="1100" kern="1200" dirty="0" smtClean="0">
                          <a:solidFill>
                            <a:schemeClr val="bg1"/>
                          </a:solidFill>
                          <a:latin typeface="Trebuchet MS" panose="020B0603020202020204" pitchFamily="34" charset="0"/>
                          <a:ea typeface="+mn-ea"/>
                          <a:cs typeface="+mn-cs"/>
                        </a:rPr>
                        <a:t> Start </a:t>
                      </a:r>
                      <a:r>
                        <a:rPr lang="en-GB" sz="1100" kern="1200" dirty="0" smtClean="0">
                          <a:solidFill>
                            <a:schemeClr val="bg1"/>
                          </a:solidFill>
                          <a:latin typeface="Trebuchet MS" panose="020B0603020202020204" pitchFamily="34" charset="0"/>
                          <a:ea typeface="+mn-ea"/>
                          <a:cs typeface="+mn-cs"/>
                        </a:rPr>
                        <a:t>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indent="0" algn="ctr" defTabSz="816610" rtl="0" eaLnBrk="1" fontAlgn="auto" latinLnBrk="0" hangingPunct="1">
                        <a:lnSpc>
                          <a:spcPct val="100000"/>
                        </a:lnSpc>
                        <a:spcBef>
                          <a:spcPts val="0"/>
                        </a:spcBef>
                        <a:spcAft>
                          <a:spcPts val="0"/>
                        </a:spcAft>
                        <a:buClrTx/>
                        <a:buSzTx/>
                        <a:buFontTx/>
                        <a:buNone/>
                        <a:defRPr/>
                      </a:pPr>
                      <a:r>
                        <a:rPr lang="en-US" altLang="en-GB" sz="1100" kern="1200" dirty="0" smtClean="0">
                          <a:solidFill>
                            <a:schemeClr val="bg1"/>
                          </a:solidFill>
                          <a:latin typeface="Trebuchet MS" panose="020B0603020202020204" pitchFamily="34" charset="0"/>
                          <a:ea typeface="+mn-ea"/>
                          <a:cs typeface="+mn-cs"/>
                        </a:rPr>
                        <a:t>Plan </a:t>
                      </a:r>
                      <a:r>
                        <a:rPr lang="en-GB" sz="1100" kern="1200" dirty="0" smtClean="0">
                          <a:solidFill>
                            <a:schemeClr val="bg1"/>
                          </a:solidFill>
                          <a:latin typeface="Trebuchet MS" panose="020B0603020202020204" pitchFamily="34" charset="0"/>
                          <a:ea typeface="+mn-ea"/>
                          <a:cs typeface="+mn-cs"/>
                        </a:rPr>
                        <a:t>End 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ctr" defTabSz="816610" rtl="0" eaLnBrk="1" latinLnBrk="0" hangingPunct="1"/>
                      <a:r>
                        <a:rPr lang="en-GB" sz="1100" kern="1200" dirty="0">
                          <a:solidFill>
                            <a:schemeClr val="bg1"/>
                          </a:solidFill>
                          <a:latin typeface="Trebuchet MS" panose="020B0603020202020204" pitchFamily="34" charset="0"/>
                          <a:ea typeface="+mn-ea"/>
                          <a:cs typeface="+mn-cs"/>
                        </a:rPr>
                        <a:t>Actual </a:t>
                      </a:r>
                      <a:endParaRPr lang="en-GB" sz="1100" kern="1200" dirty="0">
                        <a:solidFill>
                          <a:schemeClr val="bg1"/>
                        </a:solidFill>
                        <a:latin typeface="Trebuchet MS" panose="020B0603020202020204" pitchFamily="34" charset="0"/>
                        <a:ea typeface="+mn-ea"/>
                        <a:cs typeface="+mn-cs"/>
                      </a:endParaRPr>
                    </a:p>
                    <a:p>
                      <a:pPr marL="0" algn="ctr" defTabSz="816610" rtl="0" eaLnBrk="1" latinLnBrk="0" hangingPunct="1"/>
                      <a:r>
                        <a:rPr lang="en-GB" sz="1100" kern="1200" dirty="0" smtClean="0">
                          <a:solidFill>
                            <a:schemeClr val="bg1"/>
                          </a:solidFill>
                          <a:latin typeface="Trebuchet MS" panose="020B0603020202020204" pitchFamily="34" charset="0"/>
                          <a:ea typeface="+mn-ea"/>
                          <a:cs typeface="+mn-cs"/>
                        </a:rPr>
                        <a:t>Start 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l" defTabSz="816610" rtl="0" eaLnBrk="1" latinLnBrk="0" hangingPunct="1"/>
                      <a:r>
                        <a:rPr lang="en-GB" sz="1100" kern="1200" dirty="0">
                          <a:solidFill>
                            <a:schemeClr val="bg1"/>
                          </a:solidFill>
                          <a:latin typeface="Trebuchet MS" panose="020B0603020202020204" pitchFamily="34" charset="0"/>
                          <a:ea typeface="+mn-ea"/>
                          <a:cs typeface="+mn-cs"/>
                        </a:rPr>
                        <a:t>Actual</a:t>
                      </a:r>
                      <a:endParaRPr lang="en-GB" sz="1100" kern="1200" dirty="0">
                        <a:solidFill>
                          <a:schemeClr val="bg1"/>
                        </a:solidFill>
                        <a:latin typeface="Trebuchet MS" panose="020B0603020202020204" pitchFamily="34" charset="0"/>
                        <a:ea typeface="+mn-ea"/>
                        <a:cs typeface="+mn-cs"/>
                      </a:endParaRPr>
                    </a:p>
                    <a:p>
                      <a:pPr marL="0" algn="l" defTabSz="816610" rtl="0" eaLnBrk="1" latinLnBrk="0" hangingPunct="1"/>
                      <a:r>
                        <a:rPr lang="en-GB" sz="1100" kern="1200" dirty="0" smtClean="0">
                          <a:solidFill>
                            <a:schemeClr val="bg1"/>
                          </a:solidFill>
                          <a:latin typeface="Trebuchet MS" panose="020B0603020202020204" pitchFamily="34" charset="0"/>
                          <a:ea typeface="+mn-ea"/>
                          <a:cs typeface="+mn-cs"/>
                        </a:rPr>
                        <a:t>End</a:t>
                      </a:r>
                      <a:r>
                        <a:rPr lang="en-GB" sz="1100" kern="1200" baseline="0" dirty="0" smtClean="0">
                          <a:solidFill>
                            <a:schemeClr val="bg1"/>
                          </a:solidFill>
                          <a:latin typeface="Trebuchet MS" panose="020B0603020202020204" pitchFamily="34" charset="0"/>
                          <a:ea typeface="+mn-ea"/>
                          <a:cs typeface="+mn-cs"/>
                        </a:rPr>
                        <a:t> 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93479">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Kick-Off</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7-Mar-22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7-Mar-22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7-Mar-22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7-Mar-22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1527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Req. </a:t>
                      </a:r>
                      <a:endParaRPr lang="en-US" sz="1000" kern="1200" dirty="0" smtClean="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gathering</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7-Mar-22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15-Apr-22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7-Mar-22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19-Aug-22</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Code </a:t>
                      </a:r>
                      <a:endParaRPr lang="en-US" sz="1000" kern="1200" dirty="0" smtClean="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Analysis</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9-Mar-22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25-Mar-22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11-Mar-22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29-Mar-22</a:t>
                      </a:r>
                      <a:endParaRPr lang="en-US" sz="1000" kern="1200" dirty="0">
                        <a:solidFill>
                          <a:schemeClr val="bg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857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Solution </a:t>
                      </a:r>
                      <a:endParaRPr lang="en-US" sz="1000" kern="1200" dirty="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Architect</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18-Apr-22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13-May-22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sym typeface="+mn-ea"/>
                        </a:rPr>
                        <a:t>15-Dec-22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6-Jan-23</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2672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Database</a:t>
                      </a:r>
                      <a:endParaRPr lang="en-US" sz="1000" kern="1200" dirty="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Design</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18-Apr-22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22-Apr-22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sym typeface="+mn-ea"/>
                        </a:rPr>
                        <a:t>15-Dec-22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30-Dec-22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8570">
                <a:tc>
                  <a:txBody>
                    <a:bodyPr/>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Development</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25-Apr-22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15-Jul-22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sym typeface="+mn-ea"/>
                        </a:rPr>
                        <a:t>26-Dec-22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1" name="Rectangle 10"/>
          <p:cNvSpPr/>
          <p:nvPr/>
        </p:nvSpPr>
        <p:spPr>
          <a:xfrm>
            <a:off x="104054" y="1155854"/>
            <a:ext cx="4419321" cy="735965"/>
          </a:xfrm>
          <a:prstGeom prst="rect">
            <a:avLst/>
          </a:prstGeom>
        </p:spPr>
        <p:txBody>
          <a:bodyPr wrap="square" lIns="91438" tIns="45719" rIns="91438" bIns="45719">
            <a:spAutoFit/>
          </a:bodyPr>
          <a:lstStyle/>
          <a:p>
            <a:pPr marL="342900" indent="-342900">
              <a:buClr>
                <a:prstClr val="white">
                  <a:lumMod val="50000"/>
                </a:prstClr>
              </a:buClr>
              <a:buAutoNum type="arabicPeriod"/>
            </a:pPr>
            <a:r>
              <a:rPr lang="en-US" altLang="en-IN" sz="1400" dirty="0" smtClean="0">
                <a:solidFill>
                  <a:srgbClr val="000000"/>
                </a:solidFill>
              </a:rPr>
              <a:t>Architecture of the application has been completed.</a:t>
            </a:r>
            <a:endParaRPr lang="en-US" altLang="en-IN" sz="1400" dirty="0" smtClean="0">
              <a:solidFill>
                <a:srgbClr val="000000"/>
              </a:solidFill>
            </a:endParaRPr>
          </a:p>
          <a:p>
            <a:pPr marL="342900" indent="-342900">
              <a:buClr>
                <a:prstClr val="white">
                  <a:lumMod val="50000"/>
                </a:prstClr>
              </a:buClr>
              <a:buAutoNum type="arabicPeriod"/>
            </a:pPr>
            <a:r>
              <a:rPr lang="en-US" altLang="en-IN" sz="1400" dirty="0" smtClean="0">
                <a:solidFill>
                  <a:srgbClr val="000000"/>
                </a:solidFill>
              </a:rPr>
              <a:t>On boarded 3rd developer on the project</a:t>
            </a:r>
            <a:endParaRPr lang="en-US" altLang="en-IN" sz="1400" dirty="0" smtClean="0">
              <a:solidFill>
                <a:srgbClr val="000000"/>
              </a:solidFill>
            </a:endParaRPr>
          </a:p>
          <a:p>
            <a:pPr marL="342900" indent="-342900">
              <a:buClr>
                <a:prstClr val="white">
                  <a:lumMod val="50000"/>
                </a:prstClr>
              </a:buClr>
              <a:buAutoNum type="arabicPeriod"/>
            </a:pPr>
            <a:endParaRPr lang="en-US" altLang="en-IN" sz="1400" dirty="0" smtClean="0">
              <a:solidFill>
                <a:srgbClr val="000000"/>
              </a:solidFill>
            </a:endParaRPr>
          </a:p>
        </p:txBody>
      </p:sp>
      <p:sp>
        <p:nvSpPr>
          <p:cNvPr id="43" name="Rectangle 25"/>
          <p:cNvSpPr>
            <a:spLocks noChangeArrowheads="1"/>
          </p:cNvSpPr>
          <p:nvPr/>
        </p:nvSpPr>
        <p:spPr bwMode="gray">
          <a:xfrm>
            <a:off x="3861708" y="5106086"/>
            <a:ext cx="3191137" cy="1433664"/>
          </a:xfrm>
          <a:prstGeom prst="rect">
            <a:avLst/>
          </a:prstGeom>
          <a:solidFill>
            <a:schemeClr val="bg1"/>
          </a:solidFill>
          <a:ln w="19050">
            <a:solidFill>
              <a:schemeClr val="tx1"/>
            </a:solidFill>
            <a:miter lim="800000"/>
          </a:ln>
        </p:spPr>
        <p:txBody>
          <a:bodyPr/>
          <a:lstStyle/>
          <a:p>
            <a:pPr marL="171450" indent="-171450" defTabSz="914400">
              <a:buFont typeface="Arial" panose="020B0604020202020204" pitchFamily="34" charset="0"/>
              <a:buChar char="•"/>
            </a:pPr>
            <a:endParaRPr lang="en-US" sz="1200" dirty="0">
              <a:solidFill>
                <a:srgbClr val="FF0000"/>
              </a:solidFill>
            </a:endParaRPr>
          </a:p>
        </p:txBody>
      </p:sp>
      <p:sp>
        <p:nvSpPr>
          <p:cNvPr id="94" name="Text Box 38"/>
          <p:cNvSpPr txBox="1">
            <a:spLocks noChangeArrowheads="1"/>
          </p:cNvSpPr>
          <p:nvPr/>
        </p:nvSpPr>
        <p:spPr bwMode="gray">
          <a:xfrm>
            <a:off x="3949652" y="5056232"/>
            <a:ext cx="100287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0" bIns="0">
            <a:spAutoFit/>
          </a:bodyPr>
          <a:lstStyle>
            <a:defPPr>
              <a:defRPr lang="en-US"/>
            </a:defPPr>
            <a:lvl1pPr marL="222250" indent="-222250" defTabSz="914400" eaLnBrk="0" hangingPunct="0">
              <a:spcBef>
                <a:spcPts val="200"/>
              </a:spcBef>
              <a:spcAft>
                <a:spcPct val="15000"/>
              </a:spcAft>
              <a:buClr>
                <a:prstClr val="white">
                  <a:lumMod val="50000"/>
                </a:prstClr>
              </a:buClr>
              <a:defRPr sz="1200" b="1">
                <a:solidFill>
                  <a:srgbClr val="000000"/>
                </a:solidFill>
                <a:latin typeface="Trebuchet MS" panose="020B0603020202020204" pitchFamily="34" charset="0"/>
                <a:cs typeface="Arial" panose="020B0604020202020204" pitchFamily="34" charset="0"/>
              </a:defRPr>
            </a:lvl1pPr>
            <a:lvl2pPr marL="742950" indent="-285750" eaLnBrk="0" hangingPunct="0">
              <a:defRPr sz="1600">
                <a:latin typeface="Arial" panose="020B0604020202020204" pitchFamily="34" charset="0"/>
                <a:cs typeface="Arial" panose="020B0604020202020204" pitchFamily="34" charset="0"/>
              </a:defRPr>
            </a:lvl2pPr>
            <a:lvl3pPr marL="1143000" indent="-228600" eaLnBrk="0" hangingPunct="0">
              <a:defRPr sz="1600">
                <a:latin typeface="Arial" panose="020B0604020202020204" pitchFamily="34" charset="0"/>
                <a:cs typeface="Arial" panose="020B0604020202020204" pitchFamily="34" charset="0"/>
              </a:defRPr>
            </a:lvl3pPr>
            <a:lvl4pPr marL="1600200" indent="-228600" eaLnBrk="0" hangingPunct="0">
              <a:defRPr sz="1600">
                <a:latin typeface="Arial" panose="020B0604020202020204" pitchFamily="34" charset="0"/>
                <a:cs typeface="Arial" panose="020B0604020202020204" pitchFamily="34" charset="0"/>
              </a:defRPr>
            </a:lvl4pPr>
            <a:lvl5pPr marL="2057400" indent="-228600" eaLnBrk="0" hangingPunct="0">
              <a:defRPr sz="1600">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latin typeface="Arial" panose="020B0604020202020204" pitchFamily="34" charset="0"/>
                <a:cs typeface="Arial" panose="020B0604020202020204" pitchFamily="34" charset="0"/>
              </a:defRPr>
            </a:lvl9pPr>
          </a:lstStyle>
          <a:p>
            <a:r>
              <a:rPr lang="en-US" dirty="0">
                <a:solidFill>
                  <a:srgbClr val="FF0000"/>
                </a:solidFill>
              </a:rPr>
              <a:t>Key Risks</a:t>
            </a:r>
            <a:endParaRPr lang="en-US" dirty="0">
              <a:solidFill>
                <a:srgbClr val="FF0000"/>
              </a:solidFill>
            </a:endParaRPr>
          </a:p>
        </p:txBody>
      </p:sp>
      <p:pic>
        <p:nvPicPr>
          <p:cNvPr id="46" name="Picture 45" descr="emcure.com/wp-content/uploads/2021/08/logo.pn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36849" y="237464"/>
            <a:ext cx="1576705" cy="428625"/>
          </a:xfrm>
          <a:prstGeom prst="rect">
            <a:avLst/>
          </a:prstGeom>
          <a:noFill/>
          <a:ln>
            <a:noFill/>
          </a:ln>
        </p:spPr>
      </p:pic>
      <p:sp>
        <p:nvSpPr>
          <p:cNvPr id="52" name="Text Box 38"/>
          <p:cNvSpPr txBox="1">
            <a:spLocks noChangeArrowheads="1"/>
          </p:cNvSpPr>
          <p:nvPr/>
        </p:nvSpPr>
        <p:spPr bwMode="gray">
          <a:xfrm>
            <a:off x="8347006" y="243292"/>
            <a:ext cx="1538461" cy="215444"/>
          </a:xfrm>
          <a:prstGeom prst="rect">
            <a:avLst/>
          </a:prstGeom>
          <a:solidFill>
            <a:srgbClr val="FF0000"/>
          </a:solidFill>
          <a:ln>
            <a:noFill/>
          </a:ln>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lvl="0" algn="just">
              <a:spcBef>
                <a:spcPts val="600"/>
              </a:spcBef>
            </a:pPr>
            <a:r>
              <a:rPr lang="en-US" sz="1400" b="1" dirty="0" smtClean="0">
                <a:solidFill>
                  <a:schemeClr val="bg1"/>
                </a:solidFill>
                <a:latin typeface="Trebuchet MS" panose="020B0603020202020204" pitchFamily="34" charset="0"/>
                <a:cs typeface="Traditional Arabic" panose="020B0604020202020204" pitchFamily="18" charset="-78"/>
              </a:rPr>
              <a:t>PM : Nilesh Jain</a:t>
            </a:r>
            <a:endParaRPr lang="en-US" sz="1400" b="1" dirty="0">
              <a:solidFill>
                <a:schemeClr val="bg1"/>
              </a:solidFill>
              <a:latin typeface="Trebuchet MS" panose="020B0603020202020204" pitchFamily="34" charset="0"/>
              <a:cs typeface="Traditional Arabic" panose="020B0604020202020204" pitchFamily="18" charset="-78"/>
            </a:endParaRPr>
          </a:p>
        </p:txBody>
      </p:sp>
      <p:sp>
        <p:nvSpPr>
          <p:cNvPr id="55" name="Text Box 38"/>
          <p:cNvSpPr txBox="1">
            <a:spLocks noChangeArrowheads="1"/>
          </p:cNvSpPr>
          <p:nvPr/>
        </p:nvSpPr>
        <p:spPr bwMode="gray">
          <a:xfrm>
            <a:off x="286409" y="945429"/>
            <a:ext cx="248663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smtClean="0">
                <a:solidFill>
                  <a:srgbClr val="FF0000"/>
                </a:solidFill>
                <a:latin typeface="Trebuchet MS" panose="020B0603020202020204" pitchFamily="34" charset="0"/>
              </a:rPr>
              <a:t>Project overall progress</a:t>
            </a:r>
            <a:endParaRPr lang="en-US" sz="1200" b="1" dirty="0">
              <a:solidFill>
                <a:srgbClr val="FF0000"/>
              </a:solidFill>
              <a:latin typeface="Trebuchet MS" panose="020B0603020202020204" pitchFamily="34" charset="0"/>
            </a:endParaRPr>
          </a:p>
        </p:txBody>
      </p:sp>
      <p:sp>
        <p:nvSpPr>
          <p:cNvPr id="57" name="Text Box 38"/>
          <p:cNvSpPr txBox="1">
            <a:spLocks noChangeArrowheads="1"/>
          </p:cNvSpPr>
          <p:nvPr/>
        </p:nvSpPr>
        <p:spPr bwMode="gray">
          <a:xfrm>
            <a:off x="3965452" y="2261504"/>
            <a:ext cx="248663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smtClean="0">
                <a:solidFill>
                  <a:srgbClr val="FF0000"/>
                </a:solidFill>
                <a:latin typeface="Trebuchet MS" panose="020B0603020202020204" pitchFamily="34" charset="0"/>
              </a:rPr>
              <a:t>Key activities for next week</a:t>
            </a:r>
            <a:endParaRPr lang="en-US" sz="1200" b="1" dirty="0">
              <a:solidFill>
                <a:srgbClr val="FF0000"/>
              </a:solidFill>
              <a:latin typeface="Trebuchet MS" panose="020B0603020202020204" pitchFamily="34" charset="0"/>
            </a:endParaRPr>
          </a:p>
        </p:txBody>
      </p:sp>
      <p:sp>
        <p:nvSpPr>
          <p:cNvPr id="58" name="Text Box 38"/>
          <p:cNvSpPr txBox="1">
            <a:spLocks noChangeArrowheads="1"/>
          </p:cNvSpPr>
          <p:nvPr/>
        </p:nvSpPr>
        <p:spPr bwMode="gray">
          <a:xfrm>
            <a:off x="2676792" y="6629578"/>
            <a:ext cx="1116554"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Completed</a:t>
            </a:r>
            <a:endParaRPr lang="en-US" sz="1200" dirty="0">
              <a:solidFill>
                <a:srgbClr val="000000"/>
              </a:solidFill>
              <a:latin typeface="+mn-lt"/>
              <a:cs typeface="Traditional Arabic" panose="020B0604020202020204" pitchFamily="18" charset="-78"/>
            </a:endParaRPr>
          </a:p>
        </p:txBody>
      </p:sp>
      <p:sp>
        <p:nvSpPr>
          <p:cNvPr id="59" name="Text Box 38"/>
          <p:cNvSpPr txBox="1">
            <a:spLocks noChangeArrowheads="1"/>
          </p:cNvSpPr>
          <p:nvPr/>
        </p:nvSpPr>
        <p:spPr bwMode="gray">
          <a:xfrm>
            <a:off x="1661737" y="6626949"/>
            <a:ext cx="1249055"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On Track</a:t>
            </a:r>
            <a:endParaRPr lang="en-US" sz="1200" dirty="0">
              <a:solidFill>
                <a:srgbClr val="000000"/>
              </a:solidFill>
              <a:latin typeface="+mn-lt"/>
              <a:cs typeface="Traditional Arabic" panose="020B0604020202020204" pitchFamily="18" charset="-78"/>
            </a:endParaRPr>
          </a:p>
        </p:txBody>
      </p:sp>
      <p:sp>
        <p:nvSpPr>
          <p:cNvPr id="60" name="Text Box 38"/>
          <p:cNvSpPr txBox="1">
            <a:spLocks noChangeArrowheads="1"/>
          </p:cNvSpPr>
          <p:nvPr/>
        </p:nvSpPr>
        <p:spPr bwMode="gray">
          <a:xfrm>
            <a:off x="3846642" y="6617379"/>
            <a:ext cx="132783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At Risk</a:t>
            </a:r>
            <a:endParaRPr lang="en-US" sz="1200" dirty="0">
              <a:solidFill>
                <a:srgbClr val="000000"/>
              </a:solidFill>
              <a:latin typeface="+mn-lt"/>
              <a:cs typeface="Traditional Arabic" panose="020B0604020202020204" pitchFamily="18" charset="-78"/>
            </a:endParaRPr>
          </a:p>
        </p:txBody>
      </p:sp>
      <p:sp>
        <p:nvSpPr>
          <p:cNvPr id="62" name="Text Box 38"/>
          <p:cNvSpPr txBox="1">
            <a:spLocks noChangeArrowheads="1"/>
          </p:cNvSpPr>
          <p:nvPr/>
        </p:nvSpPr>
        <p:spPr bwMode="gray">
          <a:xfrm>
            <a:off x="4778894" y="6619183"/>
            <a:ext cx="132783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Delayed</a:t>
            </a:r>
            <a:endParaRPr lang="en-US" sz="1200" dirty="0">
              <a:solidFill>
                <a:srgbClr val="000000"/>
              </a:solidFill>
              <a:latin typeface="+mn-lt"/>
              <a:cs typeface="Traditional Arabic" panose="020B0604020202020204" pitchFamily="18" charset="-78"/>
            </a:endParaRPr>
          </a:p>
        </p:txBody>
      </p:sp>
      <p:sp>
        <p:nvSpPr>
          <p:cNvPr id="63" name="Text Box 38"/>
          <p:cNvSpPr txBox="1">
            <a:spLocks noChangeArrowheads="1"/>
          </p:cNvSpPr>
          <p:nvPr/>
        </p:nvSpPr>
        <p:spPr bwMode="gray">
          <a:xfrm>
            <a:off x="5759052" y="6627158"/>
            <a:ext cx="128777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Yet to start</a:t>
            </a:r>
            <a:endParaRPr lang="en-US" sz="1200" dirty="0">
              <a:solidFill>
                <a:srgbClr val="000000"/>
              </a:solidFill>
              <a:latin typeface="+mn-lt"/>
              <a:cs typeface="Traditional Arabic" panose="020B0604020202020204" pitchFamily="18" charset="-78"/>
            </a:endParaRPr>
          </a:p>
        </p:txBody>
      </p:sp>
      <p:sp>
        <p:nvSpPr>
          <p:cNvPr id="6" name="Oval 5"/>
          <p:cNvSpPr/>
          <p:nvPr/>
        </p:nvSpPr>
        <p:spPr>
          <a:xfrm>
            <a:off x="3688816" y="6611144"/>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67" name="Oval 66"/>
          <p:cNvSpPr/>
          <p:nvPr/>
        </p:nvSpPr>
        <p:spPr>
          <a:xfrm>
            <a:off x="2548149" y="6614257"/>
            <a:ext cx="210358" cy="18279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68" name="Oval 67"/>
          <p:cNvSpPr/>
          <p:nvPr/>
        </p:nvSpPr>
        <p:spPr>
          <a:xfrm>
            <a:off x="4591641" y="6614571"/>
            <a:ext cx="210358" cy="18279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75" name="Oval 74"/>
          <p:cNvSpPr/>
          <p:nvPr/>
        </p:nvSpPr>
        <p:spPr>
          <a:xfrm>
            <a:off x="5586734" y="6618969"/>
            <a:ext cx="210358" cy="1827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76" name="Oval 75"/>
          <p:cNvSpPr/>
          <p:nvPr/>
        </p:nvSpPr>
        <p:spPr>
          <a:xfrm>
            <a:off x="6727612" y="6608014"/>
            <a:ext cx="210358" cy="18279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 Box 38"/>
          <p:cNvSpPr txBox="1">
            <a:spLocks noChangeArrowheads="1"/>
          </p:cNvSpPr>
          <p:nvPr/>
        </p:nvSpPr>
        <p:spPr bwMode="gray">
          <a:xfrm>
            <a:off x="4394200" y="945429"/>
            <a:ext cx="1843745"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smtClean="0">
                <a:solidFill>
                  <a:srgbClr val="FF0000"/>
                </a:solidFill>
                <a:latin typeface="Trebuchet MS" panose="020B0603020202020204" pitchFamily="34" charset="0"/>
              </a:rPr>
              <a:t>Project  current Status</a:t>
            </a:r>
            <a:endParaRPr lang="en-US" sz="1200" b="1" dirty="0">
              <a:solidFill>
                <a:srgbClr val="FF0000"/>
              </a:solidFill>
              <a:latin typeface="Trebuchet MS" panose="020B0603020202020204" pitchFamily="34" charset="0"/>
            </a:endParaRPr>
          </a:p>
        </p:txBody>
      </p:sp>
      <p:sp>
        <p:nvSpPr>
          <p:cNvPr id="82" name="Oval 81"/>
          <p:cNvSpPr/>
          <p:nvPr/>
        </p:nvSpPr>
        <p:spPr>
          <a:xfrm>
            <a:off x="8109846" y="1755598"/>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 Box 38"/>
          <p:cNvSpPr txBox="1">
            <a:spLocks noChangeArrowheads="1"/>
          </p:cNvSpPr>
          <p:nvPr/>
        </p:nvSpPr>
        <p:spPr bwMode="gray">
          <a:xfrm>
            <a:off x="7193272" y="5740308"/>
            <a:ext cx="2347603" cy="2152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indent="0" algn="just">
              <a:spcBef>
                <a:spcPts val="600"/>
              </a:spcBef>
              <a:spcAft>
                <a:spcPts val="200"/>
              </a:spcAft>
              <a:buClr>
                <a:schemeClr val="tx2">
                  <a:lumMod val="75000"/>
                </a:schemeClr>
              </a:buClr>
              <a:buSzPct val="120000"/>
              <a:buFont typeface="Arial" panose="020B0604020202020204" pitchFamily="34" charset="0"/>
              <a:buNone/>
              <a:defRPr/>
            </a:pPr>
            <a:endParaRPr lang="en-US" sz="1400" dirty="0">
              <a:solidFill>
                <a:srgbClr val="000000"/>
              </a:solidFill>
              <a:latin typeface="+mn-lt"/>
              <a:cs typeface="Traditional Arabic" panose="020B0604020202020204" pitchFamily="18" charset="-78"/>
            </a:endParaRPr>
          </a:p>
        </p:txBody>
      </p:sp>
      <p:sp>
        <p:nvSpPr>
          <p:cNvPr id="89" name="Rectangle 27"/>
          <p:cNvSpPr>
            <a:spLocks noChangeArrowheads="1"/>
          </p:cNvSpPr>
          <p:nvPr/>
        </p:nvSpPr>
        <p:spPr bwMode="gray">
          <a:xfrm>
            <a:off x="9685456" y="5313220"/>
            <a:ext cx="2454217" cy="1517966"/>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90" name="Text Box 38"/>
          <p:cNvSpPr txBox="1">
            <a:spLocks noChangeArrowheads="1"/>
          </p:cNvSpPr>
          <p:nvPr/>
        </p:nvSpPr>
        <p:spPr bwMode="gray">
          <a:xfrm>
            <a:off x="9866992" y="5274628"/>
            <a:ext cx="151305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ct val="15000"/>
              </a:spcBef>
              <a:spcAft>
                <a:spcPct val="15000"/>
              </a:spcAft>
              <a:buClr>
                <a:prstClr val="white">
                  <a:lumMod val="50000"/>
                </a:prstClr>
              </a:buClr>
            </a:pPr>
            <a:r>
              <a:rPr lang="en-US" sz="1200" b="1" dirty="0" smtClean="0">
                <a:solidFill>
                  <a:srgbClr val="FF0000"/>
                </a:solidFill>
                <a:latin typeface="Trebuchet MS" panose="020B0603020202020204" pitchFamily="34" charset="0"/>
              </a:rPr>
              <a:t>Resources</a:t>
            </a:r>
            <a:endParaRPr lang="en-US" sz="1200" b="1" dirty="0">
              <a:solidFill>
                <a:srgbClr val="FF0000"/>
              </a:solidFill>
              <a:latin typeface="Trebuchet MS" panose="020B0603020202020204" pitchFamily="34" charset="0"/>
            </a:endParaRPr>
          </a:p>
        </p:txBody>
      </p:sp>
      <p:sp>
        <p:nvSpPr>
          <p:cNvPr id="95" name="Text Box 38"/>
          <p:cNvSpPr txBox="1">
            <a:spLocks noChangeArrowheads="1"/>
          </p:cNvSpPr>
          <p:nvPr/>
        </p:nvSpPr>
        <p:spPr bwMode="gray">
          <a:xfrm>
            <a:off x="9866992" y="5688235"/>
            <a:ext cx="1048709" cy="8515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PM : 1</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BA : 0</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err="1" smtClean="0">
                <a:solidFill>
                  <a:srgbClr val="000000"/>
                </a:solidFill>
                <a:latin typeface="+mn-lt"/>
                <a:cs typeface="Traditional Arabic" panose="020B0604020202020204" pitchFamily="18" charset="-78"/>
              </a:rPr>
              <a:t>Dev</a:t>
            </a:r>
            <a:r>
              <a:rPr lang="en-US" sz="1400" dirty="0" smtClean="0">
                <a:solidFill>
                  <a:srgbClr val="000000"/>
                </a:solidFill>
                <a:latin typeface="+mn-lt"/>
                <a:cs typeface="Traditional Arabic" panose="020B0604020202020204" pitchFamily="18" charset="-78"/>
              </a:rPr>
              <a:t> : 3</a:t>
            </a:r>
            <a:endParaRPr lang="en-US" sz="1400" dirty="0">
              <a:solidFill>
                <a:srgbClr val="000000"/>
              </a:solidFill>
              <a:latin typeface="+mn-lt"/>
              <a:cs typeface="Traditional Arabic" panose="020B0604020202020204" pitchFamily="18" charset="-78"/>
            </a:endParaRPr>
          </a:p>
        </p:txBody>
      </p:sp>
      <p:sp>
        <p:nvSpPr>
          <p:cNvPr id="96" name="Text Box 38"/>
          <p:cNvSpPr txBox="1">
            <a:spLocks noChangeArrowheads="1"/>
          </p:cNvSpPr>
          <p:nvPr/>
        </p:nvSpPr>
        <p:spPr bwMode="gray">
          <a:xfrm>
            <a:off x="10915702" y="5688234"/>
            <a:ext cx="1097851" cy="8515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err="1" smtClean="0">
                <a:solidFill>
                  <a:srgbClr val="000000"/>
                </a:solidFill>
                <a:latin typeface="+mn-lt"/>
                <a:cs typeface="Traditional Arabic" panose="020B0604020202020204" pitchFamily="18" charset="-78"/>
              </a:rPr>
              <a:t>Arct</a:t>
            </a:r>
            <a:r>
              <a:rPr lang="en-US" sz="1400" dirty="0" smtClean="0">
                <a:solidFill>
                  <a:srgbClr val="000000"/>
                </a:solidFill>
                <a:latin typeface="+mn-lt"/>
                <a:cs typeface="Traditional Arabic" panose="020B0604020202020204" pitchFamily="18" charset="-78"/>
              </a:rPr>
              <a:t> : 1</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DBA : 0</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Tester:  0</a:t>
            </a:r>
            <a:endParaRPr lang="en-US" sz="1400" dirty="0" smtClean="0">
              <a:solidFill>
                <a:srgbClr val="000000"/>
              </a:solidFill>
              <a:latin typeface="+mn-lt"/>
              <a:cs typeface="Traditional Arabic" panose="020B0604020202020204" pitchFamily="18" charset="-78"/>
            </a:endParaRPr>
          </a:p>
        </p:txBody>
      </p:sp>
      <p:sp>
        <p:nvSpPr>
          <p:cNvPr id="98" name="Text Box 38"/>
          <p:cNvSpPr txBox="1">
            <a:spLocks noChangeArrowheads="1"/>
          </p:cNvSpPr>
          <p:nvPr/>
        </p:nvSpPr>
        <p:spPr bwMode="gray">
          <a:xfrm>
            <a:off x="3943935" y="5313220"/>
            <a:ext cx="2946364"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indent="0" algn="just">
              <a:spcBef>
                <a:spcPts val="600"/>
              </a:spcBef>
              <a:spcAft>
                <a:spcPts val="200"/>
              </a:spcAft>
              <a:buClr>
                <a:schemeClr val="tx2">
                  <a:lumMod val="75000"/>
                </a:schemeClr>
              </a:buClr>
              <a:buSzPct val="120000"/>
              <a:buFont typeface="Arial" panose="020B0604020202020204" pitchFamily="34" charset="0"/>
              <a:buNone/>
              <a:defRPr/>
            </a:pPr>
            <a:endParaRPr lang="en-US" sz="1200" b="1" dirty="0" smtClean="0">
              <a:solidFill>
                <a:srgbClr val="000000"/>
              </a:solidFill>
              <a:latin typeface="+mn-lt"/>
              <a:cs typeface="Traditional Arabic" panose="020B0604020202020204" pitchFamily="18" charset="-78"/>
            </a:endParaRPr>
          </a:p>
        </p:txBody>
      </p:sp>
      <p:sp>
        <p:nvSpPr>
          <p:cNvPr id="64" name="Oval 63"/>
          <p:cNvSpPr/>
          <p:nvPr/>
        </p:nvSpPr>
        <p:spPr>
          <a:xfrm>
            <a:off x="6212483" y="953125"/>
            <a:ext cx="210358" cy="1827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155289" y="197771"/>
            <a:ext cx="1904412" cy="469755"/>
          </a:xfrm>
          <a:prstGeom prst="rect">
            <a:avLst/>
          </a:prstGeom>
        </p:spPr>
      </p:pic>
      <p:sp>
        <p:nvSpPr>
          <p:cNvPr id="10" name="Oval 9"/>
          <p:cNvSpPr/>
          <p:nvPr/>
        </p:nvSpPr>
        <p:spPr>
          <a:xfrm>
            <a:off x="8109051" y="2575719"/>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p>
            <a:pPr algn="ctr"/>
            <a:endParaRPr lang="en-US"/>
          </a:p>
        </p:txBody>
      </p:sp>
      <p:sp>
        <p:nvSpPr>
          <p:cNvPr id="12" name="Oval 11"/>
          <p:cNvSpPr/>
          <p:nvPr/>
        </p:nvSpPr>
        <p:spPr>
          <a:xfrm>
            <a:off x="8109051" y="3437414"/>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15" name="Oval 14"/>
          <p:cNvSpPr/>
          <p:nvPr/>
        </p:nvSpPr>
        <p:spPr>
          <a:xfrm>
            <a:off x="8109051" y="2170589"/>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p>
            <a:pPr algn="ctr"/>
            <a:endParaRPr lang="en-US"/>
          </a:p>
        </p:txBody>
      </p:sp>
      <p:sp>
        <p:nvSpPr>
          <p:cNvPr id="16" name="Oval 15"/>
          <p:cNvSpPr/>
          <p:nvPr/>
        </p:nvSpPr>
        <p:spPr>
          <a:xfrm>
            <a:off x="8110114" y="3004282"/>
            <a:ext cx="210358" cy="18279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p>
            <a:pPr algn="ctr"/>
            <a:endParaRPr lang="en-US"/>
          </a:p>
        </p:txBody>
      </p:sp>
      <p:sp>
        <p:nvSpPr>
          <p:cNvPr id="17" name="Oval 16"/>
          <p:cNvSpPr/>
          <p:nvPr/>
        </p:nvSpPr>
        <p:spPr>
          <a:xfrm>
            <a:off x="8122814" y="3782157"/>
            <a:ext cx="210358" cy="18279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25"/>
          <p:cNvSpPr>
            <a:spLocks noChangeArrowheads="1"/>
          </p:cNvSpPr>
          <p:nvPr/>
        </p:nvSpPr>
        <p:spPr bwMode="gray">
          <a:xfrm>
            <a:off x="3856750" y="2315182"/>
            <a:ext cx="3207841" cy="2714728"/>
          </a:xfrm>
          <a:prstGeom prst="rect">
            <a:avLst/>
          </a:prstGeom>
          <a:solidFill>
            <a:schemeClr val="bg1"/>
          </a:solidFill>
          <a:ln w="19050">
            <a:solidFill>
              <a:schemeClr val="tx1"/>
            </a:solidFill>
            <a:miter lim="800000"/>
          </a:ln>
        </p:spPr>
        <p:txBody>
          <a:bodyPr/>
          <a:lstStyle/>
          <a:p>
            <a:pPr marL="171450" indent="-171450" defTabSz="914400">
              <a:buFont typeface="Arial" panose="020B0604020202020204" pitchFamily="34" charset="0"/>
              <a:buChar char="•"/>
            </a:pPr>
            <a:endParaRPr lang="en-US" sz="1200" dirty="0">
              <a:solidFill>
                <a:srgbClr val="FF0000"/>
              </a:solidFill>
            </a:endParaRPr>
          </a:p>
        </p:txBody>
      </p:sp>
      <p:sp>
        <p:nvSpPr>
          <p:cNvPr id="54" name="Rectangle 27"/>
          <p:cNvSpPr>
            <a:spLocks noChangeArrowheads="1"/>
          </p:cNvSpPr>
          <p:nvPr/>
        </p:nvSpPr>
        <p:spPr bwMode="gray">
          <a:xfrm>
            <a:off x="144774" y="923809"/>
            <a:ext cx="6920101" cy="1272717"/>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53" name="Rectangle 27"/>
          <p:cNvSpPr>
            <a:spLocks noChangeArrowheads="1"/>
          </p:cNvSpPr>
          <p:nvPr/>
        </p:nvSpPr>
        <p:spPr bwMode="gray">
          <a:xfrm>
            <a:off x="144775" y="2315182"/>
            <a:ext cx="3637764" cy="4224568"/>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5" name="Rectangle 4"/>
          <p:cNvSpPr/>
          <p:nvPr/>
        </p:nvSpPr>
        <p:spPr>
          <a:xfrm>
            <a:off x="2223862" y="0"/>
            <a:ext cx="7754875" cy="786943"/>
          </a:xfrm>
          <a:prstGeom prst="rect">
            <a:avLst/>
          </a:prstGeom>
          <a:solidFill>
            <a:srgbClr val="FF0000"/>
          </a:solidFill>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7" name="Text Box 38"/>
          <p:cNvSpPr txBox="1">
            <a:spLocks noChangeArrowheads="1"/>
          </p:cNvSpPr>
          <p:nvPr/>
        </p:nvSpPr>
        <p:spPr bwMode="gray">
          <a:xfrm>
            <a:off x="180137" y="2628973"/>
            <a:ext cx="3534980" cy="115379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buFont typeface="Arial" panose="020B0604020202020204" pitchFamily="34" charset="0"/>
              <a:buChar char="•"/>
            </a:pPr>
            <a:r>
              <a:rPr lang="en-US" sz="1200" dirty="0">
                <a:solidFill>
                  <a:srgbClr val="000000"/>
                </a:solidFill>
                <a:latin typeface="Trebuchet MS" panose="020B0603020202020204" pitchFamily="34" charset="0"/>
                <a:cs typeface="Traditional Arabic" panose="020B0604020202020204" pitchFamily="18" charset="-78"/>
              </a:rPr>
              <a:t>Architecture has been completed</a:t>
            </a:r>
            <a:endParaRPr lang="en-US" sz="1200" dirty="0">
              <a:solidFill>
                <a:srgbClr val="000000"/>
              </a:solidFill>
              <a:latin typeface="Trebuchet MS" panose="020B0603020202020204" pitchFamily="34" charset="0"/>
              <a:cs typeface="Traditional Arabic" panose="020B0604020202020204" pitchFamily="18" charset="-78"/>
            </a:endParaRPr>
          </a:p>
          <a:p>
            <a:pPr marL="171450" indent="-171450" algn="just">
              <a:spcBef>
                <a:spcPts val="600"/>
              </a:spcBef>
              <a:buFont typeface="Arial" panose="020B0604020202020204" pitchFamily="34" charset="0"/>
              <a:buChar char="•"/>
            </a:pPr>
            <a:r>
              <a:rPr lang="en-US" sz="1200" dirty="0">
                <a:solidFill>
                  <a:srgbClr val="000000"/>
                </a:solidFill>
                <a:latin typeface="Trebuchet MS" panose="020B0603020202020204" pitchFamily="34" charset="0"/>
                <a:cs typeface="Traditional Arabic" panose="020B0604020202020204" pitchFamily="18" charset="-78"/>
              </a:rPr>
              <a:t>Design / Theme integration has been completed</a:t>
            </a:r>
            <a:endParaRPr lang="en-US" sz="1200" dirty="0">
              <a:solidFill>
                <a:srgbClr val="000000"/>
              </a:solidFill>
              <a:latin typeface="Trebuchet MS" panose="020B0603020202020204" pitchFamily="34" charset="0"/>
              <a:cs typeface="Traditional Arabic" panose="020B0604020202020204" pitchFamily="18" charset="-78"/>
            </a:endParaRPr>
          </a:p>
          <a:p>
            <a:pPr marL="171450" indent="-171450" algn="just">
              <a:spcBef>
                <a:spcPts val="600"/>
              </a:spcBef>
              <a:buFont typeface="Arial" panose="020B0604020202020204" pitchFamily="34" charset="0"/>
              <a:buChar char="•"/>
            </a:pPr>
            <a:r>
              <a:rPr lang="en-US" sz="1200" dirty="0">
                <a:solidFill>
                  <a:srgbClr val="000000"/>
                </a:solidFill>
                <a:latin typeface="Trebuchet MS" panose="020B0603020202020204" pitchFamily="34" charset="0"/>
                <a:cs typeface="Traditional Arabic" panose="020B0604020202020204" pitchFamily="18" charset="-78"/>
              </a:rPr>
              <a:t>Partially completed with the PIDF module</a:t>
            </a:r>
            <a:endParaRPr lang="en-US" sz="1200" dirty="0">
              <a:solidFill>
                <a:srgbClr val="000000"/>
              </a:solidFill>
              <a:latin typeface="Trebuchet MS" panose="020B0603020202020204" pitchFamily="34" charset="0"/>
              <a:cs typeface="Traditional Arabic" panose="020B0604020202020204" pitchFamily="18" charset="-78"/>
            </a:endParaRPr>
          </a:p>
          <a:p>
            <a:pPr marL="171450" indent="-171450" algn="just">
              <a:spcBef>
                <a:spcPts val="600"/>
              </a:spcBef>
              <a:buFont typeface="Arial" panose="020B0604020202020204" pitchFamily="34" charset="0"/>
              <a:buChar char="•"/>
            </a:pPr>
            <a:endParaRPr lang="en-US" sz="1200" dirty="0">
              <a:solidFill>
                <a:srgbClr val="000000"/>
              </a:solidFill>
              <a:latin typeface="Trebuchet MS" panose="020B0603020202020204" pitchFamily="34" charset="0"/>
              <a:cs typeface="Traditional Arabic" panose="020B0604020202020204" pitchFamily="18" charset="-78"/>
            </a:endParaRPr>
          </a:p>
        </p:txBody>
      </p:sp>
      <p:sp>
        <p:nvSpPr>
          <p:cNvPr id="2" name="Rectangle 1"/>
          <p:cNvSpPr/>
          <p:nvPr/>
        </p:nvSpPr>
        <p:spPr>
          <a:xfrm>
            <a:off x="7491917" y="6591823"/>
            <a:ext cx="91416" cy="99647"/>
          </a:xfrm>
          <a:prstGeom prst="rect">
            <a:avLst/>
          </a:prstGeom>
          <a:gradFill flip="none" rotWithShape="1">
            <a:gsLst>
              <a:gs pos="0">
                <a:schemeClr val="bg1">
                  <a:lumMod val="65000"/>
                </a:schemeClr>
              </a:gs>
              <a:gs pos="17000">
                <a:schemeClr val="bg1">
                  <a:lumMod val="85000"/>
                  <a:shade val="67500"/>
                  <a:satMod val="115000"/>
                </a:schemeClr>
              </a:gs>
              <a:gs pos="59000">
                <a:schemeClr val="bg1">
                  <a:lumMod val="85000"/>
                  <a:shade val="100000"/>
                  <a:satMod val="115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91439" tIns="45719" rIns="91439" bIns="45719" rtlCol="0" anchor="ctr"/>
          <a:lstStyle/>
          <a:p>
            <a:pPr algn="ctr" defTabSz="914400"/>
            <a:endParaRPr lang="en-US" dirty="0">
              <a:solidFill>
                <a:prstClr val="white"/>
              </a:solidFill>
            </a:endParaRPr>
          </a:p>
        </p:txBody>
      </p:sp>
      <p:sp>
        <p:nvSpPr>
          <p:cNvPr id="61" name="Rectangle 27"/>
          <p:cNvSpPr>
            <a:spLocks noChangeArrowheads="1"/>
          </p:cNvSpPr>
          <p:nvPr/>
        </p:nvSpPr>
        <p:spPr bwMode="gray">
          <a:xfrm>
            <a:off x="7132015" y="5336143"/>
            <a:ext cx="2498820" cy="1495043"/>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69" name="Text Box 38"/>
          <p:cNvSpPr txBox="1">
            <a:spLocks noChangeArrowheads="1"/>
          </p:cNvSpPr>
          <p:nvPr/>
        </p:nvSpPr>
        <p:spPr bwMode="gray">
          <a:xfrm>
            <a:off x="7214241" y="5274628"/>
            <a:ext cx="1513051"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ct val="15000"/>
              </a:spcBef>
              <a:spcAft>
                <a:spcPct val="15000"/>
              </a:spcAft>
              <a:buClr>
                <a:prstClr val="white">
                  <a:lumMod val="50000"/>
                </a:prstClr>
              </a:buClr>
            </a:pPr>
            <a:r>
              <a:rPr lang="en-US" sz="1200" b="1" dirty="0" smtClean="0">
                <a:solidFill>
                  <a:srgbClr val="FF0000"/>
                </a:solidFill>
                <a:latin typeface="Trebuchet MS" panose="020B0603020202020204" pitchFamily="34" charset="0"/>
              </a:rPr>
              <a:t>Key Action Items</a:t>
            </a:r>
            <a:endParaRPr lang="en-US" sz="1200" b="1" dirty="0">
              <a:solidFill>
                <a:srgbClr val="FF0000"/>
              </a:solidFill>
              <a:latin typeface="Trebuchet MS" panose="020B0603020202020204" pitchFamily="34" charset="0"/>
            </a:endParaRPr>
          </a:p>
        </p:txBody>
      </p:sp>
      <p:grpSp>
        <p:nvGrpSpPr>
          <p:cNvPr id="9" name="Group 8"/>
          <p:cNvGrpSpPr/>
          <p:nvPr/>
        </p:nvGrpSpPr>
        <p:grpSpPr>
          <a:xfrm>
            <a:off x="7132014" y="923809"/>
            <a:ext cx="5007659" cy="4287526"/>
            <a:chOff x="5332393" y="1176805"/>
            <a:chExt cx="3779368" cy="2114563"/>
          </a:xfrm>
        </p:grpSpPr>
        <p:sp>
          <p:nvSpPr>
            <p:cNvPr id="65" name="Rectangle 3"/>
            <p:cNvSpPr>
              <a:spLocks noChangeArrowheads="1"/>
            </p:cNvSpPr>
            <p:nvPr/>
          </p:nvSpPr>
          <p:spPr bwMode="gray">
            <a:xfrm>
              <a:off x="5332393" y="1176805"/>
              <a:ext cx="3779368" cy="2114563"/>
            </a:xfrm>
            <a:prstGeom prst="rect">
              <a:avLst/>
            </a:prstGeom>
            <a:solidFill>
              <a:srgbClr val="FFFFFF"/>
            </a:solidFill>
            <a:ln w="19050">
              <a:solidFill>
                <a:schemeClr val="tx1"/>
              </a:solidFill>
              <a:miter lim="800000"/>
            </a:ln>
          </p:spPr>
          <p:txBody>
            <a:bodyPr wrap="none" anchor="ctr"/>
            <a:lstStyle/>
            <a:p>
              <a:pPr algn="ctr" defTabSz="914400"/>
              <a:endParaRPr lang="en-US" sz="2400" dirty="0">
                <a:solidFill>
                  <a:prstClr val="black"/>
                </a:solidFill>
              </a:endParaRPr>
            </a:p>
          </p:txBody>
        </p:sp>
        <p:sp>
          <p:nvSpPr>
            <p:cNvPr id="66" name="Text Box 38"/>
            <p:cNvSpPr txBox="1">
              <a:spLocks noChangeArrowheads="1"/>
            </p:cNvSpPr>
            <p:nvPr/>
          </p:nvSpPr>
          <p:spPr bwMode="gray">
            <a:xfrm>
              <a:off x="5386366" y="1187468"/>
              <a:ext cx="1703647" cy="92845"/>
            </a:xfrm>
            <a:prstGeom prst="rect">
              <a:avLst/>
            </a:prstGeom>
            <a:solidFill>
              <a:schemeClr val="bg1"/>
            </a:solidFill>
            <a:ln w="9525">
              <a:solidFill>
                <a:schemeClr val="bg1"/>
              </a:solidFill>
              <a:miter lim="800000"/>
            </a:ln>
          </p:spPr>
          <p:txBody>
            <a:bodyPr wrap="square" tIns="0"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defTabSz="914400">
                <a:spcBef>
                  <a:spcPct val="15000"/>
                </a:spcBef>
                <a:spcAft>
                  <a:spcPct val="15000"/>
                </a:spcAft>
                <a:buClr>
                  <a:srgbClr val="006699"/>
                </a:buClr>
              </a:pPr>
              <a:r>
                <a:rPr lang="en-US" sz="1200" b="1" dirty="0">
                  <a:solidFill>
                    <a:srgbClr val="FF0000"/>
                  </a:solidFill>
                  <a:latin typeface="Trebuchet MS" panose="020B0603020202020204" pitchFamily="34" charset="0"/>
                </a:rPr>
                <a:t>Planned Key Milestones</a:t>
              </a:r>
              <a:endParaRPr lang="en-US" sz="1200" b="1" dirty="0">
                <a:solidFill>
                  <a:srgbClr val="FF0000"/>
                </a:solidFill>
                <a:latin typeface="Trebuchet MS" panose="020B0603020202020204" pitchFamily="34" charset="0"/>
              </a:endParaRPr>
            </a:p>
          </p:txBody>
        </p:sp>
      </p:grpSp>
      <p:sp>
        <p:nvSpPr>
          <p:cNvPr id="50" name="Rectangle 3"/>
          <p:cNvSpPr>
            <a:spLocks noChangeArrowheads="1"/>
          </p:cNvSpPr>
          <p:nvPr/>
        </p:nvSpPr>
        <p:spPr bwMode="gray">
          <a:xfrm>
            <a:off x="144774" y="6586377"/>
            <a:ext cx="6920101" cy="244809"/>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51" name="Text Box 38"/>
          <p:cNvSpPr txBox="1">
            <a:spLocks noChangeArrowheads="1"/>
          </p:cNvSpPr>
          <p:nvPr/>
        </p:nvSpPr>
        <p:spPr bwMode="gray">
          <a:xfrm>
            <a:off x="187851" y="6634852"/>
            <a:ext cx="1410876" cy="1692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defTabSz="914400">
              <a:spcBef>
                <a:spcPct val="15000"/>
              </a:spcBef>
              <a:spcAft>
                <a:spcPct val="15000"/>
              </a:spcAft>
              <a:buClr>
                <a:srgbClr val="006699"/>
              </a:buClr>
            </a:pPr>
            <a:r>
              <a:rPr lang="en-US" sz="1100" b="1" dirty="0">
                <a:solidFill>
                  <a:srgbClr val="FF0000"/>
                </a:solidFill>
                <a:latin typeface="Trebuchet MS" panose="020B0603020202020204" pitchFamily="34" charset="0"/>
              </a:rPr>
              <a:t>Milestone Legend</a:t>
            </a:r>
            <a:endParaRPr lang="en-US" sz="1100" b="1" dirty="0">
              <a:solidFill>
                <a:srgbClr val="FF0000"/>
              </a:solidFill>
              <a:latin typeface="Trebuchet MS" panose="020B0603020202020204" pitchFamily="34" charset="0"/>
            </a:endParaRPr>
          </a:p>
        </p:txBody>
      </p:sp>
      <p:sp>
        <p:nvSpPr>
          <p:cNvPr id="47" name="Rectangle 46"/>
          <p:cNvSpPr/>
          <p:nvPr/>
        </p:nvSpPr>
        <p:spPr>
          <a:xfrm>
            <a:off x="155289" y="5313220"/>
            <a:ext cx="3579795" cy="1107994"/>
          </a:xfrm>
          <a:prstGeom prst="rect">
            <a:avLst/>
          </a:prstGeom>
        </p:spPr>
        <p:txBody>
          <a:bodyPr wrap="square" lIns="91439" tIns="45719" rIns="91439" bIns="45719">
            <a:spAutoFit/>
          </a:bodyPr>
          <a:lstStyle/>
          <a:p>
            <a:pPr marL="304800" indent="-304800" defTabSz="914400">
              <a:buFont typeface="+mj-lt"/>
              <a:buAutoNum type="arabicPeriod"/>
            </a:pPr>
            <a:endParaRPr lang="en-US" sz="1100" dirty="0">
              <a:solidFill>
                <a:prstClr val="black"/>
              </a:solidFill>
              <a:latin typeface="Trebuchet MS" panose="020B0603020202020204" pitchFamily="34" charset="0"/>
            </a:endParaRPr>
          </a:p>
          <a:p>
            <a:pPr defTabSz="914400"/>
            <a:endParaRPr lang="en-US" sz="1100" dirty="0">
              <a:solidFill>
                <a:prstClr val="black"/>
              </a:solidFill>
            </a:endParaRPr>
          </a:p>
          <a:p>
            <a:pPr marL="304800" indent="-304800" defTabSz="914400">
              <a:buFont typeface="+mj-lt"/>
              <a:buAutoNum type="arabicPeriod"/>
            </a:pPr>
            <a:endParaRPr lang="en-US" sz="1100" dirty="0">
              <a:solidFill>
                <a:prstClr val="black"/>
              </a:solidFill>
            </a:endParaRPr>
          </a:p>
          <a:p>
            <a:pPr marL="228600" indent="-228600" defTabSz="914400">
              <a:buFont typeface="Arial" panose="020B0604020202020204" pitchFamily="34" charset="0"/>
              <a:buChar char="•"/>
            </a:pPr>
            <a:endParaRPr lang="en-US" sz="1100" dirty="0">
              <a:solidFill>
                <a:prstClr val="black"/>
              </a:solidFill>
            </a:endParaRPr>
          </a:p>
          <a:p>
            <a:pPr marL="228600" indent="-228600" defTabSz="914400">
              <a:buFont typeface="Arial" panose="020B0604020202020204" pitchFamily="34" charset="0"/>
              <a:buChar char="•"/>
            </a:pPr>
            <a:endParaRPr lang="en-US" sz="1100" dirty="0">
              <a:solidFill>
                <a:prstClr val="black"/>
              </a:solidFill>
            </a:endParaRPr>
          </a:p>
          <a:p>
            <a:pPr marL="228600" indent="-228600" defTabSz="914400">
              <a:buClr>
                <a:srgbClr val="44546A">
                  <a:lumMod val="75000"/>
                </a:srgbClr>
              </a:buClr>
              <a:buSzPct val="120000"/>
              <a:buFont typeface="Arial" panose="020B0604020202020204" pitchFamily="34" charset="0"/>
              <a:buChar char="•"/>
              <a:defRPr/>
            </a:pPr>
            <a:endParaRPr lang="en-US" sz="1100" dirty="0">
              <a:solidFill>
                <a:prstClr val="black"/>
              </a:solidFill>
              <a:latin typeface="Trebuchet MS" panose="020B0603020202020204" pitchFamily="34" charset="0"/>
            </a:endParaRPr>
          </a:p>
        </p:txBody>
      </p:sp>
      <p:sp>
        <p:nvSpPr>
          <p:cNvPr id="38" name="Rectangle 37"/>
          <p:cNvSpPr/>
          <p:nvPr/>
        </p:nvSpPr>
        <p:spPr>
          <a:xfrm>
            <a:off x="2230994" y="-23270"/>
            <a:ext cx="3678877" cy="461663"/>
          </a:xfrm>
          <a:prstGeom prst="rect">
            <a:avLst/>
          </a:prstGeom>
        </p:spPr>
        <p:txBody>
          <a:bodyPr wrap="square" lIns="91439" tIns="45719" rIns="91439" bIns="45719">
            <a:spAutoFit/>
          </a:bodyPr>
          <a:lstStyle/>
          <a:p>
            <a:r>
              <a:rPr lang="en-US" sz="2400" b="1" dirty="0" smtClean="0">
                <a:solidFill>
                  <a:schemeClr val="bg1"/>
                </a:solidFill>
                <a:latin typeface="Trebuchet MS" panose="020B0603020202020204" pitchFamily="34" charset="0"/>
              </a:rPr>
              <a:t>NPD Web Application</a:t>
            </a:r>
            <a:endParaRPr lang="en-US" sz="2400" dirty="0">
              <a:solidFill>
                <a:schemeClr val="bg1"/>
              </a:solidFill>
              <a:latin typeface="Trebuchet MS" panose="020B0603020202020204" pitchFamily="34" charset="0"/>
            </a:endParaRPr>
          </a:p>
        </p:txBody>
      </p:sp>
      <p:cxnSp>
        <p:nvCxnSpPr>
          <p:cNvPr id="39" name="Straight Connector 38"/>
          <p:cNvCxnSpPr/>
          <p:nvPr/>
        </p:nvCxnSpPr>
        <p:spPr>
          <a:xfrm flipV="1">
            <a:off x="17685" y="826722"/>
            <a:ext cx="12174315" cy="537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 Box 38"/>
          <p:cNvSpPr txBox="1">
            <a:spLocks noChangeArrowheads="1"/>
          </p:cNvSpPr>
          <p:nvPr/>
        </p:nvSpPr>
        <p:spPr bwMode="gray">
          <a:xfrm>
            <a:off x="3890536" y="2575577"/>
            <a:ext cx="3125143" cy="9436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a:solidFill>
                  <a:srgbClr val="000000"/>
                </a:solidFill>
                <a:latin typeface="+mn-lt"/>
                <a:cs typeface="Traditional Arabic" panose="020B0604020202020204" pitchFamily="18" charset="-78"/>
              </a:rPr>
              <a:t>Complete the PIDF module.</a:t>
            </a:r>
            <a:endParaRPr lang="en-US" sz="1200" dirty="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a:solidFill>
                  <a:srgbClr val="000000"/>
                </a:solidFill>
                <a:latin typeface="+mn-lt"/>
                <a:cs typeface="Traditional Arabic" panose="020B0604020202020204" pitchFamily="18" charset="-78"/>
              </a:rPr>
              <a:t>Host the dev version of application on Emcure server</a:t>
            </a:r>
            <a:endParaRPr lang="en-US" sz="1200" dirty="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endParaRPr lang="en-US" sz="1200" dirty="0">
              <a:solidFill>
                <a:srgbClr val="000000"/>
              </a:solidFill>
              <a:latin typeface="+mn-lt"/>
              <a:cs typeface="Traditional Arabic" panose="020B0604020202020204" pitchFamily="18" charset="-78"/>
            </a:endParaRPr>
          </a:p>
        </p:txBody>
      </p:sp>
      <p:sp>
        <p:nvSpPr>
          <p:cNvPr id="44" name="Text Box 38"/>
          <p:cNvSpPr txBox="1">
            <a:spLocks noChangeArrowheads="1"/>
          </p:cNvSpPr>
          <p:nvPr/>
        </p:nvSpPr>
        <p:spPr bwMode="gray">
          <a:xfrm>
            <a:off x="286409" y="2255051"/>
            <a:ext cx="248663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a:solidFill>
                  <a:srgbClr val="FF0000"/>
                </a:solidFill>
                <a:latin typeface="Trebuchet MS" panose="020B0603020202020204" pitchFamily="34" charset="0"/>
              </a:rPr>
              <a:t>Accomplishment for </a:t>
            </a:r>
            <a:r>
              <a:rPr lang="en-US" sz="1200" b="1" dirty="0" smtClean="0">
                <a:solidFill>
                  <a:srgbClr val="FF0000"/>
                </a:solidFill>
                <a:latin typeface="Trebuchet MS" panose="020B0603020202020204" pitchFamily="34" charset="0"/>
              </a:rPr>
              <a:t>the week</a:t>
            </a:r>
            <a:endParaRPr lang="en-US" sz="1200" b="1" dirty="0">
              <a:solidFill>
                <a:srgbClr val="FF0000"/>
              </a:solidFill>
              <a:latin typeface="Trebuchet MS" panose="020B0603020202020204" pitchFamily="34" charset="0"/>
            </a:endParaRPr>
          </a:p>
        </p:txBody>
      </p:sp>
      <p:sp>
        <p:nvSpPr>
          <p:cNvPr id="40" name="Rectangle 39"/>
          <p:cNvSpPr/>
          <p:nvPr/>
        </p:nvSpPr>
        <p:spPr>
          <a:xfrm>
            <a:off x="2223746" y="428851"/>
            <a:ext cx="4979035" cy="335915"/>
          </a:xfrm>
          <a:prstGeom prst="rect">
            <a:avLst/>
          </a:prstGeom>
        </p:spPr>
        <p:txBody>
          <a:bodyPr wrap="none" lIns="91376" tIns="45719" rIns="91376" bIns="45719">
            <a:spAutoFit/>
          </a:bodyPr>
          <a:lstStyle/>
          <a:p>
            <a:pPr defTabSz="913765"/>
            <a:r>
              <a:rPr lang="en-US" sz="1600" b="1" dirty="0">
                <a:solidFill>
                  <a:schemeClr val="bg1"/>
                </a:solidFill>
              </a:rPr>
              <a:t>Status update </a:t>
            </a:r>
            <a:r>
              <a:rPr lang="en-US" sz="1600" b="1" dirty="0" smtClean="0">
                <a:solidFill>
                  <a:schemeClr val="bg1"/>
                </a:solidFill>
              </a:rPr>
              <a:t>for the week 16</a:t>
            </a:r>
            <a:r>
              <a:rPr lang="en-US" sz="1600" b="1" baseline="30000" dirty="0" smtClean="0">
                <a:solidFill>
                  <a:schemeClr val="bg1"/>
                </a:solidFill>
              </a:rPr>
              <a:t>th</a:t>
            </a:r>
            <a:r>
              <a:rPr lang="en-US" sz="1600" b="1" dirty="0" smtClean="0">
                <a:solidFill>
                  <a:schemeClr val="bg1"/>
                </a:solidFill>
              </a:rPr>
              <a:t> Jan 2023 to 20</a:t>
            </a:r>
            <a:r>
              <a:rPr lang="en-US" sz="1600" b="1" baseline="30000" dirty="0" smtClean="0">
                <a:solidFill>
                  <a:schemeClr val="bg1"/>
                </a:solidFill>
              </a:rPr>
              <a:t>th</a:t>
            </a:r>
            <a:r>
              <a:rPr lang="en-US" sz="1600" b="1" dirty="0" smtClean="0">
                <a:solidFill>
                  <a:schemeClr val="bg1"/>
                </a:solidFill>
              </a:rPr>
              <a:t> Jan 2023</a:t>
            </a:r>
            <a:endParaRPr lang="en-US" sz="1600" b="1" dirty="0">
              <a:solidFill>
                <a:schemeClr val="bg1"/>
              </a:solidFill>
            </a:endParaRPr>
          </a:p>
        </p:txBody>
      </p:sp>
      <p:graphicFrame>
        <p:nvGraphicFramePr>
          <p:cNvPr id="3" name="Table 2"/>
          <p:cNvGraphicFramePr>
            <a:graphicFrameLocks noGrp="1"/>
          </p:cNvGraphicFramePr>
          <p:nvPr/>
        </p:nvGraphicFramePr>
        <p:xfrm>
          <a:off x="7193271" y="1168543"/>
          <a:ext cx="4854236" cy="2578100"/>
        </p:xfrm>
        <a:graphic>
          <a:graphicData uri="http://schemas.openxmlformats.org/drawingml/2006/table">
            <a:tbl>
              <a:tblPr firstRow="1" bandRow="1">
                <a:tableStyleId>{5C22544A-7EE6-4342-B048-85BDC9FD1C3A}</a:tableStyleId>
              </a:tblPr>
              <a:tblGrid>
                <a:gridCol w="1287062"/>
                <a:gridCol w="895848"/>
                <a:gridCol w="858498"/>
                <a:gridCol w="926379"/>
                <a:gridCol w="886449"/>
              </a:tblGrid>
              <a:tr h="477865">
                <a:tc>
                  <a:txBody>
                    <a:bodyPr/>
                    <a:lstStyle/>
                    <a:p>
                      <a:pPr marL="0" algn="ctr" defTabSz="816610" rtl="0" eaLnBrk="1" latinLnBrk="0" hangingPunct="1"/>
                      <a:r>
                        <a:rPr lang="en-GB" sz="1100" kern="1200" dirty="0" smtClean="0">
                          <a:solidFill>
                            <a:schemeClr val="bg1"/>
                          </a:solidFill>
                          <a:latin typeface="Trebuchet MS" panose="020B0603020202020204" pitchFamily="34" charset="0"/>
                          <a:ea typeface="+mn-ea"/>
                          <a:cs typeface="+mn-cs"/>
                        </a:rPr>
                        <a:t>Phase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ctr" defTabSz="816610" rtl="0" eaLnBrk="1" latinLnBrk="0" hangingPunct="1"/>
                      <a:r>
                        <a:rPr lang="en-US" altLang="en-GB" sz="1100" kern="1200" dirty="0" smtClean="0">
                          <a:solidFill>
                            <a:schemeClr val="bg1"/>
                          </a:solidFill>
                          <a:latin typeface="Trebuchet MS" panose="020B0603020202020204" pitchFamily="34" charset="0"/>
                          <a:ea typeface="+mn-ea"/>
                          <a:cs typeface="+mn-cs"/>
                        </a:rPr>
                        <a:t>Plan</a:t>
                      </a:r>
                      <a:r>
                        <a:rPr lang="en-GB" sz="1100" kern="1200" dirty="0" smtClean="0">
                          <a:solidFill>
                            <a:schemeClr val="bg1"/>
                          </a:solidFill>
                          <a:latin typeface="Trebuchet MS" panose="020B0603020202020204" pitchFamily="34" charset="0"/>
                          <a:ea typeface="+mn-ea"/>
                          <a:cs typeface="+mn-cs"/>
                        </a:rPr>
                        <a:t> Start </a:t>
                      </a:r>
                      <a:r>
                        <a:rPr lang="en-GB" sz="1100" kern="1200" dirty="0" smtClean="0">
                          <a:solidFill>
                            <a:schemeClr val="bg1"/>
                          </a:solidFill>
                          <a:latin typeface="Trebuchet MS" panose="020B0603020202020204" pitchFamily="34" charset="0"/>
                          <a:ea typeface="+mn-ea"/>
                          <a:cs typeface="+mn-cs"/>
                        </a:rPr>
                        <a:t>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indent="0" algn="ctr" defTabSz="816610" rtl="0" eaLnBrk="1" fontAlgn="auto" latinLnBrk="0" hangingPunct="1">
                        <a:lnSpc>
                          <a:spcPct val="100000"/>
                        </a:lnSpc>
                        <a:spcBef>
                          <a:spcPts val="0"/>
                        </a:spcBef>
                        <a:spcAft>
                          <a:spcPts val="0"/>
                        </a:spcAft>
                        <a:buClrTx/>
                        <a:buSzTx/>
                        <a:buFontTx/>
                        <a:buNone/>
                        <a:defRPr/>
                      </a:pPr>
                      <a:r>
                        <a:rPr lang="en-US" altLang="en-GB" sz="1100" kern="1200" dirty="0" smtClean="0">
                          <a:solidFill>
                            <a:schemeClr val="bg1"/>
                          </a:solidFill>
                          <a:latin typeface="Trebuchet MS" panose="020B0603020202020204" pitchFamily="34" charset="0"/>
                          <a:ea typeface="+mn-ea"/>
                          <a:cs typeface="+mn-cs"/>
                        </a:rPr>
                        <a:t>Plan </a:t>
                      </a:r>
                      <a:r>
                        <a:rPr lang="en-GB" sz="1100" kern="1200" dirty="0" smtClean="0">
                          <a:solidFill>
                            <a:schemeClr val="bg1"/>
                          </a:solidFill>
                          <a:latin typeface="Trebuchet MS" panose="020B0603020202020204" pitchFamily="34" charset="0"/>
                          <a:ea typeface="+mn-ea"/>
                          <a:cs typeface="+mn-cs"/>
                        </a:rPr>
                        <a:t>End 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ctr" defTabSz="816610" rtl="0" eaLnBrk="1" latinLnBrk="0" hangingPunct="1"/>
                      <a:r>
                        <a:rPr lang="en-GB" sz="1100" kern="1200" dirty="0">
                          <a:solidFill>
                            <a:schemeClr val="bg1"/>
                          </a:solidFill>
                          <a:latin typeface="Trebuchet MS" panose="020B0603020202020204" pitchFamily="34" charset="0"/>
                          <a:ea typeface="+mn-ea"/>
                          <a:cs typeface="+mn-cs"/>
                        </a:rPr>
                        <a:t>Actual </a:t>
                      </a:r>
                      <a:endParaRPr lang="en-GB" sz="1100" kern="1200" dirty="0">
                        <a:solidFill>
                          <a:schemeClr val="bg1"/>
                        </a:solidFill>
                        <a:latin typeface="Trebuchet MS" panose="020B0603020202020204" pitchFamily="34" charset="0"/>
                        <a:ea typeface="+mn-ea"/>
                        <a:cs typeface="+mn-cs"/>
                      </a:endParaRPr>
                    </a:p>
                    <a:p>
                      <a:pPr marL="0" algn="ctr" defTabSz="816610" rtl="0" eaLnBrk="1" latinLnBrk="0" hangingPunct="1"/>
                      <a:r>
                        <a:rPr lang="en-GB" sz="1100" kern="1200" dirty="0" smtClean="0">
                          <a:solidFill>
                            <a:schemeClr val="bg1"/>
                          </a:solidFill>
                          <a:latin typeface="Trebuchet MS" panose="020B0603020202020204" pitchFamily="34" charset="0"/>
                          <a:ea typeface="+mn-ea"/>
                          <a:cs typeface="+mn-cs"/>
                        </a:rPr>
                        <a:t>Start 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l" defTabSz="816610" rtl="0" eaLnBrk="1" latinLnBrk="0" hangingPunct="1"/>
                      <a:r>
                        <a:rPr lang="en-GB" sz="1100" kern="1200" dirty="0">
                          <a:solidFill>
                            <a:schemeClr val="bg1"/>
                          </a:solidFill>
                          <a:latin typeface="Trebuchet MS" panose="020B0603020202020204" pitchFamily="34" charset="0"/>
                          <a:ea typeface="+mn-ea"/>
                          <a:cs typeface="+mn-cs"/>
                        </a:rPr>
                        <a:t>Actual</a:t>
                      </a:r>
                      <a:endParaRPr lang="en-GB" sz="1100" kern="1200" dirty="0">
                        <a:solidFill>
                          <a:schemeClr val="bg1"/>
                        </a:solidFill>
                        <a:latin typeface="Trebuchet MS" panose="020B0603020202020204" pitchFamily="34" charset="0"/>
                        <a:ea typeface="+mn-ea"/>
                        <a:cs typeface="+mn-cs"/>
                      </a:endParaRPr>
                    </a:p>
                    <a:p>
                      <a:pPr marL="0" algn="l" defTabSz="816610" rtl="0" eaLnBrk="1" latinLnBrk="0" hangingPunct="1"/>
                      <a:r>
                        <a:rPr lang="en-GB" sz="1100" kern="1200" dirty="0" smtClean="0">
                          <a:solidFill>
                            <a:schemeClr val="bg1"/>
                          </a:solidFill>
                          <a:latin typeface="Trebuchet MS" panose="020B0603020202020204" pitchFamily="34" charset="0"/>
                          <a:ea typeface="+mn-ea"/>
                          <a:cs typeface="+mn-cs"/>
                        </a:rPr>
                        <a:t>End</a:t>
                      </a:r>
                      <a:r>
                        <a:rPr lang="en-GB" sz="1100" kern="1200" baseline="0" dirty="0" smtClean="0">
                          <a:solidFill>
                            <a:schemeClr val="bg1"/>
                          </a:solidFill>
                          <a:latin typeface="Trebuchet MS" panose="020B0603020202020204" pitchFamily="34" charset="0"/>
                          <a:ea typeface="+mn-ea"/>
                          <a:cs typeface="+mn-cs"/>
                        </a:rPr>
                        <a:t> 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93479">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Kick-Off</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7-Mar-22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7-Mar-22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7-Mar-22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7-Mar-22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1527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Req. </a:t>
                      </a:r>
                      <a:endParaRPr lang="en-US" sz="1000" kern="1200" dirty="0" smtClean="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gathering</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7-Mar-22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15-Apr-22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7-Mar-22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19-Aug-22</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Code </a:t>
                      </a:r>
                      <a:endParaRPr lang="en-US" sz="1000" kern="1200" dirty="0" smtClean="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Analysis</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9-Mar-22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25-Mar-22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11-Mar-22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29-Mar-22</a:t>
                      </a:r>
                      <a:endParaRPr lang="en-US" sz="1000" kern="1200" dirty="0">
                        <a:solidFill>
                          <a:schemeClr val="bg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857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Solution </a:t>
                      </a:r>
                      <a:endParaRPr lang="en-US" sz="1000" kern="1200" dirty="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Architect</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18-Apr-22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13-May-22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sym typeface="+mn-ea"/>
                        </a:rPr>
                        <a:t>15-Dec-22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6-Jan-23</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2672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Database</a:t>
                      </a:r>
                      <a:endParaRPr lang="en-US" sz="1000" kern="1200" dirty="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Design</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18-Apr-22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22-Apr-22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sym typeface="+mn-ea"/>
                        </a:rPr>
                        <a:t>15-Dec-22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30-Dec-22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8570">
                <a:tc>
                  <a:txBody>
                    <a:bodyPr/>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Development</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25-Apr-22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15-Jul-22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sym typeface="+mn-ea"/>
                        </a:rPr>
                        <a:t>26-Dec-22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1" name="Rectangle 10"/>
          <p:cNvSpPr/>
          <p:nvPr/>
        </p:nvSpPr>
        <p:spPr>
          <a:xfrm>
            <a:off x="104054" y="1155854"/>
            <a:ext cx="4419321" cy="735965"/>
          </a:xfrm>
          <a:prstGeom prst="rect">
            <a:avLst/>
          </a:prstGeom>
        </p:spPr>
        <p:txBody>
          <a:bodyPr wrap="square" lIns="91438" tIns="45719" rIns="91438" bIns="45719">
            <a:spAutoFit/>
          </a:bodyPr>
          <a:lstStyle/>
          <a:p>
            <a:pPr marL="342900" indent="-342900">
              <a:buClr>
                <a:prstClr val="white">
                  <a:lumMod val="50000"/>
                </a:prstClr>
              </a:buClr>
              <a:buAutoNum type="arabicPeriod"/>
            </a:pPr>
            <a:r>
              <a:rPr lang="en-US" altLang="en-IN" sz="1400" dirty="0" smtClean="0">
                <a:solidFill>
                  <a:srgbClr val="000000"/>
                </a:solidFill>
              </a:rPr>
              <a:t>Architecture of the application has been completed.</a:t>
            </a:r>
            <a:endParaRPr lang="en-US" altLang="en-IN" sz="1400" dirty="0" smtClean="0">
              <a:solidFill>
                <a:srgbClr val="000000"/>
              </a:solidFill>
            </a:endParaRPr>
          </a:p>
          <a:p>
            <a:pPr marL="342900" indent="-342900">
              <a:buClr>
                <a:prstClr val="white">
                  <a:lumMod val="50000"/>
                </a:prstClr>
              </a:buClr>
              <a:buAutoNum type="arabicPeriod"/>
            </a:pPr>
            <a:r>
              <a:rPr lang="en-US" altLang="en-IN" sz="1400" dirty="0" smtClean="0">
                <a:solidFill>
                  <a:srgbClr val="000000"/>
                </a:solidFill>
              </a:rPr>
              <a:t>On boarded 3rd developer on the project</a:t>
            </a:r>
            <a:endParaRPr lang="en-US" altLang="en-IN" sz="1400" dirty="0" smtClean="0">
              <a:solidFill>
                <a:srgbClr val="000000"/>
              </a:solidFill>
            </a:endParaRPr>
          </a:p>
          <a:p>
            <a:pPr marL="342900" indent="-342900">
              <a:buClr>
                <a:prstClr val="white">
                  <a:lumMod val="50000"/>
                </a:prstClr>
              </a:buClr>
              <a:buAutoNum type="arabicPeriod"/>
            </a:pPr>
            <a:endParaRPr lang="en-US" altLang="en-IN" sz="1400" dirty="0" smtClean="0">
              <a:solidFill>
                <a:srgbClr val="000000"/>
              </a:solidFill>
            </a:endParaRPr>
          </a:p>
        </p:txBody>
      </p:sp>
      <p:sp>
        <p:nvSpPr>
          <p:cNvPr id="43" name="Rectangle 25"/>
          <p:cNvSpPr>
            <a:spLocks noChangeArrowheads="1"/>
          </p:cNvSpPr>
          <p:nvPr/>
        </p:nvSpPr>
        <p:spPr bwMode="gray">
          <a:xfrm>
            <a:off x="3861708" y="5106086"/>
            <a:ext cx="3191137" cy="1433664"/>
          </a:xfrm>
          <a:prstGeom prst="rect">
            <a:avLst/>
          </a:prstGeom>
          <a:solidFill>
            <a:schemeClr val="bg1"/>
          </a:solidFill>
          <a:ln w="19050">
            <a:solidFill>
              <a:schemeClr val="tx1"/>
            </a:solidFill>
            <a:miter lim="800000"/>
          </a:ln>
        </p:spPr>
        <p:txBody>
          <a:bodyPr/>
          <a:lstStyle/>
          <a:p>
            <a:pPr marL="171450" indent="-171450" defTabSz="914400">
              <a:buFont typeface="Arial" panose="020B0604020202020204" pitchFamily="34" charset="0"/>
              <a:buChar char="•"/>
            </a:pPr>
            <a:endParaRPr lang="en-US" sz="1200" dirty="0">
              <a:solidFill>
                <a:srgbClr val="FF0000"/>
              </a:solidFill>
            </a:endParaRPr>
          </a:p>
        </p:txBody>
      </p:sp>
      <p:sp>
        <p:nvSpPr>
          <p:cNvPr id="94" name="Text Box 38"/>
          <p:cNvSpPr txBox="1">
            <a:spLocks noChangeArrowheads="1"/>
          </p:cNvSpPr>
          <p:nvPr/>
        </p:nvSpPr>
        <p:spPr bwMode="gray">
          <a:xfrm>
            <a:off x="3949652" y="5056232"/>
            <a:ext cx="100287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0" bIns="0">
            <a:spAutoFit/>
          </a:bodyPr>
          <a:lstStyle>
            <a:defPPr>
              <a:defRPr lang="en-US"/>
            </a:defPPr>
            <a:lvl1pPr marL="222250" indent="-222250" defTabSz="914400" eaLnBrk="0" hangingPunct="0">
              <a:spcBef>
                <a:spcPts val="200"/>
              </a:spcBef>
              <a:spcAft>
                <a:spcPct val="15000"/>
              </a:spcAft>
              <a:buClr>
                <a:prstClr val="white">
                  <a:lumMod val="50000"/>
                </a:prstClr>
              </a:buClr>
              <a:defRPr sz="1200" b="1">
                <a:solidFill>
                  <a:srgbClr val="000000"/>
                </a:solidFill>
                <a:latin typeface="Trebuchet MS" panose="020B0603020202020204" pitchFamily="34" charset="0"/>
                <a:cs typeface="Arial" panose="020B0604020202020204" pitchFamily="34" charset="0"/>
              </a:defRPr>
            </a:lvl1pPr>
            <a:lvl2pPr marL="742950" indent="-285750" eaLnBrk="0" hangingPunct="0">
              <a:defRPr sz="1600">
                <a:latin typeface="Arial" panose="020B0604020202020204" pitchFamily="34" charset="0"/>
                <a:cs typeface="Arial" panose="020B0604020202020204" pitchFamily="34" charset="0"/>
              </a:defRPr>
            </a:lvl2pPr>
            <a:lvl3pPr marL="1143000" indent="-228600" eaLnBrk="0" hangingPunct="0">
              <a:defRPr sz="1600">
                <a:latin typeface="Arial" panose="020B0604020202020204" pitchFamily="34" charset="0"/>
                <a:cs typeface="Arial" panose="020B0604020202020204" pitchFamily="34" charset="0"/>
              </a:defRPr>
            </a:lvl3pPr>
            <a:lvl4pPr marL="1600200" indent="-228600" eaLnBrk="0" hangingPunct="0">
              <a:defRPr sz="1600">
                <a:latin typeface="Arial" panose="020B0604020202020204" pitchFamily="34" charset="0"/>
                <a:cs typeface="Arial" panose="020B0604020202020204" pitchFamily="34" charset="0"/>
              </a:defRPr>
            </a:lvl4pPr>
            <a:lvl5pPr marL="2057400" indent="-228600" eaLnBrk="0" hangingPunct="0">
              <a:defRPr sz="1600">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latin typeface="Arial" panose="020B0604020202020204" pitchFamily="34" charset="0"/>
                <a:cs typeface="Arial" panose="020B0604020202020204" pitchFamily="34" charset="0"/>
              </a:defRPr>
            </a:lvl9pPr>
          </a:lstStyle>
          <a:p>
            <a:r>
              <a:rPr lang="en-US" dirty="0">
                <a:solidFill>
                  <a:srgbClr val="FF0000"/>
                </a:solidFill>
              </a:rPr>
              <a:t>Key Risks</a:t>
            </a:r>
            <a:endParaRPr lang="en-US" dirty="0">
              <a:solidFill>
                <a:srgbClr val="FF0000"/>
              </a:solidFill>
            </a:endParaRPr>
          </a:p>
        </p:txBody>
      </p:sp>
      <p:pic>
        <p:nvPicPr>
          <p:cNvPr id="46" name="Picture 45" descr="emcure.com/wp-content/uploads/2021/08/logo.pn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36849" y="237464"/>
            <a:ext cx="1576705" cy="428625"/>
          </a:xfrm>
          <a:prstGeom prst="rect">
            <a:avLst/>
          </a:prstGeom>
          <a:noFill/>
          <a:ln>
            <a:noFill/>
          </a:ln>
        </p:spPr>
      </p:pic>
      <p:sp>
        <p:nvSpPr>
          <p:cNvPr id="52" name="Text Box 38"/>
          <p:cNvSpPr txBox="1">
            <a:spLocks noChangeArrowheads="1"/>
          </p:cNvSpPr>
          <p:nvPr/>
        </p:nvSpPr>
        <p:spPr bwMode="gray">
          <a:xfrm>
            <a:off x="8347006" y="243292"/>
            <a:ext cx="1538461" cy="215444"/>
          </a:xfrm>
          <a:prstGeom prst="rect">
            <a:avLst/>
          </a:prstGeom>
          <a:solidFill>
            <a:srgbClr val="FF0000"/>
          </a:solidFill>
          <a:ln>
            <a:noFill/>
          </a:ln>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lvl="0" algn="just">
              <a:spcBef>
                <a:spcPts val="600"/>
              </a:spcBef>
            </a:pPr>
            <a:r>
              <a:rPr lang="en-US" sz="1400" b="1" dirty="0" smtClean="0">
                <a:solidFill>
                  <a:schemeClr val="bg1"/>
                </a:solidFill>
                <a:latin typeface="Trebuchet MS" panose="020B0603020202020204" pitchFamily="34" charset="0"/>
                <a:cs typeface="Traditional Arabic" panose="020B0604020202020204" pitchFamily="18" charset="-78"/>
              </a:rPr>
              <a:t>PM : Nilesh Jain</a:t>
            </a:r>
            <a:endParaRPr lang="en-US" sz="1400" b="1" dirty="0">
              <a:solidFill>
                <a:schemeClr val="bg1"/>
              </a:solidFill>
              <a:latin typeface="Trebuchet MS" panose="020B0603020202020204" pitchFamily="34" charset="0"/>
              <a:cs typeface="Traditional Arabic" panose="020B0604020202020204" pitchFamily="18" charset="-78"/>
            </a:endParaRPr>
          </a:p>
        </p:txBody>
      </p:sp>
      <p:sp>
        <p:nvSpPr>
          <p:cNvPr id="55" name="Text Box 38"/>
          <p:cNvSpPr txBox="1">
            <a:spLocks noChangeArrowheads="1"/>
          </p:cNvSpPr>
          <p:nvPr/>
        </p:nvSpPr>
        <p:spPr bwMode="gray">
          <a:xfrm>
            <a:off x="286409" y="945429"/>
            <a:ext cx="248663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smtClean="0">
                <a:solidFill>
                  <a:srgbClr val="FF0000"/>
                </a:solidFill>
                <a:latin typeface="Trebuchet MS" panose="020B0603020202020204" pitchFamily="34" charset="0"/>
              </a:rPr>
              <a:t>Project overall progress</a:t>
            </a:r>
            <a:endParaRPr lang="en-US" sz="1200" b="1" dirty="0">
              <a:solidFill>
                <a:srgbClr val="FF0000"/>
              </a:solidFill>
              <a:latin typeface="Trebuchet MS" panose="020B0603020202020204" pitchFamily="34" charset="0"/>
            </a:endParaRPr>
          </a:p>
        </p:txBody>
      </p:sp>
      <p:sp>
        <p:nvSpPr>
          <p:cNvPr id="57" name="Text Box 38"/>
          <p:cNvSpPr txBox="1">
            <a:spLocks noChangeArrowheads="1"/>
          </p:cNvSpPr>
          <p:nvPr/>
        </p:nvSpPr>
        <p:spPr bwMode="gray">
          <a:xfrm>
            <a:off x="3965452" y="2261504"/>
            <a:ext cx="248663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smtClean="0">
                <a:solidFill>
                  <a:srgbClr val="FF0000"/>
                </a:solidFill>
                <a:latin typeface="Trebuchet MS" panose="020B0603020202020204" pitchFamily="34" charset="0"/>
              </a:rPr>
              <a:t>Key activities for next week</a:t>
            </a:r>
            <a:endParaRPr lang="en-US" sz="1200" b="1" dirty="0">
              <a:solidFill>
                <a:srgbClr val="FF0000"/>
              </a:solidFill>
              <a:latin typeface="Trebuchet MS" panose="020B0603020202020204" pitchFamily="34" charset="0"/>
            </a:endParaRPr>
          </a:p>
        </p:txBody>
      </p:sp>
      <p:sp>
        <p:nvSpPr>
          <p:cNvPr id="58" name="Text Box 38"/>
          <p:cNvSpPr txBox="1">
            <a:spLocks noChangeArrowheads="1"/>
          </p:cNvSpPr>
          <p:nvPr/>
        </p:nvSpPr>
        <p:spPr bwMode="gray">
          <a:xfrm>
            <a:off x="2676792" y="6629578"/>
            <a:ext cx="1116554"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Completed</a:t>
            </a:r>
            <a:endParaRPr lang="en-US" sz="1200" dirty="0">
              <a:solidFill>
                <a:srgbClr val="000000"/>
              </a:solidFill>
              <a:latin typeface="+mn-lt"/>
              <a:cs typeface="Traditional Arabic" panose="020B0604020202020204" pitchFamily="18" charset="-78"/>
            </a:endParaRPr>
          </a:p>
        </p:txBody>
      </p:sp>
      <p:sp>
        <p:nvSpPr>
          <p:cNvPr id="59" name="Text Box 38"/>
          <p:cNvSpPr txBox="1">
            <a:spLocks noChangeArrowheads="1"/>
          </p:cNvSpPr>
          <p:nvPr/>
        </p:nvSpPr>
        <p:spPr bwMode="gray">
          <a:xfrm>
            <a:off x="1661737" y="6626949"/>
            <a:ext cx="1249055"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On Track</a:t>
            </a:r>
            <a:endParaRPr lang="en-US" sz="1200" dirty="0">
              <a:solidFill>
                <a:srgbClr val="000000"/>
              </a:solidFill>
              <a:latin typeface="+mn-lt"/>
              <a:cs typeface="Traditional Arabic" panose="020B0604020202020204" pitchFamily="18" charset="-78"/>
            </a:endParaRPr>
          </a:p>
        </p:txBody>
      </p:sp>
      <p:sp>
        <p:nvSpPr>
          <p:cNvPr id="60" name="Text Box 38"/>
          <p:cNvSpPr txBox="1">
            <a:spLocks noChangeArrowheads="1"/>
          </p:cNvSpPr>
          <p:nvPr/>
        </p:nvSpPr>
        <p:spPr bwMode="gray">
          <a:xfrm>
            <a:off x="3846642" y="6617379"/>
            <a:ext cx="132783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At Risk</a:t>
            </a:r>
            <a:endParaRPr lang="en-US" sz="1200" dirty="0">
              <a:solidFill>
                <a:srgbClr val="000000"/>
              </a:solidFill>
              <a:latin typeface="+mn-lt"/>
              <a:cs typeface="Traditional Arabic" panose="020B0604020202020204" pitchFamily="18" charset="-78"/>
            </a:endParaRPr>
          </a:p>
        </p:txBody>
      </p:sp>
      <p:sp>
        <p:nvSpPr>
          <p:cNvPr id="62" name="Text Box 38"/>
          <p:cNvSpPr txBox="1">
            <a:spLocks noChangeArrowheads="1"/>
          </p:cNvSpPr>
          <p:nvPr/>
        </p:nvSpPr>
        <p:spPr bwMode="gray">
          <a:xfrm>
            <a:off x="4778894" y="6619183"/>
            <a:ext cx="132783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Delayed</a:t>
            </a:r>
            <a:endParaRPr lang="en-US" sz="1200" dirty="0">
              <a:solidFill>
                <a:srgbClr val="000000"/>
              </a:solidFill>
              <a:latin typeface="+mn-lt"/>
              <a:cs typeface="Traditional Arabic" panose="020B0604020202020204" pitchFamily="18" charset="-78"/>
            </a:endParaRPr>
          </a:p>
        </p:txBody>
      </p:sp>
      <p:sp>
        <p:nvSpPr>
          <p:cNvPr id="63" name="Text Box 38"/>
          <p:cNvSpPr txBox="1">
            <a:spLocks noChangeArrowheads="1"/>
          </p:cNvSpPr>
          <p:nvPr/>
        </p:nvSpPr>
        <p:spPr bwMode="gray">
          <a:xfrm>
            <a:off x="5759052" y="6627158"/>
            <a:ext cx="128777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Yet to start</a:t>
            </a:r>
            <a:endParaRPr lang="en-US" sz="1200" dirty="0">
              <a:solidFill>
                <a:srgbClr val="000000"/>
              </a:solidFill>
              <a:latin typeface="+mn-lt"/>
              <a:cs typeface="Traditional Arabic" panose="020B0604020202020204" pitchFamily="18" charset="-78"/>
            </a:endParaRPr>
          </a:p>
        </p:txBody>
      </p:sp>
      <p:sp>
        <p:nvSpPr>
          <p:cNvPr id="6" name="Oval 5"/>
          <p:cNvSpPr/>
          <p:nvPr/>
        </p:nvSpPr>
        <p:spPr>
          <a:xfrm>
            <a:off x="3688816" y="6611144"/>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67" name="Oval 66"/>
          <p:cNvSpPr/>
          <p:nvPr/>
        </p:nvSpPr>
        <p:spPr>
          <a:xfrm>
            <a:off x="2548149" y="6614257"/>
            <a:ext cx="210358" cy="18279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68" name="Oval 67"/>
          <p:cNvSpPr/>
          <p:nvPr/>
        </p:nvSpPr>
        <p:spPr>
          <a:xfrm>
            <a:off x="4591641" y="6614571"/>
            <a:ext cx="210358" cy="18279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75" name="Oval 74"/>
          <p:cNvSpPr/>
          <p:nvPr/>
        </p:nvSpPr>
        <p:spPr>
          <a:xfrm>
            <a:off x="5586734" y="6618969"/>
            <a:ext cx="210358" cy="1827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76" name="Oval 75"/>
          <p:cNvSpPr/>
          <p:nvPr/>
        </p:nvSpPr>
        <p:spPr>
          <a:xfrm>
            <a:off x="6727612" y="6608014"/>
            <a:ext cx="210358" cy="18279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 Box 38"/>
          <p:cNvSpPr txBox="1">
            <a:spLocks noChangeArrowheads="1"/>
          </p:cNvSpPr>
          <p:nvPr/>
        </p:nvSpPr>
        <p:spPr bwMode="gray">
          <a:xfrm>
            <a:off x="4394200" y="945429"/>
            <a:ext cx="1843745"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smtClean="0">
                <a:solidFill>
                  <a:srgbClr val="FF0000"/>
                </a:solidFill>
                <a:latin typeface="Trebuchet MS" panose="020B0603020202020204" pitchFamily="34" charset="0"/>
              </a:rPr>
              <a:t>Project  current Status</a:t>
            </a:r>
            <a:endParaRPr lang="en-US" sz="1200" b="1" dirty="0">
              <a:solidFill>
                <a:srgbClr val="FF0000"/>
              </a:solidFill>
              <a:latin typeface="Trebuchet MS" panose="020B0603020202020204" pitchFamily="34" charset="0"/>
            </a:endParaRPr>
          </a:p>
        </p:txBody>
      </p:sp>
      <p:sp>
        <p:nvSpPr>
          <p:cNvPr id="82" name="Oval 81"/>
          <p:cNvSpPr/>
          <p:nvPr/>
        </p:nvSpPr>
        <p:spPr>
          <a:xfrm>
            <a:off x="8109846" y="1755598"/>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 Box 38"/>
          <p:cNvSpPr txBox="1">
            <a:spLocks noChangeArrowheads="1"/>
          </p:cNvSpPr>
          <p:nvPr/>
        </p:nvSpPr>
        <p:spPr bwMode="gray">
          <a:xfrm>
            <a:off x="7193272" y="5740308"/>
            <a:ext cx="2347603" cy="2152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indent="0" algn="just">
              <a:spcBef>
                <a:spcPts val="600"/>
              </a:spcBef>
              <a:spcAft>
                <a:spcPts val="200"/>
              </a:spcAft>
              <a:buClr>
                <a:schemeClr val="tx2">
                  <a:lumMod val="75000"/>
                </a:schemeClr>
              </a:buClr>
              <a:buSzPct val="120000"/>
              <a:buFont typeface="Arial" panose="020B0604020202020204" pitchFamily="34" charset="0"/>
              <a:buNone/>
              <a:defRPr/>
            </a:pPr>
            <a:endParaRPr lang="en-US" sz="1400" dirty="0">
              <a:solidFill>
                <a:srgbClr val="000000"/>
              </a:solidFill>
              <a:latin typeface="+mn-lt"/>
              <a:cs typeface="Traditional Arabic" panose="020B0604020202020204" pitchFamily="18" charset="-78"/>
            </a:endParaRPr>
          </a:p>
        </p:txBody>
      </p:sp>
      <p:sp>
        <p:nvSpPr>
          <p:cNvPr id="89" name="Rectangle 27"/>
          <p:cNvSpPr>
            <a:spLocks noChangeArrowheads="1"/>
          </p:cNvSpPr>
          <p:nvPr/>
        </p:nvSpPr>
        <p:spPr bwMode="gray">
          <a:xfrm>
            <a:off x="9685456" y="5313220"/>
            <a:ext cx="2454217" cy="1517966"/>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90" name="Text Box 38"/>
          <p:cNvSpPr txBox="1">
            <a:spLocks noChangeArrowheads="1"/>
          </p:cNvSpPr>
          <p:nvPr/>
        </p:nvSpPr>
        <p:spPr bwMode="gray">
          <a:xfrm>
            <a:off x="9866992" y="5274628"/>
            <a:ext cx="151305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ct val="15000"/>
              </a:spcBef>
              <a:spcAft>
                <a:spcPct val="15000"/>
              </a:spcAft>
              <a:buClr>
                <a:prstClr val="white">
                  <a:lumMod val="50000"/>
                </a:prstClr>
              </a:buClr>
            </a:pPr>
            <a:r>
              <a:rPr lang="en-US" sz="1200" b="1" dirty="0" smtClean="0">
                <a:solidFill>
                  <a:srgbClr val="FF0000"/>
                </a:solidFill>
                <a:latin typeface="Trebuchet MS" panose="020B0603020202020204" pitchFamily="34" charset="0"/>
              </a:rPr>
              <a:t>Resources</a:t>
            </a:r>
            <a:endParaRPr lang="en-US" sz="1200" b="1" dirty="0">
              <a:solidFill>
                <a:srgbClr val="FF0000"/>
              </a:solidFill>
              <a:latin typeface="Trebuchet MS" panose="020B0603020202020204" pitchFamily="34" charset="0"/>
            </a:endParaRPr>
          </a:p>
        </p:txBody>
      </p:sp>
      <p:sp>
        <p:nvSpPr>
          <p:cNvPr id="95" name="Text Box 38"/>
          <p:cNvSpPr txBox="1">
            <a:spLocks noChangeArrowheads="1"/>
          </p:cNvSpPr>
          <p:nvPr/>
        </p:nvSpPr>
        <p:spPr bwMode="gray">
          <a:xfrm>
            <a:off x="9866992" y="5688235"/>
            <a:ext cx="1048709" cy="8515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PM : 1</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BA : 0</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err="1" smtClean="0">
                <a:solidFill>
                  <a:srgbClr val="000000"/>
                </a:solidFill>
                <a:latin typeface="+mn-lt"/>
                <a:cs typeface="Traditional Arabic" panose="020B0604020202020204" pitchFamily="18" charset="-78"/>
              </a:rPr>
              <a:t>Dev</a:t>
            </a:r>
            <a:r>
              <a:rPr lang="en-US" sz="1400" dirty="0" smtClean="0">
                <a:solidFill>
                  <a:srgbClr val="000000"/>
                </a:solidFill>
                <a:latin typeface="+mn-lt"/>
                <a:cs typeface="Traditional Arabic" panose="020B0604020202020204" pitchFamily="18" charset="-78"/>
              </a:rPr>
              <a:t> : 3</a:t>
            </a:r>
            <a:endParaRPr lang="en-US" sz="1400" dirty="0">
              <a:solidFill>
                <a:srgbClr val="000000"/>
              </a:solidFill>
              <a:latin typeface="+mn-lt"/>
              <a:cs typeface="Traditional Arabic" panose="020B0604020202020204" pitchFamily="18" charset="-78"/>
            </a:endParaRPr>
          </a:p>
        </p:txBody>
      </p:sp>
      <p:sp>
        <p:nvSpPr>
          <p:cNvPr id="96" name="Text Box 38"/>
          <p:cNvSpPr txBox="1">
            <a:spLocks noChangeArrowheads="1"/>
          </p:cNvSpPr>
          <p:nvPr/>
        </p:nvSpPr>
        <p:spPr bwMode="gray">
          <a:xfrm>
            <a:off x="10915702" y="5688234"/>
            <a:ext cx="1097851" cy="8515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err="1" smtClean="0">
                <a:solidFill>
                  <a:srgbClr val="000000"/>
                </a:solidFill>
                <a:latin typeface="+mn-lt"/>
                <a:cs typeface="Traditional Arabic" panose="020B0604020202020204" pitchFamily="18" charset="-78"/>
              </a:rPr>
              <a:t>Arct</a:t>
            </a:r>
            <a:r>
              <a:rPr lang="en-US" sz="1400" dirty="0" smtClean="0">
                <a:solidFill>
                  <a:srgbClr val="000000"/>
                </a:solidFill>
                <a:latin typeface="+mn-lt"/>
                <a:cs typeface="Traditional Arabic" panose="020B0604020202020204" pitchFamily="18" charset="-78"/>
              </a:rPr>
              <a:t> : 1</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DBA : 0</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Tester:  0</a:t>
            </a:r>
            <a:endParaRPr lang="en-US" sz="1400" dirty="0" smtClean="0">
              <a:solidFill>
                <a:srgbClr val="000000"/>
              </a:solidFill>
              <a:latin typeface="+mn-lt"/>
              <a:cs typeface="Traditional Arabic" panose="020B0604020202020204" pitchFamily="18" charset="-78"/>
            </a:endParaRPr>
          </a:p>
        </p:txBody>
      </p:sp>
      <p:sp>
        <p:nvSpPr>
          <p:cNvPr id="98" name="Text Box 38"/>
          <p:cNvSpPr txBox="1">
            <a:spLocks noChangeArrowheads="1"/>
          </p:cNvSpPr>
          <p:nvPr/>
        </p:nvSpPr>
        <p:spPr bwMode="gray">
          <a:xfrm>
            <a:off x="3943935" y="5313220"/>
            <a:ext cx="2946364"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indent="0" algn="just">
              <a:spcBef>
                <a:spcPts val="600"/>
              </a:spcBef>
              <a:spcAft>
                <a:spcPts val="200"/>
              </a:spcAft>
              <a:buClr>
                <a:schemeClr val="tx2">
                  <a:lumMod val="75000"/>
                </a:schemeClr>
              </a:buClr>
              <a:buSzPct val="120000"/>
              <a:buFont typeface="Arial" panose="020B0604020202020204" pitchFamily="34" charset="0"/>
              <a:buNone/>
              <a:defRPr/>
            </a:pPr>
            <a:endParaRPr lang="en-US" sz="1200" b="1" dirty="0" smtClean="0">
              <a:solidFill>
                <a:srgbClr val="000000"/>
              </a:solidFill>
              <a:latin typeface="+mn-lt"/>
              <a:cs typeface="Traditional Arabic" panose="020B0604020202020204" pitchFamily="18" charset="-78"/>
            </a:endParaRPr>
          </a:p>
        </p:txBody>
      </p:sp>
      <p:sp>
        <p:nvSpPr>
          <p:cNvPr id="64" name="Oval 63"/>
          <p:cNvSpPr/>
          <p:nvPr/>
        </p:nvSpPr>
        <p:spPr>
          <a:xfrm>
            <a:off x="6212483" y="953125"/>
            <a:ext cx="210358" cy="1827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155289" y="197771"/>
            <a:ext cx="1904412" cy="469755"/>
          </a:xfrm>
          <a:prstGeom prst="rect">
            <a:avLst/>
          </a:prstGeom>
        </p:spPr>
      </p:pic>
      <p:sp>
        <p:nvSpPr>
          <p:cNvPr id="10" name="Oval 9"/>
          <p:cNvSpPr/>
          <p:nvPr/>
        </p:nvSpPr>
        <p:spPr>
          <a:xfrm>
            <a:off x="8109051" y="2575719"/>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p>
            <a:pPr algn="ctr"/>
            <a:endParaRPr lang="en-US"/>
          </a:p>
        </p:txBody>
      </p:sp>
      <p:sp>
        <p:nvSpPr>
          <p:cNvPr id="12" name="Oval 11"/>
          <p:cNvSpPr/>
          <p:nvPr/>
        </p:nvSpPr>
        <p:spPr>
          <a:xfrm>
            <a:off x="8109051" y="3437414"/>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15" name="Oval 14"/>
          <p:cNvSpPr/>
          <p:nvPr/>
        </p:nvSpPr>
        <p:spPr>
          <a:xfrm>
            <a:off x="8109051" y="2170589"/>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p>
            <a:pPr algn="ctr"/>
            <a:endParaRPr lang="en-US"/>
          </a:p>
        </p:txBody>
      </p:sp>
      <p:sp>
        <p:nvSpPr>
          <p:cNvPr id="16" name="Oval 15"/>
          <p:cNvSpPr/>
          <p:nvPr/>
        </p:nvSpPr>
        <p:spPr>
          <a:xfrm>
            <a:off x="8110114" y="3004282"/>
            <a:ext cx="210358" cy="18279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p>
            <a:pPr algn="ctr"/>
            <a:endParaRPr lang="en-US"/>
          </a:p>
        </p:txBody>
      </p:sp>
      <p:sp>
        <p:nvSpPr>
          <p:cNvPr id="17" name="Oval 16"/>
          <p:cNvSpPr/>
          <p:nvPr/>
        </p:nvSpPr>
        <p:spPr>
          <a:xfrm>
            <a:off x="8122814" y="3782157"/>
            <a:ext cx="210358" cy="18279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25"/>
          <p:cNvSpPr>
            <a:spLocks noChangeArrowheads="1"/>
          </p:cNvSpPr>
          <p:nvPr/>
        </p:nvSpPr>
        <p:spPr bwMode="gray">
          <a:xfrm>
            <a:off x="3856750" y="2315182"/>
            <a:ext cx="3207841" cy="2714728"/>
          </a:xfrm>
          <a:prstGeom prst="rect">
            <a:avLst/>
          </a:prstGeom>
          <a:solidFill>
            <a:schemeClr val="bg1"/>
          </a:solidFill>
          <a:ln w="19050">
            <a:solidFill>
              <a:schemeClr val="tx1"/>
            </a:solidFill>
            <a:miter lim="800000"/>
          </a:ln>
        </p:spPr>
        <p:txBody>
          <a:bodyPr/>
          <a:lstStyle/>
          <a:p>
            <a:pPr marL="171450" indent="-171450" defTabSz="914400">
              <a:buFont typeface="Arial" panose="020B0604020202020204" pitchFamily="34" charset="0"/>
              <a:buChar char="•"/>
            </a:pPr>
            <a:endParaRPr lang="en-US" sz="1200" dirty="0">
              <a:solidFill>
                <a:srgbClr val="FF0000"/>
              </a:solidFill>
            </a:endParaRPr>
          </a:p>
        </p:txBody>
      </p:sp>
      <p:sp>
        <p:nvSpPr>
          <p:cNvPr id="54" name="Rectangle 27"/>
          <p:cNvSpPr>
            <a:spLocks noChangeArrowheads="1"/>
          </p:cNvSpPr>
          <p:nvPr/>
        </p:nvSpPr>
        <p:spPr bwMode="gray">
          <a:xfrm>
            <a:off x="144774" y="923809"/>
            <a:ext cx="6920101" cy="1272717"/>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53" name="Rectangle 27"/>
          <p:cNvSpPr>
            <a:spLocks noChangeArrowheads="1"/>
          </p:cNvSpPr>
          <p:nvPr/>
        </p:nvSpPr>
        <p:spPr bwMode="gray">
          <a:xfrm>
            <a:off x="144775" y="2315182"/>
            <a:ext cx="3637764" cy="4224568"/>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5" name="Rectangle 4"/>
          <p:cNvSpPr/>
          <p:nvPr/>
        </p:nvSpPr>
        <p:spPr>
          <a:xfrm>
            <a:off x="2223862" y="0"/>
            <a:ext cx="7754875" cy="786943"/>
          </a:xfrm>
          <a:prstGeom prst="rect">
            <a:avLst/>
          </a:prstGeom>
          <a:solidFill>
            <a:srgbClr val="FF0000"/>
          </a:solidFill>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7" name="Text Box 38"/>
          <p:cNvSpPr txBox="1">
            <a:spLocks noChangeArrowheads="1"/>
          </p:cNvSpPr>
          <p:nvPr/>
        </p:nvSpPr>
        <p:spPr bwMode="gray">
          <a:xfrm>
            <a:off x="180137" y="2628973"/>
            <a:ext cx="3534980" cy="18618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buFont typeface="Arial" panose="020B0604020202020204" pitchFamily="34" charset="0"/>
              <a:buChar char="•"/>
            </a:pPr>
            <a:r>
              <a:rPr lang="en-US" sz="1200" dirty="0">
                <a:solidFill>
                  <a:srgbClr val="000000"/>
                </a:solidFill>
                <a:latin typeface="Trebuchet MS" panose="020B0603020202020204" pitchFamily="34" charset="0"/>
                <a:cs typeface="Traditional Arabic" panose="020B0604020202020204" pitchFamily="18" charset="-78"/>
              </a:rPr>
              <a:t>Shared latest updated project plan with Emcure team</a:t>
            </a:r>
            <a:endParaRPr lang="en-US" sz="1200" dirty="0">
              <a:solidFill>
                <a:srgbClr val="000000"/>
              </a:solidFill>
              <a:latin typeface="Trebuchet MS" panose="020B0603020202020204" pitchFamily="34" charset="0"/>
              <a:cs typeface="Traditional Arabic" panose="020B0604020202020204" pitchFamily="18" charset="-78"/>
            </a:endParaRPr>
          </a:p>
          <a:p>
            <a:pPr marL="171450" indent="-171450" algn="just">
              <a:spcBef>
                <a:spcPts val="600"/>
              </a:spcBef>
              <a:buFont typeface="Arial" panose="020B0604020202020204" pitchFamily="34" charset="0"/>
              <a:buChar char="•"/>
            </a:pPr>
            <a:r>
              <a:rPr lang="en-US" sz="1200" dirty="0">
                <a:solidFill>
                  <a:srgbClr val="000000"/>
                </a:solidFill>
                <a:latin typeface="Trebuchet MS" panose="020B0603020202020204" pitchFamily="34" charset="0"/>
                <a:cs typeface="Traditional Arabic" panose="020B0604020202020204" pitchFamily="18" charset="-78"/>
                <a:sym typeface="+mn-ea"/>
              </a:rPr>
              <a:t>Finalizing PIDF &amp; IPD module</a:t>
            </a:r>
            <a:endParaRPr lang="en-US" sz="1200" dirty="0">
              <a:solidFill>
                <a:srgbClr val="000000"/>
              </a:solidFill>
              <a:latin typeface="Trebuchet MS" panose="020B0603020202020204" pitchFamily="34" charset="0"/>
              <a:cs typeface="Traditional Arabic" panose="020B0604020202020204" pitchFamily="18" charset="-78"/>
            </a:endParaRPr>
          </a:p>
          <a:p>
            <a:pPr marL="171450" indent="-171450" algn="just">
              <a:spcBef>
                <a:spcPts val="600"/>
              </a:spcBef>
              <a:buFont typeface="Arial" panose="020B0604020202020204" pitchFamily="34" charset="0"/>
              <a:buChar char="•"/>
            </a:pPr>
            <a:r>
              <a:rPr lang="en-US" sz="1200" dirty="0">
                <a:solidFill>
                  <a:srgbClr val="000000"/>
                </a:solidFill>
                <a:latin typeface="Trebuchet MS" panose="020B0603020202020204" pitchFamily="34" charset="0"/>
                <a:cs typeface="Traditional Arabic" panose="020B0604020202020204" pitchFamily="18" charset="-78"/>
              </a:rPr>
              <a:t>Completed Auth implementation</a:t>
            </a:r>
            <a:endParaRPr lang="en-US" sz="1200" dirty="0">
              <a:solidFill>
                <a:srgbClr val="000000"/>
              </a:solidFill>
              <a:latin typeface="Trebuchet MS" panose="020B0603020202020204" pitchFamily="34" charset="0"/>
              <a:cs typeface="Traditional Arabic" panose="020B0604020202020204" pitchFamily="18" charset="-78"/>
            </a:endParaRPr>
          </a:p>
          <a:p>
            <a:pPr marL="171450" indent="-171450" algn="just">
              <a:spcBef>
                <a:spcPts val="600"/>
              </a:spcBef>
              <a:buFont typeface="Arial" panose="020B0604020202020204" pitchFamily="34" charset="0"/>
              <a:buChar char="•"/>
            </a:pPr>
            <a:r>
              <a:rPr lang="en-US" sz="1200" dirty="0">
                <a:solidFill>
                  <a:srgbClr val="000000"/>
                </a:solidFill>
                <a:latin typeface="Trebuchet MS" panose="020B0603020202020204" pitchFamily="34" charset="0"/>
                <a:cs typeface="Traditional Arabic" panose="020B0604020202020204" pitchFamily="18" charset="-78"/>
              </a:rPr>
              <a:t>Completed Audit logging integration in PIDF module.</a:t>
            </a:r>
            <a:endParaRPr lang="en-US" sz="1200" dirty="0">
              <a:solidFill>
                <a:srgbClr val="000000"/>
              </a:solidFill>
              <a:latin typeface="Trebuchet MS" panose="020B0603020202020204" pitchFamily="34" charset="0"/>
              <a:cs typeface="Traditional Arabic" panose="020B0604020202020204" pitchFamily="18" charset="-78"/>
            </a:endParaRPr>
          </a:p>
          <a:p>
            <a:pPr marL="171450" indent="-171450" algn="just">
              <a:spcBef>
                <a:spcPts val="600"/>
              </a:spcBef>
              <a:buFont typeface="Arial" panose="020B0604020202020204" pitchFamily="34" charset="0"/>
              <a:buChar char="•"/>
            </a:pPr>
            <a:endParaRPr lang="en-US" sz="1200" dirty="0">
              <a:solidFill>
                <a:srgbClr val="000000"/>
              </a:solidFill>
              <a:latin typeface="Trebuchet MS" panose="020B0603020202020204" pitchFamily="34" charset="0"/>
              <a:cs typeface="Traditional Arabic" panose="020B0604020202020204" pitchFamily="18" charset="-78"/>
            </a:endParaRPr>
          </a:p>
          <a:p>
            <a:pPr marL="171450" indent="-171450" algn="just">
              <a:spcBef>
                <a:spcPts val="600"/>
              </a:spcBef>
              <a:buFont typeface="Arial" panose="020B0604020202020204" pitchFamily="34" charset="0"/>
              <a:buChar char="•"/>
            </a:pPr>
            <a:endParaRPr lang="en-US" sz="1200" dirty="0">
              <a:solidFill>
                <a:srgbClr val="000000"/>
              </a:solidFill>
              <a:latin typeface="Trebuchet MS" panose="020B0603020202020204" pitchFamily="34" charset="0"/>
              <a:cs typeface="Traditional Arabic" panose="020B0604020202020204" pitchFamily="18" charset="-78"/>
            </a:endParaRPr>
          </a:p>
        </p:txBody>
      </p:sp>
      <p:sp>
        <p:nvSpPr>
          <p:cNvPr id="2" name="Rectangle 1"/>
          <p:cNvSpPr/>
          <p:nvPr/>
        </p:nvSpPr>
        <p:spPr>
          <a:xfrm>
            <a:off x="7491917" y="6591823"/>
            <a:ext cx="91416" cy="99647"/>
          </a:xfrm>
          <a:prstGeom prst="rect">
            <a:avLst/>
          </a:prstGeom>
          <a:gradFill flip="none" rotWithShape="1">
            <a:gsLst>
              <a:gs pos="0">
                <a:schemeClr val="bg1">
                  <a:lumMod val="65000"/>
                </a:schemeClr>
              </a:gs>
              <a:gs pos="17000">
                <a:schemeClr val="bg1">
                  <a:lumMod val="85000"/>
                  <a:shade val="67500"/>
                  <a:satMod val="115000"/>
                </a:schemeClr>
              </a:gs>
              <a:gs pos="59000">
                <a:schemeClr val="bg1">
                  <a:lumMod val="85000"/>
                  <a:shade val="100000"/>
                  <a:satMod val="115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91439" tIns="45719" rIns="91439" bIns="45719" rtlCol="0" anchor="ctr"/>
          <a:lstStyle/>
          <a:p>
            <a:pPr algn="ctr" defTabSz="914400"/>
            <a:endParaRPr lang="en-US" dirty="0">
              <a:solidFill>
                <a:prstClr val="white"/>
              </a:solidFill>
            </a:endParaRPr>
          </a:p>
        </p:txBody>
      </p:sp>
      <p:sp>
        <p:nvSpPr>
          <p:cNvPr id="61" name="Rectangle 27"/>
          <p:cNvSpPr>
            <a:spLocks noChangeArrowheads="1"/>
          </p:cNvSpPr>
          <p:nvPr/>
        </p:nvSpPr>
        <p:spPr bwMode="gray">
          <a:xfrm>
            <a:off x="7132015" y="5336143"/>
            <a:ext cx="2498820" cy="1495043"/>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69" name="Text Box 38"/>
          <p:cNvSpPr txBox="1">
            <a:spLocks noChangeArrowheads="1"/>
          </p:cNvSpPr>
          <p:nvPr/>
        </p:nvSpPr>
        <p:spPr bwMode="gray">
          <a:xfrm>
            <a:off x="7214241" y="5274628"/>
            <a:ext cx="1513051"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ct val="15000"/>
              </a:spcBef>
              <a:spcAft>
                <a:spcPct val="15000"/>
              </a:spcAft>
              <a:buClr>
                <a:prstClr val="white">
                  <a:lumMod val="50000"/>
                </a:prstClr>
              </a:buClr>
            </a:pPr>
            <a:r>
              <a:rPr lang="en-US" sz="1200" b="1" dirty="0" smtClean="0">
                <a:solidFill>
                  <a:srgbClr val="FF0000"/>
                </a:solidFill>
                <a:latin typeface="Trebuchet MS" panose="020B0603020202020204" pitchFamily="34" charset="0"/>
              </a:rPr>
              <a:t>Key Action Items</a:t>
            </a:r>
            <a:endParaRPr lang="en-US" sz="1200" b="1" dirty="0">
              <a:solidFill>
                <a:srgbClr val="FF0000"/>
              </a:solidFill>
              <a:latin typeface="Trebuchet MS" panose="020B0603020202020204" pitchFamily="34" charset="0"/>
            </a:endParaRPr>
          </a:p>
        </p:txBody>
      </p:sp>
      <p:grpSp>
        <p:nvGrpSpPr>
          <p:cNvPr id="9" name="Group 8"/>
          <p:cNvGrpSpPr/>
          <p:nvPr/>
        </p:nvGrpSpPr>
        <p:grpSpPr>
          <a:xfrm>
            <a:off x="7132014" y="923809"/>
            <a:ext cx="5007659" cy="4287526"/>
            <a:chOff x="5332393" y="1176805"/>
            <a:chExt cx="3779368" cy="2114563"/>
          </a:xfrm>
        </p:grpSpPr>
        <p:sp>
          <p:nvSpPr>
            <p:cNvPr id="65" name="Rectangle 3"/>
            <p:cNvSpPr>
              <a:spLocks noChangeArrowheads="1"/>
            </p:cNvSpPr>
            <p:nvPr/>
          </p:nvSpPr>
          <p:spPr bwMode="gray">
            <a:xfrm>
              <a:off x="5332393" y="1176805"/>
              <a:ext cx="3779368" cy="2114563"/>
            </a:xfrm>
            <a:prstGeom prst="rect">
              <a:avLst/>
            </a:prstGeom>
            <a:solidFill>
              <a:srgbClr val="FFFFFF"/>
            </a:solidFill>
            <a:ln w="19050">
              <a:solidFill>
                <a:schemeClr val="tx1"/>
              </a:solidFill>
              <a:miter lim="800000"/>
            </a:ln>
          </p:spPr>
          <p:txBody>
            <a:bodyPr wrap="none" anchor="ctr"/>
            <a:lstStyle/>
            <a:p>
              <a:pPr algn="ctr" defTabSz="914400"/>
              <a:endParaRPr lang="en-US" sz="2400" dirty="0">
                <a:solidFill>
                  <a:prstClr val="black"/>
                </a:solidFill>
              </a:endParaRPr>
            </a:p>
          </p:txBody>
        </p:sp>
        <p:sp>
          <p:nvSpPr>
            <p:cNvPr id="66" name="Text Box 38"/>
            <p:cNvSpPr txBox="1">
              <a:spLocks noChangeArrowheads="1"/>
            </p:cNvSpPr>
            <p:nvPr/>
          </p:nvSpPr>
          <p:spPr bwMode="gray">
            <a:xfrm>
              <a:off x="5386366" y="1187468"/>
              <a:ext cx="1703647" cy="92845"/>
            </a:xfrm>
            <a:prstGeom prst="rect">
              <a:avLst/>
            </a:prstGeom>
            <a:solidFill>
              <a:schemeClr val="bg1"/>
            </a:solidFill>
            <a:ln w="9525">
              <a:solidFill>
                <a:schemeClr val="bg1"/>
              </a:solidFill>
              <a:miter lim="800000"/>
            </a:ln>
          </p:spPr>
          <p:txBody>
            <a:bodyPr wrap="square" tIns="0"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defTabSz="914400">
                <a:spcBef>
                  <a:spcPct val="15000"/>
                </a:spcBef>
                <a:spcAft>
                  <a:spcPct val="15000"/>
                </a:spcAft>
                <a:buClr>
                  <a:srgbClr val="006699"/>
                </a:buClr>
              </a:pPr>
              <a:r>
                <a:rPr lang="en-US" sz="1200" b="1" dirty="0">
                  <a:solidFill>
                    <a:srgbClr val="FF0000"/>
                  </a:solidFill>
                  <a:latin typeface="Trebuchet MS" panose="020B0603020202020204" pitchFamily="34" charset="0"/>
                </a:rPr>
                <a:t>Planned Key Milestones</a:t>
              </a:r>
              <a:endParaRPr lang="en-US" sz="1200" b="1" dirty="0">
                <a:solidFill>
                  <a:srgbClr val="FF0000"/>
                </a:solidFill>
                <a:latin typeface="Trebuchet MS" panose="020B0603020202020204" pitchFamily="34" charset="0"/>
              </a:endParaRPr>
            </a:p>
          </p:txBody>
        </p:sp>
      </p:grpSp>
      <p:sp>
        <p:nvSpPr>
          <p:cNvPr id="50" name="Rectangle 3"/>
          <p:cNvSpPr>
            <a:spLocks noChangeArrowheads="1"/>
          </p:cNvSpPr>
          <p:nvPr/>
        </p:nvSpPr>
        <p:spPr bwMode="gray">
          <a:xfrm>
            <a:off x="144774" y="6586377"/>
            <a:ext cx="6920101" cy="244809"/>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51" name="Text Box 38"/>
          <p:cNvSpPr txBox="1">
            <a:spLocks noChangeArrowheads="1"/>
          </p:cNvSpPr>
          <p:nvPr/>
        </p:nvSpPr>
        <p:spPr bwMode="gray">
          <a:xfrm>
            <a:off x="187851" y="6634852"/>
            <a:ext cx="1410876" cy="1692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defTabSz="914400">
              <a:spcBef>
                <a:spcPct val="15000"/>
              </a:spcBef>
              <a:spcAft>
                <a:spcPct val="15000"/>
              </a:spcAft>
              <a:buClr>
                <a:srgbClr val="006699"/>
              </a:buClr>
            </a:pPr>
            <a:r>
              <a:rPr lang="en-US" sz="1100" b="1" dirty="0">
                <a:solidFill>
                  <a:srgbClr val="FF0000"/>
                </a:solidFill>
                <a:latin typeface="Trebuchet MS" panose="020B0603020202020204" pitchFamily="34" charset="0"/>
              </a:rPr>
              <a:t>Milestone Legend</a:t>
            </a:r>
            <a:endParaRPr lang="en-US" sz="1100" b="1" dirty="0">
              <a:solidFill>
                <a:srgbClr val="FF0000"/>
              </a:solidFill>
              <a:latin typeface="Trebuchet MS" panose="020B0603020202020204" pitchFamily="34" charset="0"/>
            </a:endParaRPr>
          </a:p>
        </p:txBody>
      </p:sp>
      <p:sp>
        <p:nvSpPr>
          <p:cNvPr id="47" name="Rectangle 46"/>
          <p:cNvSpPr/>
          <p:nvPr/>
        </p:nvSpPr>
        <p:spPr>
          <a:xfrm>
            <a:off x="155289" y="5313220"/>
            <a:ext cx="3579795" cy="1107994"/>
          </a:xfrm>
          <a:prstGeom prst="rect">
            <a:avLst/>
          </a:prstGeom>
        </p:spPr>
        <p:txBody>
          <a:bodyPr wrap="square" lIns="91439" tIns="45719" rIns="91439" bIns="45719">
            <a:spAutoFit/>
          </a:bodyPr>
          <a:lstStyle/>
          <a:p>
            <a:pPr marL="304800" indent="-304800" defTabSz="914400">
              <a:buFont typeface="+mj-lt"/>
              <a:buAutoNum type="arabicPeriod"/>
            </a:pPr>
            <a:endParaRPr lang="en-US" sz="1100" dirty="0">
              <a:solidFill>
                <a:prstClr val="black"/>
              </a:solidFill>
              <a:latin typeface="Trebuchet MS" panose="020B0603020202020204" pitchFamily="34" charset="0"/>
            </a:endParaRPr>
          </a:p>
          <a:p>
            <a:pPr defTabSz="914400"/>
            <a:endParaRPr lang="en-US" sz="1100" dirty="0">
              <a:solidFill>
                <a:prstClr val="black"/>
              </a:solidFill>
            </a:endParaRPr>
          </a:p>
          <a:p>
            <a:pPr marL="304800" indent="-304800" defTabSz="914400">
              <a:buFont typeface="+mj-lt"/>
              <a:buAutoNum type="arabicPeriod"/>
            </a:pPr>
            <a:endParaRPr lang="en-US" sz="1100" dirty="0">
              <a:solidFill>
                <a:prstClr val="black"/>
              </a:solidFill>
            </a:endParaRPr>
          </a:p>
          <a:p>
            <a:pPr marL="228600" indent="-228600" defTabSz="914400">
              <a:buFont typeface="Arial" panose="020B0604020202020204" pitchFamily="34" charset="0"/>
              <a:buChar char="•"/>
            </a:pPr>
            <a:endParaRPr lang="en-US" sz="1100" dirty="0">
              <a:solidFill>
                <a:prstClr val="black"/>
              </a:solidFill>
            </a:endParaRPr>
          </a:p>
          <a:p>
            <a:pPr marL="228600" indent="-228600" defTabSz="914400">
              <a:buFont typeface="Arial" panose="020B0604020202020204" pitchFamily="34" charset="0"/>
              <a:buChar char="•"/>
            </a:pPr>
            <a:endParaRPr lang="en-US" sz="1100" dirty="0">
              <a:solidFill>
                <a:prstClr val="black"/>
              </a:solidFill>
            </a:endParaRPr>
          </a:p>
          <a:p>
            <a:pPr marL="228600" indent="-228600" defTabSz="914400">
              <a:buClr>
                <a:srgbClr val="44546A">
                  <a:lumMod val="75000"/>
                </a:srgbClr>
              </a:buClr>
              <a:buSzPct val="120000"/>
              <a:buFont typeface="Arial" panose="020B0604020202020204" pitchFamily="34" charset="0"/>
              <a:buChar char="•"/>
              <a:defRPr/>
            </a:pPr>
            <a:endParaRPr lang="en-US" sz="1100" dirty="0">
              <a:solidFill>
                <a:prstClr val="black"/>
              </a:solidFill>
              <a:latin typeface="Trebuchet MS" panose="020B0603020202020204" pitchFamily="34" charset="0"/>
            </a:endParaRPr>
          </a:p>
        </p:txBody>
      </p:sp>
      <p:sp>
        <p:nvSpPr>
          <p:cNvPr id="38" name="Rectangle 37"/>
          <p:cNvSpPr/>
          <p:nvPr/>
        </p:nvSpPr>
        <p:spPr>
          <a:xfrm>
            <a:off x="2230994" y="-23270"/>
            <a:ext cx="3678877" cy="461663"/>
          </a:xfrm>
          <a:prstGeom prst="rect">
            <a:avLst/>
          </a:prstGeom>
        </p:spPr>
        <p:txBody>
          <a:bodyPr wrap="square" lIns="91439" tIns="45719" rIns="91439" bIns="45719">
            <a:spAutoFit/>
          </a:bodyPr>
          <a:lstStyle/>
          <a:p>
            <a:r>
              <a:rPr lang="en-US" sz="2400" b="1" dirty="0" smtClean="0">
                <a:solidFill>
                  <a:schemeClr val="bg1"/>
                </a:solidFill>
                <a:latin typeface="Trebuchet MS" panose="020B0603020202020204" pitchFamily="34" charset="0"/>
              </a:rPr>
              <a:t>NPD Web Application</a:t>
            </a:r>
            <a:endParaRPr lang="en-US" sz="2400" dirty="0">
              <a:solidFill>
                <a:schemeClr val="bg1"/>
              </a:solidFill>
              <a:latin typeface="Trebuchet MS" panose="020B0603020202020204" pitchFamily="34" charset="0"/>
            </a:endParaRPr>
          </a:p>
        </p:txBody>
      </p:sp>
      <p:cxnSp>
        <p:nvCxnSpPr>
          <p:cNvPr id="39" name="Straight Connector 38"/>
          <p:cNvCxnSpPr/>
          <p:nvPr/>
        </p:nvCxnSpPr>
        <p:spPr>
          <a:xfrm flipV="1">
            <a:off x="17685" y="826722"/>
            <a:ext cx="12174315" cy="537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 Box 38"/>
          <p:cNvSpPr txBox="1">
            <a:spLocks noChangeArrowheads="1"/>
          </p:cNvSpPr>
          <p:nvPr/>
        </p:nvSpPr>
        <p:spPr bwMode="gray">
          <a:xfrm>
            <a:off x="3890536" y="2575577"/>
            <a:ext cx="3125143" cy="131318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a:solidFill>
                  <a:srgbClr val="000000"/>
                </a:solidFill>
                <a:latin typeface="+mn-lt"/>
                <a:cs typeface="Traditional Arabic" panose="020B0604020202020204" pitchFamily="18" charset="-78"/>
              </a:rPr>
              <a:t>Complete the Epic 1 and schedule meeting for demo of portal.</a:t>
            </a:r>
            <a:endParaRPr lang="en-US" sz="1200" dirty="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a:solidFill>
                  <a:srgbClr val="000000"/>
                </a:solidFill>
                <a:latin typeface="+mn-lt"/>
                <a:cs typeface="Traditional Arabic" panose="020B0604020202020204" pitchFamily="18" charset="-78"/>
              </a:rPr>
              <a:t>On board html designer to provide support over UI</a:t>
            </a:r>
            <a:endParaRPr lang="en-US" sz="1200" dirty="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a:solidFill>
                  <a:srgbClr val="000000"/>
                </a:solidFill>
                <a:latin typeface="+mn-lt"/>
                <a:cs typeface="Traditional Arabic" panose="020B0604020202020204" pitchFamily="18" charset="-78"/>
              </a:rPr>
              <a:t>As Emcure team mentioned about delivery, planning to on board another resource.</a:t>
            </a:r>
            <a:endParaRPr lang="en-US" sz="1200" dirty="0">
              <a:solidFill>
                <a:srgbClr val="000000"/>
              </a:solidFill>
              <a:latin typeface="+mn-lt"/>
              <a:cs typeface="Traditional Arabic" panose="020B0604020202020204" pitchFamily="18" charset="-78"/>
            </a:endParaRPr>
          </a:p>
        </p:txBody>
      </p:sp>
      <p:sp>
        <p:nvSpPr>
          <p:cNvPr id="44" name="Text Box 38"/>
          <p:cNvSpPr txBox="1">
            <a:spLocks noChangeArrowheads="1"/>
          </p:cNvSpPr>
          <p:nvPr/>
        </p:nvSpPr>
        <p:spPr bwMode="gray">
          <a:xfrm>
            <a:off x="286409" y="2255051"/>
            <a:ext cx="248663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a:solidFill>
                  <a:srgbClr val="FF0000"/>
                </a:solidFill>
                <a:latin typeface="Trebuchet MS" panose="020B0603020202020204" pitchFamily="34" charset="0"/>
              </a:rPr>
              <a:t>Accomplishment for </a:t>
            </a:r>
            <a:r>
              <a:rPr lang="en-US" sz="1200" b="1" dirty="0" smtClean="0">
                <a:solidFill>
                  <a:srgbClr val="FF0000"/>
                </a:solidFill>
                <a:latin typeface="Trebuchet MS" panose="020B0603020202020204" pitchFamily="34" charset="0"/>
              </a:rPr>
              <a:t>the week</a:t>
            </a:r>
            <a:endParaRPr lang="en-US" sz="1200" b="1" dirty="0">
              <a:solidFill>
                <a:srgbClr val="FF0000"/>
              </a:solidFill>
              <a:latin typeface="Trebuchet MS" panose="020B0603020202020204" pitchFamily="34" charset="0"/>
            </a:endParaRPr>
          </a:p>
        </p:txBody>
      </p:sp>
      <p:sp>
        <p:nvSpPr>
          <p:cNvPr id="40" name="Rectangle 39"/>
          <p:cNvSpPr/>
          <p:nvPr/>
        </p:nvSpPr>
        <p:spPr>
          <a:xfrm>
            <a:off x="2223746" y="428851"/>
            <a:ext cx="4977765" cy="335915"/>
          </a:xfrm>
          <a:prstGeom prst="rect">
            <a:avLst/>
          </a:prstGeom>
        </p:spPr>
        <p:txBody>
          <a:bodyPr wrap="none" lIns="91376" tIns="45719" rIns="91376" bIns="45719">
            <a:spAutoFit/>
          </a:bodyPr>
          <a:lstStyle/>
          <a:p>
            <a:pPr defTabSz="913765"/>
            <a:r>
              <a:rPr lang="en-US" sz="1600" b="1" dirty="0">
                <a:solidFill>
                  <a:schemeClr val="bg1"/>
                </a:solidFill>
              </a:rPr>
              <a:t>Status update </a:t>
            </a:r>
            <a:r>
              <a:rPr lang="en-US" sz="1600" b="1" dirty="0" smtClean="0">
                <a:solidFill>
                  <a:schemeClr val="bg1"/>
                </a:solidFill>
              </a:rPr>
              <a:t>for the week 23</a:t>
            </a:r>
            <a:r>
              <a:rPr lang="en-US" sz="1600" b="1" baseline="30000" dirty="0" smtClean="0">
                <a:solidFill>
                  <a:schemeClr val="bg1"/>
                </a:solidFill>
              </a:rPr>
              <a:t>rd</a:t>
            </a:r>
            <a:r>
              <a:rPr lang="en-US" sz="1600" b="1" dirty="0" smtClean="0">
                <a:solidFill>
                  <a:schemeClr val="bg1"/>
                </a:solidFill>
              </a:rPr>
              <a:t> Jan 2023 to 27</a:t>
            </a:r>
            <a:r>
              <a:rPr lang="en-US" sz="1600" b="1" baseline="30000" dirty="0" smtClean="0">
                <a:solidFill>
                  <a:schemeClr val="bg1"/>
                </a:solidFill>
              </a:rPr>
              <a:t>th</a:t>
            </a:r>
            <a:r>
              <a:rPr lang="en-US" sz="1600" b="1" dirty="0" smtClean="0">
                <a:solidFill>
                  <a:schemeClr val="bg1"/>
                </a:solidFill>
              </a:rPr>
              <a:t> Jan 2023</a:t>
            </a:r>
            <a:endParaRPr lang="en-US" sz="1600" b="1" dirty="0">
              <a:solidFill>
                <a:schemeClr val="bg1"/>
              </a:solidFill>
            </a:endParaRPr>
          </a:p>
        </p:txBody>
      </p:sp>
      <p:graphicFrame>
        <p:nvGraphicFramePr>
          <p:cNvPr id="3" name="Table 2"/>
          <p:cNvGraphicFramePr>
            <a:graphicFrameLocks noGrp="1"/>
          </p:cNvGraphicFramePr>
          <p:nvPr/>
        </p:nvGraphicFramePr>
        <p:xfrm>
          <a:off x="7193271" y="1168543"/>
          <a:ext cx="4854236" cy="2578100"/>
        </p:xfrm>
        <a:graphic>
          <a:graphicData uri="http://schemas.openxmlformats.org/drawingml/2006/table">
            <a:tbl>
              <a:tblPr firstRow="1" bandRow="1">
                <a:tableStyleId>{5C22544A-7EE6-4342-B048-85BDC9FD1C3A}</a:tableStyleId>
              </a:tblPr>
              <a:tblGrid>
                <a:gridCol w="1287062"/>
                <a:gridCol w="895848"/>
                <a:gridCol w="858498"/>
                <a:gridCol w="926379"/>
                <a:gridCol w="886449"/>
              </a:tblGrid>
              <a:tr h="477865">
                <a:tc>
                  <a:txBody>
                    <a:bodyPr/>
                    <a:lstStyle/>
                    <a:p>
                      <a:pPr marL="0" algn="ctr" defTabSz="816610" rtl="0" eaLnBrk="1" latinLnBrk="0" hangingPunct="1"/>
                      <a:r>
                        <a:rPr lang="en-GB" sz="1100" kern="1200" dirty="0" smtClean="0">
                          <a:solidFill>
                            <a:schemeClr val="bg1"/>
                          </a:solidFill>
                          <a:latin typeface="Trebuchet MS" panose="020B0603020202020204" pitchFamily="34" charset="0"/>
                          <a:ea typeface="+mn-ea"/>
                          <a:cs typeface="+mn-cs"/>
                        </a:rPr>
                        <a:t>Phase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ctr" defTabSz="816610" rtl="0" eaLnBrk="1" latinLnBrk="0" hangingPunct="1"/>
                      <a:r>
                        <a:rPr lang="en-US" altLang="en-GB" sz="1100" kern="1200" dirty="0" smtClean="0">
                          <a:solidFill>
                            <a:schemeClr val="bg1"/>
                          </a:solidFill>
                          <a:latin typeface="Trebuchet MS" panose="020B0603020202020204" pitchFamily="34" charset="0"/>
                          <a:ea typeface="+mn-ea"/>
                          <a:cs typeface="+mn-cs"/>
                        </a:rPr>
                        <a:t>Plan</a:t>
                      </a:r>
                      <a:r>
                        <a:rPr lang="en-GB" sz="1100" kern="1200" dirty="0" smtClean="0">
                          <a:solidFill>
                            <a:schemeClr val="bg1"/>
                          </a:solidFill>
                          <a:latin typeface="Trebuchet MS" panose="020B0603020202020204" pitchFamily="34" charset="0"/>
                          <a:ea typeface="+mn-ea"/>
                          <a:cs typeface="+mn-cs"/>
                        </a:rPr>
                        <a:t> Start </a:t>
                      </a:r>
                      <a:r>
                        <a:rPr lang="en-GB" sz="1100" kern="1200" dirty="0" smtClean="0">
                          <a:solidFill>
                            <a:schemeClr val="bg1"/>
                          </a:solidFill>
                          <a:latin typeface="Trebuchet MS" panose="020B0603020202020204" pitchFamily="34" charset="0"/>
                          <a:ea typeface="+mn-ea"/>
                          <a:cs typeface="+mn-cs"/>
                        </a:rPr>
                        <a:t>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indent="0" algn="ctr" defTabSz="816610" rtl="0" eaLnBrk="1" fontAlgn="auto" latinLnBrk="0" hangingPunct="1">
                        <a:lnSpc>
                          <a:spcPct val="100000"/>
                        </a:lnSpc>
                        <a:spcBef>
                          <a:spcPts val="0"/>
                        </a:spcBef>
                        <a:spcAft>
                          <a:spcPts val="0"/>
                        </a:spcAft>
                        <a:buClrTx/>
                        <a:buSzTx/>
                        <a:buFontTx/>
                        <a:buNone/>
                        <a:defRPr/>
                      </a:pPr>
                      <a:r>
                        <a:rPr lang="en-US" altLang="en-GB" sz="1100" kern="1200" dirty="0" smtClean="0">
                          <a:solidFill>
                            <a:schemeClr val="bg1"/>
                          </a:solidFill>
                          <a:latin typeface="Trebuchet MS" panose="020B0603020202020204" pitchFamily="34" charset="0"/>
                          <a:ea typeface="+mn-ea"/>
                          <a:cs typeface="+mn-cs"/>
                        </a:rPr>
                        <a:t>Plan </a:t>
                      </a:r>
                      <a:r>
                        <a:rPr lang="en-GB" sz="1100" kern="1200" dirty="0" smtClean="0">
                          <a:solidFill>
                            <a:schemeClr val="bg1"/>
                          </a:solidFill>
                          <a:latin typeface="Trebuchet MS" panose="020B0603020202020204" pitchFamily="34" charset="0"/>
                          <a:ea typeface="+mn-ea"/>
                          <a:cs typeface="+mn-cs"/>
                        </a:rPr>
                        <a:t>End 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ctr" defTabSz="816610" rtl="0" eaLnBrk="1" latinLnBrk="0" hangingPunct="1"/>
                      <a:r>
                        <a:rPr lang="en-GB" sz="1100" kern="1200" dirty="0">
                          <a:solidFill>
                            <a:schemeClr val="bg1"/>
                          </a:solidFill>
                          <a:latin typeface="Trebuchet MS" panose="020B0603020202020204" pitchFamily="34" charset="0"/>
                          <a:ea typeface="+mn-ea"/>
                          <a:cs typeface="+mn-cs"/>
                        </a:rPr>
                        <a:t>Actual </a:t>
                      </a:r>
                      <a:endParaRPr lang="en-GB" sz="1100" kern="1200" dirty="0">
                        <a:solidFill>
                          <a:schemeClr val="bg1"/>
                        </a:solidFill>
                        <a:latin typeface="Trebuchet MS" panose="020B0603020202020204" pitchFamily="34" charset="0"/>
                        <a:ea typeface="+mn-ea"/>
                        <a:cs typeface="+mn-cs"/>
                      </a:endParaRPr>
                    </a:p>
                    <a:p>
                      <a:pPr marL="0" algn="ctr" defTabSz="816610" rtl="0" eaLnBrk="1" latinLnBrk="0" hangingPunct="1"/>
                      <a:r>
                        <a:rPr lang="en-GB" sz="1100" kern="1200" dirty="0" smtClean="0">
                          <a:solidFill>
                            <a:schemeClr val="bg1"/>
                          </a:solidFill>
                          <a:latin typeface="Trebuchet MS" panose="020B0603020202020204" pitchFamily="34" charset="0"/>
                          <a:ea typeface="+mn-ea"/>
                          <a:cs typeface="+mn-cs"/>
                        </a:rPr>
                        <a:t>Start 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l" defTabSz="816610" rtl="0" eaLnBrk="1" latinLnBrk="0" hangingPunct="1"/>
                      <a:r>
                        <a:rPr lang="en-GB" sz="1100" kern="1200" dirty="0">
                          <a:solidFill>
                            <a:schemeClr val="bg1"/>
                          </a:solidFill>
                          <a:latin typeface="Trebuchet MS" panose="020B0603020202020204" pitchFamily="34" charset="0"/>
                          <a:ea typeface="+mn-ea"/>
                          <a:cs typeface="+mn-cs"/>
                        </a:rPr>
                        <a:t>Actual</a:t>
                      </a:r>
                      <a:endParaRPr lang="en-GB" sz="1100" kern="1200" dirty="0">
                        <a:solidFill>
                          <a:schemeClr val="bg1"/>
                        </a:solidFill>
                        <a:latin typeface="Trebuchet MS" panose="020B0603020202020204" pitchFamily="34" charset="0"/>
                        <a:ea typeface="+mn-ea"/>
                        <a:cs typeface="+mn-cs"/>
                      </a:endParaRPr>
                    </a:p>
                    <a:p>
                      <a:pPr marL="0" algn="l" defTabSz="816610" rtl="0" eaLnBrk="1" latinLnBrk="0" hangingPunct="1"/>
                      <a:r>
                        <a:rPr lang="en-GB" sz="1100" kern="1200" dirty="0" smtClean="0">
                          <a:solidFill>
                            <a:schemeClr val="bg1"/>
                          </a:solidFill>
                          <a:latin typeface="Trebuchet MS" panose="020B0603020202020204" pitchFamily="34" charset="0"/>
                          <a:ea typeface="+mn-ea"/>
                          <a:cs typeface="+mn-cs"/>
                        </a:rPr>
                        <a:t>End</a:t>
                      </a:r>
                      <a:r>
                        <a:rPr lang="en-GB" sz="1100" kern="1200" baseline="0" dirty="0" smtClean="0">
                          <a:solidFill>
                            <a:schemeClr val="bg1"/>
                          </a:solidFill>
                          <a:latin typeface="Trebuchet MS" panose="020B0603020202020204" pitchFamily="34" charset="0"/>
                          <a:ea typeface="+mn-ea"/>
                          <a:cs typeface="+mn-cs"/>
                        </a:rPr>
                        <a:t> 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93479">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Kick-Off</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7-Mar-22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7-Mar-22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7-Mar-22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7-Mar-22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1527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Req. </a:t>
                      </a:r>
                      <a:endParaRPr lang="en-US" sz="1000" kern="1200" dirty="0" smtClean="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gathering</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7-Mar-22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15-Apr-22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7-Mar-22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19-Aug-22</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Code </a:t>
                      </a:r>
                      <a:endParaRPr lang="en-US" sz="1000" kern="1200" dirty="0" smtClean="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Analysis</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9-Mar-22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25-Mar-22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11-Mar-22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29-Mar-22</a:t>
                      </a:r>
                      <a:endParaRPr lang="en-US" sz="1000" kern="1200" dirty="0">
                        <a:solidFill>
                          <a:schemeClr val="bg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857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Solution </a:t>
                      </a:r>
                      <a:endParaRPr lang="en-US" sz="1000" kern="1200" dirty="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Architect</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18-Apr-22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13-May-22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sym typeface="+mn-ea"/>
                        </a:rPr>
                        <a:t>15-Dec-22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6-Jan-23</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2672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Database</a:t>
                      </a:r>
                      <a:endParaRPr lang="en-US" sz="1000" kern="1200" dirty="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Design</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18-Apr-22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22-Apr-22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sym typeface="+mn-ea"/>
                        </a:rPr>
                        <a:t>15-Dec-22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30-Dec-22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8570">
                <a:tc>
                  <a:txBody>
                    <a:bodyPr/>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Development</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25-Apr-22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15-Jul-22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sym typeface="+mn-ea"/>
                        </a:rPr>
                        <a:t>26-Dec-22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1" name="Rectangle 10"/>
          <p:cNvSpPr/>
          <p:nvPr/>
        </p:nvSpPr>
        <p:spPr>
          <a:xfrm>
            <a:off x="104054" y="1155854"/>
            <a:ext cx="4419321" cy="1382395"/>
          </a:xfrm>
          <a:prstGeom prst="rect">
            <a:avLst/>
          </a:prstGeom>
        </p:spPr>
        <p:txBody>
          <a:bodyPr wrap="square" lIns="91438" tIns="45719" rIns="91438" bIns="45719">
            <a:spAutoFit/>
          </a:bodyPr>
          <a:lstStyle/>
          <a:p>
            <a:pPr marL="342900" indent="-342900">
              <a:buClr>
                <a:prstClr val="white">
                  <a:lumMod val="50000"/>
                </a:prstClr>
              </a:buClr>
              <a:buAutoNum type="arabicPeriod"/>
            </a:pPr>
            <a:r>
              <a:rPr lang="en-US" altLang="en-IN" sz="1400" dirty="0" smtClean="0">
                <a:solidFill>
                  <a:srgbClr val="000000"/>
                </a:solidFill>
              </a:rPr>
              <a:t>Finalizing the core modules (Masters, Auth, PIDF &amp; IPD) for portal.</a:t>
            </a:r>
            <a:endParaRPr lang="en-US" altLang="en-IN" sz="1400" dirty="0" smtClean="0">
              <a:solidFill>
                <a:srgbClr val="000000"/>
              </a:solidFill>
            </a:endParaRPr>
          </a:p>
          <a:p>
            <a:pPr marL="342900" indent="-342900">
              <a:buClr>
                <a:prstClr val="white">
                  <a:lumMod val="50000"/>
                </a:prstClr>
              </a:buClr>
              <a:buAutoNum type="arabicPeriod"/>
            </a:pPr>
            <a:r>
              <a:rPr lang="en-US" altLang="en-IN" sz="1400" dirty="0" smtClean="0">
                <a:solidFill>
                  <a:srgbClr val="000000"/>
                </a:solidFill>
              </a:rPr>
              <a:t>Begin with further flow modules (PBF, Commercial &amp; Medical)</a:t>
            </a:r>
            <a:endParaRPr lang="en-US" altLang="en-IN" sz="1400" dirty="0" smtClean="0">
              <a:solidFill>
                <a:srgbClr val="000000"/>
              </a:solidFill>
            </a:endParaRPr>
          </a:p>
          <a:p>
            <a:pPr marL="342900" indent="-342900">
              <a:buClr>
                <a:prstClr val="white">
                  <a:lumMod val="50000"/>
                </a:prstClr>
              </a:buClr>
              <a:buAutoNum type="arabicPeriod"/>
            </a:pPr>
            <a:endParaRPr lang="en-US" altLang="en-IN" sz="1400" dirty="0" smtClean="0">
              <a:solidFill>
                <a:srgbClr val="000000"/>
              </a:solidFill>
            </a:endParaRPr>
          </a:p>
          <a:p>
            <a:pPr marL="342900" indent="-342900">
              <a:buClr>
                <a:prstClr val="white">
                  <a:lumMod val="50000"/>
                </a:prstClr>
              </a:buClr>
              <a:buAutoNum type="arabicPeriod"/>
            </a:pPr>
            <a:endParaRPr lang="en-US" altLang="en-IN" sz="1400" dirty="0" smtClean="0">
              <a:solidFill>
                <a:srgbClr val="000000"/>
              </a:solidFill>
            </a:endParaRPr>
          </a:p>
        </p:txBody>
      </p:sp>
      <p:sp>
        <p:nvSpPr>
          <p:cNvPr id="43" name="Rectangle 25"/>
          <p:cNvSpPr>
            <a:spLocks noChangeArrowheads="1"/>
          </p:cNvSpPr>
          <p:nvPr/>
        </p:nvSpPr>
        <p:spPr bwMode="gray">
          <a:xfrm>
            <a:off x="3861708" y="5106086"/>
            <a:ext cx="3191137" cy="1433664"/>
          </a:xfrm>
          <a:prstGeom prst="rect">
            <a:avLst/>
          </a:prstGeom>
          <a:solidFill>
            <a:schemeClr val="bg1"/>
          </a:solidFill>
          <a:ln w="19050">
            <a:solidFill>
              <a:schemeClr val="tx1"/>
            </a:solidFill>
            <a:miter lim="800000"/>
          </a:ln>
        </p:spPr>
        <p:txBody>
          <a:bodyPr/>
          <a:lstStyle/>
          <a:p>
            <a:pPr marL="171450" indent="-171450" defTabSz="914400">
              <a:buFont typeface="Arial" panose="020B0604020202020204" pitchFamily="34" charset="0"/>
              <a:buChar char="•"/>
            </a:pPr>
            <a:endParaRPr lang="en-US" sz="1200" dirty="0">
              <a:solidFill>
                <a:srgbClr val="FF0000"/>
              </a:solidFill>
            </a:endParaRPr>
          </a:p>
        </p:txBody>
      </p:sp>
      <p:sp>
        <p:nvSpPr>
          <p:cNvPr id="94" name="Text Box 38"/>
          <p:cNvSpPr txBox="1">
            <a:spLocks noChangeArrowheads="1"/>
          </p:cNvSpPr>
          <p:nvPr/>
        </p:nvSpPr>
        <p:spPr bwMode="gray">
          <a:xfrm>
            <a:off x="3949652" y="5056232"/>
            <a:ext cx="100287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0" bIns="0">
            <a:spAutoFit/>
          </a:bodyPr>
          <a:lstStyle>
            <a:defPPr>
              <a:defRPr lang="en-US"/>
            </a:defPPr>
            <a:lvl1pPr marL="222250" indent="-222250" defTabSz="914400" eaLnBrk="0" hangingPunct="0">
              <a:spcBef>
                <a:spcPts val="200"/>
              </a:spcBef>
              <a:spcAft>
                <a:spcPct val="15000"/>
              </a:spcAft>
              <a:buClr>
                <a:prstClr val="white">
                  <a:lumMod val="50000"/>
                </a:prstClr>
              </a:buClr>
              <a:defRPr sz="1200" b="1">
                <a:solidFill>
                  <a:srgbClr val="000000"/>
                </a:solidFill>
                <a:latin typeface="Trebuchet MS" panose="020B0603020202020204" pitchFamily="34" charset="0"/>
                <a:cs typeface="Arial" panose="020B0604020202020204" pitchFamily="34" charset="0"/>
              </a:defRPr>
            </a:lvl1pPr>
            <a:lvl2pPr marL="742950" indent="-285750" eaLnBrk="0" hangingPunct="0">
              <a:defRPr sz="1600">
                <a:latin typeface="Arial" panose="020B0604020202020204" pitchFamily="34" charset="0"/>
                <a:cs typeface="Arial" panose="020B0604020202020204" pitchFamily="34" charset="0"/>
              </a:defRPr>
            </a:lvl2pPr>
            <a:lvl3pPr marL="1143000" indent="-228600" eaLnBrk="0" hangingPunct="0">
              <a:defRPr sz="1600">
                <a:latin typeface="Arial" panose="020B0604020202020204" pitchFamily="34" charset="0"/>
                <a:cs typeface="Arial" panose="020B0604020202020204" pitchFamily="34" charset="0"/>
              </a:defRPr>
            </a:lvl3pPr>
            <a:lvl4pPr marL="1600200" indent="-228600" eaLnBrk="0" hangingPunct="0">
              <a:defRPr sz="1600">
                <a:latin typeface="Arial" panose="020B0604020202020204" pitchFamily="34" charset="0"/>
                <a:cs typeface="Arial" panose="020B0604020202020204" pitchFamily="34" charset="0"/>
              </a:defRPr>
            </a:lvl4pPr>
            <a:lvl5pPr marL="2057400" indent="-228600" eaLnBrk="0" hangingPunct="0">
              <a:defRPr sz="1600">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latin typeface="Arial" panose="020B0604020202020204" pitchFamily="34" charset="0"/>
                <a:cs typeface="Arial" panose="020B0604020202020204" pitchFamily="34" charset="0"/>
              </a:defRPr>
            </a:lvl9pPr>
          </a:lstStyle>
          <a:p>
            <a:r>
              <a:rPr lang="en-US" dirty="0">
                <a:solidFill>
                  <a:srgbClr val="FF0000"/>
                </a:solidFill>
              </a:rPr>
              <a:t>Key Risks</a:t>
            </a:r>
            <a:endParaRPr lang="en-US" dirty="0">
              <a:solidFill>
                <a:srgbClr val="FF0000"/>
              </a:solidFill>
            </a:endParaRPr>
          </a:p>
        </p:txBody>
      </p:sp>
      <p:pic>
        <p:nvPicPr>
          <p:cNvPr id="46" name="Picture 45" descr="emcure.com/wp-content/uploads/2021/08/logo.pn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36849" y="237464"/>
            <a:ext cx="1576705" cy="428625"/>
          </a:xfrm>
          <a:prstGeom prst="rect">
            <a:avLst/>
          </a:prstGeom>
          <a:noFill/>
          <a:ln>
            <a:noFill/>
          </a:ln>
        </p:spPr>
      </p:pic>
      <p:sp>
        <p:nvSpPr>
          <p:cNvPr id="52" name="Text Box 38"/>
          <p:cNvSpPr txBox="1">
            <a:spLocks noChangeArrowheads="1"/>
          </p:cNvSpPr>
          <p:nvPr/>
        </p:nvSpPr>
        <p:spPr bwMode="gray">
          <a:xfrm>
            <a:off x="8347006" y="243292"/>
            <a:ext cx="1538461" cy="215444"/>
          </a:xfrm>
          <a:prstGeom prst="rect">
            <a:avLst/>
          </a:prstGeom>
          <a:solidFill>
            <a:srgbClr val="FF0000"/>
          </a:solidFill>
          <a:ln>
            <a:noFill/>
          </a:ln>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lvl="0" algn="just">
              <a:spcBef>
                <a:spcPts val="600"/>
              </a:spcBef>
            </a:pPr>
            <a:r>
              <a:rPr lang="en-US" sz="1400" b="1" dirty="0" smtClean="0">
                <a:solidFill>
                  <a:schemeClr val="bg1"/>
                </a:solidFill>
                <a:latin typeface="Trebuchet MS" panose="020B0603020202020204" pitchFamily="34" charset="0"/>
                <a:cs typeface="Traditional Arabic" panose="020B0604020202020204" pitchFamily="18" charset="-78"/>
              </a:rPr>
              <a:t>PM : Nilesh Jain</a:t>
            </a:r>
            <a:endParaRPr lang="en-US" sz="1400" b="1" dirty="0">
              <a:solidFill>
                <a:schemeClr val="bg1"/>
              </a:solidFill>
              <a:latin typeface="Trebuchet MS" panose="020B0603020202020204" pitchFamily="34" charset="0"/>
              <a:cs typeface="Traditional Arabic" panose="020B0604020202020204" pitchFamily="18" charset="-78"/>
            </a:endParaRPr>
          </a:p>
        </p:txBody>
      </p:sp>
      <p:sp>
        <p:nvSpPr>
          <p:cNvPr id="55" name="Text Box 38"/>
          <p:cNvSpPr txBox="1">
            <a:spLocks noChangeArrowheads="1"/>
          </p:cNvSpPr>
          <p:nvPr/>
        </p:nvSpPr>
        <p:spPr bwMode="gray">
          <a:xfrm>
            <a:off x="286409" y="945429"/>
            <a:ext cx="248663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smtClean="0">
                <a:solidFill>
                  <a:srgbClr val="FF0000"/>
                </a:solidFill>
                <a:latin typeface="Trebuchet MS" panose="020B0603020202020204" pitchFamily="34" charset="0"/>
              </a:rPr>
              <a:t>Project overall progress</a:t>
            </a:r>
            <a:endParaRPr lang="en-US" sz="1200" b="1" dirty="0">
              <a:solidFill>
                <a:srgbClr val="FF0000"/>
              </a:solidFill>
              <a:latin typeface="Trebuchet MS" panose="020B0603020202020204" pitchFamily="34" charset="0"/>
            </a:endParaRPr>
          </a:p>
        </p:txBody>
      </p:sp>
      <p:sp>
        <p:nvSpPr>
          <p:cNvPr id="57" name="Text Box 38"/>
          <p:cNvSpPr txBox="1">
            <a:spLocks noChangeArrowheads="1"/>
          </p:cNvSpPr>
          <p:nvPr/>
        </p:nvSpPr>
        <p:spPr bwMode="gray">
          <a:xfrm>
            <a:off x="3965452" y="2261504"/>
            <a:ext cx="248663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smtClean="0">
                <a:solidFill>
                  <a:srgbClr val="FF0000"/>
                </a:solidFill>
                <a:latin typeface="Trebuchet MS" panose="020B0603020202020204" pitchFamily="34" charset="0"/>
              </a:rPr>
              <a:t>Key activities for next week</a:t>
            </a:r>
            <a:endParaRPr lang="en-US" sz="1200" b="1" dirty="0">
              <a:solidFill>
                <a:srgbClr val="FF0000"/>
              </a:solidFill>
              <a:latin typeface="Trebuchet MS" panose="020B0603020202020204" pitchFamily="34" charset="0"/>
            </a:endParaRPr>
          </a:p>
        </p:txBody>
      </p:sp>
      <p:sp>
        <p:nvSpPr>
          <p:cNvPr id="58" name="Text Box 38"/>
          <p:cNvSpPr txBox="1">
            <a:spLocks noChangeArrowheads="1"/>
          </p:cNvSpPr>
          <p:nvPr/>
        </p:nvSpPr>
        <p:spPr bwMode="gray">
          <a:xfrm>
            <a:off x="2676792" y="6629578"/>
            <a:ext cx="1116554"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Completed</a:t>
            </a:r>
            <a:endParaRPr lang="en-US" sz="1200" dirty="0">
              <a:solidFill>
                <a:srgbClr val="000000"/>
              </a:solidFill>
              <a:latin typeface="+mn-lt"/>
              <a:cs typeface="Traditional Arabic" panose="020B0604020202020204" pitchFamily="18" charset="-78"/>
            </a:endParaRPr>
          </a:p>
        </p:txBody>
      </p:sp>
      <p:sp>
        <p:nvSpPr>
          <p:cNvPr id="59" name="Text Box 38"/>
          <p:cNvSpPr txBox="1">
            <a:spLocks noChangeArrowheads="1"/>
          </p:cNvSpPr>
          <p:nvPr/>
        </p:nvSpPr>
        <p:spPr bwMode="gray">
          <a:xfrm>
            <a:off x="1661737" y="6626949"/>
            <a:ext cx="1249055"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On Track</a:t>
            </a:r>
            <a:endParaRPr lang="en-US" sz="1200" dirty="0">
              <a:solidFill>
                <a:srgbClr val="000000"/>
              </a:solidFill>
              <a:latin typeface="+mn-lt"/>
              <a:cs typeface="Traditional Arabic" panose="020B0604020202020204" pitchFamily="18" charset="-78"/>
            </a:endParaRPr>
          </a:p>
        </p:txBody>
      </p:sp>
      <p:sp>
        <p:nvSpPr>
          <p:cNvPr id="60" name="Text Box 38"/>
          <p:cNvSpPr txBox="1">
            <a:spLocks noChangeArrowheads="1"/>
          </p:cNvSpPr>
          <p:nvPr/>
        </p:nvSpPr>
        <p:spPr bwMode="gray">
          <a:xfrm>
            <a:off x="3846642" y="6617379"/>
            <a:ext cx="132783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At Risk</a:t>
            </a:r>
            <a:endParaRPr lang="en-US" sz="1200" dirty="0">
              <a:solidFill>
                <a:srgbClr val="000000"/>
              </a:solidFill>
              <a:latin typeface="+mn-lt"/>
              <a:cs typeface="Traditional Arabic" panose="020B0604020202020204" pitchFamily="18" charset="-78"/>
            </a:endParaRPr>
          </a:p>
        </p:txBody>
      </p:sp>
      <p:sp>
        <p:nvSpPr>
          <p:cNvPr id="62" name="Text Box 38"/>
          <p:cNvSpPr txBox="1">
            <a:spLocks noChangeArrowheads="1"/>
          </p:cNvSpPr>
          <p:nvPr/>
        </p:nvSpPr>
        <p:spPr bwMode="gray">
          <a:xfrm>
            <a:off x="4778894" y="6619183"/>
            <a:ext cx="132783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Delayed</a:t>
            </a:r>
            <a:endParaRPr lang="en-US" sz="1200" dirty="0">
              <a:solidFill>
                <a:srgbClr val="000000"/>
              </a:solidFill>
              <a:latin typeface="+mn-lt"/>
              <a:cs typeface="Traditional Arabic" panose="020B0604020202020204" pitchFamily="18" charset="-78"/>
            </a:endParaRPr>
          </a:p>
        </p:txBody>
      </p:sp>
      <p:sp>
        <p:nvSpPr>
          <p:cNvPr id="63" name="Text Box 38"/>
          <p:cNvSpPr txBox="1">
            <a:spLocks noChangeArrowheads="1"/>
          </p:cNvSpPr>
          <p:nvPr/>
        </p:nvSpPr>
        <p:spPr bwMode="gray">
          <a:xfrm>
            <a:off x="5759052" y="6627158"/>
            <a:ext cx="128777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Yet to start</a:t>
            </a:r>
            <a:endParaRPr lang="en-US" sz="1200" dirty="0">
              <a:solidFill>
                <a:srgbClr val="000000"/>
              </a:solidFill>
              <a:latin typeface="+mn-lt"/>
              <a:cs typeface="Traditional Arabic" panose="020B0604020202020204" pitchFamily="18" charset="-78"/>
            </a:endParaRPr>
          </a:p>
        </p:txBody>
      </p:sp>
      <p:sp>
        <p:nvSpPr>
          <p:cNvPr id="6" name="Oval 5"/>
          <p:cNvSpPr/>
          <p:nvPr/>
        </p:nvSpPr>
        <p:spPr>
          <a:xfrm>
            <a:off x="3688816" y="6611144"/>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67" name="Oval 66"/>
          <p:cNvSpPr/>
          <p:nvPr/>
        </p:nvSpPr>
        <p:spPr>
          <a:xfrm>
            <a:off x="2548149" y="6614257"/>
            <a:ext cx="210358" cy="18279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68" name="Oval 67"/>
          <p:cNvSpPr/>
          <p:nvPr/>
        </p:nvSpPr>
        <p:spPr>
          <a:xfrm>
            <a:off x="4591641" y="6614571"/>
            <a:ext cx="210358" cy="18279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75" name="Oval 74"/>
          <p:cNvSpPr/>
          <p:nvPr/>
        </p:nvSpPr>
        <p:spPr>
          <a:xfrm>
            <a:off x="5586734" y="6618969"/>
            <a:ext cx="210358" cy="1827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76" name="Oval 75"/>
          <p:cNvSpPr/>
          <p:nvPr/>
        </p:nvSpPr>
        <p:spPr>
          <a:xfrm>
            <a:off x="6727612" y="6608014"/>
            <a:ext cx="210358" cy="18279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 Box 38"/>
          <p:cNvSpPr txBox="1">
            <a:spLocks noChangeArrowheads="1"/>
          </p:cNvSpPr>
          <p:nvPr/>
        </p:nvSpPr>
        <p:spPr bwMode="gray">
          <a:xfrm>
            <a:off x="4394200" y="945429"/>
            <a:ext cx="1843745"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smtClean="0">
                <a:solidFill>
                  <a:srgbClr val="FF0000"/>
                </a:solidFill>
                <a:latin typeface="Trebuchet MS" panose="020B0603020202020204" pitchFamily="34" charset="0"/>
              </a:rPr>
              <a:t>Project  current Status</a:t>
            </a:r>
            <a:endParaRPr lang="en-US" sz="1200" b="1" dirty="0">
              <a:solidFill>
                <a:srgbClr val="FF0000"/>
              </a:solidFill>
              <a:latin typeface="Trebuchet MS" panose="020B0603020202020204" pitchFamily="34" charset="0"/>
            </a:endParaRPr>
          </a:p>
        </p:txBody>
      </p:sp>
      <p:sp>
        <p:nvSpPr>
          <p:cNvPr id="82" name="Oval 81"/>
          <p:cNvSpPr/>
          <p:nvPr/>
        </p:nvSpPr>
        <p:spPr>
          <a:xfrm>
            <a:off x="8109846" y="1755598"/>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 Box 38"/>
          <p:cNvSpPr txBox="1">
            <a:spLocks noChangeArrowheads="1"/>
          </p:cNvSpPr>
          <p:nvPr/>
        </p:nvSpPr>
        <p:spPr bwMode="gray">
          <a:xfrm>
            <a:off x="7193272" y="5740308"/>
            <a:ext cx="2347603" cy="9639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85750" indent="-2857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a:solidFill>
                  <a:srgbClr val="000000"/>
                </a:solidFill>
                <a:latin typeface="+mn-lt"/>
                <a:cs typeface="Traditional Arabic" panose="020B0604020202020204" pitchFamily="18" charset="-78"/>
              </a:rPr>
              <a:t>Host the dev vsersion of application</a:t>
            </a:r>
            <a:endParaRPr lang="en-US" sz="1400" dirty="0">
              <a:solidFill>
                <a:srgbClr val="000000"/>
              </a:solidFill>
              <a:latin typeface="+mn-lt"/>
              <a:cs typeface="Traditional Arabic" panose="020B0604020202020204" pitchFamily="18" charset="-78"/>
            </a:endParaRPr>
          </a:p>
          <a:p>
            <a:pPr marL="285750" indent="-2857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a:solidFill>
                  <a:srgbClr val="000000"/>
                </a:solidFill>
                <a:latin typeface="+mn-lt"/>
                <a:cs typeface="Traditional Arabic" panose="020B0604020202020204" pitchFamily="18" charset="-78"/>
              </a:rPr>
              <a:t>Finalize all the modules for Epic 1</a:t>
            </a:r>
            <a:endParaRPr lang="en-US" sz="1400" dirty="0">
              <a:solidFill>
                <a:srgbClr val="000000"/>
              </a:solidFill>
              <a:latin typeface="+mn-lt"/>
              <a:cs typeface="Traditional Arabic" panose="020B0604020202020204" pitchFamily="18" charset="-78"/>
            </a:endParaRPr>
          </a:p>
        </p:txBody>
      </p:sp>
      <p:sp>
        <p:nvSpPr>
          <p:cNvPr id="89" name="Rectangle 27"/>
          <p:cNvSpPr>
            <a:spLocks noChangeArrowheads="1"/>
          </p:cNvSpPr>
          <p:nvPr/>
        </p:nvSpPr>
        <p:spPr bwMode="gray">
          <a:xfrm>
            <a:off x="9685456" y="5313220"/>
            <a:ext cx="2454217" cy="1517966"/>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90" name="Text Box 38"/>
          <p:cNvSpPr txBox="1">
            <a:spLocks noChangeArrowheads="1"/>
          </p:cNvSpPr>
          <p:nvPr/>
        </p:nvSpPr>
        <p:spPr bwMode="gray">
          <a:xfrm>
            <a:off x="9866992" y="5274628"/>
            <a:ext cx="151305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ct val="15000"/>
              </a:spcBef>
              <a:spcAft>
                <a:spcPct val="15000"/>
              </a:spcAft>
              <a:buClr>
                <a:prstClr val="white">
                  <a:lumMod val="50000"/>
                </a:prstClr>
              </a:buClr>
            </a:pPr>
            <a:r>
              <a:rPr lang="en-US" sz="1200" b="1" dirty="0" smtClean="0">
                <a:solidFill>
                  <a:srgbClr val="FF0000"/>
                </a:solidFill>
                <a:latin typeface="Trebuchet MS" panose="020B0603020202020204" pitchFamily="34" charset="0"/>
              </a:rPr>
              <a:t>Resources</a:t>
            </a:r>
            <a:endParaRPr lang="en-US" sz="1200" b="1" dirty="0">
              <a:solidFill>
                <a:srgbClr val="FF0000"/>
              </a:solidFill>
              <a:latin typeface="Trebuchet MS" panose="020B0603020202020204" pitchFamily="34" charset="0"/>
            </a:endParaRPr>
          </a:p>
        </p:txBody>
      </p:sp>
      <p:sp>
        <p:nvSpPr>
          <p:cNvPr id="95" name="Text Box 38"/>
          <p:cNvSpPr txBox="1">
            <a:spLocks noChangeArrowheads="1"/>
          </p:cNvSpPr>
          <p:nvPr/>
        </p:nvSpPr>
        <p:spPr bwMode="gray">
          <a:xfrm>
            <a:off x="9866992" y="5688235"/>
            <a:ext cx="1048709" cy="8515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PM : 1</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BA : 0</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err="1" smtClean="0">
                <a:solidFill>
                  <a:srgbClr val="000000"/>
                </a:solidFill>
                <a:latin typeface="+mn-lt"/>
                <a:cs typeface="Traditional Arabic" panose="020B0604020202020204" pitchFamily="18" charset="-78"/>
              </a:rPr>
              <a:t>Dev</a:t>
            </a:r>
            <a:r>
              <a:rPr lang="en-US" sz="1400" dirty="0" smtClean="0">
                <a:solidFill>
                  <a:srgbClr val="000000"/>
                </a:solidFill>
                <a:latin typeface="+mn-lt"/>
                <a:cs typeface="Traditional Arabic" panose="020B0604020202020204" pitchFamily="18" charset="-78"/>
              </a:rPr>
              <a:t> : 3</a:t>
            </a:r>
            <a:endParaRPr lang="en-US" sz="1400" dirty="0">
              <a:solidFill>
                <a:srgbClr val="000000"/>
              </a:solidFill>
              <a:latin typeface="+mn-lt"/>
              <a:cs typeface="Traditional Arabic" panose="020B0604020202020204" pitchFamily="18" charset="-78"/>
            </a:endParaRPr>
          </a:p>
        </p:txBody>
      </p:sp>
      <p:sp>
        <p:nvSpPr>
          <p:cNvPr id="96" name="Text Box 38"/>
          <p:cNvSpPr txBox="1">
            <a:spLocks noChangeArrowheads="1"/>
          </p:cNvSpPr>
          <p:nvPr/>
        </p:nvSpPr>
        <p:spPr bwMode="gray">
          <a:xfrm>
            <a:off x="10915702" y="5688234"/>
            <a:ext cx="1097851" cy="8515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err="1" smtClean="0">
                <a:solidFill>
                  <a:srgbClr val="000000"/>
                </a:solidFill>
                <a:latin typeface="+mn-lt"/>
                <a:cs typeface="Traditional Arabic" panose="020B0604020202020204" pitchFamily="18" charset="-78"/>
              </a:rPr>
              <a:t>Arct</a:t>
            </a:r>
            <a:r>
              <a:rPr lang="en-US" sz="1400" dirty="0" smtClean="0">
                <a:solidFill>
                  <a:srgbClr val="000000"/>
                </a:solidFill>
                <a:latin typeface="+mn-lt"/>
                <a:cs typeface="Traditional Arabic" panose="020B0604020202020204" pitchFamily="18" charset="-78"/>
              </a:rPr>
              <a:t> : 1</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DBA : 0</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Tester:  0</a:t>
            </a:r>
            <a:endParaRPr lang="en-US" sz="1400" dirty="0" smtClean="0">
              <a:solidFill>
                <a:srgbClr val="000000"/>
              </a:solidFill>
              <a:latin typeface="+mn-lt"/>
              <a:cs typeface="Traditional Arabic" panose="020B0604020202020204" pitchFamily="18" charset="-78"/>
            </a:endParaRPr>
          </a:p>
        </p:txBody>
      </p:sp>
      <p:sp>
        <p:nvSpPr>
          <p:cNvPr id="98" name="Text Box 38"/>
          <p:cNvSpPr txBox="1">
            <a:spLocks noChangeArrowheads="1"/>
          </p:cNvSpPr>
          <p:nvPr/>
        </p:nvSpPr>
        <p:spPr bwMode="gray">
          <a:xfrm>
            <a:off x="3943935" y="5313220"/>
            <a:ext cx="2946364"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indent="0" algn="just">
              <a:spcBef>
                <a:spcPts val="600"/>
              </a:spcBef>
              <a:spcAft>
                <a:spcPts val="200"/>
              </a:spcAft>
              <a:buClr>
                <a:schemeClr val="tx2">
                  <a:lumMod val="75000"/>
                </a:schemeClr>
              </a:buClr>
              <a:buSzPct val="120000"/>
              <a:buFont typeface="Arial" panose="020B0604020202020204" pitchFamily="34" charset="0"/>
              <a:buNone/>
              <a:defRPr/>
            </a:pPr>
            <a:endParaRPr lang="en-US" sz="1200" b="1" dirty="0" smtClean="0">
              <a:solidFill>
                <a:srgbClr val="000000"/>
              </a:solidFill>
              <a:latin typeface="+mn-lt"/>
              <a:cs typeface="Traditional Arabic" panose="020B0604020202020204" pitchFamily="18" charset="-78"/>
            </a:endParaRPr>
          </a:p>
        </p:txBody>
      </p:sp>
      <p:sp>
        <p:nvSpPr>
          <p:cNvPr id="64" name="Oval 63"/>
          <p:cNvSpPr/>
          <p:nvPr/>
        </p:nvSpPr>
        <p:spPr>
          <a:xfrm>
            <a:off x="6212483" y="953125"/>
            <a:ext cx="210358" cy="1827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155289" y="197771"/>
            <a:ext cx="1904412" cy="469755"/>
          </a:xfrm>
          <a:prstGeom prst="rect">
            <a:avLst/>
          </a:prstGeom>
        </p:spPr>
      </p:pic>
      <p:sp>
        <p:nvSpPr>
          <p:cNvPr id="10" name="Oval 9"/>
          <p:cNvSpPr/>
          <p:nvPr/>
        </p:nvSpPr>
        <p:spPr>
          <a:xfrm>
            <a:off x="8109051" y="2575719"/>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p>
            <a:pPr algn="ctr"/>
            <a:endParaRPr lang="en-US"/>
          </a:p>
        </p:txBody>
      </p:sp>
      <p:sp>
        <p:nvSpPr>
          <p:cNvPr id="12" name="Oval 11"/>
          <p:cNvSpPr/>
          <p:nvPr/>
        </p:nvSpPr>
        <p:spPr>
          <a:xfrm>
            <a:off x="8109051" y="3437414"/>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15" name="Oval 14"/>
          <p:cNvSpPr/>
          <p:nvPr/>
        </p:nvSpPr>
        <p:spPr>
          <a:xfrm>
            <a:off x="8109051" y="2170589"/>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p>
            <a:pPr algn="ctr"/>
            <a:endParaRPr lang="en-US"/>
          </a:p>
        </p:txBody>
      </p:sp>
      <p:sp>
        <p:nvSpPr>
          <p:cNvPr id="16" name="Oval 15"/>
          <p:cNvSpPr/>
          <p:nvPr/>
        </p:nvSpPr>
        <p:spPr>
          <a:xfrm>
            <a:off x="8110114" y="3004282"/>
            <a:ext cx="210358" cy="18279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p>
            <a:pPr algn="ctr"/>
            <a:endParaRPr lang="en-US"/>
          </a:p>
        </p:txBody>
      </p:sp>
      <p:sp>
        <p:nvSpPr>
          <p:cNvPr id="17" name="Oval 16"/>
          <p:cNvSpPr/>
          <p:nvPr/>
        </p:nvSpPr>
        <p:spPr>
          <a:xfrm>
            <a:off x="8122814" y="3782157"/>
            <a:ext cx="210358" cy="18279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25"/>
          <p:cNvSpPr>
            <a:spLocks noChangeArrowheads="1"/>
          </p:cNvSpPr>
          <p:nvPr/>
        </p:nvSpPr>
        <p:spPr bwMode="gray">
          <a:xfrm>
            <a:off x="3856750" y="2315182"/>
            <a:ext cx="3207841" cy="2714728"/>
          </a:xfrm>
          <a:prstGeom prst="rect">
            <a:avLst/>
          </a:prstGeom>
          <a:solidFill>
            <a:schemeClr val="bg1"/>
          </a:solidFill>
          <a:ln w="19050">
            <a:solidFill>
              <a:schemeClr val="tx1"/>
            </a:solidFill>
            <a:miter lim="800000"/>
          </a:ln>
        </p:spPr>
        <p:txBody>
          <a:bodyPr/>
          <a:lstStyle/>
          <a:p>
            <a:pPr marL="171450" indent="-171450" defTabSz="914400">
              <a:buFont typeface="Arial" panose="020B0604020202020204" pitchFamily="34" charset="0"/>
              <a:buChar char="•"/>
            </a:pPr>
            <a:endParaRPr lang="en-US" sz="1200" dirty="0">
              <a:solidFill>
                <a:srgbClr val="FF0000"/>
              </a:solidFill>
            </a:endParaRPr>
          </a:p>
        </p:txBody>
      </p:sp>
      <p:sp>
        <p:nvSpPr>
          <p:cNvPr id="54" name="Rectangle 27"/>
          <p:cNvSpPr>
            <a:spLocks noChangeArrowheads="1"/>
          </p:cNvSpPr>
          <p:nvPr/>
        </p:nvSpPr>
        <p:spPr bwMode="gray">
          <a:xfrm>
            <a:off x="144774" y="923809"/>
            <a:ext cx="6920101" cy="1272717"/>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53" name="Rectangle 27"/>
          <p:cNvSpPr>
            <a:spLocks noChangeArrowheads="1"/>
          </p:cNvSpPr>
          <p:nvPr/>
        </p:nvSpPr>
        <p:spPr bwMode="gray">
          <a:xfrm>
            <a:off x="144775" y="2315182"/>
            <a:ext cx="3637764" cy="4224568"/>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5" name="Rectangle 4"/>
          <p:cNvSpPr/>
          <p:nvPr/>
        </p:nvSpPr>
        <p:spPr>
          <a:xfrm>
            <a:off x="2223862" y="0"/>
            <a:ext cx="7754875" cy="786943"/>
          </a:xfrm>
          <a:prstGeom prst="rect">
            <a:avLst/>
          </a:prstGeom>
          <a:solidFill>
            <a:srgbClr val="FF0000"/>
          </a:solidFill>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7" name="Text Box 38"/>
          <p:cNvSpPr txBox="1">
            <a:spLocks noChangeArrowheads="1"/>
          </p:cNvSpPr>
          <p:nvPr/>
        </p:nvSpPr>
        <p:spPr bwMode="gray">
          <a:xfrm>
            <a:off x="180137" y="2628973"/>
            <a:ext cx="3534980" cy="115379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buFont typeface="Arial" panose="020B0604020202020204" pitchFamily="34" charset="0"/>
              <a:buChar char="•"/>
            </a:pPr>
            <a:r>
              <a:rPr lang="en-US" sz="1200" dirty="0">
                <a:solidFill>
                  <a:srgbClr val="000000"/>
                </a:solidFill>
                <a:latin typeface="Trebuchet MS" panose="020B0603020202020204" pitchFamily="34" charset="0"/>
                <a:cs typeface="Traditional Arabic" panose="020B0604020202020204" pitchFamily="18" charset="-78"/>
              </a:rPr>
              <a:t>Completed PIDF &amp; IPD module</a:t>
            </a:r>
            <a:endParaRPr lang="en-US" sz="1200" dirty="0">
              <a:solidFill>
                <a:srgbClr val="000000"/>
              </a:solidFill>
              <a:latin typeface="Trebuchet MS" panose="020B0603020202020204" pitchFamily="34" charset="0"/>
              <a:cs typeface="Traditional Arabic" panose="020B0604020202020204" pitchFamily="18" charset="-78"/>
            </a:endParaRPr>
          </a:p>
          <a:p>
            <a:pPr marL="171450" indent="-171450" algn="just">
              <a:spcBef>
                <a:spcPts val="600"/>
              </a:spcBef>
              <a:buFont typeface="Arial" panose="020B0604020202020204" pitchFamily="34" charset="0"/>
              <a:buChar char="•"/>
            </a:pPr>
            <a:r>
              <a:rPr lang="en-US" sz="1200" dirty="0">
                <a:solidFill>
                  <a:srgbClr val="000000"/>
                </a:solidFill>
                <a:latin typeface="Trebuchet MS" panose="020B0603020202020204" pitchFamily="34" charset="0"/>
                <a:cs typeface="Traditional Arabic" panose="020B0604020202020204" pitchFamily="18" charset="-78"/>
              </a:rPr>
              <a:t>Implemented role &amp; permission for all the completed modules.</a:t>
            </a:r>
            <a:endParaRPr lang="en-US" sz="1200" dirty="0">
              <a:solidFill>
                <a:srgbClr val="000000"/>
              </a:solidFill>
              <a:latin typeface="Trebuchet MS" panose="020B0603020202020204" pitchFamily="34" charset="0"/>
              <a:cs typeface="Traditional Arabic" panose="020B0604020202020204" pitchFamily="18" charset="-78"/>
            </a:endParaRPr>
          </a:p>
          <a:p>
            <a:pPr marL="171450" indent="-171450" algn="just">
              <a:spcBef>
                <a:spcPts val="600"/>
              </a:spcBef>
              <a:buFont typeface="Arial" panose="020B0604020202020204" pitchFamily="34" charset="0"/>
              <a:buChar char="•"/>
            </a:pPr>
            <a:r>
              <a:rPr lang="en-US" sz="1200" dirty="0">
                <a:solidFill>
                  <a:srgbClr val="000000"/>
                </a:solidFill>
                <a:latin typeface="Trebuchet MS" panose="020B0603020202020204" pitchFamily="34" charset="0"/>
                <a:cs typeface="Traditional Arabic" panose="020B0604020202020204" pitchFamily="18" charset="-78"/>
              </a:rPr>
              <a:t>Implemented flow for PIDF module.</a:t>
            </a:r>
            <a:endParaRPr lang="en-US" sz="1200" dirty="0">
              <a:solidFill>
                <a:srgbClr val="000000"/>
              </a:solidFill>
              <a:latin typeface="Trebuchet MS" panose="020B0603020202020204" pitchFamily="34" charset="0"/>
              <a:cs typeface="Traditional Arabic" panose="020B0604020202020204" pitchFamily="18" charset="-78"/>
            </a:endParaRPr>
          </a:p>
          <a:p>
            <a:pPr marL="171450" indent="-171450" algn="just">
              <a:spcBef>
                <a:spcPts val="600"/>
              </a:spcBef>
              <a:buFont typeface="Arial" panose="020B0604020202020204" pitchFamily="34" charset="0"/>
              <a:buChar char="•"/>
            </a:pPr>
            <a:endParaRPr lang="en-US" sz="1200" dirty="0">
              <a:solidFill>
                <a:srgbClr val="000000"/>
              </a:solidFill>
              <a:latin typeface="Trebuchet MS" panose="020B0603020202020204" pitchFamily="34" charset="0"/>
              <a:cs typeface="Traditional Arabic" panose="020B0604020202020204" pitchFamily="18" charset="-78"/>
            </a:endParaRPr>
          </a:p>
        </p:txBody>
      </p:sp>
      <p:sp>
        <p:nvSpPr>
          <p:cNvPr id="2" name="Rectangle 1"/>
          <p:cNvSpPr/>
          <p:nvPr/>
        </p:nvSpPr>
        <p:spPr>
          <a:xfrm>
            <a:off x="7491917" y="6591823"/>
            <a:ext cx="91416" cy="99647"/>
          </a:xfrm>
          <a:prstGeom prst="rect">
            <a:avLst/>
          </a:prstGeom>
          <a:gradFill flip="none" rotWithShape="1">
            <a:gsLst>
              <a:gs pos="0">
                <a:schemeClr val="bg1">
                  <a:lumMod val="65000"/>
                </a:schemeClr>
              </a:gs>
              <a:gs pos="17000">
                <a:schemeClr val="bg1">
                  <a:lumMod val="85000"/>
                  <a:shade val="67500"/>
                  <a:satMod val="115000"/>
                </a:schemeClr>
              </a:gs>
              <a:gs pos="59000">
                <a:schemeClr val="bg1">
                  <a:lumMod val="85000"/>
                  <a:shade val="100000"/>
                  <a:satMod val="115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91439" tIns="45719" rIns="91439" bIns="45719" rtlCol="0" anchor="ctr"/>
          <a:lstStyle/>
          <a:p>
            <a:pPr algn="ctr" defTabSz="914400"/>
            <a:endParaRPr lang="en-US" dirty="0">
              <a:solidFill>
                <a:prstClr val="white"/>
              </a:solidFill>
            </a:endParaRPr>
          </a:p>
        </p:txBody>
      </p:sp>
      <p:sp>
        <p:nvSpPr>
          <p:cNvPr id="61" name="Rectangle 27"/>
          <p:cNvSpPr>
            <a:spLocks noChangeArrowheads="1"/>
          </p:cNvSpPr>
          <p:nvPr/>
        </p:nvSpPr>
        <p:spPr bwMode="gray">
          <a:xfrm>
            <a:off x="7132015" y="5336143"/>
            <a:ext cx="2498820" cy="1495043"/>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69" name="Text Box 38"/>
          <p:cNvSpPr txBox="1">
            <a:spLocks noChangeArrowheads="1"/>
          </p:cNvSpPr>
          <p:nvPr/>
        </p:nvSpPr>
        <p:spPr bwMode="gray">
          <a:xfrm>
            <a:off x="7214241" y="5274628"/>
            <a:ext cx="1513051"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ct val="15000"/>
              </a:spcBef>
              <a:spcAft>
                <a:spcPct val="15000"/>
              </a:spcAft>
              <a:buClr>
                <a:prstClr val="white">
                  <a:lumMod val="50000"/>
                </a:prstClr>
              </a:buClr>
            </a:pPr>
            <a:r>
              <a:rPr lang="en-US" sz="1200" b="1" dirty="0" smtClean="0">
                <a:solidFill>
                  <a:srgbClr val="FF0000"/>
                </a:solidFill>
                <a:latin typeface="Trebuchet MS" panose="020B0603020202020204" pitchFamily="34" charset="0"/>
              </a:rPr>
              <a:t>Key Action Items</a:t>
            </a:r>
            <a:endParaRPr lang="en-US" sz="1200" b="1" dirty="0">
              <a:solidFill>
                <a:srgbClr val="FF0000"/>
              </a:solidFill>
              <a:latin typeface="Trebuchet MS" panose="020B0603020202020204" pitchFamily="34" charset="0"/>
            </a:endParaRPr>
          </a:p>
        </p:txBody>
      </p:sp>
      <p:grpSp>
        <p:nvGrpSpPr>
          <p:cNvPr id="9" name="Group 8"/>
          <p:cNvGrpSpPr/>
          <p:nvPr/>
        </p:nvGrpSpPr>
        <p:grpSpPr>
          <a:xfrm>
            <a:off x="7132014" y="923809"/>
            <a:ext cx="5007659" cy="4287526"/>
            <a:chOff x="5332393" y="1176805"/>
            <a:chExt cx="3779368" cy="2114563"/>
          </a:xfrm>
        </p:grpSpPr>
        <p:sp>
          <p:nvSpPr>
            <p:cNvPr id="65" name="Rectangle 3"/>
            <p:cNvSpPr>
              <a:spLocks noChangeArrowheads="1"/>
            </p:cNvSpPr>
            <p:nvPr/>
          </p:nvSpPr>
          <p:spPr bwMode="gray">
            <a:xfrm>
              <a:off x="5332393" y="1176805"/>
              <a:ext cx="3779368" cy="2114563"/>
            </a:xfrm>
            <a:prstGeom prst="rect">
              <a:avLst/>
            </a:prstGeom>
            <a:solidFill>
              <a:srgbClr val="FFFFFF"/>
            </a:solidFill>
            <a:ln w="19050">
              <a:solidFill>
                <a:schemeClr val="tx1"/>
              </a:solidFill>
              <a:miter lim="800000"/>
            </a:ln>
          </p:spPr>
          <p:txBody>
            <a:bodyPr wrap="none" anchor="ctr"/>
            <a:lstStyle/>
            <a:p>
              <a:pPr algn="ctr" defTabSz="914400"/>
              <a:endParaRPr lang="en-US" sz="2400" dirty="0">
                <a:solidFill>
                  <a:prstClr val="black"/>
                </a:solidFill>
              </a:endParaRPr>
            </a:p>
          </p:txBody>
        </p:sp>
        <p:sp>
          <p:nvSpPr>
            <p:cNvPr id="66" name="Text Box 38"/>
            <p:cNvSpPr txBox="1">
              <a:spLocks noChangeArrowheads="1"/>
            </p:cNvSpPr>
            <p:nvPr/>
          </p:nvSpPr>
          <p:spPr bwMode="gray">
            <a:xfrm>
              <a:off x="5386366" y="1187468"/>
              <a:ext cx="1703647" cy="92845"/>
            </a:xfrm>
            <a:prstGeom prst="rect">
              <a:avLst/>
            </a:prstGeom>
            <a:solidFill>
              <a:schemeClr val="bg1"/>
            </a:solidFill>
            <a:ln w="9525">
              <a:solidFill>
                <a:schemeClr val="bg1"/>
              </a:solidFill>
              <a:miter lim="800000"/>
            </a:ln>
          </p:spPr>
          <p:txBody>
            <a:bodyPr wrap="square" tIns="0"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defTabSz="914400">
                <a:spcBef>
                  <a:spcPct val="15000"/>
                </a:spcBef>
                <a:spcAft>
                  <a:spcPct val="15000"/>
                </a:spcAft>
                <a:buClr>
                  <a:srgbClr val="006699"/>
                </a:buClr>
              </a:pPr>
              <a:r>
                <a:rPr lang="en-US" sz="1200" b="1" dirty="0">
                  <a:solidFill>
                    <a:srgbClr val="FF0000"/>
                  </a:solidFill>
                  <a:latin typeface="Trebuchet MS" panose="020B0603020202020204" pitchFamily="34" charset="0"/>
                </a:rPr>
                <a:t>Planned Key Milestones</a:t>
              </a:r>
              <a:endParaRPr lang="en-US" sz="1200" b="1" dirty="0">
                <a:solidFill>
                  <a:srgbClr val="FF0000"/>
                </a:solidFill>
                <a:latin typeface="Trebuchet MS" panose="020B0603020202020204" pitchFamily="34" charset="0"/>
              </a:endParaRPr>
            </a:p>
          </p:txBody>
        </p:sp>
      </p:grpSp>
      <p:sp>
        <p:nvSpPr>
          <p:cNvPr id="50" name="Rectangle 3"/>
          <p:cNvSpPr>
            <a:spLocks noChangeArrowheads="1"/>
          </p:cNvSpPr>
          <p:nvPr/>
        </p:nvSpPr>
        <p:spPr bwMode="gray">
          <a:xfrm>
            <a:off x="144774" y="6586377"/>
            <a:ext cx="6920101" cy="244809"/>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51" name="Text Box 38"/>
          <p:cNvSpPr txBox="1">
            <a:spLocks noChangeArrowheads="1"/>
          </p:cNvSpPr>
          <p:nvPr/>
        </p:nvSpPr>
        <p:spPr bwMode="gray">
          <a:xfrm>
            <a:off x="187851" y="6634852"/>
            <a:ext cx="1410876" cy="1692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defTabSz="914400">
              <a:spcBef>
                <a:spcPct val="15000"/>
              </a:spcBef>
              <a:spcAft>
                <a:spcPct val="15000"/>
              </a:spcAft>
              <a:buClr>
                <a:srgbClr val="006699"/>
              </a:buClr>
            </a:pPr>
            <a:r>
              <a:rPr lang="en-US" sz="1100" b="1" dirty="0">
                <a:solidFill>
                  <a:srgbClr val="FF0000"/>
                </a:solidFill>
                <a:latin typeface="Trebuchet MS" panose="020B0603020202020204" pitchFamily="34" charset="0"/>
              </a:rPr>
              <a:t>Milestone Legend</a:t>
            </a:r>
            <a:endParaRPr lang="en-US" sz="1100" b="1" dirty="0">
              <a:solidFill>
                <a:srgbClr val="FF0000"/>
              </a:solidFill>
              <a:latin typeface="Trebuchet MS" panose="020B0603020202020204" pitchFamily="34" charset="0"/>
            </a:endParaRPr>
          </a:p>
        </p:txBody>
      </p:sp>
      <p:sp>
        <p:nvSpPr>
          <p:cNvPr id="47" name="Rectangle 46"/>
          <p:cNvSpPr/>
          <p:nvPr/>
        </p:nvSpPr>
        <p:spPr>
          <a:xfrm>
            <a:off x="155289" y="5313220"/>
            <a:ext cx="3579795" cy="1107994"/>
          </a:xfrm>
          <a:prstGeom prst="rect">
            <a:avLst/>
          </a:prstGeom>
        </p:spPr>
        <p:txBody>
          <a:bodyPr wrap="square" lIns="91439" tIns="45719" rIns="91439" bIns="45719">
            <a:spAutoFit/>
          </a:bodyPr>
          <a:lstStyle/>
          <a:p>
            <a:pPr marL="304800" indent="-304800" defTabSz="914400">
              <a:buFont typeface="+mj-lt"/>
              <a:buAutoNum type="arabicPeriod"/>
            </a:pPr>
            <a:endParaRPr lang="en-US" sz="1100" dirty="0">
              <a:solidFill>
                <a:prstClr val="black"/>
              </a:solidFill>
              <a:latin typeface="Trebuchet MS" panose="020B0603020202020204" pitchFamily="34" charset="0"/>
            </a:endParaRPr>
          </a:p>
          <a:p>
            <a:pPr defTabSz="914400"/>
            <a:endParaRPr lang="en-US" sz="1100" dirty="0">
              <a:solidFill>
                <a:prstClr val="black"/>
              </a:solidFill>
            </a:endParaRPr>
          </a:p>
          <a:p>
            <a:pPr marL="304800" indent="-304800" defTabSz="914400">
              <a:buFont typeface="+mj-lt"/>
              <a:buAutoNum type="arabicPeriod"/>
            </a:pPr>
            <a:endParaRPr lang="en-US" sz="1100" dirty="0">
              <a:solidFill>
                <a:prstClr val="black"/>
              </a:solidFill>
            </a:endParaRPr>
          </a:p>
          <a:p>
            <a:pPr marL="228600" indent="-228600" defTabSz="914400">
              <a:buFont typeface="Arial" panose="020B0604020202020204" pitchFamily="34" charset="0"/>
              <a:buChar char="•"/>
            </a:pPr>
            <a:endParaRPr lang="en-US" sz="1100" dirty="0">
              <a:solidFill>
                <a:prstClr val="black"/>
              </a:solidFill>
            </a:endParaRPr>
          </a:p>
          <a:p>
            <a:pPr marL="228600" indent="-228600" defTabSz="914400">
              <a:buFont typeface="Arial" panose="020B0604020202020204" pitchFamily="34" charset="0"/>
              <a:buChar char="•"/>
            </a:pPr>
            <a:endParaRPr lang="en-US" sz="1100" dirty="0">
              <a:solidFill>
                <a:prstClr val="black"/>
              </a:solidFill>
            </a:endParaRPr>
          </a:p>
          <a:p>
            <a:pPr marL="228600" indent="-228600" defTabSz="914400">
              <a:buClr>
                <a:srgbClr val="44546A">
                  <a:lumMod val="75000"/>
                </a:srgbClr>
              </a:buClr>
              <a:buSzPct val="120000"/>
              <a:buFont typeface="Arial" panose="020B0604020202020204" pitchFamily="34" charset="0"/>
              <a:buChar char="•"/>
              <a:defRPr/>
            </a:pPr>
            <a:endParaRPr lang="en-US" sz="1100" dirty="0">
              <a:solidFill>
                <a:prstClr val="black"/>
              </a:solidFill>
              <a:latin typeface="Trebuchet MS" panose="020B0603020202020204" pitchFamily="34" charset="0"/>
            </a:endParaRPr>
          </a:p>
        </p:txBody>
      </p:sp>
      <p:sp>
        <p:nvSpPr>
          <p:cNvPr id="38" name="Rectangle 37"/>
          <p:cNvSpPr/>
          <p:nvPr/>
        </p:nvSpPr>
        <p:spPr>
          <a:xfrm>
            <a:off x="2230994" y="-23270"/>
            <a:ext cx="3678877" cy="461663"/>
          </a:xfrm>
          <a:prstGeom prst="rect">
            <a:avLst/>
          </a:prstGeom>
        </p:spPr>
        <p:txBody>
          <a:bodyPr wrap="square" lIns="91439" tIns="45719" rIns="91439" bIns="45719">
            <a:spAutoFit/>
          </a:bodyPr>
          <a:lstStyle/>
          <a:p>
            <a:r>
              <a:rPr lang="en-US" sz="2400" b="1" dirty="0" smtClean="0">
                <a:solidFill>
                  <a:schemeClr val="bg1"/>
                </a:solidFill>
                <a:latin typeface="Trebuchet MS" panose="020B0603020202020204" pitchFamily="34" charset="0"/>
              </a:rPr>
              <a:t>NPD Web Application</a:t>
            </a:r>
            <a:endParaRPr lang="en-US" sz="2400" dirty="0">
              <a:solidFill>
                <a:schemeClr val="bg1"/>
              </a:solidFill>
              <a:latin typeface="Trebuchet MS" panose="020B0603020202020204" pitchFamily="34" charset="0"/>
            </a:endParaRPr>
          </a:p>
        </p:txBody>
      </p:sp>
      <p:cxnSp>
        <p:nvCxnSpPr>
          <p:cNvPr id="39" name="Straight Connector 38"/>
          <p:cNvCxnSpPr/>
          <p:nvPr/>
        </p:nvCxnSpPr>
        <p:spPr>
          <a:xfrm flipV="1">
            <a:off x="17685" y="826722"/>
            <a:ext cx="12174315" cy="537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 Box 38"/>
          <p:cNvSpPr txBox="1">
            <a:spLocks noChangeArrowheads="1"/>
          </p:cNvSpPr>
          <p:nvPr/>
        </p:nvSpPr>
        <p:spPr bwMode="gray">
          <a:xfrm>
            <a:off x="3890536" y="2575577"/>
            <a:ext cx="3125143" cy="196977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a:solidFill>
                  <a:srgbClr val="000000"/>
                </a:solidFill>
                <a:latin typeface="+mn-lt"/>
                <a:cs typeface="Traditional Arabic" panose="020B0604020202020204" pitchFamily="18" charset="-78"/>
              </a:rPr>
              <a:t>Get all the unique pages from designer so same ecan be utilize into application</a:t>
            </a:r>
            <a:endParaRPr lang="en-US" sz="1200" dirty="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a:solidFill>
                  <a:srgbClr val="000000"/>
                </a:solidFill>
                <a:latin typeface="+mn-lt"/>
                <a:cs typeface="Traditional Arabic" panose="020B0604020202020204" pitchFamily="18" charset="-78"/>
              </a:rPr>
              <a:t>On board new developer to finish the project before timeline.</a:t>
            </a:r>
            <a:endParaRPr lang="en-US" sz="1200" dirty="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a:solidFill>
                  <a:srgbClr val="000000"/>
                </a:solidFill>
                <a:latin typeface="+mn-lt"/>
                <a:cs typeface="Traditional Arabic" panose="020B0604020202020204" pitchFamily="18" charset="-78"/>
              </a:rPr>
              <a:t>On board tester to begin with test phase for completed modules </a:t>
            </a:r>
            <a:endParaRPr lang="en-US" sz="1200" dirty="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a:solidFill>
                  <a:srgbClr val="000000"/>
                </a:solidFill>
                <a:latin typeface="+mn-lt"/>
                <a:cs typeface="Traditional Arabic" panose="020B0604020202020204" pitchFamily="18" charset="-78"/>
              </a:rPr>
              <a:t>Once infra has been setup by Emcure team setup the dev link to go through with application.</a:t>
            </a:r>
            <a:endParaRPr lang="en-US" sz="1200" dirty="0">
              <a:solidFill>
                <a:srgbClr val="000000"/>
              </a:solidFill>
              <a:latin typeface="+mn-lt"/>
              <a:cs typeface="Traditional Arabic" panose="020B0604020202020204" pitchFamily="18" charset="-78"/>
            </a:endParaRPr>
          </a:p>
        </p:txBody>
      </p:sp>
      <p:sp>
        <p:nvSpPr>
          <p:cNvPr id="44" name="Text Box 38"/>
          <p:cNvSpPr txBox="1">
            <a:spLocks noChangeArrowheads="1"/>
          </p:cNvSpPr>
          <p:nvPr/>
        </p:nvSpPr>
        <p:spPr bwMode="gray">
          <a:xfrm>
            <a:off x="286409" y="2255051"/>
            <a:ext cx="248663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a:solidFill>
                  <a:srgbClr val="FF0000"/>
                </a:solidFill>
                <a:latin typeface="Trebuchet MS" panose="020B0603020202020204" pitchFamily="34" charset="0"/>
              </a:rPr>
              <a:t>Accomplishment for </a:t>
            </a:r>
            <a:r>
              <a:rPr lang="en-US" sz="1200" b="1" dirty="0" smtClean="0">
                <a:solidFill>
                  <a:srgbClr val="FF0000"/>
                </a:solidFill>
                <a:latin typeface="Trebuchet MS" panose="020B0603020202020204" pitchFamily="34" charset="0"/>
              </a:rPr>
              <a:t>the week</a:t>
            </a:r>
            <a:endParaRPr lang="en-US" sz="1200" b="1" dirty="0">
              <a:solidFill>
                <a:srgbClr val="FF0000"/>
              </a:solidFill>
              <a:latin typeface="Trebuchet MS" panose="020B0603020202020204" pitchFamily="34" charset="0"/>
            </a:endParaRPr>
          </a:p>
        </p:txBody>
      </p:sp>
      <p:sp>
        <p:nvSpPr>
          <p:cNvPr id="40" name="Rectangle 39"/>
          <p:cNvSpPr/>
          <p:nvPr/>
        </p:nvSpPr>
        <p:spPr>
          <a:xfrm>
            <a:off x="2223746" y="428851"/>
            <a:ext cx="4899660" cy="335915"/>
          </a:xfrm>
          <a:prstGeom prst="rect">
            <a:avLst/>
          </a:prstGeom>
        </p:spPr>
        <p:txBody>
          <a:bodyPr wrap="none" lIns="91376" tIns="45719" rIns="91376" bIns="45719">
            <a:spAutoFit/>
          </a:bodyPr>
          <a:lstStyle/>
          <a:p>
            <a:pPr defTabSz="913765"/>
            <a:r>
              <a:rPr lang="en-US" sz="1600" b="1" dirty="0">
                <a:solidFill>
                  <a:schemeClr val="bg1"/>
                </a:solidFill>
              </a:rPr>
              <a:t>Status update </a:t>
            </a:r>
            <a:r>
              <a:rPr lang="en-US" sz="1600" b="1" dirty="0" smtClean="0">
                <a:solidFill>
                  <a:schemeClr val="bg1"/>
                </a:solidFill>
              </a:rPr>
              <a:t>for the week 30</a:t>
            </a:r>
            <a:r>
              <a:rPr lang="en-US" sz="1600" b="1" baseline="30000" dirty="0" smtClean="0">
                <a:solidFill>
                  <a:schemeClr val="bg1"/>
                </a:solidFill>
              </a:rPr>
              <a:t>th</a:t>
            </a:r>
            <a:r>
              <a:rPr lang="en-US" sz="1600" b="1" dirty="0" smtClean="0">
                <a:solidFill>
                  <a:schemeClr val="bg1"/>
                </a:solidFill>
              </a:rPr>
              <a:t> Jan 2023 to 3</a:t>
            </a:r>
            <a:r>
              <a:rPr lang="en-US" sz="1600" b="1" baseline="30000" dirty="0" smtClean="0">
                <a:solidFill>
                  <a:schemeClr val="bg1"/>
                </a:solidFill>
              </a:rPr>
              <a:t>rd</a:t>
            </a:r>
            <a:r>
              <a:rPr lang="en-US" sz="1600" b="1" dirty="0" smtClean="0">
                <a:solidFill>
                  <a:schemeClr val="bg1"/>
                </a:solidFill>
              </a:rPr>
              <a:t> Feb 2023</a:t>
            </a:r>
            <a:endParaRPr lang="en-US" sz="1600" b="1" dirty="0">
              <a:solidFill>
                <a:schemeClr val="bg1"/>
              </a:solidFill>
            </a:endParaRPr>
          </a:p>
        </p:txBody>
      </p:sp>
      <p:graphicFrame>
        <p:nvGraphicFramePr>
          <p:cNvPr id="3" name="Table 2"/>
          <p:cNvGraphicFramePr>
            <a:graphicFrameLocks noGrp="1"/>
          </p:cNvGraphicFramePr>
          <p:nvPr/>
        </p:nvGraphicFramePr>
        <p:xfrm>
          <a:off x="7193271" y="1168543"/>
          <a:ext cx="4854236" cy="2578100"/>
        </p:xfrm>
        <a:graphic>
          <a:graphicData uri="http://schemas.openxmlformats.org/drawingml/2006/table">
            <a:tbl>
              <a:tblPr firstRow="1" bandRow="1">
                <a:tableStyleId>{5C22544A-7EE6-4342-B048-85BDC9FD1C3A}</a:tableStyleId>
              </a:tblPr>
              <a:tblGrid>
                <a:gridCol w="1287062"/>
                <a:gridCol w="895848"/>
                <a:gridCol w="858498"/>
                <a:gridCol w="926379"/>
                <a:gridCol w="886449"/>
              </a:tblGrid>
              <a:tr h="477865">
                <a:tc>
                  <a:txBody>
                    <a:bodyPr/>
                    <a:lstStyle/>
                    <a:p>
                      <a:pPr marL="0" algn="ctr" defTabSz="816610" rtl="0" eaLnBrk="1" latinLnBrk="0" hangingPunct="1"/>
                      <a:r>
                        <a:rPr lang="en-GB" sz="1100" kern="1200" dirty="0" smtClean="0">
                          <a:solidFill>
                            <a:schemeClr val="bg1"/>
                          </a:solidFill>
                          <a:latin typeface="Trebuchet MS" panose="020B0603020202020204" pitchFamily="34" charset="0"/>
                          <a:ea typeface="+mn-ea"/>
                          <a:cs typeface="+mn-cs"/>
                        </a:rPr>
                        <a:t>Phase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ctr" defTabSz="816610" rtl="0" eaLnBrk="1" latinLnBrk="0" hangingPunct="1"/>
                      <a:r>
                        <a:rPr lang="en-US" altLang="en-GB" sz="1100" kern="1200" dirty="0" smtClean="0">
                          <a:solidFill>
                            <a:schemeClr val="bg1"/>
                          </a:solidFill>
                          <a:latin typeface="Trebuchet MS" panose="020B0603020202020204" pitchFamily="34" charset="0"/>
                          <a:ea typeface="+mn-ea"/>
                          <a:cs typeface="+mn-cs"/>
                        </a:rPr>
                        <a:t>Plan</a:t>
                      </a:r>
                      <a:r>
                        <a:rPr lang="en-GB" sz="1100" kern="1200" dirty="0" smtClean="0">
                          <a:solidFill>
                            <a:schemeClr val="bg1"/>
                          </a:solidFill>
                          <a:latin typeface="Trebuchet MS" panose="020B0603020202020204" pitchFamily="34" charset="0"/>
                          <a:ea typeface="+mn-ea"/>
                          <a:cs typeface="+mn-cs"/>
                        </a:rPr>
                        <a:t> Start </a:t>
                      </a:r>
                      <a:r>
                        <a:rPr lang="en-GB" sz="1100" kern="1200" dirty="0" smtClean="0">
                          <a:solidFill>
                            <a:schemeClr val="bg1"/>
                          </a:solidFill>
                          <a:latin typeface="Trebuchet MS" panose="020B0603020202020204" pitchFamily="34" charset="0"/>
                          <a:ea typeface="+mn-ea"/>
                          <a:cs typeface="+mn-cs"/>
                        </a:rPr>
                        <a:t>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indent="0" algn="ctr" defTabSz="816610" rtl="0" eaLnBrk="1" fontAlgn="auto" latinLnBrk="0" hangingPunct="1">
                        <a:lnSpc>
                          <a:spcPct val="100000"/>
                        </a:lnSpc>
                        <a:spcBef>
                          <a:spcPts val="0"/>
                        </a:spcBef>
                        <a:spcAft>
                          <a:spcPts val="0"/>
                        </a:spcAft>
                        <a:buClrTx/>
                        <a:buSzTx/>
                        <a:buFontTx/>
                        <a:buNone/>
                        <a:defRPr/>
                      </a:pPr>
                      <a:r>
                        <a:rPr lang="en-US" altLang="en-GB" sz="1100" kern="1200" dirty="0" smtClean="0">
                          <a:solidFill>
                            <a:schemeClr val="bg1"/>
                          </a:solidFill>
                          <a:latin typeface="Trebuchet MS" panose="020B0603020202020204" pitchFamily="34" charset="0"/>
                          <a:ea typeface="+mn-ea"/>
                          <a:cs typeface="+mn-cs"/>
                        </a:rPr>
                        <a:t>Plan </a:t>
                      </a:r>
                      <a:r>
                        <a:rPr lang="en-GB" sz="1100" kern="1200" dirty="0" smtClean="0">
                          <a:solidFill>
                            <a:schemeClr val="bg1"/>
                          </a:solidFill>
                          <a:latin typeface="Trebuchet MS" panose="020B0603020202020204" pitchFamily="34" charset="0"/>
                          <a:ea typeface="+mn-ea"/>
                          <a:cs typeface="+mn-cs"/>
                        </a:rPr>
                        <a:t>End 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ctr" defTabSz="816610" rtl="0" eaLnBrk="1" latinLnBrk="0" hangingPunct="1"/>
                      <a:r>
                        <a:rPr lang="en-GB" sz="1100" kern="1200" dirty="0">
                          <a:solidFill>
                            <a:schemeClr val="bg1"/>
                          </a:solidFill>
                          <a:latin typeface="Trebuchet MS" panose="020B0603020202020204" pitchFamily="34" charset="0"/>
                          <a:ea typeface="+mn-ea"/>
                          <a:cs typeface="+mn-cs"/>
                        </a:rPr>
                        <a:t>Actual </a:t>
                      </a:r>
                      <a:endParaRPr lang="en-GB" sz="1100" kern="1200" dirty="0">
                        <a:solidFill>
                          <a:schemeClr val="bg1"/>
                        </a:solidFill>
                        <a:latin typeface="Trebuchet MS" panose="020B0603020202020204" pitchFamily="34" charset="0"/>
                        <a:ea typeface="+mn-ea"/>
                        <a:cs typeface="+mn-cs"/>
                      </a:endParaRPr>
                    </a:p>
                    <a:p>
                      <a:pPr marL="0" algn="ctr" defTabSz="816610" rtl="0" eaLnBrk="1" latinLnBrk="0" hangingPunct="1"/>
                      <a:r>
                        <a:rPr lang="en-GB" sz="1100" kern="1200" dirty="0" smtClean="0">
                          <a:solidFill>
                            <a:schemeClr val="bg1"/>
                          </a:solidFill>
                          <a:latin typeface="Trebuchet MS" panose="020B0603020202020204" pitchFamily="34" charset="0"/>
                          <a:ea typeface="+mn-ea"/>
                          <a:cs typeface="+mn-cs"/>
                        </a:rPr>
                        <a:t>Start 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l" defTabSz="816610" rtl="0" eaLnBrk="1" latinLnBrk="0" hangingPunct="1"/>
                      <a:r>
                        <a:rPr lang="en-GB" sz="1100" kern="1200" dirty="0">
                          <a:solidFill>
                            <a:schemeClr val="bg1"/>
                          </a:solidFill>
                          <a:latin typeface="Trebuchet MS" panose="020B0603020202020204" pitchFamily="34" charset="0"/>
                          <a:ea typeface="+mn-ea"/>
                          <a:cs typeface="+mn-cs"/>
                        </a:rPr>
                        <a:t>Actual</a:t>
                      </a:r>
                      <a:endParaRPr lang="en-GB" sz="1100" kern="1200" dirty="0">
                        <a:solidFill>
                          <a:schemeClr val="bg1"/>
                        </a:solidFill>
                        <a:latin typeface="Trebuchet MS" panose="020B0603020202020204" pitchFamily="34" charset="0"/>
                        <a:ea typeface="+mn-ea"/>
                        <a:cs typeface="+mn-cs"/>
                      </a:endParaRPr>
                    </a:p>
                    <a:p>
                      <a:pPr marL="0" algn="l" defTabSz="816610" rtl="0" eaLnBrk="1" latinLnBrk="0" hangingPunct="1"/>
                      <a:r>
                        <a:rPr lang="en-GB" sz="1100" kern="1200" dirty="0" smtClean="0">
                          <a:solidFill>
                            <a:schemeClr val="bg1"/>
                          </a:solidFill>
                          <a:latin typeface="Trebuchet MS" panose="020B0603020202020204" pitchFamily="34" charset="0"/>
                          <a:ea typeface="+mn-ea"/>
                          <a:cs typeface="+mn-cs"/>
                        </a:rPr>
                        <a:t>End</a:t>
                      </a:r>
                      <a:r>
                        <a:rPr lang="en-GB" sz="1100" kern="1200" baseline="0" dirty="0" smtClean="0">
                          <a:solidFill>
                            <a:schemeClr val="bg1"/>
                          </a:solidFill>
                          <a:latin typeface="Trebuchet MS" panose="020B0603020202020204" pitchFamily="34" charset="0"/>
                          <a:ea typeface="+mn-ea"/>
                          <a:cs typeface="+mn-cs"/>
                        </a:rPr>
                        <a:t> 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93479">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Kick-Off</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7-Mar-22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7-Mar-22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7-Mar-22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7-Mar-22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1527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Req. </a:t>
                      </a:r>
                      <a:endParaRPr lang="en-US" sz="1000" kern="1200" dirty="0" smtClean="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gathering</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7-Mar-22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15-Apr-22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7-Mar-22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19-Aug-22</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Code </a:t>
                      </a:r>
                      <a:endParaRPr lang="en-US" sz="1000" kern="1200" dirty="0" smtClean="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Analysis</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9-Mar-22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25-Mar-22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11-Mar-22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29-Mar-22</a:t>
                      </a:r>
                      <a:endParaRPr lang="en-US" sz="1000" kern="1200" dirty="0">
                        <a:solidFill>
                          <a:schemeClr val="bg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857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Solution </a:t>
                      </a:r>
                      <a:endParaRPr lang="en-US" sz="1000" kern="1200" dirty="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Architect</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18-Apr-22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13-May-22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sym typeface="+mn-ea"/>
                        </a:rPr>
                        <a:t>15-Dec-22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6-Jan-23</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2672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Database</a:t>
                      </a:r>
                      <a:endParaRPr lang="en-US" sz="1000" kern="1200" dirty="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Design</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18-Apr-22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22-Apr-22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sym typeface="+mn-ea"/>
                        </a:rPr>
                        <a:t>15-Dec-22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30-Dec-22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8570">
                <a:tc>
                  <a:txBody>
                    <a:bodyPr/>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Development</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25-Apr-22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15-Jul-22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sym typeface="+mn-ea"/>
                        </a:rPr>
                        <a:t>26-Dec-22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1" name="Rectangle 10"/>
          <p:cNvSpPr/>
          <p:nvPr/>
        </p:nvSpPr>
        <p:spPr>
          <a:xfrm>
            <a:off x="104054" y="1155854"/>
            <a:ext cx="4419321" cy="951865"/>
          </a:xfrm>
          <a:prstGeom prst="rect">
            <a:avLst/>
          </a:prstGeom>
        </p:spPr>
        <p:txBody>
          <a:bodyPr wrap="square" lIns="91438" tIns="45719" rIns="91438" bIns="45719">
            <a:spAutoFit/>
          </a:bodyPr>
          <a:lstStyle/>
          <a:p>
            <a:pPr marL="342900" indent="-342900">
              <a:buClr>
                <a:prstClr val="white">
                  <a:lumMod val="50000"/>
                </a:prstClr>
              </a:buClr>
              <a:buAutoNum type="arabicPeriod"/>
            </a:pPr>
            <a:r>
              <a:rPr lang="en-US" altLang="en-IN" sz="1400" dirty="0" smtClean="0">
                <a:solidFill>
                  <a:srgbClr val="000000"/>
                </a:solidFill>
              </a:rPr>
              <a:t>Begin with the designer, Implemented couple of unique screens</a:t>
            </a:r>
            <a:endParaRPr lang="en-US" altLang="en-IN" sz="1400" dirty="0" smtClean="0">
              <a:solidFill>
                <a:srgbClr val="000000"/>
              </a:solidFill>
            </a:endParaRPr>
          </a:p>
          <a:p>
            <a:pPr marL="342900" indent="-342900">
              <a:buClr>
                <a:prstClr val="white">
                  <a:lumMod val="50000"/>
                </a:prstClr>
              </a:buClr>
              <a:buAutoNum type="arabicPeriod"/>
            </a:pPr>
            <a:r>
              <a:rPr lang="en-US" altLang="en-IN" sz="1400" dirty="0" smtClean="0">
                <a:solidFill>
                  <a:srgbClr val="000000"/>
                </a:solidFill>
              </a:rPr>
              <a:t>Begin with commercial, Medical &amp; PBF modules.</a:t>
            </a:r>
            <a:endParaRPr lang="en-US" altLang="en-IN" sz="1400" dirty="0" smtClean="0">
              <a:solidFill>
                <a:srgbClr val="000000"/>
              </a:solidFill>
            </a:endParaRPr>
          </a:p>
          <a:p>
            <a:pPr marL="342900" indent="-342900">
              <a:buClr>
                <a:prstClr val="white">
                  <a:lumMod val="50000"/>
                </a:prstClr>
              </a:buClr>
              <a:buAutoNum type="arabicPeriod"/>
            </a:pPr>
            <a:endParaRPr lang="en-US" altLang="en-IN" sz="1400" dirty="0" smtClean="0">
              <a:solidFill>
                <a:srgbClr val="000000"/>
              </a:solidFill>
            </a:endParaRPr>
          </a:p>
        </p:txBody>
      </p:sp>
      <p:sp>
        <p:nvSpPr>
          <p:cNvPr id="43" name="Rectangle 25"/>
          <p:cNvSpPr>
            <a:spLocks noChangeArrowheads="1"/>
          </p:cNvSpPr>
          <p:nvPr/>
        </p:nvSpPr>
        <p:spPr bwMode="gray">
          <a:xfrm>
            <a:off x="3861708" y="5106086"/>
            <a:ext cx="3191137" cy="1433664"/>
          </a:xfrm>
          <a:prstGeom prst="rect">
            <a:avLst/>
          </a:prstGeom>
          <a:solidFill>
            <a:schemeClr val="bg1"/>
          </a:solidFill>
          <a:ln w="19050">
            <a:solidFill>
              <a:schemeClr val="tx1"/>
            </a:solidFill>
            <a:miter lim="800000"/>
          </a:ln>
        </p:spPr>
        <p:txBody>
          <a:bodyPr/>
          <a:lstStyle/>
          <a:p>
            <a:pPr marL="171450" indent="-171450" defTabSz="914400">
              <a:buFont typeface="Arial" panose="020B0604020202020204" pitchFamily="34" charset="0"/>
              <a:buChar char="•"/>
            </a:pPr>
            <a:endParaRPr lang="en-US" sz="1200" dirty="0">
              <a:solidFill>
                <a:srgbClr val="FF0000"/>
              </a:solidFill>
            </a:endParaRPr>
          </a:p>
        </p:txBody>
      </p:sp>
      <p:sp>
        <p:nvSpPr>
          <p:cNvPr id="94" name="Text Box 38"/>
          <p:cNvSpPr txBox="1">
            <a:spLocks noChangeArrowheads="1"/>
          </p:cNvSpPr>
          <p:nvPr/>
        </p:nvSpPr>
        <p:spPr bwMode="gray">
          <a:xfrm>
            <a:off x="3949652" y="5056232"/>
            <a:ext cx="100287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0" bIns="0">
            <a:spAutoFit/>
          </a:bodyPr>
          <a:lstStyle>
            <a:defPPr>
              <a:defRPr lang="en-US"/>
            </a:defPPr>
            <a:lvl1pPr marL="222250" indent="-222250" defTabSz="914400" eaLnBrk="0" hangingPunct="0">
              <a:spcBef>
                <a:spcPts val="200"/>
              </a:spcBef>
              <a:spcAft>
                <a:spcPct val="15000"/>
              </a:spcAft>
              <a:buClr>
                <a:prstClr val="white">
                  <a:lumMod val="50000"/>
                </a:prstClr>
              </a:buClr>
              <a:defRPr sz="1200" b="1">
                <a:solidFill>
                  <a:srgbClr val="000000"/>
                </a:solidFill>
                <a:latin typeface="Trebuchet MS" panose="020B0603020202020204" pitchFamily="34" charset="0"/>
                <a:cs typeface="Arial" panose="020B0604020202020204" pitchFamily="34" charset="0"/>
              </a:defRPr>
            </a:lvl1pPr>
            <a:lvl2pPr marL="742950" indent="-285750" eaLnBrk="0" hangingPunct="0">
              <a:defRPr sz="1600">
                <a:latin typeface="Arial" panose="020B0604020202020204" pitchFamily="34" charset="0"/>
                <a:cs typeface="Arial" panose="020B0604020202020204" pitchFamily="34" charset="0"/>
              </a:defRPr>
            </a:lvl2pPr>
            <a:lvl3pPr marL="1143000" indent="-228600" eaLnBrk="0" hangingPunct="0">
              <a:defRPr sz="1600">
                <a:latin typeface="Arial" panose="020B0604020202020204" pitchFamily="34" charset="0"/>
                <a:cs typeface="Arial" panose="020B0604020202020204" pitchFamily="34" charset="0"/>
              </a:defRPr>
            </a:lvl3pPr>
            <a:lvl4pPr marL="1600200" indent="-228600" eaLnBrk="0" hangingPunct="0">
              <a:defRPr sz="1600">
                <a:latin typeface="Arial" panose="020B0604020202020204" pitchFamily="34" charset="0"/>
                <a:cs typeface="Arial" panose="020B0604020202020204" pitchFamily="34" charset="0"/>
              </a:defRPr>
            </a:lvl4pPr>
            <a:lvl5pPr marL="2057400" indent="-228600" eaLnBrk="0" hangingPunct="0">
              <a:defRPr sz="1600">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latin typeface="Arial" panose="020B0604020202020204" pitchFamily="34" charset="0"/>
                <a:cs typeface="Arial" panose="020B0604020202020204" pitchFamily="34" charset="0"/>
              </a:defRPr>
            </a:lvl9pPr>
          </a:lstStyle>
          <a:p>
            <a:r>
              <a:rPr lang="en-US" dirty="0">
                <a:solidFill>
                  <a:srgbClr val="FF0000"/>
                </a:solidFill>
              </a:rPr>
              <a:t>Key Risks</a:t>
            </a:r>
            <a:endParaRPr lang="en-US" dirty="0">
              <a:solidFill>
                <a:srgbClr val="FF0000"/>
              </a:solidFill>
            </a:endParaRPr>
          </a:p>
        </p:txBody>
      </p:sp>
      <p:pic>
        <p:nvPicPr>
          <p:cNvPr id="46" name="Picture 45" descr="emcure.com/wp-content/uploads/2021/08/logo.pn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36849" y="237464"/>
            <a:ext cx="1576705" cy="428625"/>
          </a:xfrm>
          <a:prstGeom prst="rect">
            <a:avLst/>
          </a:prstGeom>
          <a:noFill/>
          <a:ln>
            <a:noFill/>
          </a:ln>
        </p:spPr>
      </p:pic>
      <p:sp>
        <p:nvSpPr>
          <p:cNvPr id="52" name="Text Box 38"/>
          <p:cNvSpPr txBox="1">
            <a:spLocks noChangeArrowheads="1"/>
          </p:cNvSpPr>
          <p:nvPr/>
        </p:nvSpPr>
        <p:spPr bwMode="gray">
          <a:xfrm>
            <a:off x="8347006" y="243292"/>
            <a:ext cx="1538461" cy="215444"/>
          </a:xfrm>
          <a:prstGeom prst="rect">
            <a:avLst/>
          </a:prstGeom>
          <a:solidFill>
            <a:srgbClr val="FF0000"/>
          </a:solidFill>
          <a:ln>
            <a:noFill/>
          </a:ln>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lvl="0" algn="just">
              <a:spcBef>
                <a:spcPts val="600"/>
              </a:spcBef>
            </a:pPr>
            <a:r>
              <a:rPr lang="en-US" sz="1400" b="1" dirty="0" smtClean="0">
                <a:solidFill>
                  <a:schemeClr val="bg1"/>
                </a:solidFill>
                <a:latin typeface="Trebuchet MS" panose="020B0603020202020204" pitchFamily="34" charset="0"/>
                <a:cs typeface="Traditional Arabic" panose="020B0604020202020204" pitchFamily="18" charset="-78"/>
              </a:rPr>
              <a:t>PM : Nilesh Jain</a:t>
            </a:r>
            <a:endParaRPr lang="en-US" sz="1400" b="1" dirty="0">
              <a:solidFill>
                <a:schemeClr val="bg1"/>
              </a:solidFill>
              <a:latin typeface="Trebuchet MS" panose="020B0603020202020204" pitchFamily="34" charset="0"/>
              <a:cs typeface="Traditional Arabic" panose="020B0604020202020204" pitchFamily="18" charset="-78"/>
            </a:endParaRPr>
          </a:p>
        </p:txBody>
      </p:sp>
      <p:sp>
        <p:nvSpPr>
          <p:cNvPr id="55" name="Text Box 38"/>
          <p:cNvSpPr txBox="1">
            <a:spLocks noChangeArrowheads="1"/>
          </p:cNvSpPr>
          <p:nvPr/>
        </p:nvSpPr>
        <p:spPr bwMode="gray">
          <a:xfrm>
            <a:off x="286409" y="945429"/>
            <a:ext cx="248663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smtClean="0">
                <a:solidFill>
                  <a:srgbClr val="FF0000"/>
                </a:solidFill>
                <a:latin typeface="Trebuchet MS" panose="020B0603020202020204" pitchFamily="34" charset="0"/>
              </a:rPr>
              <a:t>Project overall progress</a:t>
            </a:r>
            <a:endParaRPr lang="en-US" sz="1200" b="1" dirty="0">
              <a:solidFill>
                <a:srgbClr val="FF0000"/>
              </a:solidFill>
              <a:latin typeface="Trebuchet MS" panose="020B0603020202020204" pitchFamily="34" charset="0"/>
            </a:endParaRPr>
          </a:p>
        </p:txBody>
      </p:sp>
      <p:sp>
        <p:nvSpPr>
          <p:cNvPr id="57" name="Text Box 38"/>
          <p:cNvSpPr txBox="1">
            <a:spLocks noChangeArrowheads="1"/>
          </p:cNvSpPr>
          <p:nvPr/>
        </p:nvSpPr>
        <p:spPr bwMode="gray">
          <a:xfrm>
            <a:off x="3965452" y="2261504"/>
            <a:ext cx="248663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smtClean="0">
                <a:solidFill>
                  <a:srgbClr val="FF0000"/>
                </a:solidFill>
                <a:latin typeface="Trebuchet MS" panose="020B0603020202020204" pitchFamily="34" charset="0"/>
              </a:rPr>
              <a:t>Key activities for next week</a:t>
            </a:r>
            <a:endParaRPr lang="en-US" sz="1200" b="1" dirty="0">
              <a:solidFill>
                <a:srgbClr val="FF0000"/>
              </a:solidFill>
              <a:latin typeface="Trebuchet MS" panose="020B0603020202020204" pitchFamily="34" charset="0"/>
            </a:endParaRPr>
          </a:p>
        </p:txBody>
      </p:sp>
      <p:sp>
        <p:nvSpPr>
          <p:cNvPr id="58" name="Text Box 38"/>
          <p:cNvSpPr txBox="1">
            <a:spLocks noChangeArrowheads="1"/>
          </p:cNvSpPr>
          <p:nvPr/>
        </p:nvSpPr>
        <p:spPr bwMode="gray">
          <a:xfrm>
            <a:off x="2676792" y="6629578"/>
            <a:ext cx="1116554"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Completed</a:t>
            </a:r>
            <a:endParaRPr lang="en-US" sz="1200" dirty="0">
              <a:solidFill>
                <a:srgbClr val="000000"/>
              </a:solidFill>
              <a:latin typeface="+mn-lt"/>
              <a:cs typeface="Traditional Arabic" panose="020B0604020202020204" pitchFamily="18" charset="-78"/>
            </a:endParaRPr>
          </a:p>
        </p:txBody>
      </p:sp>
      <p:sp>
        <p:nvSpPr>
          <p:cNvPr id="59" name="Text Box 38"/>
          <p:cNvSpPr txBox="1">
            <a:spLocks noChangeArrowheads="1"/>
          </p:cNvSpPr>
          <p:nvPr/>
        </p:nvSpPr>
        <p:spPr bwMode="gray">
          <a:xfrm>
            <a:off x="1661737" y="6626949"/>
            <a:ext cx="1249055"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On Track</a:t>
            </a:r>
            <a:endParaRPr lang="en-US" sz="1200" dirty="0">
              <a:solidFill>
                <a:srgbClr val="000000"/>
              </a:solidFill>
              <a:latin typeface="+mn-lt"/>
              <a:cs typeface="Traditional Arabic" panose="020B0604020202020204" pitchFamily="18" charset="-78"/>
            </a:endParaRPr>
          </a:p>
        </p:txBody>
      </p:sp>
      <p:sp>
        <p:nvSpPr>
          <p:cNvPr id="60" name="Text Box 38"/>
          <p:cNvSpPr txBox="1">
            <a:spLocks noChangeArrowheads="1"/>
          </p:cNvSpPr>
          <p:nvPr/>
        </p:nvSpPr>
        <p:spPr bwMode="gray">
          <a:xfrm>
            <a:off x="3846642" y="6617379"/>
            <a:ext cx="132783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At Risk</a:t>
            </a:r>
            <a:endParaRPr lang="en-US" sz="1200" dirty="0">
              <a:solidFill>
                <a:srgbClr val="000000"/>
              </a:solidFill>
              <a:latin typeface="+mn-lt"/>
              <a:cs typeface="Traditional Arabic" panose="020B0604020202020204" pitchFamily="18" charset="-78"/>
            </a:endParaRPr>
          </a:p>
        </p:txBody>
      </p:sp>
      <p:sp>
        <p:nvSpPr>
          <p:cNvPr id="62" name="Text Box 38"/>
          <p:cNvSpPr txBox="1">
            <a:spLocks noChangeArrowheads="1"/>
          </p:cNvSpPr>
          <p:nvPr/>
        </p:nvSpPr>
        <p:spPr bwMode="gray">
          <a:xfrm>
            <a:off x="4778894" y="6619183"/>
            <a:ext cx="132783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Delayed</a:t>
            </a:r>
            <a:endParaRPr lang="en-US" sz="1200" dirty="0">
              <a:solidFill>
                <a:srgbClr val="000000"/>
              </a:solidFill>
              <a:latin typeface="+mn-lt"/>
              <a:cs typeface="Traditional Arabic" panose="020B0604020202020204" pitchFamily="18" charset="-78"/>
            </a:endParaRPr>
          </a:p>
        </p:txBody>
      </p:sp>
      <p:sp>
        <p:nvSpPr>
          <p:cNvPr id="63" name="Text Box 38"/>
          <p:cNvSpPr txBox="1">
            <a:spLocks noChangeArrowheads="1"/>
          </p:cNvSpPr>
          <p:nvPr/>
        </p:nvSpPr>
        <p:spPr bwMode="gray">
          <a:xfrm>
            <a:off x="5759052" y="6627158"/>
            <a:ext cx="128777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Yet to start</a:t>
            </a:r>
            <a:endParaRPr lang="en-US" sz="1200" dirty="0">
              <a:solidFill>
                <a:srgbClr val="000000"/>
              </a:solidFill>
              <a:latin typeface="+mn-lt"/>
              <a:cs typeface="Traditional Arabic" panose="020B0604020202020204" pitchFamily="18" charset="-78"/>
            </a:endParaRPr>
          </a:p>
        </p:txBody>
      </p:sp>
      <p:sp>
        <p:nvSpPr>
          <p:cNvPr id="6" name="Oval 5"/>
          <p:cNvSpPr/>
          <p:nvPr/>
        </p:nvSpPr>
        <p:spPr>
          <a:xfrm>
            <a:off x="3688816" y="6611144"/>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67" name="Oval 66"/>
          <p:cNvSpPr/>
          <p:nvPr/>
        </p:nvSpPr>
        <p:spPr>
          <a:xfrm>
            <a:off x="2548149" y="6614257"/>
            <a:ext cx="210358" cy="18279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68" name="Oval 67"/>
          <p:cNvSpPr/>
          <p:nvPr/>
        </p:nvSpPr>
        <p:spPr>
          <a:xfrm>
            <a:off x="4591641" y="6614571"/>
            <a:ext cx="210358" cy="18279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75" name="Oval 74"/>
          <p:cNvSpPr/>
          <p:nvPr/>
        </p:nvSpPr>
        <p:spPr>
          <a:xfrm>
            <a:off x="5586734" y="6618969"/>
            <a:ext cx="210358" cy="1827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76" name="Oval 75"/>
          <p:cNvSpPr/>
          <p:nvPr/>
        </p:nvSpPr>
        <p:spPr>
          <a:xfrm>
            <a:off x="6727612" y="6608014"/>
            <a:ext cx="210358" cy="18279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 Box 38"/>
          <p:cNvSpPr txBox="1">
            <a:spLocks noChangeArrowheads="1"/>
          </p:cNvSpPr>
          <p:nvPr/>
        </p:nvSpPr>
        <p:spPr bwMode="gray">
          <a:xfrm>
            <a:off x="4394200" y="945429"/>
            <a:ext cx="1843745"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smtClean="0">
                <a:solidFill>
                  <a:srgbClr val="FF0000"/>
                </a:solidFill>
                <a:latin typeface="Trebuchet MS" panose="020B0603020202020204" pitchFamily="34" charset="0"/>
              </a:rPr>
              <a:t>Project  current Status</a:t>
            </a:r>
            <a:endParaRPr lang="en-US" sz="1200" b="1" dirty="0">
              <a:solidFill>
                <a:srgbClr val="FF0000"/>
              </a:solidFill>
              <a:latin typeface="Trebuchet MS" panose="020B0603020202020204" pitchFamily="34" charset="0"/>
            </a:endParaRPr>
          </a:p>
        </p:txBody>
      </p:sp>
      <p:sp>
        <p:nvSpPr>
          <p:cNvPr id="82" name="Oval 81"/>
          <p:cNvSpPr/>
          <p:nvPr/>
        </p:nvSpPr>
        <p:spPr>
          <a:xfrm>
            <a:off x="8109846" y="1755598"/>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 Box 38"/>
          <p:cNvSpPr txBox="1">
            <a:spLocks noChangeArrowheads="1"/>
          </p:cNvSpPr>
          <p:nvPr/>
        </p:nvSpPr>
        <p:spPr bwMode="gray">
          <a:xfrm>
            <a:off x="7193272" y="5740308"/>
            <a:ext cx="2347603" cy="9639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85750" indent="-2857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a:solidFill>
                  <a:srgbClr val="000000"/>
                </a:solidFill>
                <a:latin typeface="+mn-lt"/>
                <a:cs typeface="Traditional Arabic" panose="020B0604020202020204" pitchFamily="18" charset="-78"/>
              </a:rPr>
              <a:t>Configure application on dev server</a:t>
            </a:r>
            <a:endParaRPr lang="en-US" sz="1400" dirty="0">
              <a:solidFill>
                <a:srgbClr val="000000"/>
              </a:solidFill>
              <a:latin typeface="+mn-lt"/>
              <a:cs typeface="Traditional Arabic" panose="020B0604020202020204" pitchFamily="18" charset="-78"/>
            </a:endParaRPr>
          </a:p>
          <a:p>
            <a:pPr marL="285750" indent="-2857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a:solidFill>
                  <a:srgbClr val="000000"/>
                </a:solidFill>
                <a:latin typeface="+mn-lt"/>
                <a:cs typeface="Traditional Arabic" panose="020B0604020202020204" pitchFamily="18" charset="-78"/>
              </a:rPr>
              <a:t>On board new developer for the project</a:t>
            </a:r>
            <a:endParaRPr lang="en-US" sz="1400" dirty="0">
              <a:solidFill>
                <a:srgbClr val="000000"/>
              </a:solidFill>
              <a:latin typeface="+mn-lt"/>
              <a:cs typeface="Traditional Arabic" panose="020B0604020202020204" pitchFamily="18" charset="-78"/>
            </a:endParaRPr>
          </a:p>
        </p:txBody>
      </p:sp>
      <p:sp>
        <p:nvSpPr>
          <p:cNvPr id="89" name="Rectangle 27"/>
          <p:cNvSpPr>
            <a:spLocks noChangeArrowheads="1"/>
          </p:cNvSpPr>
          <p:nvPr/>
        </p:nvSpPr>
        <p:spPr bwMode="gray">
          <a:xfrm>
            <a:off x="9685456" y="5313220"/>
            <a:ext cx="2454217" cy="1517966"/>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90" name="Text Box 38"/>
          <p:cNvSpPr txBox="1">
            <a:spLocks noChangeArrowheads="1"/>
          </p:cNvSpPr>
          <p:nvPr/>
        </p:nvSpPr>
        <p:spPr bwMode="gray">
          <a:xfrm>
            <a:off x="9866992" y="5274628"/>
            <a:ext cx="151305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ct val="15000"/>
              </a:spcBef>
              <a:spcAft>
                <a:spcPct val="15000"/>
              </a:spcAft>
              <a:buClr>
                <a:prstClr val="white">
                  <a:lumMod val="50000"/>
                </a:prstClr>
              </a:buClr>
            </a:pPr>
            <a:r>
              <a:rPr lang="en-US" sz="1200" b="1" dirty="0" smtClean="0">
                <a:solidFill>
                  <a:srgbClr val="FF0000"/>
                </a:solidFill>
                <a:latin typeface="Trebuchet MS" panose="020B0603020202020204" pitchFamily="34" charset="0"/>
              </a:rPr>
              <a:t>Resources</a:t>
            </a:r>
            <a:endParaRPr lang="en-US" sz="1200" b="1" dirty="0">
              <a:solidFill>
                <a:srgbClr val="FF0000"/>
              </a:solidFill>
              <a:latin typeface="Trebuchet MS" panose="020B0603020202020204" pitchFamily="34" charset="0"/>
            </a:endParaRPr>
          </a:p>
        </p:txBody>
      </p:sp>
      <p:sp>
        <p:nvSpPr>
          <p:cNvPr id="95" name="Text Box 38"/>
          <p:cNvSpPr txBox="1">
            <a:spLocks noChangeArrowheads="1"/>
          </p:cNvSpPr>
          <p:nvPr/>
        </p:nvSpPr>
        <p:spPr bwMode="gray">
          <a:xfrm>
            <a:off x="9866992" y="5688235"/>
            <a:ext cx="1048709" cy="8515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PM : 1</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BA : 0</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err="1" smtClean="0">
                <a:solidFill>
                  <a:srgbClr val="000000"/>
                </a:solidFill>
                <a:latin typeface="+mn-lt"/>
                <a:cs typeface="Traditional Arabic" panose="020B0604020202020204" pitchFamily="18" charset="-78"/>
              </a:rPr>
              <a:t>Dev</a:t>
            </a:r>
            <a:r>
              <a:rPr lang="en-US" sz="1400" dirty="0" smtClean="0">
                <a:solidFill>
                  <a:srgbClr val="000000"/>
                </a:solidFill>
                <a:latin typeface="+mn-lt"/>
                <a:cs typeface="Traditional Arabic" panose="020B0604020202020204" pitchFamily="18" charset="-78"/>
              </a:rPr>
              <a:t> : 3</a:t>
            </a:r>
            <a:endParaRPr lang="en-US" sz="1400" dirty="0">
              <a:solidFill>
                <a:srgbClr val="000000"/>
              </a:solidFill>
              <a:latin typeface="+mn-lt"/>
              <a:cs typeface="Traditional Arabic" panose="020B0604020202020204" pitchFamily="18" charset="-78"/>
            </a:endParaRPr>
          </a:p>
        </p:txBody>
      </p:sp>
      <p:sp>
        <p:nvSpPr>
          <p:cNvPr id="96" name="Text Box 38"/>
          <p:cNvSpPr txBox="1">
            <a:spLocks noChangeArrowheads="1"/>
          </p:cNvSpPr>
          <p:nvPr/>
        </p:nvSpPr>
        <p:spPr bwMode="gray">
          <a:xfrm>
            <a:off x="10915702" y="5688234"/>
            <a:ext cx="1097851" cy="8515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err="1" smtClean="0">
                <a:solidFill>
                  <a:srgbClr val="000000"/>
                </a:solidFill>
                <a:latin typeface="+mn-lt"/>
                <a:cs typeface="Traditional Arabic" panose="020B0604020202020204" pitchFamily="18" charset="-78"/>
              </a:rPr>
              <a:t>Arct</a:t>
            </a:r>
            <a:r>
              <a:rPr lang="en-US" sz="1400" dirty="0" smtClean="0">
                <a:solidFill>
                  <a:srgbClr val="000000"/>
                </a:solidFill>
                <a:latin typeface="+mn-lt"/>
                <a:cs typeface="Traditional Arabic" panose="020B0604020202020204" pitchFamily="18" charset="-78"/>
              </a:rPr>
              <a:t> : 0</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DBA : 0</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Tester:  0</a:t>
            </a:r>
            <a:endParaRPr lang="en-US" sz="1400" dirty="0" smtClean="0">
              <a:solidFill>
                <a:srgbClr val="000000"/>
              </a:solidFill>
              <a:latin typeface="+mn-lt"/>
              <a:cs typeface="Traditional Arabic" panose="020B0604020202020204" pitchFamily="18" charset="-78"/>
            </a:endParaRPr>
          </a:p>
        </p:txBody>
      </p:sp>
      <p:sp>
        <p:nvSpPr>
          <p:cNvPr id="98" name="Text Box 38"/>
          <p:cNvSpPr txBox="1">
            <a:spLocks noChangeArrowheads="1"/>
          </p:cNvSpPr>
          <p:nvPr/>
        </p:nvSpPr>
        <p:spPr bwMode="gray">
          <a:xfrm>
            <a:off x="3943935" y="5313220"/>
            <a:ext cx="2946364"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indent="0" algn="just">
              <a:spcBef>
                <a:spcPts val="600"/>
              </a:spcBef>
              <a:spcAft>
                <a:spcPts val="200"/>
              </a:spcAft>
              <a:buClr>
                <a:schemeClr val="tx2">
                  <a:lumMod val="75000"/>
                </a:schemeClr>
              </a:buClr>
              <a:buSzPct val="120000"/>
              <a:buFont typeface="Arial" panose="020B0604020202020204" pitchFamily="34" charset="0"/>
              <a:buNone/>
              <a:defRPr/>
            </a:pPr>
            <a:endParaRPr lang="en-US" sz="1200" b="1" dirty="0" smtClean="0">
              <a:solidFill>
                <a:srgbClr val="000000"/>
              </a:solidFill>
              <a:latin typeface="+mn-lt"/>
              <a:cs typeface="Traditional Arabic" panose="020B0604020202020204" pitchFamily="18" charset="-78"/>
            </a:endParaRPr>
          </a:p>
        </p:txBody>
      </p:sp>
      <p:sp>
        <p:nvSpPr>
          <p:cNvPr id="64" name="Oval 63"/>
          <p:cNvSpPr/>
          <p:nvPr/>
        </p:nvSpPr>
        <p:spPr>
          <a:xfrm>
            <a:off x="6212483" y="953125"/>
            <a:ext cx="210358" cy="1827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155289" y="197771"/>
            <a:ext cx="1904412" cy="469755"/>
          </a:xfrm>
          <a:prstGeom prst="rect">
            <a:avLst/>
          </a:prstGeom>
        </p:spPr>
      </p:pic>
      <p:sp>
        <p:nvSpPr>
          <p:cNvPr id="10" name="Oval 9"/>
          <p:cNvSpPr/>
          <p:nvPr/>
        </p:nvSpPr>
        <p:spPr>
          <a:xfrm>
            <a:off x="8109051" y="2575719"/>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p>
            <a:pPr algn="ctr"/>
            <a:endParaRPr lang="en-US"/>
          </a:p>
        </p:txBody>
      </p:sp>
      <p:sp>
        <p:nvSpPr>
          <p:cNvPr id="12" name="Oval 11"/>
          <p:cNvSpPr/>
          <p:nvPr/>
        </p:nvSpPr>
        <p:spPr>
          <a:xfrm>
            <a:off x="8109051" y="3437414"/>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15" name="Oval 14"/>
          <p:cNvSpPr/>
          <p:nvPr/>
        </p:nvSpPr>
        <p:spPr>
          <a:xfrm>
            <a:off x="8109051" y="2170589"/>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p>
            <a:pPr algn="ctr"/>
            <a:endParaRPr lang="en-US"/>
          </a:p>
        </p:txBody>
      </p:sp>
      <p:sp>
        <p:nvSpPr>
          <p:cNvPr id="16" name="Oval 15"/>
          <p:cNvSpPr/>
          <p:nvPr/>
        </p:nvSpPr>
        <p:spPr>
          <a:xfrm>
            <a:off x="8110114" y="3004282"/>
            <a:ext cx="210358" cy="18279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p>
            <a:pPr algn="ctr"/>
            <a:endParaRPr lang="en-US"/>
          </a:p>
        </p:txBody>
      </p:sp>
      <p:sp>
        <p:nvSpPr>
          <p:cNvPr id="17" name="Oval 16"/>
          <p:cNvSpPr/>
          <p:nvPr/>
        </p:nvSpPr>
        <p:spPr>
          <a:xfrm>
            <a:off x="8122814" y="3782157"/>
            <a:ext cx="210358" cy="18279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25"/>
          <p:cNvSpPr>
            <a:spLocks noChangeArrowheads="1"/>
          </p:cNvSpPr>
          <p:nvPr/>
        </p:nvSpPr>
        <p:spPr bwMode="gray">
          <a:xfrm>
            <a:off x="3856750" y="2315182"/>
            <a:ext cx="3207841" cy="2714728"/>
          </a:xfrm>
          <a:prstGeom prst="rect">
            <a:avLst/>
          </a:prstGeom>
          <a:solidFill>
            <a:schemeClr val="bg1"/>
          </a:solidFill>
          <a:ln w="19050">
            <a:solidFill>
              <a:schemeClr val="tx1"/>
            </a:solidFill>
            <a:miter lim="800000"/>
          </a:ln>
        </p:spPr>
        <p:txBody>
          <a:bodyPr/>
          <a:lstStyle/>
          <a:p>
            <a:pPr marL="171450" indent="-171450" defTabSz="914400">
              <a:buFont typeface="Arial" panose="020B0604020202020204" pitchFamily="34" charset="0"/>
              <a:buChar char="•"/>
            </a:pPr>
            <a:endParaRPr lang="en-US" sz="1200" dirty="0">
              <a:solidFill>
                <a:srgbClr val="FF0000"/>
              </a:solidFill>
            </a:endParaRPr>
          </a:p>
        </p:txBody>
      </p:sp>
      <p:sp>
        <p:nvSpPr>
          <p:cNvPr id="54" name="Rectangle 27"/>
          <p:cNvSpPr>
            <a:spLocks noChangeArrowheads="1"/>
          </p:cNvSpPr>
          <p:nvPr/>
        </p:nvSpPr>
        <p:spPr bwMode="gray">
          <a:xfrm>
            <a:off x="144774" y="923809"/>
            <a:ext cx="6920101" cy="1272717"/>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53" name="Rectangle 27"/>
          <p:cNvSpPr>
            <a:spLocks noChangeArrowheads="1"/>
          </p:cNvSpPr>
          <p:nvPr/>
        </p:nvSpPr>
        <p:spPr bwMode="gray">
          <a:xfrm>
            <a:off x="144775" y="2315182"/>
            <a:ext cx="3637764" cy="4224568"/>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5" name="Rectangle 4"/>
          <p:cNvSpPr/>
          <p:nvPr/>
        </p:nvSpPr>
        <p:spPr>
          <a:xfrm>
            <a:off x="2223862" y="0"/>
            <a:ext cx="7754875" cy="786943"/>
          </a:xfrm>
          <a:prstGeom prst="rect">
            <a:avLst/>
          </a:prstGeom>
          <a:solidFill>
            <a:srgbClr val="FF0000"/>
          </a:solidFill>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7" name="Text Box 38"/>
          <p:cNvSpPr txBox="1">
            <a:spLocks noChangeArrowheads="1"/>
          </p:cNvSpPr>
          <p:nvPr/>
        </p:nvSpPr>
        <p:spPr bwMode="gray">
          <a:xfrm>
            <a:off x="180137" y="2628973"/>
            <a:ext cx="3534980" cy="107696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buFont typeface="Arial" panose="020B0604020202020204" pitchFamily="34" charset="0"/>
              <a:buChar char="•"/>
            </a:pPr>
            <a:r>
              <a:rPr lang="en-US" sz="1200" dirty="0">
                <a:solidFill>
                  <a:srgbClr val="000000"/>
                </a:solidFill>
                <a:latin typeface="Trebuchet MS" panose="020B0603020202020204" pitchFamily="34" charset="0"/>
                <a:cs typeface="Traditional Arabic" panose="020B0604020202020204" pitchFamily="18" charset="-78"/>
                <a:sym typeface="+mn-ea"/>
              </a:rPr>
              <a:t>Completed unique pages html by designer, which will be integrated into our application</a:t>
            </a:r>
            <a:endParaRPr lang="en-US" sz="1200" dirty="0">
              <a:solidFill>
                <a:srgbClr val="000000"/>
              </a:solidFill>
              <a:latin typeface="Trebuchet MS" panose="020B0603020202020204" pitchFamily="34" charset="0"/>
              <a:cs typeface="Traditional Arabic" panose="020B0604020202020204" pitchFamily="18" charset="-78"/>
            </a:endParaRPr>
          </a:p>
          <a:p>
            <a:pPr marL="171450" indent="-171450" algn="just">
              <a:spcBef>
                <a:spcPts val="600"/>
              </a:spcBef>
              <a:buFont typeface="Arial" panose="020B0604020202020204" pitchFamily="34" charset="0"/>
              <a:buChar char="•"/>
            </a:pPr>
            <a:r>
              <a:rPr lang="en-US" sz="1200" dirty="0">
                <a:solidFill>
                  <a:srgbClr val="000000"/>
                </a:solidFill>
                <a:latin typeface="Trebuchet MS" panose="020B0603020202020204" pitchFamily="34" charset="0"/>
                <a:cs typeface="Traditional Arabic" panose="020B0604020202020204" pitchFamily="18" charset="-78"/>
                <a:sym typeface="+mn-ea"/>
              </a:rPr>
              <a:t>Begin with tester for the application</a:t>
            </a:r>
            <a:endParaRPr lang="en-US" sz="1200" dirty="0">
              <a:solidFill>
                <a:srgbClr val="000000"/>
              </a:solidFill>
              <a:latin typeface="Trebuchet MS" panose="020B0603020202020204" pitchFamily="34" charset="0"/>
              <a:cs typeface="Traditional Arabic" panose="020B0604020202020204" pitchFamily="18" charset="-78"/>
            </a:endParaRPr>
          </a:p>
          <a:p>
            <a:pPr marL="171450" indent="-171450" algn="just">
              <a:spcBef>
                <a:spcPts val="600"/>
              </a:spcBef>
              <a:buFont typeface="Arial" panose="020B0604020202020204" pitchFamily="34" charset="0"/>
              <a:buChar char="•"/>
            </a:pPr>
            <a:r>
              <a:rPr lang="en-US" sz="1200" dirty="0">
                <a:solidFill>
                  <a:srgbClr val="000000"/>
                </a:solidFill>
                <a:latin typeface="Trebuchet MS" panose="020B0603020202020204" pitchFamily="34" charset="0"/>
                <a:cs typeface="Traditional Arabic" panose="020B0604020202020204" pitchFamily="18" charset="-78"/>
                <a:sym typeface="+mn-ea"/>
              </a:rPr>
              <a:t>Partially completed Commercial &amp; Medical module.</a:t>
            </a:r>
            <a:endParaRPr lang="en-US" sz="1200" dirty="0">
              <a:solidFill>
                <a:srgbClr val="000000"/>
              </a:solidFill>
              <a:latin typeface="Trebuchet MS" panose="020B0603020202020204" pitchFamily="34" charset="0"/>
              <a:cs typeface="Traditional Arabic" panose="020B0604020202020204" pitchFamily="18" charset="-78"/>
            </a:endParaRPr>
          </a:p>
        </p:txBody>
      </p:sp>
      <p:sp>
        <p:nvSpPr>
          <p:cNvPr id="2" name="Rectangle 1"/>
          <p:cNvSpPr/>
          <p:nvPr/>
        </p:nvSpPr>
        <p:spPr>
          <a:xfrm>
            <a:off x="7491917" y="6591823"/>
            <a:ext cx="91416" cy="99647"/>
          </a:xfrm>
          <a:prstGeom prst="rect">
            <a:avLst/>
          </a:prstGeom>
          <a:gradFill flip="none" rotWithShape="1">
            <a:gsLst>
              <a:gs pos="0">
                <a:schemeClr val="bg1">
                  <a:lumMod val="65000"/>
                </a:schemeClr>
              </a:gs>
              <a:gs pos="17000">
                <a:schemeClr val="bg1">
                  <a:lumMod val="85000"/>
                  <a:shade val="67500"/>
                  <a:satMod val="115000"/>
                </a:schemeClr>
              </a:gs>
              <a:gs pos="59000">
                <a:schemeClr val="bg1">
                  <a:lumMod val="85000"/>
                  <a:shade val="100000"/>
                  <a:satMod val="115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91439" tIns="45719" rIns="91439" bIns="45719" rtlCol="0" anchor="ctr"/>
          <a:lstStyle/>
          <a:p>
            <a:pPr algn="ctr" defTabSz="914400"/>
            <a:endParaRPr lang="en-US" dirty="0">
              <a:solidFill>
                <a:prstClr val="white"/>
              </a:solidFill>
            </a:endParaRPr>
          </a:p>
        </p:txBody>
      </p:sp>
      <p:sp>
        <p:nvSpPr>
          <p:cNvPr id="61" name="Rectangle 27"/>
          <p:cNvSpPr>
            <a:spLocks noChangeArrowheads="1"/>
          </p:cNvSpPr>
          <p:nvPr/>
        </p:nvSpPr>
        <p:spPr bwMode="gray">
          <a:xfrm>
            <a:off x="7132015" y="5336143"/>
            <a:ext cx="2498820" cy="1495043"/>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69" name="Text Box 38"/>
          <p:cNvSpPr txBox="1">
            <a:spLocks noChangeArrowheads="1"/>
          </p:cNvSpPr>
          <p:nvPr/>
        </p:nvSpPr>
        <p:spPr bwMode="gray">
          <a:xfrm>
            <a:off x="7214241" y="5274628"/>
            <a:ext cx="1513051"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ct val="15000"/>
              </a:spcBef>
              <a:spcAft>
                <a:spcPct val="15000"/>
              </a:spcAft>
              <a:buClr>
                <a:prstClr val="white">
                  <a:lumMod val="50000"/>
                </a:prstClr>
              </a:buClr>
            </a:pPr>
            <a:r>
              <a:rPr lang="en-US" sz="1200" b="1" dirty="0" smtClean="0">
                <a:solidFill>
                  <a:srgbClr val="FF0000"/>
                </a:solidFill>
                <a:latin typeface="Trebuchet MS" panose="020B0603020202020204" pitchFamily="34" charset="0"/>
              </a:rPr>
              <a:t>Key Action Items</a:t>
            </a:r>
            <a:endParaRPr lang="en-US" sz="1200" b="1" dirty="0">
              <a:solidFill>
                <a:srgbClr val="FF0000"/>
              </a:solidFill>
              <a:latin typeface="Trebuchet MS" panose="020B0603020202020204" pitchFamily="34" charset="0"/>
            </a:endParaRPr>
          </a:p>
        </p:txBody>
      </p:sp>
      <p:grpSp>
        <p:nvGrpSpPr>
          <p:cNvPr id="9" name="Group 8"/>
          <p:cNvGrpSpPr/>
          <p:nvPr/>
        </p:nvGrpSpPr>
        <p:grpSpPr>
          <a:xfrm>
            <a:off x="7132014" y="923809"/>
            <a:ext cx="5007659" cy="4287526"/>
            <a:chOff x="5332393" y="1176805"/>
            <a:chExt cx="3779368" cy="2114563"/>
          </a:xfrm>
        </p:grpSpPr>
        <p:sp>
          <p:nvSpPr>
            <p:cNvPr id="65" name="Rectangle 3"/>
            <p:cNvSpPr>
              <a:spLocks noChangeArrowheads="1"/>
            </p:cNvSpPr>
            <p:nvPr/>
          </p:nvSpPr>
          <p:spPr bwMode="gray">
            <a:xfrm>
              <a:off x="5332393" y="1176805"/>
              <a:ext cx="3779368" cy="2114563"/>
            </a:xfrm>
            <a:prstGeom prst="rect">
              <a:avLst/>
            </a:prstGeom>
            <a:solidFill>
              <a:srgbClr val="FFFFFF"/>
            </a:solidFill>
            <a:ln w="19050">
              <a:solidFill>
                <a:schemeClr val="tx1"/>
              </a:solidFill>
              <a:miter lim="800000"/>
            </a:ln>
          </p:spPr>
          <p:txBody>
            <a:bodyPr wrap="none" anchor="ctr"/>
            <a:lstStyle/>
            <a:p>
              <a:pPr algn="ctr" defTabSz="914400"/>
              <a:endParaRPr lang="en-US" sz="2400" dirty="0">
                <a:solidFill>
                  <a:prstClr val="black"/>
                </a:solidFill>
              </a:endParaRPr>
            </a:p>
          </p:txBody>
        </p:sp>
        <p:sp>
          <p:nvSpPr>
            <p:cNvPr id="66" name="Text Box 38"/>
            <p:cNvSpPr txBox="1">
              <a:spLocks noChangeArrowheads="1"/>
            </p:cNvSpPr>
            <p:nvPr/>
          </p:nvSpPr>
          <p:spPr bwMode="gray">
            <a:xfrm>
              <a:off x="5386366" y="1187468"/>
              <a:ext cx="1703647" cy="92845"/>
            </a:xfrm>
            <a:prstGeom prst="rect">
              <a:avLst/>
            </a:prstGeom>
            <a:solidFill>
              <a:schemeClr val="bg1"/>
            </a:solidFill>
            <a:ln w="9525">
              <a:solidFill>
                <a:schemeClr val="bg1"/>
              </a:solidFill>
              <a:miter lim="800000"/>
            </a:ln>
          </p:spPr>
          <p:txBody>
            <a:bodyPr wrap="square" tIns="0"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defTabSz="914400">
                <a:spcBef>
                  <a:spcPct val="15000"/>
                </a:spcBef>
                <a:spcAft>
                  <a:spcPct val="15000"/>
                </a:spcAft>
                <a:buClr>
                  <a:srgbClr val="006699"/>
                </a:buClr>
              </a:pPr>
              <a:r>
                <a:rPr lang="en-US" sz="1200" b="1" dirty="0">
                  <a:solidFill>
                    <a:srgbClr val="FF0000"/>
                  </a:solidFill>
                  <a:latin typeface="Trebuchet MS" panose="020B0603020202020204" pitchFamily="34" charset="0"/>
                </a:rPr>
                <a:t>Planned Key Milestones</a:t>
              </a:r>
              <a:endParaRPr lang="en-US" sz="1200" b="1" dirty="0">
                <a:solidFill>
                  <a:srgbClr val="FF0000"/>
                </a:solidFill>
                <a:latin typeface="Trebuchet MS" panose="020B0603020202020204" pitchFamily="34" charset="0"/>
              </a:endParaRPr>
            </a:p>
          </p:txBody>
        </p:sp>
      </p:grpSp>
      <p:sp>
        <p:nvSpPr>
          <p:cNvPr id="50" name="Rectangle 3"/>
          <p:cNvSpPr>
            <a:spLocks noChangeArrowheads="1"/>
          </p:cNvSpPr>
          <p:nvPr/>
        </p:nvSpPr>
        <p:spPr bwMode="gray">
          <a:xfrm>
            <a:off x="144774" y="6586377"/>
            <a:ext cx="6920101" cy="244809"/>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51" name="Text Box 38"/>
          <p:cNvSpPr txBox="1">
            <a:spLocks noChangeArrowheads="1"/>
          </p:cNvSpPr>
          <p:nvPr/>
        </p:nvSpPr>
        <p:spPr bwMode="gray">
          <a:xfrm>
            <a:off x="187851" y="6634852"/>
            <a:ext cx="1410876" cy="1692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defTabSz="914400">
              <a:spcBef>
                <a:spcPct val="15000"/>
              </a:spcBef>
              <a:spcAft>
                <a:spcPct val="15000"/>
              </a:spcAft>
              <a:buClr>
                <a:srgbClr val="006699"/>
              </a:buClr>
            </a:pPr>
            <a:r>
              <a:rPr lang="en-US" sz="1100" b="1" dirty="0">
                <a:solidFill>
                  <a:srgbClr val="FF0000"/>
                </a:solidFill>
                <a:latin typeface="Trebuchet MS" panose="020B0603020202020204" pitchFamily="34" charset="0"/>
              </a:rPr>
              <a:t>Milestone Legend</a:t>
            </a:r>
            <a:endParaRPr lang="en-US" sz="1100" b="1" dirty="0">
              <a:solidFill>
                <a:srgbClr val="FF0000"/>
              </a:solidFill>
              <a:latin typeface="Trebuchet MS" panose="020B0603020202020204" pitchFamily="34" charset="0"/>
            </a:endParaRPr>
          </a:p>
        </p:txBody>
      </p:sp>
      <p:sp>
        <p:nvSpPr>
          <p:cNvPr id="47" name="Rectangle 46"/>
          <p:cNvSpPr/>
          <p:nvPr/>
        </p:nvSpPr>
        <p:spPr>
          <a:xfrm>
            <a:off x="155289" y="5313220"/>
            <a:ext cx="3579795" cy="1107994"/>
          </a:xfrm>
          <a:prstGeom prst="rect">
            <a:avLst/>
          </a:prstGeom>
        </p:spPr>
        <p:txBody>
          <a:bodyPr wrap="square" lIns="91439" tIns="45719" rIns="91439" bIns="45719">
            <a:spAutoFit/>
          </a:bodyPr>
          <a:lstStyle/>
          <a:p>
            <a:pPr marL="304800" indent="-304800" defTabSz="914400">
              <a:buFont typeface="+mj-lt"/>
              <a:buAutoNum type="arabicPeriod"/>
            </a:pPr>
            <a:endParaRPr lang="en-US" sz="1100" dirty="0">
              <a:solidFill>
                <a:prstClr val="black"/>
              </a:solidFill>
              <a:latin typeface="Trebuchet MS" panose="020B0603020202020204" pitchFamily="34" charset="0"/>
            </a:endParaRPr>
          </a:p>
          <a:p>
            <a:pPr defTabSz="914400"/>
            <a:endParaRPr lang="en-US" sz="1100" dirty="0">
              <a:solidFill>
                <a:prstClr val="black"/>
              </a:solidFill>
            </a:endParaRPr>
          </a:p>
          <a:p>
            <a:pPr marL="304800" indent="-304800" defTabSz="914400">
              <a:buFont typeface="+mj-lt"/>
              <a:buAutoNum type="arabicPeriod"/>
            </a:pPr>
            <a:endParaRPr lang="en-US" sz="1100" dirty="0">
              <a:solidFill>
                <a:prstClr val="black"/>
              </a:solidFill>
            </a:endParaRPr>
          </a:p>
          <a:p>
            <a:pPr marL="228600" indent="-228600" defTabSz="914400">
              <a:buFont typeface="Arial" panose="020B0604020202020204" pitchFamily="34" charset="0"/>
              <a:buChar char="•"/>
            </a:pPr>
            <a:endParaRPr lang="en-US" sz="1100" dirty="0">
              <a:solidFill>
                <a:prstClr val="black"/>
              </a:solidFill>
            </a:endParaRPr>
          </a:p>
          <a:p>
            <a:pPr marL="228600" indent="-228600" defTabSz="914400">
              <a:buFont typeface="Arial" panose="020B0604020202020204" pitchFamily="34" charset="0"/>
              <a:buChar char="•"/>
            </a:pPr>
            <a:endParaRPr lang="en-US" sz="1100" dirty="0">
              <a:solidFill>
                <a:prstClr val="black"/>
              </a:solidFill>
            </a:endParaRPr>
          </a:p>
          <a:p>
            <a:pPr marL="228600" indent="-228600" defTabSz="914400">
              <a:buClr>
                <a:srgbClr val="44546A">
                  <a:lumMod val="75000"/>
                </a:srgbClr>
              </a:buClr>
              <a:buSzPct val="120000"/>
              <a:buFont typeface="Arial" panose="020B0604020202020204" pitchFamily="34" charset="0"/>
              <a:buChar char="•"/>
              <a:defRPr/>
            </a:pPr>
            <a:endParaRPr lang="en-US" sz="1100" dirty="0">
              <a:solidFill>
                <a:prstClr val="black"/>
              </a:solidFill>
              <a:latin typeface="Trebuchet MS" panose="020B0603020202020204" pitchFamily="34" charset="0"/>
            </a:endParaRPr>
          </a:p>
        </p:txBody>
      </p:sp>
      <p:sp>
        <p:nvSpPr>
          <p:cNvPr id="38" name="Rectangle 37"/>
          <p:cNvSpPr/>
          <p:nvPr/>
        </p:nvSpPr>
        <p:spPr>
          <a:xfrm>
            <a:off x="2230994" y="-23270"/>
            <a:ext cx="3678877" cy="461663"/>
          </a:xfrm>
          <a:prstGeom prst="rect">
            <a:avLst/>
          </a:prstGeom>
        </p:spPr>
        <p:txBody>
          <a:bodyPr wrap="square" lIns="91439" tIns="45719" rIns="91439" bIns="45719">
            <a:spAutoFit/>
          </a:bodyPr>
          <a:lstStyle/>
          <a:p>
            <a:r>
              <a:rPr lang="en-US" sz="2400" b="1" dirty="0" smtClean="0">
                <a:solidFill>
                  <a:schemeClr val="bg1"/>
                </a:solidFill>
                <a:latin typeface="Trebuchet MS" panose="020B0603020202020204" pitchFamily="34" charset="0"/>
              </a:rPr>
              <a:t>NPD Web Application</a:t>
            </a:r>
            <a:endParaRPr lang="en-US" sz="2400" dirty="0">
              <a:solidFill>
                <a:schemeClr val="bg1"/>
              </a:solidFill>
              <a:latin typeface="Trebuchet MS" panose="020B0603020202020204" pitchFamily="34" charset="0"/>
            </a:endParaRPr>
          </a:p>
        </p:txBody>
      </p:sp>
      <p:cxnSp>
        <p:nvCxnSpPr>
          <p:cNvPr id="39" name="Straight Connector 38"/>
          <p:cNvCxnSpPr/>
          <p:nvPr/>
        </p:nvCxnSpPr>
        <p:spPr>
          <a:xfrm flipV="1">
            <a:off x="17685" y="826722"/>
            <a:ext cx="12174315" cy="537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 Box 38"/>
          <p:cNvSpPr txBox="1">
            <a:spLocks noChangeArrowheads="1"/>
          </p:cNvSpPr>
          <p:nvPr/>
        </p:nvSpPr>
        <p:spPr bwMode="gray">
          <a:xfrm>
            <a:off x="3890536" y="2575577"/>
            <a:ext cx="3125143" cy="8407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a:solidFill>
                  <a:srgbClr val="000000"/>
                </a:solidFill>
                <a:latin typeface="+mn-lt"/>
                <a:cs typeface="Traditional Arabic" panose="020B0604020202020204" pitchFamily="18" charset="-78"/>
                <a:sym typeface="+mn-ea"/>
              </a:rPr>
              <a:t>On board new developer to finish the project before timeline.</a:t>
            </a:r>
            <a:endParaRPr lang="en-US" sz="1200" dirty="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a:solidFill>
                  <a:srgbClr val="000000"/>
                </a:solidFill>
                <a:latin typeface="+mn-lt"/>
                <a:cs typeface="Traditional Arabic" panose="020B0604020202020204" pitchFamily="18" charset="-78"/>
                <a:sym typeface="+mn-ea"/>
              </a:rPr>
              <a:t>Testing by tester on the core modules of application</a:t>
            </a:r>
            <a:endParaRPr lang="en-US" sz="1200" dirty="0">
              <a:solidFill>
                <a:srgbClr val="000000"/>
              </a:solidFill>
              <a:latin typeface="+mn-lt"/>
              <a:cs typeface="Traditional Arabic" panose="020B0604020202020204" pitchFamily="18" charset="-78"/>
            </a:endParaRPr>
          </a:p>
        </p:txBody>
      </p:sp>
      <p:sp>
        <p:nvSpPr>
          <p:cNvPr id="44" name="Text Box 38"/>
          <p:cNvSpPr txBox="1">
            <a:spLocks noChangeArrowheads="1"/>
          </p:cNvSpPr>
          <p:nvPr/>
        </p:nvSpPr>
        <p:spPr bwMode="gray">
          <a:xfrm>
            <a:off x="286409" y="2255051"/>
            <a:ext cx="248663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a:solidFill>
                  <a:srgbClr val="FF0000"/>
                </a:solidFill>
                <a:latin typeface="Trebuchet MS" panose="020B0603020202020204" pitchFamily="34" charset="0"/>
              </a:rPr>
              <a:t>Accomplishment for </a:t>
            </a:r>
            <a:r>
              <a:rPr lang="en-US" sz="1200" b="1" dirty="0" smtClean="0">
                <a:solidFill>
                  <a:srgbClr val="FF0000"/>
                </a:solidFill>
                <a:latin typeface="Trebuchet MS" panose="020B0603020202020204" pitchFamily="34" charset="0"/>
              </a:rPr>
              <a:t>the week</a:t>
            </a:r>
            <a:endParaRPr lang="en-US" sz="1200" b="1" dirty="0">
              <a:solidFill>
                <a:srgbClr val="FF0000"/>
              </a:solidFill>
              <a:latin typeface="Trebuchet MS" panose="020B0603020202020204" pitchFamily="34" charset="0"/>
            </a:endParaRPr>
          </a:p>
        </p:txBody>
      </p:sp>
      <p:sp>
        <p:nvSpPr>
          <p:cNvPr id="40" name="Rectangle 39"/>
          <p:cNvSpPr/>
          <p:nvPr/>
        </p:nvSpPr>
        <p:spPr>
          <a:xfrm>
            <a:off x="2223746" y="428851"/>
            <a:ext cx="4925695" cy="335915"/>
          </a:xfrm>
          <a:prstGeom prst="rect">
            <a:avLst/>
          </a:prstGeom>
        </p:spPr>
        <p:txBody>
          <a:bodyPr wrap="none" lIns="91376" tIns="45719" rIns="91376" bIns="45719">
            <a:spAutoFit/>
          </a:bodyPr>
          <a:lstStyle/>
          <a:p>
            <a:pPr defTabSz="913765"/>
            <a:r>
              <a:rPr lang="en-US" sz="1600" b="1" dirty="0">
                <a:solidFill>
                  <a:schemeClr val="bg1"/>
                </a:solidFill>
              </a:rPr>
              <a:t>Status update </a:t>
            </a:r>
            <a:r>
              <a:rPr lang="en-US" sz="1600" b="1" dirty="0" smtClean="0">
                <a:solidFill>
                  <a:schemeClr val="bg1"/>
                </a:solidFill>
              </a:rPr>
              <a:t>for the week 6</a:t>
            </a:r>
            <a:r>
              <a:rPr lang="en-US" sz="1600" b="1" baseline="30000" dirty="0" smtClean="0">
                <a:solidFill>
                  <a:schemeClr val="bg1"/>
                </a:solidFill>
              </a:rPr>
              <a:t>th</a:t>
            </a:r>
            <a:r>
              <a:rPr lang="en-US" sz="1600" b="1" dirty="0" smtClean="0">
                <a:solidFill>
                  <a:schemeClr val="bg1"/>
                </a:solidFill>
              </a:rPr>
              <a:t> Feb 2023 to 10</a:t>
            </a:r>
            <a:r>
              <a:rPr lang="en-US" sz="1600" b="1" baseline="30000" dirty="0" smtClean="0">
                <a:solidFill>
                  <a:schemeClr val="bg1"/>
                </a:solidFill>
              </a:rPr>
              <a:t>th</a:t>
            </a:r>
            <a:r>
              <a:rPr lang="en-US" sz="1600" b="1" dirty="0" smtClean="0">
                <a:solidFill>
                  <a:schemeClr val="bg1"/>
                </a:solidFill>
              </a:rPr>
              <a:t> Feb 2023</a:t>
            </a:r>
            <a:endParaRPr lang="en-US" sz="1600" b="1" dirty="0">
              <a:solidFill>
                <a:schemeClr val="bg1"/>
              </a:solidFill>
            </a:endParaRPr>
          </a:p>
        </p:txBody>
      </p:sp>
      <p:graphicFrame>
        <p:nvGraphicFramePr>
          <p:cNvPr id="3" name="Table 2"/>
          <p:cNvGraphicFramePr>
            <a:graphicFrameLocks noGrp="1"/>
          </p:cNvGraphicFramePr>
          <p:nvPr/>
        </p:nvGraphicFramePr>
        <p:xfrm>
          <a:off x="7193271" y="1168543"/>
          <a:ext cx="4854236" cy="2578100"/>
        </p:xfrm>
        <a:graphic>
          <a:graphicData uri="http://schemas.openxmlformats.org/drawingml/2006/table">
            <a:tbl>
              <a:tblPr firstRow="1" bandRow="1">
                <a:tableStyleId>{5C22544A-7EE6-4342-B048-85BDC9FD1C3A}</a:tableStyleId>
              </a:tblPr>
              <a:tblGrid>
                <a:gridCol w="1287062"/>
                <a:gridCol w="895848"/>
                <a:gridCol w="858498"/>
                <a:gridCol w="926379"/>
                <a:gridCol w="886449"/>
              </a:tblGrid>
              <a:tr h="477865">
                <a:tc>
                  <a:txBody>
                    <a:bodyPr/>
                    <a:lstStyle/>
                    <a:p>
                      <a:pPr marL="0" algn="ctr" defTabSz="816610" rtl="0" eaLnBrk="1" latinLnBrk="0" hangingPunct="1"/>
                      <a:r>
                        <a:rPr lang="en-GB" sz="1100" kern="1200" dirty="0" smtClean="0">
                          <a:solidFill>
                            <a:schemeClr val="bg1"/>
                          </a:solidFill>
                          <a:latin typeface="Trebuchet MS" panose="020B0603020202020204" pitchFamily="34" charset="0"/>
                          <a:ea typeface="+mn-ea"/>
                          <a:cs typeface="+mn-cs"/>
                        </a:rPr>
                        <a:t>Phase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ctr" defTabSz="816610" rtl="0" eaLnBrk="1" latinLnBrk="0" hangingPunct="1"/>
                      <a:r>
                        <a:rPr lang="en-US" altLang="en-GB" sz="1100" kern="1200" dirty="0" smtClean="0">
                          <a:solidFill>
                            <a:schemeClr val="bg1"/>
                          </a:solidFill>
                          <a:latin typeface="Trebuchet MS" panose="020B0603020202020204" pitchFamily="34" charset="0"/>
                          <a:ea typeface="+mn-ea"/>
                          <a:cs typeface="+mn-cs"/>
                        </a:rPr>
                        <a:t>Plan</a:t>
                      </a:r>
                      <a:r>
                        <a:rPr lang="en-GB" sz="1100" kern="1200" dirty="0" smtClean="0">
                          <a:solidFill>
                            <a:schemeClr val="bg1"/>
                          </a:solidFill>
                          <a:latin typeface="Trebuchet MS" panose="020B0603020202020204" pitchFamily="34" charset="0"/>
                          <a:ea typeface="+mn-ea"/>
                          <a:cs typeface="+mn-cs"/>
                        </a:rPr>
                        <a:t> Start </a:t>
                      </a:r>
                      <a:r>
                        <a:rPr lang="en-GB" sz="1100" kern="1200" dirty="0" smtClean="0">
                          <a:solidFill>
                            <a:schemeClr val="bg1"/>
                          </a:solidFill>
                          <a:latin typeface="Trebuchet MS" panose="020B0603020202020204" pitchFamily="34" charset="0"/>
                          <a:ea typeface="+mn-ea"/>
                          <a:cs typeface="+mn-cs"/>
                        </a:rPr>
                        <a:t>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indent="0" algn="ctr" defTabSz="816610" rtl="0" eaLnBrk="1" fontAlgn="auto" latinLnBrk="0" hangingPunct="1">
                        <a:lnSpc>
                          <a:spcPct val="100000"/>
                        </a:lnSpc>
                        <a:spcBef>
                          <a:spcPts val="0"/>
                        </a:spcBef>
                        <a:spcAft>
                          <a:spcPts val="0"/>
                        </a:spcAft>
                        <a:buClrTx/>
                        <a:buSzTx/>
                        <a:buFontTx/>
                        <a:buNone/>
                        <a:defRPr/>
                      </a:pPr>
                      <a:r>
                        <a:rPr lang="en-US" altLang="en-GB" sz="1100" kern="1200" dirty="0" smtClean="0">
                          <a:solidFill>
                            <a:schemeClr val="bg1"/>
                          </a:solidFill>
                          <a:latin typeface="Trebuchet MS" panose="020B0603020202020204" pitchFamily="34" charset="0"/>
                          <a:ea typeface="+mn-ea"/>
                          <a:cs typeface="+mn-cs"/>
                        </a:rPr>
                        <a:t>Plan </a:t>
                      </a:r>
                      <a:r>
                        <a:rPr lang="en-GB" sz="1100" kern="1200" dirty="0" smtClean="0">
                          <a:solidFill>
                            <a:schemeClr val="bg1"/>
                          </a:solidFill>
                          <a:latin typeface="Trebuchet MS" panose="020B0603020202020204" pitchFamily="34" charset="0"/>
                          <a:ea typeface="+mn-ea"/>
                          <a:cs typeface="+mn-cs"/>
                        </a:rPr>
                        <a:t>End 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ctr" defTabSz="816610" rtl="0" eaLnBrk="1" latinLnBrk="0" hangingPunct="1"/>
                      <a:r>
                        <a:rPr lang="en-GB" sz="1100" kern="1200" dirty="0">
                          <a:solidFill>
                            <a:schemeClr val="bg1"/>
                          </a:solidFill>
                          <a:latin typeface="Trebuchet MS" panose="020B0603020202020204" pitchFamily="34" charset="0"/>
                          <a:ea typeface="+mn-ea"/>
                          <a:cs typeface="+mn-cs"/>
                        </a:rPr>
                        <a:t>Actual </a:t>
                      </a:r>
                      <a:endParaRPr lang="en-GB" sz="1100" kern="1200" dirty="0">
                        <a:solidFill>
                          <a:schemeClr val="bg1"/>
                        </a:solidFill>
                        <a:latin typeface="Trebuchet MS" panose="020B0603020202020204" pitchFamily="34" charset="0"/>
                        <a:ea typeface="+mn-ea"/>
                        <a:cs typeface="+mn-cs"/>
                      </a:endParaRPr>
                    </a:p>
                    <a:p>
                      <a:pPr marL="0" algn="ctr" defTabSz="816610" rtl="0" eaLnBrk="1" latinLnBrk="0" hangingPunct="1"/>
                      <a:r>
                        <a:rPr lang="en-GB" sz="1100" kern="1200" dirty="0" smtClean="0">
                          <a:solidFill>
                            <a:schemeClr val="bg1"/>
                          </a:solidFill>
                          <a:latin typeface="Trebuchet MS" panose="020B0603020202020204" pitchFamily="34" charset="0"/>
                          <a:ea typeface="+mn-ea"/>
                          <a:cs typeface="+mn-cs"/>
                        </a:rPr>
                        <a:t>Start 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l" defTabSz="816610" rtl="0" eaLnBrk="1" latinLnBrk="0" hangingPunct="1"/>
                      <a:r>
                        <a:rPr lang="en-GB" sz="1100" kern="1200" dirty="0">
                          <a:solidFill>
                            <a:schemeClr val="bg1"/>
                          </a:solidFill>
                          <a:latin typeface="Trebuchet MS" panose="020B0603020202020204" pitchFamily="34" charset="0"/>
                          <a:ea typeface="+mn-ea"/>
                          <a:cs typeface="+mn-cs"/>
                        </a:rPr>
                        <a:t>Actual</a:t>
                      </a:r>
                      <a:endParaRPr lang="en-GB" sz="1100" kern="1200" dirty="0">
                        <a:solidFill>
                          <a:schemeClr val="bg1"/>
                        </a:solidFill>
                        <a:latin typeface="Trebuchet MS" panose="020B0603020202020204" pitchFamily="34" charset="0"/>
                        <a:ea typeface="+mn-ea"/>
                        <a:cs typeface="+mn-cs"/>
                      </a:endParaRPr>
                    </a:p>
                    <a:p>
                      <a:pPr marL="0" algn="l" defTabSz="816610" rtl="0" eaLnBrk="1" latinLnBrk="0" hangingPunct="1"/>
                      <a:r>
                        <a:rPr lang="en-GB" sz="1100" kern="1200" dirty="0" smtClean="0">
                          <a:solidFill>
                            <a:schemeClr val="bg1"/>
                          </a:solidFill>
                          <a:latin typeface="Trebuchet MS" panose="020B0603020202020204" pitchFamily="34" charset="0"/>
                          <a:ea typeface="+mn-ea"/>
                          <a:cs typeface="+mn-cs"/>
                        </a:rPr>
                        <a:t>End</a:t>
                      </a:r>
                      <a:r>
                        <a:rPr lang="en-GB" sz="1100" kern="1200" baseline="0" dirty="0" smtClean="0">
                          <a:solidFill>
                            <a:schemeClr val="bg1"/>
                          </a:solidFill>
                          <a:latin typeface="Trebuchet MS" panose="020B0603020202020204" pitchFamily="34" charset="0"/>
                          <a:ea typeface="+mn-ea"/>
                          <a:cs typeface="+mn-cs"/>
                        </a:rPr>
                        <a:t> date</a:t>
                      </a:r>
                      <a:endParaRPr lang="en-GB" sz="1100" kern="1200" dirty="0">
                        <a:solidFill>
                          <a:schemeClr val="bg1"/>
                        </a:solidFill>
                        <a:latin typeface="Trebuchet MS" panose="020B0603020202020204" pitchFamily="34" charset="0"/>
                        <a:ea typeface="+mn-ea"/>
                        <a:cs typeface="+mn-cs"/>
                      </a:endParaRPr>
                    </a:p>
                  </a:txBody>
                  <a:tcPr marL="121888" marR="121888"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93479">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Kick-Off</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7-Mar-22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7-Mar-22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7-Mar-22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7-Mar-22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1527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Req. </a:t>
                      </a:r>
                      <a:endParaRPr lang="en-US" sz="1000" kern="1200" dirty="0" smtClean="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gathering</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7-Mar-22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15-Apr-22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7-Mar-22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19-Aug-22</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Code </a:t>
                      </a:r>
                      <a:endParaRPr lang="en-US" sz="1000" kern="1200" dirty="0" smtClean="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Analysis</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9-Mar-22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25-Mar-22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11-Mar-22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29-Mar-22</a:t>
                      </a:r>
                      <a:endParaRPr lang="en-US" sz="1000" kern="1200" dirty="0">
                        <a:solidFill>
                          <a:schemeClr val="bg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857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Solution </a:t>
                      </a:r>
                      <a:endParaRPr lang="en-US" sz="1000" kern="1200" dirty="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Architect</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18-Apr-22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13-May-22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sym typeface="+mn-ea"/>
                        </a:rPr>
                        <a:t>15-Dec-22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6-Jan-23</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2672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Database</a:t>
                      </a:r>
                      <a:endParaRPr lang="en-US" sz="1000" kern="1200" dirty="0">
                        <a:solidFill>
                          <a:schemeClr val="tx1"/>
                        </a:solidFill>
                        <a:latin typeface="Trebuchet MS" panose="020B0603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Design</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18-Apr-22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22-Apr-22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sym typeface="+mn-ea"/>
                        </a:rPr>
                        <a:t>15-Dec-22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30-Dec-22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8570">
                <a:tc>
                  <a:txBody>
                    <a:bodyPr/>
                    <a:p>
                      <a:pPr marL="0" marR="0" indent="0" algn="l" defTabSz="914400" rtl="0" eaLnBrk="1" fontAlgn="auto" latinLnBrk="0" hangingPunct="1">
                        <a:lnSpc>
                          <a:spcPct val="100000"/>
                        </a:lnSpc>
                        <a:spcBef>
                          <a:spcPts val="0"/>
                        </a:spcBef>
                        <a:spcAft>
                          <a:spcPts val="0"/>
                        </a:spcAft>
                        <a:buClrTx/>
                        <a:buSzTx/>
                        <a:buFontTx/>
                        <a:buNone/>
                        <a:defRPr/>
                      </a:pPr>
                      <a:r>
                        <a:rPr lang="en-US" sz="1000" kern="1200" dirty="0">
                          <a:solidFill>
                            <a:schemeClr val="tx1"/>
                          </a:solidFill>
                          <a:latin typeface="Trebuchet MS" panose="020B0603020202020204" pitchFamily="34" charset="0"/>
                          <a:ea typeface="+mn-ea"/>
                          <a:cs typeface="+mn-cs"/>
                        </a:rPr>
                        <a:t>Development</a:t>
                      </a:r>
                      <a:endParaRPr lang="en-US" sz="1000" kern="1200" dirty="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rPr>
                        <a:t>25-Apr-22</a:t>
                      </a: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000" dirty="0" smtClean="0">
                          <a:solidFill>
                            <a:schemeClr val="tx1"/>
                          </a:solidFill>
                          <a:latin typeface="Trebuchet MS" panose="020B0603020202020204" pitchFamily="34" charset="0"/>
                          <a:sym typeface="+mn-ea"/>
                        </a:rPr>
                        <a:t>15-Jul-22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000" kern="1200" dirty="0" smtClean="0">
                          <a:solidFill>
                            <a:schemeClr val="tx1"/>
                          </a:solidFill>
                          <a:latin typeface="Trebuchet MS" panose="020B0603020202020204" pitchFamily="34" charset="0"/>
                          <a:ea typeface="+mn-ea"/>
                          <a:cs typeface="+mn-cs"/>
                          <a:sym typeface="+mn-ea"/>
                        </a:rPr>
                        <a:t>26-Dec-22</a:t>
                      </a:r>
                      <a:endParaRPr lang="en-US" sz="1000" kern="1200" dirty="0" smtClean="0">
                        <a:solidFill>
                          <a:schemeClr val="tx1"/>
                        </a:solidFill>
                        <a:latin typeface="Trebuchet MS" panose="020B0603020202020204" pitchFamily="34" charset="0"/>
                        <a:ea typeface="+mn-ea"/>
                        <a:cs typeface="+mn-cs"/>
                        <a:sym typeface="+mn-ea"/>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endParaRPr lang="en-US" sz="1000" kern="1200" dirty="0" smtClean="0">
                        <a:solidFill>
                          <a:schemeClr val="tx1"/>
                        </a:solidFill>
                        <a:latin typeface="Trebuchet MS" panose="020B0603020202020204" pitchFamily="34" charset="0"/>
                        <a:ea typeface="+mn-ea"/>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1" name="Rectangle 10"/>
          <p:cNvSpPr/>
          <p:nvPr/>
        </p:nvSpPr>
        <p:spPr>
          <a:xfrm>
            <a:off x="104054" y="1155854"/>
            <a:ext cx="4419321" cy="1167130"/>
          </a:xfrm>
          <a:prstGeom prst="rect">
            <a:avLst/>
          </a:prstGeom>
        </p:spPr>
        <p:txBody>
          <a:bodyPr wrap="square" lIns="91438" tIns="45719" rIns="91438" bIns="45719">
            <a:spAutoFit/>
          </a:bodyPr>
          <a:lstStyle/>
          <a:p>
            <a:pPr marL="342900" indent="-342900">
              <a:buClr>
                <a:prstClr val="white">
                  <a:lumMod val="50000"/>
                </a:prstClr>
              </a:buClr>
              <a:buAutoNum type="arabicPeriod"/>
            </a:pPr>
            <a:r>
              <a:rPr lang="en-US" altLang="en-IN" sz="1400" dirty="0" smtClean="0">
                <a:solidFill>
                  <a:srgbClr val="000000"/>
                </a:solidFill>
              </a:rPr>
              <a:t>Begin with tester to start with test phase of the completed modules.</a:t>
            </a:r>
            <a:endParaRPr lang="en-US" altLang="en-IN" sz="1400" dirty="0" smtClean="0">
              <a:solidFill>
                <a:srgbClr val="000000"/>
              </a:solidFill>
            </a:endParaRPr>
          </a:p>
          <a:p>
            <a:pPr marL="342900" indent="-342900">
              <a:buClr>
                <a:prstClr val="white">
                  <a:lumMod val="50000"/>
                </a:prstClr>
              </a:buClr>
              <a:buAutoNum type="arabicPeriod"/>
            </a:pPr>
            <a:r>
              <a:rPr lang="en-US" altLang="en-IN" sz="1400" dirty="0" smtClean="0">
                <a:solidFill>
                  <a:srgbClr val="000000"/>
                </a:solidFill>
                <a:sym typeface="+mn-ea"/>
              </a:rPr>
              <a:t>Begin with commercial, Medical, Dashboard &amp; PBF modules.</a:t>
            </a:r>
            <a:endParaRPr lang="en-US" altLang="en-IN" sz="1400" dirty="0" smtClean="0">
              <a:solidFill>
                <a:srgbClr val="000000"/>
              </a:solidFill>
            </a:endParaRPr>
          </a:p>
          <a:p>
            <a:pPr marL="342900" indent="-342900">
              <a:buClr>
                <a:prstClr val="white">
                  <a:lumMod val="50000"/>
                </a:prstClr>
              </a:buClr>
              <a:buAutoNum type="arabicPeriod"/>
            </a:pPr>
            <a:endParaRPr lang="en-US" altLang="en-IN" sz="1400" dirty="0" smtClean="0">
              <a:solidFill>
                <a:srgbClr val="000000"/>
              </a:solidFill>
            </a:endParaRPr>
          </a:p>
        </p:txBody>
      </p:sp>
      <p:sp>
        <p:nvSpPr>
          <p:cNvPr id="43" name="Rectangle 25"/>
          <p:cNvSpPr>
            <a:spLocks noChangeArrowheads="1"/>
          </p:cNvSpPr>
          <p:nvPr/>
        </p:nvSpPr>
        <p:spPr bwMode="gray">
          <a:xfrm>
            <a:off x="3861708" y="5106086"/>
            <a:ext cx="3191137" cy="1433664"/>
          </a:xfrm>
          <a:prstGeom prst="rect">
            <a:avLst/>
          </a:prstGeom>
          <a:solidFill>
            <a:schemeClr val="bg1"/>
          </a:solidFill>
          <a:ln w="19050">
            <a:solidFill>
              <a:schemeClr val="tx1"/>
            </a:solidFill>
            <a:miter lim="800000"/>
          </a:ln>
        </p:spPr>
        <p:txBody>
          <a:bodyPr/>
          <a:lstStyle/>
          <a:p>
            <a:pPr marL="171450" indent="-171450" defTabSz="914400">
              <a:buFont typeface="Arial" panose="020B0604020202020204" pitchFamily="34" charset="0"/>
              <a:buChar char="•"/>
            </a:pPr>
            <a:endParaRPr lang="en-US" sz="1200" dirty="0">
              <a:solidFill>
                <a:srgbClr val="FF0000"/>
              </a:solidFill>
            </a:endParaRPr>
          </a:p>
        </p:txBody>
      </p:sp>
      <p:sp>
        <p:nvSpPr>
          <p:cNvPr id="94" name="Text Box 38"/>
          <p:cNvSpPr txBox="1">
            <a:spLocks noChangeArrowheads="1"/>
          </p:cNvSpPr>
          <p:nvPr/>
        </p:nvSpPr>
        <p:spPr bwMode="gray">
          <a:xfrm>
            <a:off x="3949652" y="5056232"/>
            <a:ext cx="100287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0" bIns="0">
            <a:spAutoFit/>
          </a:bodyPr>
          <a:lstStyle>
            <a:defPPr>
              <a:defRPr lang="en-US"/>
            </a:defPPr>
            <a:lvl1pPr marL="222250" indent="-222250" defTabSz="914400" eaLnBrk="0" hangingPunct="0">
              <a:spcBef>
                <a:spcPts val="200"/>
              </a:spcBef>
              <a:spcAft>
                <a:spcPct val="15000"/>
              </a:spcAft>
              <a:buClr>
                <a:prstClr val="white">
                  <a:lumMod val="50000"/>
                </a:prstClr>
              </a:buClr>
              <a:defRPr sz="1200" b="1">
                <a:solidFill>
                  <a:srgbClr val="000000"/>
                </a:solidFill>
                <a:latin typeface="Trebuchet MS" panose="020B0603020202020204" pitchFamily="34" charset="0"/>
                <a:cs typeface="Arial" panose="020B0604020202020204" pitchFamily="34" charset="0"/>
              </a:defRPr>
            </a:lvl1pPr>
            <a:lvl2pPr marL="742950" indent="-285750" eaLnBrk="0" hangingPunct="0">
              <a:defRPr sz="1600">
                <a:latin typeface="Arial" panose="020B0604020202020204" pitchFamily="34" charset="0"/>
                <a:cs typeface="Arial" panose="020B0604020202020204" pitchFamily="34" charset="0"/>
              </a:defRPr>
            </a:lvl2pPr>
            <a:lvl3pPr marL="1143000" indent="-228600" eaLnBrk="0" hangingPunct="0">
              <a:defRPr sz="1600">
                <a:latin typeface="Arial" panose="020B0604020202020204" pitchFamily="34" charset="0"/>
                <a:cs typeface="Arial" panose="020B0604020202020204" pitchFamily="34" charset="0"/>
              </a:defRPr>
            </a:lvl3pPr>
            <a:lvl4pPr marL="1600200" indent="-228600" eaLnBrk="0" hangingPunct="0">
              <a:defRPr sz="1600">
                <a:latin typeface="Arial" panose="020B0604020202020204" pitchFamily="34" charset="0"/>
                <a:cs typeface="Arial" panose="020B0604020202020204" pitchFamily="34" charset="0"/>
              </a:defRPr>
            </a:lvl4pPr>
            <a:lvl5pPr marL="2057400" indent="-228600" eaLnBrk="0" hangingPunct="0">
              <a:defRPr sz="1600">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latin typeface="Arial" panose="020B0604020202020204" pitchFamily="34" charset="0"/>
                <a:cs typeface="Arial" panose="020B0604020202020204" pitchFamily="34" charset="0"/>
              </a:defRPr>
            </a:lvl9pPr>
          </a:lstStyle>
          <a:p>
            <a:r>
              <a:rPr lang="en-US" dirty="0">
                <a:solidFill>
                  <a:srgbClr val="FF0000"/>
                </a:solidFill>
              </a:rPr>
              <a:t>Key Risks</a:t>
            </a:r>
            <a:endParaRPr lang="en-US" dirty="0">
              <a:solidFill>
                <a:srgbClr val="FF0000"/>
              </a:solidFill>
            </a:endParaRPr>
          </a:p>
        </p:txBody>
      </p:sp>
      <p:pic>
        <p:nvPicPr>
          <p:cNvPr id="46" name="Picture 45" descr="emcure.com/wp-content/uploads/2021/08/logo.pn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36849" y="237464"/>
            <a:ext cx="1576705" cy="428625"/>
          </a:xfrm>
          <a:prstGeom prst="rect">
            <a:avLst/>
          </a:prstGeom>
          <a:noFill/>
          <a:ln>
            <a:noFill/>
          </a:ln>
        </p:spPr>
      </p:pic>
      <p:sp>
        <p:nvSpPr>
          <p:cNvPr id="52" name="Text Box 38"/>
          <p:cNvSpPr txBox="1">
            <a:spLocks noChangeArrowheads="1"/>
          </p:cNvSpPr>
          <p:nvPr/>
        </p:nvSpPr>
        <p:spPr bwMode="gray">
          <a:xfrm>
            <a:off x="8347006" y="243292"/>
            <a:ext cx="1538461" cy="215444"/>
          </a:xfrm>
          <a:prstGeom prst="rect">
            <a:avLst/>
          </a:prstGeom>
          <a:solidFill>
            <a:srgbClr val="FF0000"/>
          </a:solidFill>
          <a:ln>
            <a:noFill/>
          </a:ln>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lvl="0" algn="just">
              <a:spcBef>
                <a:spcPts val="600"/>
              </a:spcBef>
            </a:pPr>
            <a:r>
              <a:rPr lang="en-US" sz="1400" b="1" dirty="0" smtClean="0">
                <a:solidFill>
                  <a:schemeClr val="bg1"/>
                </a:solidFill>
                <a:latin typeface="Trebuchet MS" panose="020B0603020202020204" pitchFamily="34" charset="0"/>
                <a:cs typeface="Traditional Arabic" panose="020B0604020202020204" pitchFamily="18" charset="-78"/>
              </a:rPr>
              <a:t>PM : Nilesh Jain</a:t>
            </a:r>
            <a:endParaRPr lang="en-US" sz="1400" b="1" dirty="0">
              <a:solidFill>
                <a:schemeClr val="bg1"/>
              </a:solidFill>
              <a:latin typeface="Trebuchet MS" panose="020B0603020202020204" pitchFamily="34" charset="0"/>
              <a:cs typeface="Traditional Arabic" panose="020B0604020202020204" pitchFamily="18" charset="-78"/>
            </a:endParaRPr>
          </a:p>
        </p:txBody>
      </p:sp>
      <p:sp>
        <p:nvSpPr>
          <p:cNvPr id="55" name="Text Box 38"/>
          <p:cNvSpPr txBox="1">
            <a:spLocks noChangeArrowheads="1"/>
          </p:cNvSpPr>
          <p:nvPr/>
        </p:nvSpPr>
        <p:spPr bwMode="gray">
          <a:xfrm>
            <a:off x="286409" y="945429"/>
            <a:ext cx="248663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smtClean="0">
                <a:solidFill>
                  <a:srgbClr val="FF0000"/>
                </a:solidFill>
                <a:latin typeface="Trebuchet MS" panose="020B0603020202020204" pitchFamily="34" charset="0"/>
              </a:rPr>
              <a:t>Project overall progress</a:t>
            </a:r>
            <a:endParaRPr lang="en-US" sz="1200" b="1" dirty="0">
              <a:solidFill>
                <a:srgbClr val="FF0000"/>
              </a:solidFill>
              <a:latin typeface="Trebuchet MS" panose="020B0603020202020204" pitchFamily="34" charset="0"/>
            </a:endParaRPr>
          </a:p>
        </p:txBody>
      </p:sp>
      <p:sp>
        <p:nvSpPr>
          <p:cNvPr id="57" name="Text Box 38"/>
          <p:cNvSpPr txBox="1">
            <a:spLocks noChangeArrowheads="1"/>
          </p:cNvSpPr>
          <p:nvPr/>
        </p:nvSpPr>
        <p:spPr bwMode="gray">
          <a:xfrm>
            <a:off x="3965452" y="2261504"/>
            <a:ext cx="248663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smtClean="0">
                <a:solidFill>
                  <a:srgbClr val="FF0000"/>
                </a:solidFill>
                <a:latin typeface="Trebuchet MS" panose="020B0603020202020204" pitchFamily="34" charset="0"/>
              </a:rPr>
              <a:t>Key activities for next week</a:t>
            </a:r>
            <a:endParaRPr lang="en-US" sz="1200" b="1" dirty="0">
              <a:solidFill>
                <a:srgbClr val="FF0000"/>
              </a:solidFill>
              <a:latin typeface="Trebuchet MS" panose="020B0603020202020204" pitchFamily="34" charset="0"/>
            </a:endParaRPr>
          </a:p>
        </p:txBody>
      </p:sp>
      <p:sp>
        <p:nvSpPr>
          <p:cNvPr id="58" name="Text Box 38"/>
          <p:cNvSpPr txBox="1">
            <a:spLocks noChangeArrowheads="1"/>
          </p:cNvSpPr>
          <p:nvPr/>
        </p:nvSpPr>
        <p:spPr bwMode="gray">
          <a:xfrm>
            <a:off x="2676792" y="6629578"/>
            <a:ext cx="1116554"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Completed</a:t>
            </a:r>
            <a:endParaRPr lang="en-US" sz="1200" dirty="0">
              <a:solidFill>
                <a:srgbClr val="000000"/>
              </a:solidFill>
              <a:latin typeface="+mn-lt"/>
              <a:cs typeface="Traditional Arabic" panose="020B0604020202020204" pitchFamily="18" charset="-78"/>
            </a:endParaRPr>
          </a:p>
        </p:txBody>
      </p:sp>
      <p:sp>
        <p:nvSpPr>
          <p:cNvPr id="59" name="Text Box 38"/>
          <p:cNvSpPr txBox="1">
            <a:spLocks noChangeArrowheads="1"/>
          </p:cNvSpPr>
          <p:nvPr/>
        </p:nvSpPr>
        <p:spPr bwMode="gray">
          <a:xfrm>
            <a:off x="1661737" y="6626949"/>
            <a:ext cx="1249055"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On Track</a:t>
            </a:r>
            <a:endParaRPr lang="en-US" sz="1200" dirty="0">
              <a:solidFill>
                <a:srgbClr val="000000"/>
              </a:solidFill>
              <a:latin typeface="+mn-lt"/>
              <a:cs typeface="Traditional Arabic" panose="020B0604020202020204" pitchFamily="18" charset="-78"/>
            </a:endParaRPr>
          </a:p>
        </p:txBody>
      </p:sp>
      <p:sp>
        <p:nvSpPr>
          <p:cNvPr id="60" name="Text Box 38"/>
          <p:cNvSpPr txBox="1">
            <a:spLocks noChangeArrowheads="1"/>
          </p:cNvSpPr>
          <p:nvPr/>
        </p:nvSpPr>
        <p:spPr bwMode="gray">
          <a:xfrm>
            <a:off x="3846642" y="6617379"/>
            <a:ext cx="132783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At Risk</a:t>
            </a:r>
            <a:endParaRPr lang="en-US" sz="1200" dirty="0">
              <a:solidFill>
                <a:srgbClr val="000000"/>
              </a:solidFill>
              <a:latin typeface="+mn-lt"/>
              <a:cs typeface="Traditional Arabic" panose="020B0604020202020204" pitchFamily="18" charset="-78"/>
            </a:endParaRPr>
          </a:p>
        </p:txBody>
      </p:sp>
      <p:sp>
        <p:nvSpPr>
          <p:cNvPr id="62" name="Text Box 38"/>
          <p:cNvSpPr txBox="1">
            <a:spLocks noChangeArrowheads="1"/>
          </p:cNvSpPr>
          <p:nvPr/>
        </p:nvSpPr>
        <p:spPr bwMode="gray">
          <a:xfrm>
            <a:off x="4778894" y="6619183"/>
            <a:ext cx="132783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Delayed</a:t>
            </a:r>
            <a:endParaRPr lang="en-US" sz="1200" dirty="0">
              <a:solidFill>
                <a:srgbClr val="000000"/>
              </a:solidFill>
              <a:latin typeface="+mn-lt"/>
              <a:cs typeface="Traditional Arabic" panose="020B0604020202020204" pitchFamily="18" charset="-78"/>
            </a:endParaRPr>
          </a:p>
        </p:txBody>
      </p:sp>
      <p:sp>
        <p:nvSpPr>
          <p:cNvPr id="63" name="Text Box 38"/>
          <p:cNvSpPr txBox="1">
            <a:spLocks noChangeArrowheads="1"/>
          </p:cNvSpPr>
          <p:nvPr/>
        </p:nvSpPr>
        <p:spPr bwMode="gray">
          <a:xfrm>
            <a:off x="5759052" y="6627158"/>
            <a:ext cx="128777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dirty="0" smtClean="0">
                <a:solidFill>
                  <a:srgbClr val="000000"/>
                </a:solidFill>
                <a:latin typeface="+mn-lt"/>
                <a:cs typeface="Traditional Arabic" panose="020B0604020202020204" pitchFamily="18" charset="-78"/>
              </a:rPr>
              <a:t>Yet to start</a:t>
            </a:r>
            <a:endParaRPr lang="en-US" sz="1200" dirty="0">
              <a:solidFill>
                <a:srgbClr val="000000"/>
              </a:solidFill>
              <a:latin typeface="+mn-lt"/>
              <a:cs typeface="Traditional Arabic" panose="020B0604020202020204" pitchFamily="18" charset="-78"/>
            </a:endParaRPr>
          </a:p>
        </p:txBody>
      </p:sp>
      <p:sp>
        <p:nvSpPr>
          <p:cNvPr id="6" name="Oval 5"/>
          <p:cNvSpPr/>
          <p:nvPr/>
        </p:nvSpPr>
        <p:spPr>
          <a:xfrm>
            <a:off x="3688816" y="6611144"/>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67" name="Oval 66"/>
          <p:cNvSpPr/>
          <p:nvPr/>
        </p:nvSpPr>
        <p:spPr>
          <a:xfrm>
            <a:off x="2548149" y="6614257"/>
            <a:ext cx="210358" cy="18279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68" name="Oval 67"/>
          <p:cNvSpPr/>
          <p:nvPr/>
        </p:nvSpPr>
        <p:spPr>
          <a:xfrm>
            <a:off x="4591641" y="6614571"/>
            <a:ext cx="210358" cy="18279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75" name="Oval 74"/>
          <p:cNvSpPr/>
          <p:nvPr/>
        </p:nvSpPr>
        <p:spPr>
          <a:xfrm>
            <a:off x="5586734" y="6618969"/>
            <a:ext cx="210358" cy="1827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76" name="Oval 75"/>
          <p:cNvSpPr/>
          <p:nvPr/>
        </p:nvSpPr>
        <p:spPr>
          <a:xfrm>
            <a:off x="6727612" y="6608014"/>
            <a:ext cx="210358" cy="18279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 Box 38"/>
          <p:cNvSpPr txBox="1">
            <a:spLocks noChangeArrowheads="1"/>
          </p:cNvSpPr>
          <p:nvPr/>
        </p:nvSpPr>
        <p:spPr bwMode="gray">
          <a:xfrm>
            <a:off x="4394200" y="945429"/>
            <a:ext cx="1843745"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ts val="200"/>
              </a:spcBef>
              <a:spcAft>
                <a:spcPct val="15000"/>
              </a:spcAft>
              <a:buClr>
                <a:prstClr val="white">
                  <a:lumMod val="50000"/>
                </a:prstClr>
              </a:buClr>
            </a:pPr>
            <a:r>
              <a:rPr lang="en-US" sz="1200" b="1" dirty="0" smtClean="0">
                <a:solidFill>
                  <a:srgbClr val="FF0000"/>
                </a:solidFill>
                <a:latin typeface="Trebuchet MS" panose="020B0603020202020204" pitchFamily="34" charset="0"/>
              </a:rPr>
              <a:t>Project  current Status</a:t>
            </a:r>
            <a:endParaRPr lang="en-US" sz="1200" b="1" dirty="0">
              <a:solidFill>
                <a:srgbClr val="FF0000"/>
              </a:solidFill>
              <a:latin typeface="Trebuchet MS" panose="020B0603020202020204" pitchFamily="34" charset="0"/>
            </a:endParaRPr>
          </a:p>
        </p:txBody>
      </p:sp>
      <p:sp>
        <p:nvSpPr>
          <p:cNvPr id="82" name="Oval 81"/>
          <p:cNvSpPr/>
          <p:nvPr/>
        </p:nvSpPr>
        <p:spPr>
          <a:xfrm>
            <a:off x="8109846" y="1755598"/>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 Box 38"/>
          <p:cNvSpPr txBox="1">
            <a:spLocks noChangeArrowheads="1"/>
          </p:cNvSpPr>
          <p:nvPr/>
        </p:nvSpPr>
        <p:spPr bwMode="gray">
          <a:xfrm>
            <a:off x="7193272" y="5740308"/>
            <a:ext cx="2347603" cy="4305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85750" indent="-2857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a:solidFill>
                  <a:srgbClr val="000000"/>
                </a:solidFill>
                <a:latin typeface="+mn-lt"/>
                <a:cs typeface="Traditional Arabic" panose="020B0604020202020204" pitchFamily="18" charset="-78"/>
                <a:sym typeface="+mn-ea"/>
              </a:rPr>
              <a:t>On board new developer for the project</a:t>
            </a:r>
            <a:endParaRPr lang="en-US" sz="1400" dirty="0">
              <a:solidFill>
                <a:srgbClr val="000000"/>
              </a:solidFill>
              <a:latin typeface="+mn-lt"/>
              <a:cs typeface="Traditional Arabic" panose="020B0604020202020204" pitchFamily="18" charset="-78"/>
            </a:endParaRPr>
          </a:p>
        </p:txBody>
      </p:sp>
      <p:sp>
        <p:nvSpPr>
          <p:cNvPr id="89" name="Rectangle 27"/>
          <p:cNvSpPr>
            <a:spLocks noChangeArrowheads="1"/>
          </p:cNvSpPr>
          <p:nvPr/>
        </p:nvSpPr>
        <p:spPr bwMode="gray">
          <a:xfrm>
            <a:off x="9685456" y="5313220"/>
            <a:ext cx="2454217" cy="1517966"/>
          </a:xfrm>
          <a:prstGeom prst="rect">
            <a:avLst/>
          </a:prstGeom>
          <a:solidFill>
            <a:schemeClr val="bg1"/>
          </a:solidFill>
          <a:ln w="19050">
            <a:solidFill>
              <a:schemeClr val="tx1"/>
            </a:solidFill>
            <a:miter lim="800000"/>
          </a:ln>
        </p:spPr>
        <p:txBody>
          <a:bodyPr lIns="91439" tIns="45719" rIns="91439" bIns="45719"/>
          <a:lstStyle/>
          <a:p>
            <a:pPr marL="228600" indent="-228600" defTabSz="914400">
              <a:buFont typeface="Wingdings" panose="05000000000000000000" pitchFamily="2" charset="2"/>
              <a:buChar char="v"/>
            </a:pPr>
            <a:endParaRPr lang="en-US" sz="1100" dirty="0">
              <a:solidFill>
                <a:prstClr val="black"/>
              </a:solidFill>
            </a:endParaRPr>
          </a:p>
        </p:txBody>
      </p:sp>
      <p:sp>
        <p:nvSpPr>
          <p:cNvPr id="90" name="Text Box 38"/>
          <p:cNvSpPr txBox="1">
            <a:spLocks noChangeArrowheads="1"/>
          </p:cNvSpPr>
          <p:nvPr/>
        </p:nvSpPr>
        <p:spPr bwMode="gray">
          <a:xfrm>
            <a:off x="9866992" y="5274628"/>
            <a:ext cx="151305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222250" indent="-222250" defTabSz="914400">
              <a:spcBef>
                <a:spcPct val="15000"/>
              </a:spcBef>
              <a:spcAft>
                <a:spcPct val="15000"/>
              </a:spcAft>
              <a:buClr>
                <a:prstClr val="white">
                  <a:lumMod val="50000"/>
                </a:prstClr>
              </a:buClr>
            </a:pPr>
            <a:r>
              <a:rPr lang="en-US" sz="1200" b="1" dirty="0" smtClean="0">
                <a:solidFill>
                  <a:srgbClr val="FF0000"/>
                </a:solidFill>
                <a:latin typeface="Trebuchet MS" panose="020B0603020202020204" pitchFamily="34" charset="0"/>
              </a:rPr>
              <a:t>Resources</a:t>
            </a:r>
            <a:endParaRPr lang="en-US" sz="1200" b="1" dirty="0">
              <a:solidFill>
                <a:srgbClr val="FF0000"/>
              </a:solidFill>
              <a:latin typeface="Trebuchet MS" panose="020B0603020202020204" pitchFamily="34" charset="0"/>
            </a:endParaRPr>
          </a:p>
        </p:txBody>
      </p:sp>
      <p:sp>
        <p:nvSpPr>
          <p:cNvPr id="95" name="Text Box 38"/>
          <p:cNvSpPr txBox="1">
            <a:spLocks noChangeArrowheads="1"/>
          </p:cNvSpPr>
          <p:nvPr/>
        </p:nvSpPr>
        <p:spPr bwMode="gray">
          <a:xfrm>
            <a:off x="9866992" y="5688235"/>
            <a:ext cx="1048709" cy="8515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PM : 1</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BA : 0</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err="1" smtClean="0">
                <a:solidFill>
                  <a:srgbClr val="000000"/>
                </a:solidFill>
                <a:latin typeface="+mn-lt"/>
                <a:cs typeface="Traditional Arabic" panose="020B0604020202020204" pitchFamily="18" charset="-78"/>
              </a:rPr>
              <a:t>Dev</a:t>
            </a:r>
            <a:r>
              <a:rPr lang="en-US" sz="1400" dirty="0" smtClean="0">
                <a:solidFill>
                  <a:srgbClr val="000000"/>
                </a:solidFill>
                <a:latin typeface="+mn-lt"/>
                <a:cs typeface="Traditional Arabic" panose="020B0604020202020204" pitchFamily="18" charset="-78"/>
              </a:rPr>
              <a:t> : 3</a:t>
            </a:r>
            <a:endParaRPr lang="en-US" sz="1400" dirty="0">
              <a:solidFill>
                <a:srgbClr val="000000"/>
              </a:solidFill>
              <a:latin typeface="+mn-lt"/>
              <a:cs typeface="Traditional Arabic" panose="020B0604020202020204" pitchFamily="18" charset="-78"/>
            </a:endParaRPr>
          </a:p>
        </p:txBody>
      </p:sp>
      <p:sp>
        <p:nvSpPr>
          <p:cNvPr id="96" name="Text Box 38"/>
          <p:cNvSpPr txBox="1">
            <a:spLocks noChangeArrowheads="1"/>
          </p:cNvSpPr>
          <p:nvPr/>
        </p:nvSpPr>
        <p:spPr bwMode="gray">
          <a:xfrm>
            <a:off x="10915702" y="5688234"/>
            <a:ext cx="1097851" cy="8515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err="1" smtClean="0">
                <a:solidFill>
                  <a:srgbClr val="000000"/>
                </a:solidFill>
                <a:latin typeface="+mn-lt"/>
                <a:cs typeface="Traditional Arabic" panose="020B0604020202020204" pitchFamily="18" charset="-78"/>
              </a:rPr>
              <a:t>Arct</a:t>
            </a:r>
            <a:r>
              <a:rPr lang="en-US" sz="1400" dirty="0" smtClean="0">
                <a:solidFill>
                  <a:srgbClr val="000000"/>
                </a:solidFill>
                <a:latin typeface="+mn-lt"/>
                <a:cs typeface="Traditional Arabic" panose="020B0604020202020204" pitchFamily="18" charset="-78"/>
              </a:rPr>
              <a:t> : 0</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DBA : 0</a:t>
            </a:r>
            <a:endParaRPr lang="en-US" sz="1400"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400" dirty="0" smtClean="0">
                <a:solidFill>
                  <a:srgbClr val="000000"/>
                </a:solidFill>
                <a:latin typeface="+mn-lt"/>
                <a:cs typeface="Traditional Arabic" panose="020B0604020202020204" pitchFamily="18" charset="-78"/>
              </a:rPr>
              <a:t>Tester:  0</a:t>
            </a:r>
            <a:endParaRPr lang="en-US" sz="1400" dirty="0" smtClean="0">
              <a:solidFill>
                <a:srgbClr val="000000"/>
              </a:solidFill>
              <a:latin typeface="+mn-lt"/>
              <a:cs typeface="Traditional Arabic" panose="020B0604020202020204" pitchFamily="18" charset="-78"/>
            </a:endParaRPr>
          </a:p>
        </p:txBody>
      </p:sp>
      <p:sp>
        <p:nvSpPr>
          <p:cNvPr id="98" name="Text Box 38"/>
          <p:cNvSpPr txBox="1">
            <a:spLocks noChangeArrowheads="1"/>
          </p:cNvSpPr>
          <p:nvPr/>
        </p:nvSpPr>
        <p:spPr bwMode="gray">
          <a:xfrm>
            <a:off x="3943935" y="5313220"/>
            <a:ext cx="2946364" cy="112839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9" tIns="0" rIns="91439" bIns="0">
            <a:spAutoFit/>
          </a:bodyPr>
          <a:lstStyle>
            <a:lvl1pPr eaLnBrk="0" hangingPunct="0">
              <a:defRPr sz="1600">
                <a:solidFill>
                  <a:schemeClr val="tx1"/>
                </a:solidFill>
                <a:latin typeface="Arial" panose="020B0604020202020204" pitchFamily="34" charset="0"/>
                <a:cs typeface="Arial" panose="020B0604020202020204" pitchFamily="34" charset="0"/>
              </a:defRPr>
            </a:lvl1pPr>
            <a:lvl2pPr marL="742950" indent="-285750" eaLnBrk="0" hangingPunct="0">
              <a:defRPr sz="1600">
                <a:solidFill>
                  <a:schemeClr val="tx1"/>
                </a:solidFill>
                <a:latin typeface="Arial" panose="020B0604020202020204" pitchFamily="34" charset="0"/>
                <a:cs typeface="Arial" panose="020B0604020202020204" pitchFamily="34" charset="0"/>
              </a:defRPr>
            </a:lvl2pPr>
            <a:lvl3pPr marL="1143000" indent="-228600" eaLnBrk="0" hangingPunct="0">
              <a:defRPr sz="1600">
                <a:solidFill>
                  <a:schemeClr val="tx1"/>
                </a:solidFill>
                <a:latin typeface="Arial" panose="020B0604020202020204" pitchFamily="34" charset="0"/>
                <a:cs typeface="Arial" panose="020B0604020202020204" pitchFamily="34" charset="0"/>
              </a:defRPr>
            </a:lvl3pPr>
            <a:lvl4pPr marL="1600200" indent="-228600" eaLnBrk="0" hangingPunct="0">
              <a:defRPr sz="1600">
                <a:solidFill>
                  <a:schemeClr val="tx1"/>
                </a:solidFill>
                <a:latin typeface="Arial" panose="020B0604020202020204" pitchFamily="34" charset="0"/>
                <a:cs typeface="Arial" panose="020B0604020202020204" pitchFamily="34" charset="0"/>
              </a:defRPr>
            </a:lvl4pPr>
            <a:lvl5pPr marL="2057400" indent="-228600" eaLnBrk="0" hangingPunct="0">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cs typeface="Arial" panose="020B0604020202020204" pitchFamily="34" charset="0"/>
              </a:defRPr>
            </a:lvl9pPr>
          </a:lstStyle>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b="1" dirty="0" smtClean="0">
                <a:solidFill>
                  <a:srgbClr val="000000"/>
                </a:solidFill>
                <a:latin typeface="+mn-lt"/>
                <a:cs typeface="Traditional Arabic" panose="020B0604020202020204" pitchFamily="18" charset="-78"/>
                <a:sym typeface="+mn-ea"/>
              </a:rPr>
              <a:t>Get new VM for 2 more users</a:t>
            </a:r>
            <a:endParaRPr lang="en-US" sz="1200" b="1"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b="1" dirty="0" smtClean="0">
                <a:solidFill>
                  <a:srgbClr val="000000"/>
                </a:solidFill>
                <a:latin typeface="+mn-lt"/>
                <a:cs typeface="Traditional Arabic" panose="020B0604020202020204" pitchFamily="18" charset="-78"/>
                <a:sym typeface="+mn-ea"/>
              </a:rPr>
              <a:t>Get SMTP settings configured to send email to outside emcure users</a:t>
            </a:r>
            <a:endParaRPr lang="en-US" sz="1200" b="1" dirty="0" smtClean="0">
              <a:solidFill>
                <a:srgbClr val="000000"/>
              </a:solidFill>
              <a:latin typeface="+mn-lt"/>
              <a:cs typeface="Traditional Arabic" panose="020B0604020202020204" pitchFamily="18" charset="-78"/>
            </a:endParaRPr>
          </a:p>
          <a:p>
            <a:pPr marL="171450" indent="-171450" algn="just">
              <a:spcBef>
                <a:spcPts val="600"/>
              </a:spcBef>
              <a:spcAft>
                <a:spcPts val="200"/>
              </a:spcAft>
              <a:buClr>
                <a:schemeClr val="tx2">
                  <a:lumMod val="75000"/>
                </a:schemeClr>
              </a:buClr>
              <a:buSzPct val="120000"/>
              <a:buFont typeface="Arial" panose="020B0604020202020204" pitchFamily="34" charset="0"/>
              <a:buChar char="•"/>
              <a:defRPr/>
            </a:pPr>
            <a:r>
              <a:rPr lang="en-US" sz="1200" b="1" dirty="0" smtClean="0">
                <a:solidFill>
                  <a:srgbClr val="000000"/>
                </a:solidFill>
                <a:latin typeface="+mn-lt"/>
                <a:cs typeface="Traditional Arabic" panose="020B0604020202020204" pitchFamily="18" charset="-78"/>
                <a:sym typeface="+mn-ea"/>
              </a:rPr>
              <a:t>Open port 82 for API’s &amp; permission of read/write on Uploads folder</a:t>
            </a:r>
            <a:endParaRPr lang="en-US" sz="1200" b="1" dirty="0" smtClean="0">
              <a:solidFill>
                <a:srgbClr val="000000"/>
              </a:solidFill>
              <a:latin typeface="+mn-lt"/>
              <a:cs typeface="Traditional Arabic" panose="020B0604020202020204" pitchFamily="18" charset="-78"/>
            </a:endParaRPr>
          </a:p>
        </p:txBody>
      </p:sp>
      <p:sp>
        <p:nvSpPr>
          <p:cNvPr id="64" name="Oval 63"/>
          <p:cNvSpPr/>
          <p:nvPr/>
        </p:nvSpPr>
        <p:spPr>
          <a:xfrm>
            <a:off x="6212483" y="953125"/>
            <a:ext cx="210358" cy="18279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155289" y="197771"/>
            <a:ext cx="1904412" cy="469755"/>
          </a:xfrm>
          <a:prstGeom prst="rect">
            <a:avLst/>
          </a:prstGeom>
        </p:spPr>
      </p:pic>
      <p:sp>
        <p:nvSpPr>
          <p:cNvPr id="10" name="Oval 9"/>
          <p:cNvSpPr/>
          <p:nvPr/>
        </p:nvSpPr>
        <p:spPr>
          <a:xfrm>
            <a:off x="8109051" y="2575719"/>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p>
            <a:pPr algn="ctr"/>
            <a:endParaRPr lang="en-US"/>
          </a:p>
        </p:txBody>
      </p:sp>
      <p:sp>
        <p:nvSpPr>
          <p:cNvPr id="12" name="Oval 11"/>
          <p:cNvSpPr/>
          <p:nvPr/>
        </p:nvSpPr>
        <p:spPr>
          <a:xfrm>
            <a:off x="8109051" y="3437414"/>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15" name="Oval 14"/>
          <p:cNvSpPr/>
          <p:nvPr/>
        </p:nvSpPr>
        <p:spPr>
          <a:xfrm>
            <a:off x="8109051" y="2170589"/>
            <a:ext cx="210358" cy="18279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p>
            <a:pPr algn="ctr"/>
            <a:endParaRPr lang="en-US"/>
          </a:p>
        </p:txBody>
      </p:sp>
      <p:sp>
        <p:nvSpPr>
          <p:cNvPr id="16" name="Oval 15"/>
          <p:cNvSpPr/>
          <p:nvPr/>
        </p:nvSpPr>
        <p:spPr>
          <a:xfrm>
            <a:off x="8110114" y="3004282"/>
            <a:ext cx="210358" cy="18279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p>
            <a:pPr algn="ctr"/>
            <a:endParaRPr lang="en-US"/>
          </a:p>
        </p:txBody>
      </p:sp>
      <p:sp>
        <p:nvSpPr>
          <p:cNvPr id="17" name="Oval 16"/>
          <p:cNvSpPr/>
          <p:nvPr/>
        </p:nvSpPr>
        <p:spPr>
          <a:xfrm>
            <a:off x="8122814" y="3782157"/>
            <a:ext cx="210358" cy="18279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18153</Words>
  <Application>WPS Presentation</Application>
  <PresentationFormat>Widescreen</PresentationFormat>
  <Paragraphs>2064</Paragraphs>
  <Slides>15</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SimSun</vt:lpstr>
      <vt:lpstr>Wingdings</vt:lpstr>
      <vt:lpstr>Traditional Arabic</vt:lpstr>
      <vt:lpstr>Segoe Print</vt:lpstr>
      <vt:lpstr>Trebuchet MS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269</cp:revision>
  <dcterms:created xsi:type="dcterms:W3CDTF">2020-11-09T07:00:00Z</dcterms:created>
  <dcterms:modified xsi:type="dcterms:W3CDTF">2023-03-28T05:19:41Z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EC8E1ED1AB1C467C978DA6C1B34AE018</vt:lpwstr>
  </property>
  <property fmtid="{D5CDD505-2E9C-101B-9397-08002B2CF9AE}" pid="3" name="KSOProductBuildVer">
    <vt:lpwstr>1033-11.2.0.11513</vt:lpwstr>
  </property>
</Properties>
</file>