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2918400" cx="21945600"/>
  <p:notesSz cx="7315200" cy="9601200"/>
  <p:embeddedFontLst>
    <p:embeddedFont>
      <p:font typeface="Libre Baskerville"/>
      <p:regular r:id="rId6"/>
      <p:bold r:id="rId7"/>
      <p:italic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LibreBaskerville-regular.fntdata"/><Relationship Id="rId7" Type="http://schemas.openxmlformats.org/officeDocument/2006/relationships/font" Target="fonts/LibreBaskerville-bold.fntdata"/><Relationship Id="rId8" Type="http://schemas.openxmlformats.org/officeDocument/2006/relationships/font" Target="fonts/LibreBaskervill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459038" y="720725"/>
            <a:ext cx="2397125" cy="35988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50450" lIns="100900" rIns="100900" tIns="50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459038" y="720725"/>
            <a:ext cx="2397125" cy="35988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450" lIns="100900" rIns="100900" tIns="50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50450" lIns="100900" rIns="100900" tIns="50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645919" y="10226042"/>
            <a:ext cx="18653759" cy="705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291839" y="18653759"/>
            <a:ext cx="15361919" cy="84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38" lvl="1" marL="1566338" marR="0" rtl="0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475" lvl="2" marL="3132675" marR="0" rtl="0" algn="ctr"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8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" lvl="3" marL="4699013" marR="0" rtl="0" algn="ctr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0" lvl="4" marL="6265351" marR="0" rtl="0" algn="ctr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487" lvl="5" marL="7831688" marR="0" rtl="0" algn="ctr">
              <a:spcBef>
                <a:spcPts val="1380"/>
              </a:spcBef>
              <a:buClr>
                <a:srgbClr val="888888"/>
              </a:buClr>
              <a:buFont typeface="Arial"/>
              <a:buNone/>
              <a:defRPr b="0" i="0" sz="6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6" lvl="6" marL="9398026" marR="0" rtl="0" algn="ctr">
              <a:spcBef>
                <a:spcPts val="1380"/>
              </a:spcBef>
              <a:buClr>
                <a:srgbClr val="888888"/>
              </a:buClr>
              <a:buFont typeface="Arial"/>
              <a:buNone/>
              <a:defRPr b="0" i="0" sz="6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264" lvl="7" marL="10964364" marR="0" rtl="0" algn="ctr">
              <a:spcBef>
                <a:spcPts val="1380"/>
              </a:spcBef>
              <a:buClr>
                <a:srgbClr val="888888"/>
              </a:buClr>
              <a:buFont typeface="Arial"/>
              <a:buNone/>
              <a:defRPr b="0" i="0" sz="6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01" lvl="8" marL="12530701" marR="0" rtl="0" algn="ctr">
              <a:spcBef>
                <a:spcPts val="1380"/>
              </a:spcBef>
              <a:buClr>
                <a:srgbClr val="888888"/>
              </a:buClr>
              <a:buFont typeface="Arial"/>
              <a:buNone/>
              <a:defRPr b="0" i="0" sz="6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10969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7497763" y="30510162"/>
            <a:ext cx="69500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57273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6625" lIns="313250" rIns="313250" tIns="15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4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096962" y="1317625"/>
            <a:ext cx="19751675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110330" y="8666955"/>
            <a:ext cx="21724937" cy="19751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76250" lvl="0" marL="117475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3063" lvl="1" marL="2544763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69875" lvl="2" marL="3914775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4487" lvl="3" marL="5481638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70485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3507" lvl="5" marL="8614857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5044" lvl="6" marL="10181195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81" lvl="7" marL="11747532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3519" lvl="8" marL="13313870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0969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7497763" y="30510162"/>
            <a:ext cx="69500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57273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6625" lIns="313250" rIns="313250" tIns="15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-23298148" y="67810379"/>
            <a:ext cx="134820659" cy="118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-47183038" y="56140349"/>
            <a:ext cx="134820659" cy="35189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76250" lvl="0" marL="117475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3063" lvl="1" marL="2544763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69875" lvl="2" marL="3914775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4487" lvl="3" marL="5481638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70485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3507" lvl="5" marL="8614857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5044" lvl="6" marL="10181195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81" lvl="7" marL="11747532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3519" lvl="8" marL="13313870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0969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7497763" y="30510162"/>
            <a:ext cx="69500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157273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6625" lIns="313250" rIns="313250" tIns="15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096962" y="1317625"/>
            <a:ext cx="19751675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096962" y="7680325"/>
            <a:ext cx="19751675" cy="21724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76250" lvl="0" marL="117475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3063" lvl="1" marL="2544763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69875" lvl="2" marL="3914775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4487" lvl="3" marL="5481638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70485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3507" lvl="5" marL="8614857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5044" lvl="6" marL="10181195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81" lvl="7" marL="11747532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3519" lvl="8" marL="13313870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10969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7497763" y="30510162"/>
            <a:ext cx="69500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57273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6625" lIns="313250" rIns="313250" tIns="15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1733550" y="21153121"/>
            <a:ext cx="18653759" cy="6537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1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733550" y="13952229"/>
            <a:ext cx="18653759" cy="72008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38" lvl="1" marL="1566338" marR="0" rtl="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475" lvl="2" marL="3132675" marR="0" rtl="0" algn="l"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" lvl="3" marL="4699013" marR="0" rtl="0" algn="l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0" lvl="4" marL="6265351" marR="0" rtl="0" algn="l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487" lvl="5" marL="7831688" marR="0" rtl="0" algn="l">
              <a:spcBef>
                <a:spcPts val="960"/>
              </a:spcBef>
              <a:buClr>
                <a:srgbClr val="888888"/>
              </a:buClr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6" lvl="6" marL="9398026" marR="0" rtl="0" algn="l">
              <a:spcBef>
                <a:spcPts val="960"/>
              </a:spcBef>
              <a:buClr>
                <a:srgbClr val="888888"/>
              </a:buClr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264" lvl="7" marL="10964364" marR="0" rtl="0" algn="l">
              <a:spcBef>
                <a:spcPts val="960"/>
              </a:spcBef>
              <a:buClr>
                <a:srgbClr val="888888"/>
              </a:buClr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01" lvl="8" marL="12530701" marR="0" rtl="0" algn="l">
              <a:spcBef>
                <a:spcPts val="960"/>
              </a:spcBef>
              <a:buClr>
                <a:srgbClr val="888888"/>
              </a:buClr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10969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7497763" y="30510162"/>
            <a:ext cx="69500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57273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6625" lIns="313250" rIns="313250" tIns="15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096962" y="1317625"/>
            <a:ext cx="19751675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2632719" y="36865559"/>
            <a:ext cx="23519129" cy="104279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65150" lvl="0" marL="117475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1963" lvl="1" marL="2544763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2425" lvl="2" marL="3914775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8937" lvl="3" marL="5481638" marR="0" rtl="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700" lvl="4" marL="7048500" marR="0" rtl="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7" lvl="5" marL="8614857" marR="0" rtl="0" algn="l">
              <a:spcBef>
                <a:spcPts val="1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9494" lvl="6" marL="10181195" marR="0" rtl="0" algn="l">
              <a:spcBef>
                <a:spcPts val="1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3731" lvl="7" marL="11747532" marR="0" rtl="0" algn="l">
              <a:spcBef>
                <a:spcPts val="1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69" lvl="8" marL="13313870" marR="0" rtl="0" algn="l">
              <a:spcBef>
                <a:spcPts val="1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26517600" y="36865559"/>
            <a:ext cx="23519130" cy="104279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65150" lvl="0" marL="117475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1963" lvl="1" marL="2544763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2425" lvl="2" marL="3914775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8937" lvl="3" marL="5481638" marR="0" rtl="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700" lvl="4" marL="7048500" marR="0" rtl="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7" lvl="5" marL="8614857" marR="0" rtl="0" algn="l">
              <a:spcBef>
                <a:spcPts val="1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9494" lvl="6" marL="10181195" marR="0" rtl="0" algn="l">
              <a:spcBef>
                <a:spcPts val="1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3731" lvl="7" marL="11747532" marR="0" rtl="0" algn="l">
              <a:spcBef>
                <a:spcPts val="1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69" lvl="8" marL="13313870" marR="0" rtl="0" algn="l">
              <a:spcBef>
                <a:spcPts val="1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10969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7497763" y="30510162"/>
            <a:ext cx="69500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57273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6625" lIns="313250" rIns="313250" tIns="15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1097279" y="1318262"/>
            <a:ext cx="1975104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1097279" y="7368542"/>
            <a:ext cx="9696450" cy="30708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38" lvl="1" marL="1566338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475" lvl="2" marL="3132675" marR="0" rtl="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" lvl="3" marL="4699013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0" lvl="4" marL="6265351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487" lvl="5" marL="7831688" marR="0" rtl="0" algn="l">
              <a:spcBef>
                <a:spcPts val="1100"/>
              </a:spcBef>
              <a:buClr>
                <a:schemeClr val="dk1"/>
              </a:buClr>
              <a:buFont typeface="Arial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6" lvl="6" marL="9398026" marR="0" rtl="0" algn="l">
              <a:spcBef>
                <a:spcPts val="1100"/>
              </a:spcBef>
              <a:buClr>
                <a:schemeClr val="dk1"/>
              </a:buClr>
              <a:buFont typeface="Arial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264" lvl="7" marL="10964364" marR="0" rtl="0" algn="l">
              <a:spcBef>
                <a:spcPts val="1100"/>
              </a:spcBef>
              <a:buClr>
                <a:schemeClr val="dk1"/>
              </a:buClr>
              <a:buFont typeface="Arial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01" lvl="8" marL="12530701" marR="0" rtl="0" algn="l">
              <a:spcBef>
                <a:spcPts val="1100"/>
              </a:spcBef>
              <a:buClr>
                <a:schemeClr val="dk1"/>
              </a:buClr>
              <a:buFont typeface="Arial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1097279" y="10439400"/>
            <a:ext cx="9696450" cy="189661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54050" lvl="0" marL="1174750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44513" lvl="1" marL="2544763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6875" lvl="2" marL="3914775" marR="0" rtl="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3387" lvl="3" marL="5481638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70485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42407" lvl="5" marL="8614857" marR="0" rtl="0" algn="l"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3944" lvl="6" marL="10181195" marR="0" rtl="0" algn="l"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181" lvl="7" marL="11747532" marR="0" rtl="0" algn="l"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42419" lvl="8" marL="13313870" marR="0" rtl="0" algn="l"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11148060" y="7368542"/>
            <a:ext cx="9700259" cy="30708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38" lvl="1" marL="1566338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475" lvl="2" marL="3132675" marR="0" rtl="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" lvl="3" marL="4699013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0" lvl="4" marL="6265351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487" lvl="5" marL="7831688" marR="0" rtl="0" algn="l">
              <a:spcBef>
                <a:spcPts val="1100"/>
              </a:spcBef>
              <a:buClr>
                <a:schemeClr val="dk1"/>
              </a:buClr>
              <a:buFont typeface="Arial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6" lvl="6" marL="9398026" marR="0" rtl="0" algn="l">
              <a:spcBef>
                <a:spcPts val="1100"/>
              </a:spcBef>
              <a:buClr>
                <a:schemeClr val="dk1"/>
              </a:buClr>
              <a:buFont typeface="Arial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264" lvl="7" marL="10964364" marR="0" rtl="0" algn="l">
              <a:spcBef>
                <a:spcPts val="1100"/>
              </a:spcBef>
              <a:buClr>
                <a:schemeClr val="dk1"/>
              </a:buClr>
              <a:buFont typeface="Arial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01" lvl="8" marL="12530701" marR="0" rtl="0" algn="l">
              <a:spcBef>
                <a:spcPts val="1100"/>
              </a:spcBef>
              <a:buClr>
                <a:schemeClr val="dk1"/>
              </a:buClr>
              <a:buFont typeface="Arial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11148060" y="10439400"/>
            <a:ext cx="9700259" cy="189661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54050" lvl="0" marL="1174750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44513" lvl="1" marL="2544763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6875" lvl="2" marL="3914775" marR="0" rtl="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3387" lvl="3" marL="5481638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70485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42407" lvl="5" marL="8614857" marR="0" rtl="0" algn="l"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3944" lvl="6" marL="10181195" marR="0" rtl="0" algn="l"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181" lvl="7" marL="11747532" marR="0" rtl="0" algn="l"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42419" lvl="8" marL="13313870" marR="0" rtl="0" algn="l"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10969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7497763" y="30510162"/>
            <a:ext cx="69500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57273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6625" lIns="313250" rIns="313250" tIns="15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096962" y="1317625"/>
            <a:ext cx="19751675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10969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7497763" y="30510162"/>
            <a:ext cx="69500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57273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6625" lIns="313250" rIns="313250" tIns="15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10969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7497763" y="30510162"/>
            <a:ext cx="69500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157273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6625" lIns="313250" rIns="313250" tIns="15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097288" y="1310640"/>
            <a:ext cx="7219950" cy="55778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8580120" y="1310646"/>
            <a:ext cx="12268199" cy="280949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76250" lvl="0" marL="117475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3063" lvl="1" marL="2544763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69875" lvl="2" marL="3914775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4487" lvl="3" marL="5481638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70485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3507" lvl="5" marL="8614857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5044" lvl="6" marL="10181195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81" lvl="7" marL="11747532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3519" lvl="8" marL="13313870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1097288" y="6888486"/>
            <a:ext cx="7219950" cy="22517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38" lvl="1" marL="1566338" marR="0" rtl="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475" lvl="2" marL="3132675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" lvl="3" marL="4699013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0" lvl="4" marL="6265351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487" lvl="5" marL="7831688" marR="0" rtl="0" algn="l">
              <a:spcBef>
                <a:spcPts val="620"/>
              </a:spcBef>
              <a:buClr>
                <a:schemeClr val="dk1"/>
              </a:buClr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6" lvl="6" marL="9398026" marR="0" rtl="0" algn="l">
              <a:spcBef>
                <a:spcPts val="620"/>
              </a:spcBef>
              <a:buClr>
                <a:schemeClr val="dk1"/>
              </a:buClr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264" lvl="7" marL="10964364" marR="0" rtl="0" algn="l">
              <a:spcBef>
                <a:spcPts val="620"/>
              </a:spcBef>
              <a:buClr>
                <a:schemeClr val="dk1"/>
              </a:buClr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01" lvl="8" marL="12530701" marR="0" rtl="0" algn="l">
              <a:spcBef>
                <a:spcPts val="620"/>
              </a:spcBef>
              <a:buClr>
                <a:schemeClr val="dk1"/>
              </a:buClr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0969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7497763" y="30510162"/>
            <a:ext cx="69500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57273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6625" lIns="313250" rIns="313250" tIns="15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301491" y="23042879"/>
            <a:ext cx="13167360" cy="27203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4301491" y="2941319"/>
            <a:ext cx="13167360" cy="19751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38" lvl="1" marL="1566338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475" lvl="2" marL="3132675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" lvl="3" marL="4699013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0" lvl="4" marL="6265351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487" lvl="5" marL="7831688" marR="0" rtl="0" algn="l">
              <a:spcBef>
                <a:spcPts val="1380"/>
              </a:spcBef>
              <a:buClr>
                <a:schemeClr val="dk1"/>
              </a:buClr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6" lvl="6" marL="9398026" marR="0" rtl="0" algn="l">
              <a:spcBef>
                <a:spcPts val="1380"/>
              </a:spcBef>
              <a:buClr>
                <a:schemeClr val="dk1"/>
              </a:buClr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264" lvl="7" marL="10964364" marR="0" rtl="0" algn="l">
              <a:spcBef>
                <a:spcPts val="1380"/>
              </a:spcBef>
              <a:buClr>
                <a:schemeClr val="dk1"/>
              </a:buClr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01" lvl="8" marL="12530701" marR="0" rtl="0" algn="l">
              <a:spcBef>
                <a:spcPts val="1380"/>
              </a:spcBef>
              <a:buClr>
                <a:schemeClr val="dk1"/>
              </a:buClr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301491" y="25763221"/>
            <a:ext cx="13167360" cy="3863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38" lvl="1" marL="1566338" marR="0" rtl="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475" lvl="2" marL="3132675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" lvl="3" marL="4699013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0" lvl="4" marL="6265351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487" lvl="5" marL="7831688" marR="0" rtl="0" algn="l">
              <a:spcBef>
                <a:spcPts val="620"/>
              </a:spcBef>
              <a:buClr>
                <a:schemeClr val="dk1"/>
              </a:buClr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6" lvl="6" marL="9398026" marR="0" rtl="0" algn="l">
              <a:spcBef>
                <a:spcPts val="620"/>
              </a:spcBef>
              <a:buClr>
                <a:schemeClr val="dk1"/>
              </a:buClr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264" lvl="7" marL="10964364" marR="0" rtl="0" algn="l">
              <a:spcBef>
                <a:spcPts val="620"/>
              </a:spcBef>
              <a:buClr>
                <a:schemeClr val="dk1"/>
              </a:buClr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01" lvl="8" marL="12530701" marR="0" rtl="0" algn="l">
              <a:spcBef>
                <a:spcPts val="620"/>
              </a:spcBef>
              <a:buClr>
                <a:schemeClr val="dk1"/>
              </a:buClr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0969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7497763" y="30510162"/>
            <a:ext cx="69500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57273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6625" lIns="313250" rIns="313250" tIns="15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096962" y="1317625"/>
            <a:ext cx="19751675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096962" y="7680325"/>
            <a:ext cx="19751675" cy="21724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76250" lvl="0" marL="117475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3063" lvl="1" marL="2544763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69875" lvl="2" marL="3914775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4487" lvl="3" marL="5481638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70485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3507" lvl="5" marL="8614857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5044" lvl="6" marL="10181195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81" lvl="7" marL="11747532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3519" lvl="8" marL="13313870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0969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7497763" y="30510162"/>
            <a:ext cx="69500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157273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6625" lIns="313250" rIns="313250" tIns="15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4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Relationship Id="rId4" Type="http://schemas.openxmlformats.org/officeDocument/2006/relationships/image" Target="../media/image05.png"/><Relationship Id="rId5" Type="http://schemas.openxmlformats.org/officeDocument/2006/relationships/image" Target="../media/image01.png"/><Relationship Id="rId6" Type="http://schemas.openxmlformats.org/officeDocument/2006/relationships/image" Target="../media/image00.png"/><Relationship Id="rId7" Type="http://schemas.openxmlformats.org/officeDocument/2006/relationships/image" Target="../media/image04.png"/><Relationship Id="rId8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ww.utm.tiff"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6705599" cy="2200275"/>
          </a:xfrm>
          <a:prstGeom prst="rect">
            <a:avLst/>
          </a:prstGeom>
          <a:noFill/>
          <a:ln>
            <a:noFill/>
          </a:ln>
          <a:effectLst>
            <a:reflection blurRad="0" dir="5400000" dist="5000" endA="0" endPos="30000" kx="0" rotWithShape="0" algn="bl" stA="30000" stPos="0" sy="-100000" ky="0"/>
          </a:effectLst>
        </p:spPr>
      </p:pic>
      <p:sp>
        <p:nvSpPr>
          <p:cNvPr id="90" name="Shape 90"/>
          <p:cNvSpPr/>
          <p:nvPr/>
        </p:nvSpPr>
        <p:spPr>
          <a:xfrm>
            <a:off x="762000" y="6324601"/>
            <a:ext cx="9906000" cy="4836974"/>
          </a:xfrm>
          <a:prstGeom prst="roundRect">
            <a:avLst>
              <a:gd fmla="val 16667" name="adj"/>
            </a:avLst>
          </a:prstGeom>
          <a:solidFill>
            <a:schemeClr val="lt1">
              <a:alpha val="49803"/>
            </a:schemeClr>
          </a:solidFill>
          <a:ln cap="flat" cmpd="sng" w="25400">
            <a:solidFill>
              <a:srgbClr val="0A5190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914400" y="6324600"/>
            <a:ext cx="95249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8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Goal</a:t>
            </a:r>
          </a:p>
        </p:txBody>
      </p:sp>
      <p:sp>
        <p:nvSpPr>
          <p:cNvPr id="92" name="Shape 92"/>
          <p:cNvSpPr/>
          <p:nvPr/>
        </p:nvSpPr>
        <p:spPr>
          <a:xfrm>
            <a:off x="838200" y="3429000"/>
            <a:ext cx="20345399" cy="228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133600" y="3505200"/>
            <a:ext cx="17754600" cy="213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4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Taylor Coomer   Tanner Thurman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Advisor: </a:t>
            </a: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Bob Bradley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11468100" y="6324600"/>
            <a:ext cx="9824709" cy="6933985"/>
          </a:xfrm>
          <a:prstGeom prst="roundRect">
            <a:avLst>
              <a:gd fmla="val 11667" name="adj"/>
            </a:avLst>
          </a:prstGeom>
          <a:solidFill>
            <a:schemeClr val="lt1">
              <a:alpha val="49803"/>
            </a:schemeClr>
          </a:solidFill>
          <a:ln cap="flat" cmpd="sng" w="25400">
            <a:solidFill>
              <a:srgbClr val="0A5190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1775275" y="6324599"/>
            <a:ext cx="9525000" cy="61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Requirements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chemeClr val="dk1"/>
                </a:solidFill>
              </a:rPr>
              <a:t>Limit the need for user interaction - rely on automation via OCR.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chemeClr val="dk1"/>
                </a:solidFill>
              </a:rPr>
              <a:t>Data is kept in a safe, responsive online database protected against various attacks and forms of loss.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</a:rPr>
              <a:t>Application design is left simple, and intuitive and the option for manual input left in tact.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863600" y="11974420"/>
            <a:ext cx="9753599" cy="10428380"/>
          </a:xfrm>
          <a:prstGeom prst="roundRect">
            <a:avLst>
              <a:gd fmla="val 6493" name="adj"/>
            </a:avLst>
          </a:prstGeom>
          <a:solidFill>
            <a:schemeClr val="lt1">
              <a:alpha val="49803"/>
            </a:schemeClr>
          </a:solidFill>
          <a:ln cap="flat" cmpd="sng" w="25400">
            <a:solidFill>
              <a:srgbClr val="0A5190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224500" y="12427589"/>
            <a:ext cx="84200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Design Process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779496" y="325397"/>
            <a:ext cx="14859000" cy="2123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6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Gas Scan: Measuring Fuel Economy With OCR and Firebase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7602200" y="2413336"/>
            <a:ext cx="3905249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1"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 201</a:t>
            </a:r>
            <a:r>
              <a:rPr i="1" lang="en-US" sz="6000">
                <a:solidFill>
                  <a:schemeClr val="dk1"/>
                </a:solidFill>
              </a:rPr>
              <a:t>6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1430000" y="19735800"/>
            <a:ext cx="9601200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01" name="Shape 101"/>
          <p:cNvSpPr txBox="1"/>
          <p:nvPr/>
        </p:nvSpPr>
        <p:spPr>
          <a:xfrm>
            <a:off x="1524000" y="23850600"/>
            <a:ext cx="12191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990600" y="7137445"/>
            <a:ext cx="9677400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3200">
                <a:solidFill>
                  <a:schemeClr val="dk1"/>
                </a:solidFill>
              </a:rPr>
              <a:t>enable users to track their fuel economy more easily and </a:t>
            </a:r>
            <a:r>
              <a:rPr i="1" lang="en-US" sz="3200">
                <a:solidFill>
                  <a:schemeClr val="dk1"/>
                </a:solidFill>
              </a:rPr>
              <a:t>accurately</a:t>
            </a:r>
            <a:r>
              <a:rPr lang="en-US" sz="3200">
                <a:solidFill>
                  <a:schemeClr val="dk1"/>
                </a:solidFill>
              </a:rPr>
              <a:t> than if they kept records on paper or relied upon their vehicle’s native fuel economy measurements.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224500" y="13782176"/>
            <a:ext cx="9216459" cy="797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chemeClr val="dk1"/>
                </a:solidFill>
              </a:rPr>
              <a:t>Create the basic layout and design of the application. Simple and clean.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</a:rPr>
              <a:t>Database created through Firebase, and OCR parsing back-bone provided by Mobile Vision, both are set-up in the application’s dependencies.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chemeClr val="dk1"/>
                </a:solidFill>
              </a:rPr>
              <a:t>Populate the database, and test calculations in the application.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chemeClr val="dk1"/>
                </a:solidFill>
              </a:rPr>
              <a:t>Implement additional parsing tools and fall-back entry methods for receipts for the OCR.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chemeClr val="dk1"/>
                </a:solidFill>
              </a:rPr>
              <a:t>Finalize testing, and build with a signed key so the APK is ready for distribution on Google Play Store.</a:t>
            </a:r>
          </a:p>
        </p:txBody>
      </p:sp>
      <p:sp>
        <p:nvSpPr>
          <p:cNvPr id="104" name="Shape 104"/>
          <p:cNvSpPr/>
          <p:nvPr/>
        </p:nvSpPr>
        <p:spPr>
          <a:xfrm>
            <a:off x="11506200" y="24664225"/>
            <a:ext cx="9824709" cy="7415975"/>
          </a:xfrm>
          <a:prstGeom prst="roundRect">
            <a:avLst>
              <a:gd fmla="val 11667" name="adj"/>
            </a:avLst>
          </a:prstGeom>
          <a:solidFill>
            <a:schemeClr val="lt1">
              <a:alpha val="49803"/>
            </a:schemeClr>
          </a:solidFill>
          <a:ln cap="flat" cmpd="sng" w="25400">
            <a:solidFill>
              <a:srgbClr val="0A5190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13639800" y="24787968"/>
            <a:ext cx="64769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</a:t>
            </a:r>
            <a:r>
              <a:rPr lang="en-US" sz="48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Conclusion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1753850" y="25755600"/>
            <a:ext cx="9296399" cy="6494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Accomplished Work: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3200">
                <a:solidFill>
                  <a:schemeClr val="dk1"/>
                </a:solidFill>
              </a:rPr>
              <a:t>Database and user-authentication working in       Firebase.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</a:rPr>
              <a:t>- Calculations work properly and accurately.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</a:rPr>
              <a:t>- Application design is as desired.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</a:rPr>
              <a:t>-OCR base functionality implemented.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3200"/>
              <a:t>iOS version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3200"/>
              <a:t>Fine-tune OCR parsing for more automated experience.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3200"/>
              <a:t>Begin work on a map of gas stations that updates with the most recent price per gallon.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7" name="Shape 107"/>
          <p:cNvSpPr/>
          <p:nvPr/>
        </p:nvSpPr>
        <p:spPr>
          <a:xfrm>
            <a:off x="11453484" y="13792198"/>
            <a:ext cx="9906000" cy="10338413"/>
          </a:xfrm>
          <a:prstGeom prst="roundRect">
            <a:avLst>
              <a:gd fmla="val 5814" name="adj"/>
            </a:avLst>
          </a:prstGeom>
          <a:solidFill>
            <a:schemeClr val="lt1">
              <a:alpha val="49803"/>
            </a:schemeClr>
          </a:solidFill>
          <a:ln cap="flat" cmpd="sng" w="25400">
            <a:solidFill>
              <a:srgbClr val="0A5190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12007850" y="14103215"/>
            <a:ext cx="90677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Software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4329475" y="15771295"/>
            <a:ext cx="6444600" cy="79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Android Studio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Base development platform; Design and Android IDE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200">
                <a:solidFill>
                  <a:schemeClr val="dk1"/>
                </a:solidFill>
              </a:rPr>
              <a:t>Firebase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3200">
                <a:solidFill>
                  <a:schemeClr val="dk1"/>
                </a:solidFill>
              </a:rPr>
              <a:t>Online cloud service. Houses real-time database and user authentication.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200">
                <a:solidFill>
                  <a:schemeClr val="dk1"/>
                </a:solidFill>
              </a:rPr>
              <a:t>Mobile Vision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3200">
                <a:solidFill>
                  <a:schemeClr val="dk1"/>
                </a:solidFill>
              </a:rPr>
              <a:t>OCR (optical character recognition) API. Used to retreive data from receipts for calculations.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69938" y="15581859"/>
            <a:ext cx="2133599" cy="2133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bileVisionFore.png" id="111" name="Shape 1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92096" y="21756884"/>
            <a:ext cx="2289300" cy="196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ebase.png" id="112" name="Shape 112"/>
          <p:cNvPicPr preferRelativeResize="0"/>
          <p:nvPr/>
        </p:nvPicPr>
        <p:blipFill rotWithShape="1">
          <a:blip r:embed="rId6">
            <a:alphaModFix/>
          </a:blip>
          <a:srcRect b="21246" l="10073" r="65629" t="20812"/>
          <a:stretch/>
        </p:blipFill>
        <p:spPr>
          <a:xfrm>
            <a:off x="11969949" y="18202987"/>
            <a:ext cx="2133600" cy="26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14250" y="23650979"/>
            <a:ext cx="4995900" cy="888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1478635576.png" id="114" name="Shape 1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199" y="23650974"/>
            <a:ext cx="4995900" cy="88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