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7" r:id="rId7"/>
    <p:sldId id="268" r:id="rId8"/>
    <p:sldId id="260" r:id="rId9"/>
    <p:sldId id="262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Gelasio" panose="020B0604020202020204" charset="0"/>
      <p:regular r:id="rId15"/>
    </p:embeddedFont>
    <p:embeddedFont>
      <p:font typeface="Gelasio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2" d="100"/>
          <a:sy n="82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13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4A140-A90D-C2DE-7E45-91A03C43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2E665-27BD-722C-C4ED-909831733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C7B24-67D5-664F-5D42-8DB78A14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0DF2-83F6-2EEA-01A8-A9B1D5155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AFA2-81C4-7752-30D3-0343E762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79A7B-C0B6-5813-0B7C-002D42966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F21E8-EEEF-8255-ED22-1B9CDEE3B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7A2A-E6F6-8451-2599-19C519EE6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Safe and Secure Smart Home Using Cisco Packet Tracer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presentation explores the design and implementation of a safe and secure smart home environment using Cisco Packet Tracer. We will discuss the key aspects of IoT communication, security measures, and best practices for configuring devices.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671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Cisco Packet Tracer Implementation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248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Smart Door Locks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1090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access control for entryways.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8248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Thermostats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10908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temperature control.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5243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946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Cameras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436638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Remote monitoring and security surveillance.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Benefits and Challenges of a Secure Smart Home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03323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522" y="3621881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2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750469"/>
            <a:ext cx="34854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automation and control.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35328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39685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472" y="482357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623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5114092"/>
            <a:ext cx="48192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energy management and cost savings.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71690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76048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8829" y="6187202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987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Safety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477714"/>
            <a:ext cx="57563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monitoring, alerts, and security enhancements.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635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1247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Smart homes offer numerous benefits, but security is paramount. Cisco Packet Tracer is a valuable tool for designing and testing secure smart home networks. By implementing robust protocols and practices, we can create safe and secure environments for our connected homes.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11410"/>
            <a:ext cx="70083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Trivikram (2023005439)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60351"/>
            <a:ext cx="61418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Bharat (2023000887)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809292"/>
            <a:ext cx="62749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Prateek (2023000757)</a:t>
            </a:r>
            <a:endParaRPr lang="en-US" sz="4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75535"/>
            <a:ext cx="5330428" cy="296918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375535"/>
            <a:ext cx="6244709" cy="34784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1268"/>
            <a:ext cx="12793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Information Flow: Gateway to Cloud to Phone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30209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Sensors to Gateway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Sensors send real-time data to the gateway, which consolidates and preprocesses it.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57" y="4530209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Gateway to Cloud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is securely transmitted to the cloud via protocols like MQTT and HTTPS.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924" y="4530209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Cloud to Phone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268045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Processed information is sent to the user's phone through APIs, providing insights and control options.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3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IoT Sensor-to-Gateway Communication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Sensing Layer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10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Sensors collect environmental data (e.g., temperature, motion, humidity).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161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I2C, SPI, and 1-Wire protocols enable communication with the gateway.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Network Layer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110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Sensors transmit data to the gateway wirelessly using protocols like Wi-Fi, Bluetooth, Zigbee, LoRaWAN, and NB-IoT.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5790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Protocols are chosen based on range, bandwidth, and power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0D12-640F-A5FD-977D-89E80682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CD818F5-BDD7-C597-9CF3-5CB94F7C5FDC}"/>
              </a:ext>
            </a:extLst>
          </p:cNvPr>
          <p:cNvSpPr/>
          <p:nvPr/>
        </p:nvSpPr>
        <p:spPr>
          <a:xfrm>
            <a:off x="793790" y="1845350"/>
            <a:ext cx="13042821" cy="805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Sensing layer</a:t>
            </a:r>
          </a:p>
          <a:p>
            <a:endParaRPr lang="en-IN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I2C: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common protocol for communicating with sensors and other devices on a microcontroller or embedded system.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SPI: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Another serial communication protocol often used for connecting sensors and peripherals.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1-Wire: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simple single-wire protocol for connecting multiple devices to a microcontroller.</a:t>
            </a:r>
          </a:p>
          <a:p>
            <a:pPr marL="342900" indent="-342900">
              <a:lnSpc>
                <a:spcPts val="555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A0B53FE-5367-0E6D-E17D-E0F89B0CC390}"/>
              </a:ext>
            </a:extLst>
          </p:cNvPr>
          <p:cNvSpPr/>
          <p:nvPr/>
        </p:nvSpPr>
        <p:spPr>
          <a:xfrm>
            <a:off x="793790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D52708B-F1F2-01C1-891D-B95E195183F6}"/>
              </a:ext>
            </a:extLst>
          </p:cNvPr>
          <p:cNvSpPr/>
          <p:nvPr/>
        </p:nvSpPr>
        <p:spPr>
          <a:xfrm>
            <a:off x="793790" y="44110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36960B8-7570-6A26-52A1-6ACD616C5EC2}"/>
              </a:ext>
            </a:extLst>
          </p:cNvPr>
          <p:cNvSpPr/>
          <p:nvPr/>
        </p:nvSpPr>
        <p:spPr>
          <a:xfrm>
            <a:off x="793790" y="52161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C4A52E6-E588-1B4F-8F16-62B1663E443E}"/>
              </a:ext>
            </a:extLst>
          </p:cNvPr>
          <p:cNvSpPr/>
          <p:nvPr/>
        </p:nvSpPr>
        <p:spPr>
          <a:xfrm>
            <a:off x="7599521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438A840-9822-5310-C03C-73D1F5CF2CC4}"/>
              </a:ext>
            </a:extLst>
          </p:cNvPr>
          <p:cNvSpPr/>
          <p:nvPr/>
        </p:nvSpPr>
        <p:spPr>
          <a:xfrm>
            <a:off x="7599521" y="44110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22F1E9A-8210-59A9-6019-EDE2E84AE813}"/>
              </a:ext>
            </a:extLst>
          </p:cNvPr>
          <p:cNvSpPr/>
          <p:nvPr/>
        </p:nvSpPr>
        <p:spPr>
          <a:xfrm>
            <a:off x="7599521" y="55790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220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1A0E-152E-167A-2F36-F1BED15D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D99B3B4-719B-4047-46CD-71C685B6480D}"/>
              </a:ext>
            </a:extLst>
          </p:cNvPr>
          <p:cNvSpPr/>
          <p:nvPr/>
        </p:nvSpPr>
        <p:spPr>
          <a:xfrm>
            <a:off x="793790" y="1845350"/>
            <a:ext cx="13042821" cy="805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Network layer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Wi-Fi: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widely used wireless networking standard, suitable for high-bandwidth applications.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Bluetooth: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short-range wireless technology, commonly used for connecting low-power devices.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Zigbee: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low-power wireless mesh networking protocol, ideal for IoT applications with many devices.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LoRaWAN</a:t>
            </a: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long-range, low-power wireless protocol, suitable for wide-area IoT deployments.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NB-IoT:</a:t>
            </a: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narrowband IoT technology, designed for low-power, wide-area applications.</a:t>
            </a:r>
          </a:p>
          <a:p>
            <a:pPr marL="342900" indent="-342900">
              <a:lnSpc>
                <a:spcPts val="555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7625F25-AFA0-F3F4-FF62-736495FE3CCA}"/>
              </a:ext>
            </a:extLst>
          </p:cNvPr>
          <p:cNvSpPr/>
          <p:nvPr/>
        </p:nvSpPr>
        <p:spPr>
          <a:xfrm>
            <a:off x="793790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2D072A9-2830-F3C1-186F-90BD8BAF9796}"/>
              </a:ext>
            </a:extLst>
          </p:cNvPr>
          <p:cNvSpPr/>
          <p:nvPr/>
        </p:nvSpPr>
        <p:spPr>
          <a:xfrm>
            <a:off x="793790" y="44110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C343D4D-F077-1199-8353-598D61E0C744}"/>
              </a:ext>
            </a:extLst>
          </p:cNvPr>
          <p:cNvSpPr/>
          <p:nvPr/>
        </p:nvSpPr>
        <p:spPr>
          <a:xfrm>
            <a:off x="793790" y="52161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4A78EC5-80D9-B1BF-8EA8-66426E11C704}"/>
              </a:ext>
            </a:extLst>
          </p:cNvPr>
          <p:cNvSpPr/>
          <p:nvPr/>
        </p:nvSpPr>
        <p:spPr>
          <a:xfrm>
            <a:off x="7599521" y="3829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4BAD764-D126-CBB2-A895-BCC8AA21AA58}"/>
              </a:ext>
            </a:extLst>
          </p:cNvPr>
          <p:cNvSpPr/>
          <p:nvPr/>
        </p:nvSpPr>
        <p:spPr>
          <a:xfrm>
            <a:off x="7599521" y="44110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270E7B0-5808-FA92-AF05-5BFA1E1D0DB7}"/>
              </a:ext>
            </a:extLst>
          </p:cNvPr>
          <p:cNvSpPr/>
          <p:nvPr/>
        </p:nvSpPr>
        <p:spPr>
          <a:xfrm>
            <a:off x="7599521" y="55790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51275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100235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Gateway and Cloud Communication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Gateway Layer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gateway acts as a bridge between sensors and the cloud, using protocols like MQTT, CoAP, and HTTP for data transfer.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0405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655481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Cloud Layer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7577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Securely stores and processes data, providing analytics and insights to users. Data is transmitted via HTTPS for encryption and REST APIs for seamless integration.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5496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Configuring IoT Devices with Security Measures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678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68693" y="5652849"/>
            <a:ext cx="1604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67839"/>
            <a:ext cx="31028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Strong Authentication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5825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multi-factor authentication (MFA) and secure onboarding procedures for devices.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678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369004" y="5652849"/>
            <a:ext cx="20621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67839"/>
            <a:ext cx="29589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Encryption Protocols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58257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TLS/SSL for data in transit and AES for data at rest to ensure confidentiality.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678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792772" y="5652849"/>
            <a:ext cx="20502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67839"/>
            <a:ext cx="28979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Additional Measures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58257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firmware updates, network segmentation, and intrusion detection systems (IDS) enhance security.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560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Gelasio Semi Bold</vt:lpstr>
      <vt:lpstr>Courier New</vt:lpstr>
      <vt:lpstr>Gelasio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Axe3383</cp:lastModifiedBy>
  <cp:revision>2</cp:revision>
  <dcterms:created xsi:type="dcterms:W3CDTF">2025-01-02T15:45:54Z</dcterms:created>
  <dcterms:modified xsi:type="dcterms:W3CDTF">2025-01-02T16:08:31Z</dcterms:modified>
</cp:coreProperties>
</file>