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Gowun Batang"/>
      <p:regular r:id="rId39"/>
      <p:bold r:id="rId40"/>
    </p:embeddedFont>
    <p:embeddedFont>
      <p:font typeface="Roboto Mon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21342F0-71A4-4C86-9C41-AC72F544762A}">
  <a:tblStyle styleId="{321342F0-71A4-4C86-9C41-AC72F54476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GowunBatang-bold.fntdata"/><Relationship Id="rId42" Type="http://schemas.openxmlformats.org/officeDocument/2006/relationships/font" Target="fonts/RobotoMono-bold.fntdata"/><Relationship Id="rId41" Type="http://schemas.openxmlformats.org/officeDocument/2006/relationships/font" Target="fonts/RobotoMono-regular.fntdata"/><Relationship Id="rId44" Type="http://schemas.openxmlformats.org/officeDocument/2006/relationships/font" Target="fonts/RobotoMono-boldItalic.fntdata"/><Relationship Id="rId43" Type="http://schemas.openxmlformats.org/officeDocument/2006/relationships/font" Target="fonts/RobotoMon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font" Target="fonts/Roboto-regular.fntdata"/><Relationship Id="rId34" Type="http://schemas.openxmlformats.org/officeDocument/2006/relationships/slide" Target="slides/slide28.xml"/><Relationship Id="rId37" Type="http://schemas.openxmlformats.org/officeDocument/2006/relationships/font" Target="fonts/Roboto-italic.fntdata"/><Relationship Id="rId36" Type="http://schemas.openxmlformats.org/officeDocument/2006/relationships/font" Target="fonts/Roboto-bold.fntdata"/><Relationship Id="rId39" Type="http://schemas.openxmlformats.org/officeDocument/2006/relationships/font" Target="fonts/GowunBatang-regular.fntdata"/><Relationship Id="rId38" Type="http://schemas.openxmlformats.org/officeDocument/2006/relationships/font" Target="fonts/Robot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38b899cf0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38b899cf0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52ee8b5ed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52ee8b5ed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52ee8b5ed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352ee8b5ed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52ee8b5ed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52ee8b5ed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52ee8b5e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352ee8b5e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52ee8b5ed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52ee8b5e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5339c97a3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35339c97a3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2e0d785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2e0d785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352e0d785a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352e0d785a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52ee8b5ed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352ee8b5ed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40cce376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40cce376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352e0d785a3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352e0d785a3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352ee8b5ed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352ee8b5ed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52e0d785a3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52e0d785a3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52e0d785a3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52e0d785a3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52ee8b5ed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352ee8b5ed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352ee8b5ed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352ee8b5ed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340e6455fa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340e6455fa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342ec944cb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342ec944cb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340e6455fa9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340e6455fa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40e6455fa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40e6455fa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40d5f09e6f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40d5f09e6f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40cce3760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40cce3760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40e6455fa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40e6455fa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40cce3760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40cce3760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4120b291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4120b291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38b899cf0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38b899cf0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ith header and footer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body"/>
          </p:nvPr>
        </p:nvSpPr>
        <p:spPr>
          <a:xfrm>
            <a:off x="228600" y="2856025"/>
            <a:ext cx="18894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2" type="body"/>
          </p:nvPr>
        </p:nvSpPr>
        <p:spPr>
          <a:xfrm>
            <a:off x="228600" y="1680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228600" y="1909750"/>
            <a:ext cx="62328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5" name="Google Shape;15;p2"/>
          <p:cNvSpPr txBox="1"/>
          <p:nvPr>
            <p:ph idx="4" type="body"/>
          </p:nvPr>
        </p:nvSpPr>
        <p:spPr>
          <a:xfrm>
            <a:off x="2400300" y="2856025"/>
            <a:ext cx="18894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5" type="body"/>
          </p:nvPr>
        </p:nvSpPr>
        <p:spPr>
          <a:xfrm>
            <a:off x="2400300" y="1680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6" type="body"/>
          </p:nvPr>
        </p:nvSpPr>
        <p:spPr>
          <a:xfrm>
            <a:off x="4572000" y="1680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7" type="body"/>
          </p:nvPr>
        </p:nvSpPr>
        <p:spPr>
          <a:xfrm>
            <a:off x="6743700" y="1680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9" name="Google Shape;19;p2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144">
          <p15:clr>
            <a:srgbClr val="E46962"/>
          </p15:clr>
        </p15:guide>
        <p15:guide id="4" pos="1512">
          <p15:clr>
            <a:srgbClr val="E46962"/>
          </p15:clr>
        </p15:guide>
        <p15:guide id="5" pos="4248">
          <p15:clr>
            <a:srgbClr val="E46962"/>
          </p15:clr>
        </p15:guide>
        <p15:guide id="6" pos="5616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ITLE_AND_TWO_COLUMNS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1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229450" y="3455950"/>
            <a:ext cx="4061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2" type="subTitle"/>
          </p:nvPr>
        </p:nvSpPr>
        <p:spPr>
          <a:xfrm>
            <a:off x="229450" y="3127850"/>
            <a:ext cx="4061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cxnSp>
        <p:nvCxnSpPr>
          <p:cNvPr id="88" name="Google Shape;88;p11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1"/>
          <p:cNvSpPr txBox="1"/>
          <p:nvPr>
            <p:ph idx="3" type="body"/>
          </p:nvPr>
        </p:nvSpPr>
        <p:spPr>
          <a:xfrm>
            <a:off x="4573675" y="3455950"/>
            <a:ext cx="4061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4" type="subTitle"/>
          </p:nvPr>
        </p:nvSpPr>
        <p:spPr>
          <a:xfrm>
            <a:off x="4573675" y="3127850"/>
            <a:ext cx="4061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ody text">
  <p:cSld name="CUSTOM_3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idx="1" type="body"/>
          </p:nvPr>
        </p:nvSpPr>
        <p:spPr>
          <a:xfrm>
            <a:off x="5095525" y="922175"/>
            <a:ext cx="3440100" cy="12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2"/>
          <p:cNvSpPr txBox="1"/>
          <p:nvPr>
            <p:ph idx="2" type="body"/>
          </p:nvPr>
        </p:nvSpPr>
        <p:spPr>
          <a:xfrm>
            <a:off x="5095525" y="2801100"/>
            <a:ext cx="3440100" cy="81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3" type="body"/>
          </p:nvPr>
        </p:nvSpPr>
        <p:spPr>
          <a:xfrm>
            <a:off x="5095525" y="4013575"/>
            <a:ext cx="3440100" cy="53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4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97" name="Google Shape;97;p12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3"/>
          <p:cNvSpPr txBox="1"/>
          <p:nvPr>
            <p:ph type="title"/>
          </p:nvPr>
        </p:nvSpPr>
        <p:spPr>
          <a:xfrm>
            <a:off x="229450" y="164350"/>
            <a:ext cx="8686800" cy="3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" type="body"/>
          </p:nvPr>
        </p:nvSpPr>
        <p:spPr>
          <a:xfrm>
            <a:off x="228600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2" type="body"/>
          </p:nvPr>
        </p:nvSpPr>
        <p:spPr>
          <a:xfrm>
            <a:off x="2400300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4" type="body"/>
          </p:nvPr>
        </p:nvSpPr>
        <p:spPr>
          <a:xfrm>
            <a:off x="6743700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5" type="body"/>
          </p:nvPr>
        </p:nvSpPr>
        <p:spPr>
          <a:xfrm>
            <a:off x="4572000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06" name="Google Shape;106;p13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 text">
  <p:cSld name="TITLE_ONLY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4"/>
          <p:cNvSpPr txBox="1"/>
          <p:nvPr>
            <p:ph idx="1" type="body"/>
          </p:nvPr>
        </p:nvSpPr>
        <p:spPr>
          <a:xfrm>
            <a:off x="370100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2" type="body"/>
          </p:nvPr>
        </p:nvSpPr>
        <p:spPr>
          <a:xfrm>
            <a:off x="2541453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3" type="body"/>
          </p:nvPr>
        </p:nvSpPr>
        <p:spPr>
          <a:xfrm>
            <a:off x="4713154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12" name="Google Shape;112;p14"/>
          <p:cNvSpPr txBox="1"/>
          <p:nvPr>
            <p:ph idx="4" type="body"/>
          </p:nvPr>
        </p:nvSpPr>
        <p:spPr>
          <a:xfrm>
            <a:off x="6884852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5" type="subTitle"/>
          </p:nvPr>
        </p:nvSpPr>
        <p:spPr>
          <a:xfrm>
            <a:off x="370100" y="4953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6" type="subTitle"/>
          </p:nvPr>
        </p:nvSpPr>
        <p:spPr>
          <a:xfrm>
            <a:off x="2541450" y="4953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5" name="Google Shape;115;p14"/>
          <p:cNvSpPr txBox="1"/>
          <p:nvPr>
            <p:ph idx="7" type="subTitle"/>
          </p:nvPr>
        </p:nvSpPr>
        <p:spPr>
          <a:xfrm>
            <a:off x="4712800" y="4953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8" type="subTitle"/>
          </p:nvPr>
        </p:nvSpPr>
        <p:spPr>
          <a:xfrm>
            <a:off x="6884150" y="4953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9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18" name="Google Shape;118;p14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_ONLY_1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15"/>
          <p:cNvSpPr txBox="1"/>
          <p:nvPr>
            <p:ph idx="1" type="subTitle"/>
          </p:nvPr>
        </p:nvSpPr>
        <p:spPr>
          <a:xfrm>
            <a:off x="1456800" y="17907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2" type="subTitle"/>
          </p:nvPr>
        </p:nvSpPr>
        <p:spPr>
          <a:xfrm>
            <a:off x="3628150" y="17907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3" type="subTitle"/>
          </p:nvPr>
        </p:nvSpPr>
        <p:spPr>
          <a:xfrm>
            <a:off x="5799500" y="17907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4" name="Google Shape;124;p15"/>
          <p:cNvSpPr txBox="1"/>
          <p:nvPr>
            <p:ph idx="4" type="subTitle"/>
          </p:nvPr>
        </p:nvSpPr>
        <p:spPr>
          <a:xfrm>
            <a:off x="5799500" y="3234832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125" name="Google Shape;125;p15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5"/>
          <p:cNvSpPr txBox="1"/>
          <p:nvPr>
            <p:ph idx="5" type="subTitle"/>
          </p:nvPr>
        </p:nvSpPr>
        <p:spPr>
          <a:xfrm>
            <a:off x="1456800" y="3234832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6" type="subTitle"/>
          </p:nvPr>
        </p:nvSpPr>
        <p:spPr>
          <a:xfrm>
            <a:off x="3628150" y="3234832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8" name="Google Shape;128;p15"/>
          <p:cNvSpPr txBox="1"/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V">
  <p:cSld name="CUSTOM_5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24003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2" type="body"/>
          </p:nvPr>
        </p:nvSpPr>
        <p:spPr>
          <a:xfrm>
            <a:off x="2286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16"/>
          <p:cNvSpPr txBox="1"/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34" name="Google Shape;134;p16"/>
          <p:cNvSpPr txBox="1"/>
          <p:nvPr>
            <p:ph idx="3" type="body"/>
          </p:nvPr>
        </p:nvSpPr>
        <p:spPr>
          <a:xfrm>
            <a:off x="45720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4" type="body"/>
          </p:nvPr>
        </p:nvSpPr>
        <p:spPr>
          <a:xfrm>
            <a:off x="67437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5" type="subTitle"/>
          </p:nvPr>
        </p:nvSpPr>
        <p:spPr>
          <a:xfrm>
            <a:off x="4572000" y="1585625"/>
            <a:ext cx="40611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37" name="Google Shape;137;p16"/>
          <p:cNvSpPr txBox="1"/>
          <p:nvPr>
            <p:ph idx="6" type="subTitle"/>
          </p:nvPr>
        </p:nvSpPr>
        <p:spPr>
          <a:xfrm>
            <a:off x="228600" y="1585625"/>
            <a:ext cx="40611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38" name="Google Shape;138;p16"/>
          <p:cNvSpPr txBox="1"/>
          <p:nvPr>
            <p:ph idx="7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39" name="Google Shape;139;p16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with footer">
  <p:cSld name="CUSTOM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type="title"/>
          </p:nvPr>
        </p:nvSpPr>
        <p:spPr>
          <a:xfrm>
            <a:off x="225750" y="369625"/>
            <a:ext cx="8692500" cy="43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7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44" name="Google Shape;144;p17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main point">
  <p:cSld name="CUSTOM_10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type="title"/>
          </p:nvPr>
        </p:nvSpPr>
        <p:spPr>
          <a:xfrm>
            <a:off x="225750" y="369625"/>
            <a:ext cx="8692500" cy="43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7" name="Google Shape;147;p18"/>
          <p:cNvSpPr txBox="1"/>
          <p:nvPr>
            <p:ph idx="2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" name="Google Shape;148;p18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9" name="Google Shape;149;p18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6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225750" y="1212350"/>
            <a:ext cx="8692500" cy="34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19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54" name="Google Shape;154;p19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9"/>
          <p:cNvCxnSpPr/>
          <p:nvPr/>
        </p:nvCxnSpPr>
        <p:spPr>
          <a:xfrm flipH="1" rot="10800000">
            <a:off x="225750" y="12123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 with footer">
  <p:cSld name="CUSTOM_7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20"/>
          <p:cNvSpPr txBox="1"/>
          <p:nvPr>
            <p:ph type="title"/>
          </p:nvPr>
        </p:nvSpPr>
        <p:spPr>
          <a:xfrm>
            <a:off x="228600" y="665825"/>
            <a:ext cx="5753400" cy="22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20"/>
          <p:cNvSpPr/>
          <p:nvPr>
            <p:ph idx="2" type="pic"/>
          </p:nvPr>
        </p:nvSpPr>
        <p:spPr>
          <a:xfrm>
            <a:off x="6777063" y="1017650"/>
            <a:ext cx="1582800" cy="1582800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61" name="Google Shape;161;p20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228600" y="1909750"/>
            <a:ext cx="62328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cxnSp>
        <p:nvCxnSpPr>
          <p:cNvPr id="23" name="Google Shape;23;p3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228600" y="2866225"/>
            <a:ext cx="62328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144">
          <p15:clr>
            <a:srgbClr val="E46962"/>
          </p15:clr>
        </p15:guide>
        <p15:guide id="4" pos="1512">
          <p15:clr>
            <a:srgbClr val="E46962"/>
          </p15:clr>
        </p15:guide>
        <p15:guide id="5" pos="4248">
          <p15:clr>
            <a:srgbClr val="E46962"/>
          </p15:clr>
        </p15:guide>
        <p15:guide id="6" pos="5616">
          <p15:clr>
            <a:srgbClr val="E46962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CUSTOM_7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1"/>
          <p:cNvSpPr/>
          <p:nvPr/>
        </p:nvSpPr>
        <p:spPr>
          <a:xfrm>
            <a:off x="7005675" y="789050"/>
            <a:ext cx="1582800" cy="158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1"/>
          <p:cNvSpPr txBox="1"/>
          <p:nvPr>
            <p:ph type="title"/>
          </p:nvPr>
        </p:nvSpPr>
        <p:spPr>
          <a:xfrm>
            <a:off x="228600" y="665825"/>
            <a:ext cx="5753400" cy="22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6" name="Google Shape;166;p21"/>
          <p:cNvSpPr/>
          <p:nvPr>
            <p:ph idx="2" type="pic"/>
          </p:nvPr>
        </p:nvSpPr>
        <p:spPr>
          <a:xfrm>
            <a:off x="6777063" y="1017650"/>
            <a:ext cx="1582800" cy="15828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7" name="Google Shape;167;p21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8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228600" y="1549575"/>
            <a:ext cx="7938000" cy="228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72" name="Google Shape;172;p22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8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5" name="Google Shape;175;p23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23"/>
          <p:cNvSpPr txBox="1"/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8_1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9" name="Google Shape;179;p24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4"/>
          <p:cNvSpPr txBox="1"/>
          <p:nvPr>
            <p:ph type="title"/>
          </p:nvPr>
        </p:nvSpPr>
        <p:spPr>
          <a:xfrm>
            <a:off x="228600" y="2236650"/>
            <a:ext cx="3551400" cy="6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with footer">
  <p:cSld name="ONE_COLUMN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25"/>
          <p:cNvSpPr txBox="1"/>
          <p:nvPr>
            <p:ph type="title"/>
          </p:nvPr>
        </p:nvSpPr>
        <p:spPr>
          <a:xfrm>
            <a:off x="228600" y="2236650"/>
            <a:ext cx="3551400" cy="6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84" name="Google Shape;184;p25"/>
          <p:cNvSpPr txBox="1"/>
          <p:nvPr>
            <p:ph idx="1" type="subTitle"/>
          </p:nvPr>
        </p:nvSpPr>
        <p:spPr>
          <a:xfrm>
            <a:off x="4572000" y="1004700"/>
            <a:ext cx="4343400" cy="31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85" name="Google Shape;185;p25"/>
          <p:cNvSpPr txBox="1"/>
          <p:nvPr>
            <p:ph idx="2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86" name="Google Shape;186;p25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ONE_COLUMN_TEXT_2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26"/>
          <p:cNvSpPr txBox="1"/>
          <p:nvPr>
            <p:ph type="title"/>
          </p:nvPr>
        </p:nvSpPr>
        <p:spPr>
          <a:xfrm>
            <a:off x="228600" y="2236650"/>
            <a:ext cx="3551400" cy="6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90" name="Google Shape;190;p26"/>
          <p:cNvSpPr txBox="1"/>
          <p:nvPr>
            <p:ph idx="1" type="subTitle"/>
          </p:nvPr>
        </p:nvSpPr>
        <p:spPr>
          <a:xfrm>
            <a:off x="4572000" y="1004700"/>
            <a:ext cx="4343400" cy="31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191" name="Google Shape;191;p26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">
  <p:cSld name="ONE_COLUMN_TEXT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27"/>
          <p:cNvSpPr txBox="1"/>
          <p:nvPr>
            <p:ph type="title"/>
          </p:nvPr>
        </p:nvSpPr>
        <p:spPr>
          <a:xfrm>
            <a:off x="228600" y="2089772"/>
            <a:ext cx="3551400" cy="6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95" name="Google Shape;195;p27"/>
          <p:cNvSpPr txBox="1"/>
          <p:nvPr>
            <p:ph idx="1" type="subTitle"/>
          </p:nvPr>
        </p:nvSpPr>
        <p:spPr>
          <a:xfrm>
            <a:off x="6074275" y="1004700"/>
            <a:ext cx="2558700" cy="31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96" name="Google Shape;196;p27"/>
          <p:cNvSpPr txBox="1"/>
          <p:nvPr>
            <p:ph idx="2" type="subTitle"/>
          </p:nvPr>
        </p:nvSpPr>
        <p:spPr>
          <a:xfrm>
            <a:off x="4292700" y="1004700"/>
            <a:ext cx="1671000" cy="31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1pPr>
            <a:lvl2pPr lvl="1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2pPr>
            <a:lvl3pPr lvl="2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3pPr>
            <a:lvl4pPr lvl="3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4pPr>
            <a:lvl5pPr lvl="4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5pPr>
            <a:lvl6pPr lvl="5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6pPr>
            <a:lvl7pPr lvl="6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7pPr>
            <a:lvl8pPr lvl="7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8pPr>
            <a:lvl9pPr lvl="8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9pPr>
          </a:lstStyle>
          <a:p/>
        </p:txBody>
      </p:sp>
      <p:sp>
        <p:nvSpPr>
          <p:cNvPr id="197" name="Google Shape;197;p27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98" name="Google Shape;198;p27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with footer">
  <p:cSld name="CUSTOM_4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28"/>
          <p:cNvSpPr txBox="1"/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229450" y="1294950"/>
            <a:ext cx="3566100" cy="28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03" name="Google Shape;203;p28"/>
          <p:cNvSpPr txBox="1"/>
          <p:nvPr>
            <p:ph idx="2" type="body"/>
          </p:nvPr>
        </p:nvSpPr>
        <p:spPr>
          <a:xfrm>
            <a:off x="4572850" y="1294950"/>
            <a:ext cx="3566100" cy="28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04" name="Google Shape;204;p28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05" name="Google Shape;205;p28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4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29"/>
          <p:cNvSpPr txBox="1"/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229450" y="1294950"/>
            <a:ext cx="3566100" cy="28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10" name="Google Shape;210;p29"/>
          <p:cNvSpPr txBox="1"/>
          <p:nvPr>
            <p:ph idx="2" type="body"/>
          </p:nvPr>
        </p:nvSpPr>
        <p:spPr>
          <a:xfrm>
            <a:off x="4572850" y="1294950"/>
            <a:ext cx="3566100" cy="28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11" name="Google Shape;211;p29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image boards">
  <p:cSld name="CUSTOM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30"/>
          <p:cNvSpPr txBox="1"/>
          <p:nvPr>
            <p:ph idx="1" type="subTitle"/>
          </p:nvPr>
        </p:nvSpPr>
        <p:spPr>
          <a:xfrm>
            <a:off x="228600" y="164350"/>
            <a:ext cx="35142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15" name="Google Shape;215;p30"/>
          <p:cNvSpPr/>
          <p:nvPr>
            <p:ph idx="2" type="pic"/>
          </p:nvPr>
        </p:nvSpPr>
        <p:spPr>
          <a:xfrm>
            <a:off x="228600" y="1870200"/>
            <a:ext cx="2024400" cy="23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16" name="Google Shape;216;p30"/>
          <p:cNvSpPr/>
          <p:nvPr>
            <p:ph idx="3" type="pic"/>
          </p:nvPr>
        </p:nvSpPr>
        <p:spPr>
          <a:xfrm>
            <a:off x="3864875" y="1870200"/>
            <a:ext cx="3561900" cy="23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30"/>
          <p:cNvSpPr/>
          <p:nvPr>
            <p:ph idx="4" type="pic"/>
          </p:nvPr>
        </p:nvSpPr>
        <p:spPr>
          <a:xfrm>
            <a:off x="7547700" y="1870200"/>
            <a:ext cx="1367700" cy="23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18" name="Google Shape;218;p30"/>
          <p:cNvSpPr/>
          <p:nvPr>
            <p:ph idx="5" type="pic"/>
          </p:nvPr>
        </p:nvSpPr>
        <p:spPr>
          <a:xfrm>
            <a:off x="2375088" y="1870200"/>
            <a:ext cx="1367700" cy="23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19" name="Google Shape;219;p30"/>
          <p:cNvSpPr txBox="1"/>
          <p:nvPr>
            <p:ph idx="6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20" name="Google Shape;220;p30"/>
          <p:cNvSpPr txBox="1"/>
          <p:nvPr>
            <p:ph idx="7" type="body"/>
          </p:nvPr>
        </p:nvSpPr>
        <p:spPr>
          <a:xfrm>
            <a:off x="228600" y="593650"/>
            <a:ext cx="35142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21" name="Google Shape;221;p30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28600" y="2856025"/>
            <a:ext cx="18894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228600" y="1909750"/>
            <a:ext cx="62328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cxnSp>
        <p:nvCxnSpPr>
          <p:cNvPr id="29" name="Google Shape;29;p4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144">
          <p15:clr>
            <a:srgbClr val="E46962"/>
          </p15:clr>
        </p15:guide>
        <p15:guide id="4" pos="1512">
          <p15:clr>
            <a:srgbClr val="E46962"/>
          </p15:clr>
        </p15:guide>
        <p15:guide id="5" pos="4248">
          <p15:clr>
            <a:srgbClr val="E46962"/>
          </p15:clr>
        </p15:guide>
        <p15:guide id="6" pos="5616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mage boards">
  <p:cSld name="CUSTOM_1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Google Shape;224;p31"/>
          <p:cNvSpPr txBox="1"/>
          <p:nvPr>
            <p:ph idx="1" type="subTitle"/>
          </p:nvPr>
        </p:nvSpPr>
        <p:spPr>
          <a:xfrm>
            <a:off x="228600" y="164350"/>
            <a:ext cx="35142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25" name="Google Shape;225;p31"/>
          <p:cNvSpPr/>
          <p:nvPr>
            <p:ph idx="2" type="pic"/>
          </p:nvPr>
        </p:nvSpPr>
        <p:spPr>
          <a:xfrm>
            <a:off x="228600" y="1617150"/>
            <a:ext cx="28203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226" name="Google Shape;226;p31"/>
          <p:cNvSpPr/>
          <p:nvPr>
            <p:ph idx="3" type="pic"/>
          </p:nvPr>
        </p:nvSpPr>
        <p:spPr>
          <a:xfrm>
            <a:off x="3161800" y="1617150"/>
            <a:ext cx="28203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227" name="Google Shape;227;p31"/>
          <p:cNvSpPr/>
          <p:nvPr>
            <p:ph idx="4" type="pic"/>
          </p:nvPr>
        </p:nvSpPr>
        <p:spPr>
          <a:xfrm>
            <a:off x="6095000" y="1617150"/>
            <a:ext cx="28203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228" name="Google Shape;228;p31"/>
          <p:cNvSpPr txBox="1"/>
          <p:nvPr>
            <p:ph idx="5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29" name="Google Shape;229;p31"/>
          <p:cNvSpPr txBox="1"/>
          <p:nvPr>
            <p:ph idx="6" type="body"/>
          </p:nvPr>
        </p:nvSpPr>
        <p:spPr>
          <a:xfrm>
            <a:off x="228600" y="593650"/>
            <a:ext cx="35142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30" name="Google Shape;230;p31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 boards">
  <p:cSld name="CUSTOM_1_1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32"/>
          <p:cNvSpPr txBox="1"/>
          <p:nvPr>
            <p:ph idx="1" type="subTitle"/>
          </p:nvPr>
        </p:nvSpPr>
        <p:spPr>
          <a:xfrm>
            <a:off x="228600" y="164350"/>
            <a:ext cx="35142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34" name="Google Shape;234;p32"/>
          <p:cNvSpPr/>
          <p:nvPr>
            <p:ph idx="2" type="pic"/>
          </p:nvPr>
        </p:nvSpPr>
        <p:spPr>
          <a:xfrm>
            <a:off x="4633050" y="1617150"/>
            <a:ext cx="42825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Google Shape;235;p32"/>
          <p:cNvSpPr/>
          <p:nvPr>
            <p:ph idx="3" type="pic"/>
          </p:nvPr>
        </p:nvSpPr>
        <p:spPr>
          <a:xfrm>
            <a:off x="228600" y="1617150"/>
            <a:ext cx="42825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236" name="Google Shape;236;p32"/>
          <p:cNvSpPr txBox="1"/>
          <p:nvPr>
            <p:ph idx="4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37" name="Google Shape;237;p32"/>
          <p:cNvSpPr txBox="1"/>
          <p:nvPr>
            <p:ph idx="5" type="body"/>
          </p:nvPr>
        </p:nvSpPr>
        <p:spPr>
          <a:xfrm>
            <a:off x="228600" y="593650"/>
            <a:ext cx="35142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38" name="Google Shape;238;p32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 boards vertical">
  <p:cSld name="CUSTOM_1_1_1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/>
          <p:nvPr>
            <p:ph idx="2" type="pic"/>
          </p:nvPr>
        </p:nvSpPr>
        <p:spPr>
          <a:xfrm>
            <a:off x="3161800" y="164350"/>
            <a:ext cx="2820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3"/>
          <p:cNvSpPr/>
          <p:nvPr>
            <p:ph idx="3" type="pic"/>
          </p:nvPr>
        </p:nvSpPr>
        <p:spPr>
          <a:xfrm>
            <a:off x="6095100" y="164350"/>
            <a:ext cx="2820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242" name="Google Shape;242;p33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33"/>
          <p:cNvSpPr txBox="1"/>
          <p:nvPr>
            <p:ph idx="1" type="subTitle"/>
          </p:nvPr>
        </p:nvSpPr>
        <p:spPr>
          <a:xfrm>
            <a:off x="228600" y="164350"/>
            <a:ext cx="28203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44" name="Google Shape;244;p33"/>
          <p:cNvSpPr txBox="1"/>
          <p:nvPr>
            <p:ph idx="4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45" name="Google Shape;245;p33"/>
          <p:cNvSpPr txBox="1"/>
          <p:nvPr>
            <p:ph idx="5" type="body"/>
          </p:nvPr>
        </p:nvSpPr>
        <p:spPr>
          <a:xfrm>
            <a:off x="228600" y="593650"/>
            <a:ext cx="21714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46" name="Google Shape;246;p33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9" name="Google Shape;24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square image board">
  <p:cSld name="CUSTOM_1_1_1_1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/>
          <p:nvPr>
            <p:ph idx="2" type="pic"/>
          </p:nvPr>
        </p:nvSpPr>
        <p:spPr>
          <a:xfrm>
            <a:off x="4569950" y="164350"/>
            <a:ext cx="43431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252" name="Google Shape;252;p35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35"/>
          <p:cNvSpPr txBox="1"/>
          <p:nvPr>
            <p:ph idx="1" type="subTitle"/>
          </p:nvPr>
        </p:nvSpPr>
        <p:spPr>
          <a:xfrm>
            <a:off x="228600" y="164350"/>
            <a:ext cx="28203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54" name="Google Shape;254;p35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55" name="Google Shape;255;p35"/>
          <p:cNvSpPr txBox="1"/>
          <p:nvPr>
            <p:ph idx="4" type="body"/>
          </p:nvPr>
        </p:nvSpPr>
        <p:spPr>
          <a:xfrm>
            <a:off x="228600" y="593650"/>
            <a:ext cx="21714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56" name="Google Shape;256;p35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landscape image board">
  <p:cSld name="CUSTOM_1_1_1_1_1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/>
          <p:nvPr>
            <p:ph idx="2" type="pic"/>
          </p:nvPr>
        </p:nvSpPr>
        <p:spPr>
          <a:xfrm>
            <a:off x="3161800" y="164350"/>
            <a:ext cx="5751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259" name="Google Shape;259;p36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36"/>
          <p:cNvSpPr txBox="1"/>
          <p:nvPr>
            <p:ph idx="1" type="subTitle"/>
          </p:nvPr>
        </p:nvSpPr>
        <p:spPr>
          <a:xfrm>
            <a:off x="228600" y="3290275"/>
            <a:ext cx="28203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61" name="Google Shape;261;p36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62" name="Google Shape;262;p36"/>
          <p:cNvSpPr txBox="1"/>
          <p:nvPr>
            <p:ph idx="4" type="body"/>
          </p:nvPr>
        </p:nvSpPr>
        <p:spPr>
          <a:xfrm>
            <a:off x="228600" y="3719575"/>
            <a:ext cx="21714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63" name="Google Shape;263;p36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, body and image">
  <p:cSld name="CUSTOM_1_1_1_1_1_1_2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/>
          <p:nvPr>
            <p:ph idx="2" type="pic"/>
          </p:nvPr>
        </p:nvSpPr>
        <p:spPr>
          <a:xfrm>
            <a:off x="3161800" y="164350"/>
            <a:ext cx="5751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266" name="Google Shape;266;p37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37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68" name="Google Shape;268;p37"/>
          <p:cNvSpPr txBox="1"/>
          <p:nvPr>
            <p:ph idx="3" type="body"/>
          </p:nvPr>
        </p:nvSpPr>
        <p:spPr>
          <a:xfrm>
            <a:off x="228600" y="3719575"/>
            <a:ext cx="21714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69" name="Google Shape;269;p37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Google Shape;270;p37"/>
          <p:cNvSpPr txBox="1"/>
          <p:nvPr>
            <p:ph type="title"/>
          </p:nvPr>
        </p:nvSpPr>
        <p:spPr>
          <a:xfrm>
            <a:off x="228600" y="164350"/>
            <a:ext cx="2670300" cy="28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3" name="Google Shape;273;p3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4" name="Google Shape;27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8" name="Google Shape;278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9" name="Google Shape;279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0" name="Google Shape;28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_2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3" name="Google Shape;283;p40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84" name="Google Shape;284;p40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285" name="Google Shape;28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dex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228600" y="167750"/>
            <a:ext cx="52578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34" name="Google Shape;34;p5"/>
          <p:cNvCxnSpPr/>
          <p:nvPr/>
        </p:nvCxnSpPr>
        <p:spPr>
          <a:xfrm>
            <a:off x="228600" y="478125"/>
            <a:ext cx="868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" name="Google Shape;35;p5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3456">
          <p15:clr>
            <a:srgbClr val="E46962"/>
          </p15:clr>
        </p15:guide>
        <p15:guide id="2" pos="4752">
          <p15:clr>
            <a:srgbClr val="E46962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11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41"/>
          <p:cNvSpPr/>
          <p:nvPr>
            <p:ph idx="2" type="pic"/>
          </p:nvPr>
        </p:nvSpPr>
        <p:spPr>
          <a:xfrm>
            <a:off x="4633050" y="1196050"/>
            <a:ext cx="4282500" cy="1761000"/>
          </a:xfrm>
          <a:prstGeom prst="rect">
            <a:avLst/>
          </a:prstGeom>
          <a:noFill/>
          <a:ln>
            <a:noFill/>
          </a:ln>
        </p:spPr>
      </p:sp>
      <p:sp>
        <p:nvSpPr>
          <p:cNvPr id="289" name="Google Shape;289;p41"/>
          <p:cNvSpPr/>
          <p:nvPr>
            <p:ph idx="3" type="pic"/>
          </p:nvPr>
        </p:nvSpPr>
        <p:spPr>
          <a:xfrm>
            <a:off x="228600" y="1196050"/>
            <a:ext cx="4282500" cy="17610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90" name="Google Shape;290;p41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" name="Google Shape;291;p41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2" name="Google Shape;292;p41"/>
          <p:cNvSpPr txBox="1"/>
          <p:nvPr>
            <p:ph idx="1" type="body"/>
          </p:nvPr>
        </p:nvSpPr>
        <p:spPr>
          <a:xfrm>
            <a:off x="229450" y="3455950"/>
            <a:ext cx="4061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93" name="Google Shape;293;p41"/>
          <p:cNvSpPr txBox="1"/>
          <p:nvPr>
            <p:ph idx="4" type="subTitle"/>
          </p:nvPr>
        </p:nvSpPr>
        <p:spPr>
          <a:xfrm>
            <a:off x="229450" y="3127850"/>
            <a:ext cx="4061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294" name="Google Shape;294;p41"/>
          <p:cNvSpPr txBox="1"/>
          <p:nvPr>
            <p:ph idx="5" type="body"/>
          </p:nvPr>
        </p:nvSpPr>
        <p:spPr>
          <a:xfrm>
            <a:off x="4633050" y="3455950"/>
            <a:ext cx="4061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95" name="Google Shape;295;p41"/>
          <p:cNvSpPr txBox="1"/>
          <p:nvPr>
            <p:ph idx="6" type="subTitle"/>
          </p:nvPr>
        </p:nvSpPr>
        <p:spPr>
          <a:xfrm>
            <a:off x="4633050" y="3127850"/>
            <a:ext cx="4061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11_1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8" name="Google Shape;298;p42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42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0" name="Google Shape;300;p42"/>
          <p:cNvSpPr/>
          <p:nvPr>
            <p:ph idx="2" type="pic"/>
          </p:nvPr>
        </p:nvSpPr>
        <p:spPr>
          <a:xfrm>
            <a:off x="228600" y="1196050"/>
            <a:ext cx="2820300" cy="1761000"/>
          </a:xfrm>
          <a:prstGeom prst="rect">
            <a:avLst/>
          </a:prstGeom>
          <a:noFill/>
          <a:ln>
            <a:noFill/>
          </a:ln>
        </p:spPr>
      </p:sp>
      <p:sp>
        <p:nvSpPr>
          <p:cNvPr id="301" name="Google Shape;301;p42"/>
          <p:cNvSpPr/>
          <p:nvPr>
            <p:ph idx="3" type="pic"/>
          </p:nvPr>
        </p:nvSpPr>
        <p:spPr>
          <a:xfrm>
            <a:off x="3161800" y="1196050"/>
            <a:ext cx="2820300" cy="17610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42"/>
          <p:cNvSpPr/>
          <p:nvPr>
            <p:ph idx="4" type="pic"/>
          </p:nvPr>
        </p:nvSpPr>
        <p:spPr>
          <a:xfrm>
            <a:off x="6095000" y="1196050"/>
            <a:ext cx="2820300" cy="1761000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42"/>
          <p:cNvSpPr txBox="1"/>
          <p:nvPr>
            <p:ph idx="1" type="body"/>
          </p:nvPr>
        </p:nvSpPr>
        <p:spPr>
          <a:xfrm>
            <a:off x="22945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04" name="Google Shape;304;p42"/>
          <p:cNvSpPr txBox="1"/>
          <p:nvPr>
            <p:ph idx="5" type="subTitle"/>
          </p:nvPr>
        </p:nvSpPr>
        <p:spPr>
          <a:xfrm>
            <a:off x="22945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305" name="Google Shape;305;p42"/>
          <p:cNvSpPr txBox="1"/>
          <p:nvPr>
            <p:ph idx="6" type="body"/>
          </p:nvPr>
        </p:nvSpPr>
        <p:spPr>
          <a:xfrm>
            <a:off x="315580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06" name="Google Shape;306;p42"/>
          <p:cNvSpPr txBox="1"/>
          <p:nvPr>
            <p:ph idx="7" type="subTitle"/>
          </p:nvPr>
        </p:nvSpPr>
        <p:spPr>
          <a:xfrm>
            <a:off x="315580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307" name="Google Shape;307;p42"/>
          <p:cNvSpPr txBox="1"/>
          <p:nvPr>
            <p:ph idx="8" type="body"/>
          </p:nvPr>
        </p:nvSpPr>
        <p:spPr>
          <a:xfrm>
            <a:off x="608215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08" name="Google Shape;308;p42"/>
          <p:cNvSpPr txBox="1"/>
          <p:nvPr>
            <p:ph idx="9" type="subTitle"/>
          </p:nvPr>
        </p:nvSpPr>
        <p:spPr>
          <a:xfrm>
            <a:off x="608215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 with footer">
  <p:cSld name="CUSTOM_1_1_1_1_1_1_1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3"/>
          <p:cNvSpPr/>
          <p:nvPr>
            <p:ph idx="2" type="pic"/>
          </p:nvPr>
        </p:nvSpPr>
        <p:spPr>
          <a:xfrm>
            <a:off x="228600" y="164350"/>
            <a:ext cx="86844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43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2" name="Google Shape;312;p43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313" name="Google Shape;313;p43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1_1_1_1_1_1_1_1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4"/>
          <p:cNvSpPr/>
          <p:nvPr>
            <p:ph idx="2" type="pic"/>
          </p:nvPr>
        </p:nvSpPr>
        <p:spPr>
          <a:xfrm>
            <a:off x="228600" y="164350"/>
            <a:ext cx="86844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316" name="Google Shape;316;p44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17" name="Google Shape;317;p44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1_1_1_1_1_1_1_1_1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20" name="Google Shape;320;p45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45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2" name="Google Shape;322;p45"/>
          <p:cNvSpPr/>
          <p:nvPr>
            <p:ph idx="2" type="pic"/>
          </p:nvPr>
        </p:nvSpPr>
        <p:spPr>
          <a:xfrm>
            <a:off x="228600" y="2598025"/>
            <a:ext cx="2024400" cy="1871100"/>
          </a:xfrm>
          <a:prstGeom prst="rect">
            <a:avLst/>
          </a:prstGeom>
          <a:noFill/>
          <a:ln>
            <a:noFill/>
          </a:ln>
        </p:spPr>
      </p:sp>
      <p:sp>
        <p:nvSpPr>
          <p:cNvPr id="323" name="Google Shape;323;p45"/>
          <p:cNvSpPr/>
          <p:nvPr>
            <p:ph idx="3" type="pic"/>
          </p:nvPr>
        </p:nvSpPr>
        <p:spPr>
          <a:xfrm>
            <a:off x="3864875" y="2598025"/>
            <a:ext cx="3561900" cy="1871100"/>
          </a:xfrm>
          <a:prstGeom prst="rect">
            <a:avLst/>
          </a:prstGeom>
          <a:noFill/>
          <a:ln>
            <a:noFill/>
          </a:ln>
        </p:spPr>
      </p:sp>
      <p:sp>
        <p:nvSpPr>
          <p:cNvPr id="324" name="Google Shape;324;p45"/>
          <p:cNvSpPr/>
          <p:nvPr>
            <p:ph idx="4" type="pic"/>
          </p:nvPr>
        </p:nvSpPr>
        <p:spPr>
          <a:xfrm>
            <a:off x="7547700" y="2598025"/>
            <a:ext cx="1367700" cy="1871100"/>
          </a:xfrm>
          <a:prstGeom prst="rect">
            <a:avLst/>
          </a:prstGeom>
          <a:noFill/>
          <a:ln>
            <a:noFill/>
          </a:ln>
        </p:spPr>
      </p:sp>
      <p:sp>
        <p:nvSpPr>
          <p:cNvPr id="325" name="Google Shape;325;p45"/>
          <p:cNvSpPr/>
          <p:nvPr>
            <p:ph idx="5" type="pic"/>
          </p:nvPr>
        </p:nvSpPr>
        <p:spPr>
          <a:xfrm>
            <a:off x="2375088" y="2598025"/>
            <a:ext cx="1367700" cy="1871100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45"/>
          <p:cNvSpPr/>
          <p:nvPr>
            <p:ph idx="6" type="pic"/>
          </p:nvPr>
        </p:nvSpPr>
        <p:spPr>
          <a:xfrm>
            <a:off x="228600" y="1038850"/>
            <a:ext cx="1003500" cy="145350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45"/>
          <p:cNvSpPr/>
          <p:nvPr>
            <p:ph idx="7" type="pic"/>
          </p:nvPr>
        </p:nvSpPr>
        <p:spPr>
          <a:xfrm>
            <a:off x="6745975" y="1038850"/>
            <a:ext cx="2169600" cy="1453500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45"/>
          <p:cNvSpPr/>
          <p:nvPr>
            <p:ph idx="8" type="pic"/>
          </p:nvPr>
        </p:nvSpPr>
        <p:spPr>
          <a:xfrm>
            <a:off x="1354150" y="1038850"/>
            <a:ext cx="1502400" cy="14535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45"/>
          <p:cNvSpPr/>
          <p:nvPr>
            <p:ph idx="9" type="pic"/>
          </p:nvPr>
        </p:nvSpPr>
        <p:spPr>
          <a:xfrm>
            <a:off x="2981410" y="1038850"/>
            <a:ext cx="2196300" cy="14535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45"/>
          <p:cNvSpPr/>
          <p:nvPr>
            <p:ph idx="13" type="pic"/>
          </p:nvPr>
        </p:nvSpPr>
        <p:spPr>
          <a:xfrm>
            <a:off x="5311004" y="1038850"/>
            <a:ext cx="1301700" cy="145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 and image">
  <p:cSld name="CUSTOM_2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6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46"/>
          <p:cNvSpPr/>
          <p:nvPr>
            <p:ph idx="2" type="pic"/>
          </p:nvPr>
        </p:nvSpPr>
        <p:spPr>
          <a:xfrm>
            <a:off x="228600" y="164350"/>
            <a:ext cx="5751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46"/>
          <p:cNvSpPr txBox="1"/>
          <p:nvPr>
            <p:ph type="title"/>
          </p:nvPr>
        </p:nvSpPr>
        <p:spPr>
          <a:xfrm>
            <a:off x="6095100" y="321875"/>
            <a:ext cx="2820300" cy="15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5" name="Google Shape;335;p46"/>
          <p:cNvSpPr txBox="1"/>
          <p:nvPr>
            <p:ph idx="1" type="subTitle"/>
          </p:nvPr>
        </p:nvSpPr>
        <p:spPr>
          <a:xfrm>
            <a:off x="6095100" y="1842575"/>
            <a:ext cx="2820300" cy="26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36" name="Google Shape;336;p46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337" name="Google Shape;337;p46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2_1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7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40" name="Google Shape;340;p47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" name="Google Shape;341;p47"/>
          <p:cNvSpPr txBox="1"/>
          <p:nvPr>
            <p:ph hasCustomPrompt="1" type="title"/>
          </p:nvPr>
        </p:nvSpPr>
        <p:spPr>
          <a:xfrm>
            <a:off x="225750" y="1212350"/>
            <a:ext cx="8606700" cy="439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9pPr>
          </a:lstStyle>
          <a:p>
            <a:r>
              <a:t>xx%</a:t>
            </a:r>
          </a:p>
        </p:txBody>
      </p:sp>
      <p:cxnSp>
        <p:nvCxnSpPr>
          <p:cNvPr id="342" name="Google Shape;342;p47"/>
          <p:cNvCxnSpPr/>
          <p:nvPr/>
        </p:nvCxnSpPr>
        <p:spPr>
          <a:xfrm flipH="1" rot="10800000">
            <a:off x="225750" y="12123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47"/>
          <p:cNvSpPr txBox="1"/>
          <p:nvPr>
            <p:ph idx="1" type="body"/>
          </p:nvPr>
        </p:nvSpPr>
        <p:spPr>
          <a:xfrm>
            <a:off x="228600" y="578150"/>
            <a:ext cx="8692500" cy="63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2_1_1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8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46" name="Google Shape;346;p48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7" name="Google Shape;347;p48"/>
          <p:cNvSpPr txBox="1"/>
          <p:nvPr>
            <p:ph idx="1" type="body"/>
          </p:nvPr>
        </p:nvSpPr>
        <p:spPr>
          <a:xfrm>
            <a:off x="228600" y="3719575"/>
            <a:ext cx="3942600" cy="74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9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2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0"/>
          <p:cNvSpPr txBox="1"/>
          <p:nvPr>
            <p:ph type="ctrTitle"/>
          </p:nvPr>
        </p:nvSpPr>
        <p:spPr>
          <a:xfrm>
            <a:off x="311700" y="744575"/>
            <a:ext cx="8520600" cy="65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>
                <a:solidFill>
                  <a:srgbClr val="833C0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52" name="Google Shape;352;p5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3" name="Google Shape;353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ate sheet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229450" y="164350"/>
            <a:ext cx="86868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subTitle"/>
          </p:nvPr>
        </p:nvSpPr>
        <p:spPr>
          <a:xfrm>
            <a:off x="228600" y="1213525"/>
            <a:ext cx="27282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41" name="Google Shape;41;p6"/>
          <p:cNvSpPr txBox="1"/>
          <p:nvPr>
            <p:ph idx="3" type="subTitle"/>
          </p:nvPr>
        </p:nvSpPr>
        <p:spPr>
          <a:xfrm>
            <a:off x="3207900" y="1213525"/>
            <a:ext cx="27282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42" name="Google Shape;42;p6"/>
          <p:cNvSpPr txBox="1"/>
          <p:nvPr>
            <p:ph idx="4" type="subTitle"/>
          </p:nvPr>
        </p:nvSpPr>
        <p:spPr>
          <a:xfrm>
            <a:off x="6187200" y="1213525"/>
            <a:ext cx="27282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cxnSp>
        <p:nvCxnSpPr>
          <p:cNvPr id="43" name="Google Shape;43;p6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6" name="Google Shape;356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57" name="Google Shape;357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type="obj">
  <p:cSld name="OBJECT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2"/>
          <p:cNvSpPr txBox="1"/>
          <p:nvPr>
            <p:ph idx="11" type="ftr"/>
          </p:nvPr>
        </p:nvSpPr>
        <p:spPr>
          <a:xfrm>
            <a:off x="4643200" y="4240413"/>
            <a:ext cx="107700" cy="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52"/>
          <p:cNvSpPr txBox="1"/>
          <p:nvPr>
            <p:ph idx="10" type="dt"/>
          </p:nvPr>
        </p:nvSpPr>
        <p:spPr>
          <a:xfrm>
            <a:off x="457584" y="4783455"/>
            <a:ext cx="21048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52"/>
          <p:cNvSpPr txBox="1"/>
          <p:nvPr>
            <p:ph idx="12" type="sldNum"/>
          </p:nvPr>
        </p:nvSpPr>
        <p:spPr>
          <a:xfrm>
            <a:off x="6589213" y="4783455"/>
            <a:ext cx="21048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with footer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7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22945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2" type="subTitle"/>
          </p:nvPr>
        </p:nvSpPr>
        <p:spPr>
          <a:xfrm>
            <a:off x="22945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315580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4" type="subTitle"/>
          </p:nvPr>
        </p:nvSpPr>
        <p:spPr>
          <a:xfrm>
            <a:off x="315580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51" name="Google Shape;51;p7"/>
          <p:cNvSpPr txBox="1"/>
          <p:nvPr>
            <p:ph idx="5" type="body"/>
          </p:nvPr>
        </p:nvSpPr>
        <p:spPr>
          <a:xfrm>
            <a:off x="608215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6" type="subTitle"/>
          </p:nvPr>
        </p:nvSpPr>
        <p:spPr>
          <a:xfrm>
            <a:off x="608215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53" name="Google Shape;53;p7"/>
          <p:cNvSpPr txBox="1"/>
          <p:nvPr>
            <p:ph idx="7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54" name="Google Shape;54;p7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ITLE_AND_TWO_COLUMNS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8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" type="body"/>
          </p:nvPr>
        </p:nvSpPr>
        <p:spPr>
          <a:xfrm>
            <a:off x="22945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2" type="subTitle"/>
          </p:nvPr>
        </p:nvSpPr>
        <p:spPr>
          <a:xfrm>
            <a:off x="22945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60" name="Google Shape;60;p8"/>
          <p:cNvSpPr txBox="1"/>
          <p:nvPr>
            <p:ph idx="3" type="body"/>
          </p:nvPr>
        </p:nvSpPr>
        <p:spPr>
          <a:xfrm>
            <a:off x="315580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4" type="subTitle"/>
          </p:nvPr>
        </p:nvSpPr>
        <p:spPr>
          <a:xfrm>
            <a:off x="315580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62" name="Google Shape;62;p8"/>
          <p:cNvSpPr txBox="1"/>
          <p:nvPr>
            <p:ph idx="5" type="body"/>
          </p:nvPr>
        </p:nvSpPr>
        <p:spPr>
          <a:xfrm>
            <a:off x="608215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6" type="subTitle"/>
          </p:nvPr>
        </p:nvSpPr>
        <p:spPr>
          <a:xfrm>
            <a:off x="608215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cxnSp>
        <p:nvCxnSpPr>
          <p:cNvPr id="64" name="Google Shape;64;p8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TITLE_AND_TWO_COLUMNS_1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9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8" name="Google Shape;68;p9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24003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2286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3" type="body"/>
          </p:nvPr>
        </p:nvSpPr>
        <p:spPr>
          <a:xfrm>
            <a:off x="45720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4" type="body"/>
          </p:nvPr>
        </p:nvSpPr>
        <p:spPr>
          <a:xfrm>
            <a:off x="67437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5" type="subTitle"/>
          </p:nvPr>
        </p:nvSpPr>
        <p:spPr>
          <a:xfrm>
            <a:off x="229450" y="21237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74" name="Google Shape;74;p9"/>
          <p:cNvSpPr txBox="1"/>
          <p:nvPr>
            <p:ph idx="6" type="subTitle"/>
          </p:nvPr>
        </p:nvSpPr>
        <p:spPr>
          <a:xfrm>
            <a:off x="2400300" y="21237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75" name="Google Shape;75;p9"/>
          <p:cNvSpPr txBox="1"/>
          <p:nvPr>
            <p:ph idx="7" type="subTitle"/>
          </p:nvPr>
        </p:nvSpPr>
        <p:spPr>
          <a:xfrm>
            <a:off x="4572000" y="21237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76" name="Google Shape;76;p9"/>
          <p:cNvSpPr txBox="1"/>
          <p:nvPr>
            <p:ph idx="8" type="subTitle"/>
          </p:nvPr>
        </p:nvSpPr>
        <p:spPr>
          <a:xfrm>
            <a:off x="6743700" y="21237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TITLE_AND_TWO_COLUMNS_1_2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0"/>
          <p:cNvSpPr txBox="1"/>
          <p:nvPr>
            <p:ph type="title"/>
          </p:nvPr>
        </p:nvSpPr>
        <p:spPr>
          <a:xfrm>
            <a:off x="229450" y="164350"/>
            <a:ext cx="5541900" cy="18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cxnSp>
        <p:nvCxnSpPr>
          <p:cNvPr id="80" name="Google Shape;80;p10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228600" y="2448075"/>
            <a:ext cx="55419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2" type="subTitle"/>
          </p:nvPr>
        </p:nvSpPr>
        <p:spPr>
          <a:xfrm>
            <a:off x="228600" y="1798275"/>
            <a:ext cx="5541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2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wun Batang"/>
              <a:buNone/>
              <a:defRPr sz="36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2947825"/>
            <a:ext cx="8520600" cy="16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1pPr>
            <a:lvl2pPr lvl="1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2pPr>
            <a:lvl3pPr lvl="2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3pPr>
            <a:lvl4pPr lvl="3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4pPr>
            <a:lvl5pPr lvl="4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5pPr>
            <a:lvl6pPr lvl="5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6pPr>
            <a:lvl7pPr lvl="6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7pPr>
            <a:lvl8pPr lvl="7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8pPr>
            <a:lvl9pPr lvl="8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44">
          <p15:clr>
            <a:srgbClr val="E46962"/>
          </p15:clr>
        </p15:guide>
        <p15:guide id="2" pos="5616">
          <p15:clr>
            <a:srgbClr val="E46962"/>
          </p15:clr>
        </p15:guide>
        <p15:guide id="3" orient="horz" pos="104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roceedings.neurips.cc/paper/2015/hash/11d0e6287202fced83f79975ec59a3a6-Abstract.html" TargetMode="External"/><Relationship Id="rId4" Type="http://schemas.openxmlformats.org/officeDocument/2006/relationships/hyperlink" Target="https://tinyurl.com/4uracd8h" TargetMode="External"/><Relationship Id="rId9" Type="http://schemas.openxmlformats.org/officeDocument/2006/relationships/hyperlink" Target="https://dl.acm.org/doi/abs/10.1145/2487575.2487629" TargetMode="External"/><Relationship Id="rId5" Type="http://schemas.openxmlformats.org/officeDocument/2006/relationships/hyperlink" Target="https://proceedings.neurips.cc/paper/2012/hash/05311655a15b75fab86956663e1819cd-Abstract.html" TargetMode="External"/><Relationship Id="rId6" Type="http://schemas.openxmlformats.org/officeDocument/2006/relationships/hyperlink" Target="https://ojs.aaai.org/index.php/AAAI/article/view/9354" TargetMode="External"/><Relationship Id="rId7" Type="http://schemas.openxmlformats.org/officeDocument/2006/relationships/hyperlink" Target="https://www.openml.org/" TargetMode="External"/><Relationship Id="rId8" Type="http://schemas.openxmlformats.org/officeDocument/2006/relationships/hyperlink" Target="https://pub.curvenote.com/0190828e-e1d1-7a2c-8d33-0d909287203f/public/komer-20a7edaa18d743190b2a53628c177e8f.pdf" TargetMode="External"/><Relationship Id="rId10" Type="http://schemas.openxmlformats.org/officeDocument/2006/relationships/hyperlink" Target="https://arxiv.org/abs/1012.2599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53" title="noun-training-406785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9150" y="3011725"/>
            <a:ext cx="651299" cy="651299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53"/>
          <p:cNvSpPr txBox="1"/>
          <p:nvPr>
            <p:ph type="ctrTitle"/>
          </p:nvPr>
        </p:nvSpPr>
        <p:spPr>
          <a:xfrm>
            <a:off x="311700" y="2246250"/>
            <a:ext cx="8520600" cy="65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Efficient and Robust Automated Machine Learning</a:t>
            </a:r>
            <a:endParaRPr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368" name="Google Shape;368;p53"/>
          <p:cNvSpPr txBox="1"/>
          <p:nvPr>
            <p:ph idx="1" type="subTitle"/>
          </p:nvPr>
        </p:nvSpPr>
        <p:spPr>
          <a:xfrm>
            <a:off x="262150" y="2897250"/>
            <a:ext cx="8520600" cy="20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/>
              <a:t>Machine Trainers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1" lang="en" sz="2200">
                <a:solidFill>
                  <a:srgbClr val="1E4E79"/>
                </a:solidFill>
              </a:rPr>
              <a:t>Saimadhav S ( 24M1532 ) , M.Tech </a:t>
            </a:r>
            <a:r>
              <a:rPr b="1" i="1" lang="en" sz="2200">
                <a:solidFill>
                  <a:srgbClr val="1E4E79"/>
                </a:solidFill>
              </a:rPr>
              <a:t>IEOR</a:t>
            </a:r>
            <a:endParaRPr b="1" i="1" sz="2200">
              <a:solidFill>
                <a:srgbClr val="1E4E7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1" sz="2200">
              <a:solidFill>
                <a:srgbClr val="1E4E7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1" lang="en" sz="2200">
                <a:solidFill>
                  <a:srgbClr val="1E4E79"/>
                </a:solidFill>
              </a:rPr>
              <a:t>Trivikram Umanath ( 24M1535 ) , M.Tech IEOR </a:t>
            </a:r>
            <a:endParaRPr b="1" i="1" sz="2200">
              <a:solidFill>
                <a:srgbClr val="1E4E7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53"/>
          <p:cNvSpPr txBox="1"/>
          <p:nvPr/>
        </p:nvSpPr>
        <p:spPr>
          <a:xfrm>
            <a:off x="212650" y="146200"/>
            <a:ext cx="86196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833C0B"/>
                </a:solidFill>
                <a:latin typeface="Gowun Batang"/>
                <a:ea typeface="Gowun Batang"/>
                <a:cs typeface="Gowun Batang"/>
                <a:sym typeface="Gowun Batang"/>
              </a:rPr>
              <a:t>IE 506: Machine Learning: Principles and Techniques</a:t>
            </a:r>
            <a:endParaRPr b="1" sz="2800">
              <a:solidFill>
                <a:srgbClr val="833C0B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pic>
        <p:nvPicPr>
          <p:cNvPr id="370" name="Google Shape;370;p53" title="noun-machine-613539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0450" y="3046838"/>
            <a:ext cx="581075" cy="5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2"/>
          <p:cNvSpPr txBox="1"/>
          <p:nvPr>
            <p:ph idx="1" type="body"/>
          </p:nvPr>
        </p:nvSpPr>
        <p:spPr>
          <a:xfrm>
            <a:off x="99350" y="388925"/>
            <a:ext cx="44727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 sz="1300"/>
              <a:t>Training Time vs Performance</a:t>
            </a:r>
            <a:endParaRPr b="1" sz="13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/>
              <a:t>Auto-Sklearn generally takes more time</a:t>
            </a:r>
            <a:r>
              <a:rPr lang="en" sz="1100"/>
              <a:t> but achieves higher </a:t>
            </a:r>
            <a:r>
              <a:rPr b="1" lang="en" sz="1100"/>
              <a:t>R² scores</a:t>
            </a:r>
            <a:r>
              <a:rPr lang="en" sz="1100"/>
              <a:t> in some cases.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/>
              <a:t>Hyperopt-Sklearn is faster</a:t>
            </a:r>
            <a:r>
              <a:rPr lang="en" sz="1100"/>
              <a:t> but exhibits slightly lower performance.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 sz="1300"/>
              <a:t>Efficiency Trade-off</a:t>
            </a:r>
            <a:endParaRPr b="1" sz="13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/>
              <a:t>Hyperopt-Sklearn is computationally efficient</a:t>
            </a:r>
            <a:r>
              <a:rPr lang="en" sz="1100"/>
              <a:t>, making it a better choice for time-sensitive applications.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/>
              <a:t>Auto-Sklearn shows more variability in R² scores</a:t>
            </a:r>
            <a:r>
              <a:rPr lang="en" sz="1100"/>
              <a:t>, indicating that tuning complexity impacts performance.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 sz="1300"/>
              <a:t>Dataset Dependence</a:t>
            </a:r>
            <a:endParaRPr b="1" sz="13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/>
              <a:t>The variation in </a:t>
            </a:r>
            <a:r>
              <a:rPr b="1" lang="en" sz="1100"/>
              <a:t>R² scores suggests dataset characteristics</a:t>
            </a:r>
            <a:r>
              <a:rPr lang="en" sz="1100"/>
              <a:t> heavily influence model effectiveness.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/>
              <a:t>No clear correlation between training time and R²</a:t>
            </a:r>
            <a:r>
              <a:rPr lang="en" sz="1100"/>
              <a:t>—higher computation does not always yield better results.</a:t>
            </a:r>
            <a:endParaRPr sz="1100"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  <p:pic>
        <p:nvPicPr>
          <p:cNvPr id="459" name="Google Shape;45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7600" y="634850"/>
            <a:ext cx="4236400" cy="386085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1" name="Google Shape;461;p62"/>
          <p:cNvSpPr txBox="1"/>
          <p:nvPr/>
        </p:nvSpPr>
        <p:spPr>
          <a:xfrm>
            <a:off x="1141650" y="-81950"/>
            <a:ext cx="614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First Part Work: R2 Score vs Training Time Analysis</a:t>
            </a:r>
            <a:endParaRPr sz="20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cxnSp>
        <p:nvCxnSpPr>
          <p:cNvPr id="462" name="Google Shape;462;p62"/>
          <p:cNvCxnSpPr/>
          <p:nvPr/>
        </p:nvCxnSpPr>
        <p:spPr>
          <a:xfrm flipH="1" rot="10800000">
            <a:off x="547450" y="330425"/>
            <a:ext cx="81888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3"/>
          <p:cNvSpPr txBox="1"/>
          <p:nvPr>
            <p:ph type="title"/>
          </p:nvPr>
        </p:nvSpPr>
        <p:spPr>
          <a:xfrm>
            <a:off x="394800" y="108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 </a:t>
            </a:r>
            <a:endParaRPr/>
          </a:p>
        </p:txBody>
      </p:sp>
      <p:sp>
        <p:nvSpPr>
          <p:cNvPr id="468" name="Google Shape;468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2700"/>
              <a:t>• Include Auto-WEKA for a more comprehensive baseline.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2700"/>
              <a:t>• Reproduce key experimental plots from the original paper.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2700"/>
              <a:t>• Extend evaluation to novel settings such as multi-label and multi-output regression.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2700"/>
              <a:t>• Explore custom surrogate and acquisition functions using SMAC.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469" name="Google Shape;469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4"/>
          <p:cNvSpPr txBox="1"/>
          <p:nvPr>
            <p:ph type="title"/>
          </p:nvPr>
        </p:nvSpPr>
        <p:spPr>
          <a:xfrm>
            <a:off x="311700" y="56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Addressal of Comments </a:t>
            </a:r>
            <a:endParaRPr/>
          </a:p>
        </p:txBody>
      </p:sp>
      <p:sp>
        <p:nvSpPr>
          <p:cNvPr id="475" name="Google Shape;475;p64"/>
          <p:cNvSpPr txBox="1"/>
          <p:nvPr>
            <p:ph idx="1" type="body"/>
          </p:nvPr>
        </p:nvSpPr>
        <p:spPr>
          <a:xfrm>
            <a:off x="0" y="893950"/>
            <a:ext cx="9021300" cy="41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3000"/>
              <a:t>• Implemented Auto-WEKA and ran it on the same datasets.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3000"/>
              <a:t>• Reproduced average ranking plots and performance-over-time plots.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3000"/>
              <a:t>• Conducted experiments for multi-label and multi-output regression using modified Auto-Sklearn.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3000"/>
              <a:t>• Modified SMAC to test different surrogates and acquisition functions.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476" name="Google Shape;476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5"/>
          <p:cNvSpPr txBox="1"/>
          <p:nvPr>
            <p:ph type="title"/>
          </p:nvPr>
        </p:nvSpPr>
        <p:spPr>
          <a:xfrm>
            <a:off x="-12285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       Exp1</a:t>
            </a:r>
            <a:r>
              <a:rPr lang="en" sz="3100"/>
              <a:t> : Auto Weka vs Auto Sklearn vs Hyperopt</a:t>
            </a:r>
            <a:endParaRPr sz="3100"/>
          </a:p>
        </p:txBody>
      </p:sp>
      <p:sp>
        <p:nvSpPr>
          <p:cNvPr id="482" name="Google Shape;482;p65"/>
          <p:cNvSpPr txBox="1"/>
          <p:nvPr>
            <p:ph idx="1" type="body"/>
          </p:nvPr>
        </p:nvSpPr>
        <p:spPr>
          <a:xfrm>
            <a:off x="0" y="725100"/>
            <a:ext cx="5013900" cy="42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Dataset 1:</a:t>
            </a: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Auto-WEKA performs best in R²; Auto-Sklearn lags due to possibly noisy/complex patterns.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Dataset 2 &amp; 3:</a:t>
            </a: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Auto-Sklearn and Auto-WEKA achieve comparable top performance in R².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MSE Trends:</a:t>
            </a: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Auto-Sklearn generally achieves lower MSE except on Dataset 3, where Hyperopt performs worse.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Training Time:</a:t>
            </a: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Auto-Sklearn has significantly longer runtimes (≈1800s), while Auto-WEKA and Hyperopt complete faster.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Trade-off Insight:</a:t>
            </a: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Auto-Sklearn offers better generalization but is resource-intensive.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83" name="Google Shape;483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4" name="Google Shape;484;p65" title="Comparis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6300" y="725100"/>
            <a:ext cx="3578950" cy="39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6"/>
          <p:cNvSpPr txBox="1"/>
          <p:nvPr>
            <p:ph type="title"/>
          </p:nvPr>
        </p:nvSpPr>
        <p:spPr>
          <a:xfrm>
            <a:off x="311700" y="164350"/>
            <a:ext cx="891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Exp2 </a:t>
            </a:r>
            <a:r>
              <a:rPr lang="en" sz="3300"/>
              <a:t>:</a:t>
            </a:r>
            <a:r>
              <a:rPr lang="en" sz="3300"/>
              <a:t>BER over Time for Auto-Sklearn Variants</a:t>
            </a:r>
            <a:endParaRPr sz="3300"/>
          </a:p>
        </p:txBody>
      </p:sp>
      <p:sp>
        <p:nvSpPr>
          <p:cNvPr id="490" name="Google Shape;490;p66"/>
          <p:cNvSpPr txBox="1"/>
          <p:nvPr>
            <p:ph idx="1" type="body"/>
          </p:nvPr>
        </p:nvSpPr>
        <p:spPr>
          <a:xfrm>
            <a:off x="311700" y="1152475"/>
            <a:ext cx="4158000" cy="38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Meta-learning + Ensemble</a:t>
            </a:r>
            <a:r>
              <a:rPr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(green) achieves the best and fastest BER convergence.</a:t>
            </a:r>
            <a:br>
              <a:rPr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Ensemble-only</a:t>
            </a:r>
            <a:r>
              <a:rPr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(red) performs better than Vanilla (black), but slower than Meta+Ensemble.</a:t>
            </a:r>
            <a:br>
              <a:rPr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Meta-learning-only</a:t>
            </a:r>
            <a:r>
              <a:rPr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(blue) suffers from instability after initial gains.</a:t>
            </a:r>
            <a:br>
              <a:rPr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Confirms the benefit of combining both </a:t>
            </a:r>
            <a:r>
              <a:rPr b="1"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prior knowledge and model aggregation</a:t>
            </a:r>
            <a:r>
              <a:rPr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Replicates insights from Feurer et al. (2015).</a:t>
            </a:r>
            <a:endParaRPr sz="15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491" name="Google Shape;491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2" name="Google Shape;492;p66" title="Balanced-Error-Rate-over-Tim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2800" y="936000"/>
            <a:ext cx="4139376" cy="380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7"/>
          <p:cNvSpPr txBox="1"/>
          <p:nvPr>
            <p:ph type="title"/>
          </p:nvPr>
        </p:nvSpPr>
        <p:spPr>
          <a:xfrm>
            <a:off x="394800" y="164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Exp3</a:t>
            </a:r>
            <a:r>
              <a:rPr lang="en"/>
              <a:t>: Auto Sklearn vs Baseline </a:t>
            </a:r>
            <a:endParaRPr/>
          </a:p>
        </p:txBody>
      </p:sp>
      <p:sp>
        <p:nvSpPr>
          <p:cNvPr id="498" name="Google Shape;498;p67"/>
          <p:cNvSpPr txBox="1"/>
          <p:nvPr>
            <p:ph idx="1" type="body"/>
          </p:nvPr>
        </p:nvSpPr>
        <p:spPr>
          <a:xfrm>
            <a:off x="0" y="1152475"/>
            <a:ext cx="48714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Baseline BER levels: SVM (≈0.5), RF (≈0.35), GB (≈0.28).</a:t>
            </a:r>
            <a:br>
              <a:rPr lang="en" sz="1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Auto-Sklearn quickly beats all baselines in under 10 seconds.</a:t>
            </a:r>
            <a:br>
              <a:rPr lang="en" sz="1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BER stabilizes around ≈0.15, showing strong generalization.</a:t>
            </a:r>
            <a:br>
              <a:rPr lang="en" sz="1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Meta-learning warm-starts</a:t>
            </a:r>
            <a:r>
              <a:rPr lang="en" sz="1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ensemble blending</a:t>
            </a:r>
            <a:r>
              <a:rPr lang="en" sz="1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drive early performance.</a:t>
            </a:r>
            <a:br>
              <a:rPr lang="en" sz="1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Demonstrates AutoML's strength over fixed single-model pipelines.</a:t>
            </a:r>
            <a:endParaRPr sz="17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499" name="Google Shape;499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0" name="Google Shape;500;p67" title="autosklearn-vs-baselin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2375" y="889450"/>
            <a:ext cx="3961626" cy="39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6" name="Google Shape;506;p68"/>
          <p:cNvSpPr txBox="1"/>
          <p:nvPr/>
        </p:nvSpPr>
        <p:spPr>
          <a:xfrm>
            <a:off x="0" y="0"/>
            <a:ext cx="9144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Novelty 1.1  Overall Micro-Metrics of Multi-Label Classification</a:t>
            </a:r>
            <a:endParaRPr sz="19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cxnSp>
        <p:nvCxnSpPr>
          <p:cNvPr id="507" name="Google Shape;507;p68"/>
          <p:cNvCxnSpPr/>
          <p:nvPr/>
        </p:nvCxnSpPr>
        <p:spPr>
          <a:xfrm flipH="1" rot="10800000">
            <a:off x="590625" y="478450"/>
            <a:ext cx="81888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08" name="Google Shape;508;p68" title="overall_multioutput_metric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64825"/>
            <a:ext cx="4501052" cy="4098399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68"/>
          <p:cNvSpPr txBox="1"/>
          <p:nvPr/>
        </p:nvSpPr>
        <p:spPr>
          <a:xfrm>
            <a:off x="224800" y="714775"/>
            <a:ext cx="411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510" name="Google Shape;510;p68"/>
          <p:cNvSpPr txBox="1"/>
          <p:nvPr/>
        </p:nvSpPr>
        <p:spPr>
          <a:xfrm>
            <a:off x="4965300" y="752988"/>
            <a:ext cx="3950100" cy="3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511" name="Google Shape;511;p68"/>
          <p:cNvSpPr txBox="1"/>
          <p:nvPr>
            <p:ph idx="1" type="body"/>
          </p:nvPr>
        </p:nvSpPr>
        <p:spPr>
          <a:xfrm>
            <a:off x="90700" y="621875"/>
            <a:ext cx="3368400" cy="42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Genbase</a:t>
            </a: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leads across all metrics, showing high label separability and dataset quality.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Reuters</a:t>
            </a: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performs well in accuracy and precision but slightly drops in recall and F1.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Yeast</a:t>
            </a: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shows lowest performance across all metrics, indicating difficulty due to label imbalance and overlapping features.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Highlights that Auto-Sklearn adapts better to clean, structured datasets (Genbase &gt; Reuters &gt; Yeast).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7" name="Google Shape;517;p69"/>
          <p:cNvSpPr txBox="1"/>
          <p:nvPr/>
        </p:nvSpPr>
        <p:spPr>
          <a:xfrm>
            <a:off x="80550" y="72225"/>
            <a:ext cx="9144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Novelty 1.1  Per-Label F1 Scores of </a:t>
            </a:r>
            <a:r>
              <a:rPr lang="en" sz="21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Multi-Label Classification</a:t>
            </a:r>
            <a:endParaRPr sz="21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cxnSp>
        <p:nvCxnSpPr>
          <p:cNvPr id="518" name="Google Shape;518;p69"/>
          <p:cNvCxnSpPr/>
          <p:nvPr/>
        </p:nvCxnSpPr>
        <p:spPr>
          <a:xfrm flipH="1" rot="10800000">
            <a:off x="590625" y="478450"/>
            <a:ext cx="81888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9" name="Google Shape;519;p69"/>
          <p:cNvSpPr txBox="1"/>
          <p:nvPr/>
        </p:nvSpPr>
        <p:spPr>
          <a:xfrm>
            <a:off x="224800" y="714775"/>
            <a:ext cx="411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520" name="Google Shape;520;p69"/>
          <p:cNvSpPr txBox="1"/>
          <p:nvPr/>
        </p:nvSpPr>
        <p:spPr>
          <a:xfrm>
            <a:off x="274700" y="961450"/>
            <a:ext cx="3950100" cy="3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521" name="Google Shape;521;p69"/>
          <p:cNvSpPr txBox="1"/>
          <p:nvPr>
            <p:ph idx="1" type="body"/>
          </p:nvPr>
        </p:nvSpPr>
        <p:spPr>
          <a:xfrm>
            <a:off x="90700" y="621875"/>
            <a:ext cx="4586400" cy="42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Yeast:</a:t>
            </a:r>
            <a:br>
              <a:rPr b="1" lang="en" sz="13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Classes 3–5 perform best (F1 ~0.70–0.73), indicating clear structure.</a:t>
            </a:r>
            <a:br>
              <a:rPr lang="en" sz="13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Performance drops for Classes 12–14 (F1 ~0.42–0.45), likely due to sparse instances.</a:t>
            </a:r>
            <a:br>
              <a:rPr lang="en" sz="13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Reuters:</a:t>
            </a:r>
            <a:br>
              <a:rPr b="1" lang="en" sz="13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Labels 1–3 show strong F1 (0.82–0.93); label 5 is notably weaker (~0.59).</a:t>
            </a:r>
            <a:br>
              <a:rPr lang="en" sz="13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Variability suggests that class frequency and semantic overlap impact per-label results.</a:t>
            </a:r>
            <a:br>
              <a:rPr lang="en" sz="13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Takeaway: Even in strong-performing datasets, certain classes may still require targeted strategies.</a:t>
            </a:r>
            <a:br>
              <a:rPr lang="en" sz="13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522" name="Google Shape;522;p69" title="yeast_f1_per_labe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0725" y="866225"/>
            <a:ext cx="4212576" cy="1894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69" title="reuters_f1_per_label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4975" y="2871350"/>
            <a:ext cx="4327201" cy="174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70"/>
          <p:cNvSpPr txBox="1"/>
          <p:nvPr>
            <p:ph type="title"/>
          </p:nvPr>
        </p:nvSpPr>
        <p:spPr>
          <a:xfrm>
            <a:off x="0" y="8225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Novelty 1.2</a:t>
            </a:r>
            <a:r>
              <a:rPr lang="en" sz="2300"/>
              <a:t> </a:t>
            </a:r>
            <a:r>
              <a:rPr lang="en" sz="2300"/>
              <a:t>: Overall Multi-Output Metrics of Multi Output Regression</a:t>
            </a:r>
            <a:endParaRPr sz="2300"/>
          </a:p>
        </p:txBody>
      </p:sp>
      <p:sp>
        <p:nvSpPr>
          <p:cNvPr id="529" name="Google Shape;529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0" name="Google Shape;530;p70" title="overall_multioutput_metric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2500" y="1017725"/>
            <a:ext cx="3961500" cy="36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70"/>
          <p:cNvSpPr txBox="1"/>
          <p:nvPr>
            <p:ph idx="1" type="body"/>
          </p:nvPr>
        </p:nvSpPr>
        <p:spPr>
          <a:xfrm>
            <a:off x="90700" y="616075"/>
            <a:ext cx="5182500" cy="44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R² Score:</a:t>
            </a:r>
            <a:r>
              <a:rPr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E8B ≈ 0.987 (best), WQ ≈ 0.124 (worst), EDFM moderate.</a:t>
            </a:r>
            <a:br>
              <a:rPr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MSE and MAE:</a:t>
            </a:r>
            <a:r>
              <a:rPr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Corroborate R² rankings; WQ shows highest error.</a:t>
            </a:r>
            <a:br>
              <a:rPr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Training Time:</a:t>
            </a:r>
            <a:r>
              <a:rPr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WQ is slowest (~775s), possibly due to noisy features or long pipelines.</a:t>
            </a:r>
            <a:br>
              <a:rPr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Takeaway:</a:t>
            </a:r>
            <a:r>
              <a:rPr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Auto-Sklearn adapts best to well-structured multi-output datasets (like E8B).</a:t>
            </a:r>
            <a:br>
              <a:rPr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Dataset-dependent behavior emphasizes the need for meta-feature-aware tuning.</a:t>
            </a:r>
            <a:endParaRPr sz="15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71"/>
          <p:cNvSpPr txBox="1"/>
          <p:nvPr>
            <p:ph type="title"/>
          </p:nvPr>
        </p:nvSpPr>
        <p:spPr>
          <a:xfrm>
            <a:off x="394800" y="-12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Novelty 1.2 Target-wise R² – Multi-Output Regression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537" name="Google Shape;537;p71"/>
          <p:cNvSpPr txBox="1"/>
          <p:nvPr>
            <p:ph idx="1" type="body"/>
          </p:nvPr>
        </p:nvSpPr>
        <p:spPr>
          <a:xfrm>
            <a:off x="90700" y="450700"/>
            <a:ext cx="5700600" cy="44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Dataset 41478:</a:t>
            </a:r>
            <a:br>
              <a:rPr b="1"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Target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y1</a:t>
            </a: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 R² = 0.996, Target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y2</a:t>
            </a: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 R² = 0.977</a:t>
            </a:r>
            <a:b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Auto-Sklearn achieves near-perfect fit, indicating low noise and high predictability.</a:t>
            </a:r>
            <a:b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Suitable benchmark for validating multi-output regression capacity.</a:t>
            </a:r>
            <a:b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Dataset 41477:</a:t>
            </a:r>
            <a:br>
              <a:rPr b="1"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Target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DFlow</a:t>
            </a: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 R² = 0.458, Target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DGap</a:t>
            </a: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 R² = 0.397</a:t>
            </a:r>
            <a:b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Significantly lower scores suggest complex target dependencies and noisier features.</a:t>
            </a:r>
            <a:b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Demonstrates the AutoML pipeline’s limitations on harder structured prediction tasks.</a:t>
            </a:r>
            <a:b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Key Insight:</a:t>
            </a:r>
            <a:br>
              <a:rPr b="1"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Performance varies greatly by dataset — emphasizing the need for data-aware tuning strategies in AutoML.</a:t>
            </a:r>
            <a:b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9" name="Google Shape;539;p71" title="dataset_41478_r2_per_targe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7900" y="616075"/>
            <a:ext cx="3184275" cy="186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71" title="dataset_41477_r2_per_targe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7900" y="2668925"/>
            <a:ext cx="3113250" cy="2124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4"/>
          <p:cNvSpPr txBox="1"/>
          <p:nvPr>
            <p:ph type="title"/>
          </p:nvPr>
        </p:nvSpPr>
        <p:spPr>
          <a:xfrm>
            <a:off x="311700" y="-12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3200">
                <a:latin typeface="Calibri"/>
                <a:ea typeface="Calibri"/>
                <a:cs typeface="Calibri"/>
                <a:sym typeface="Calibri"/>
              </a:rPr>
              <a:t>OUTLINE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377" name="Google Shape;377;p54"/>
          <p:cNvSpPr txBox="1"/>
          <p:nvPr/>
        </p:nvSpPr>
        <p:spPr>
          <a:xfrm>
            <a:off x="183550" y="634850"/>
            <a:ext cx="8832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chemeClr val="accent1"/>
              </a:solidFill>
            </a:endParaRPr>
          </a:p>
        </p:txBody>
      </p:sp>
      <p:graphicFrame>
        <p:nvGraphicFramePr>
          <p:cNvPr id="378" name="Google Shape;378;p54"/>
          <p:cNvGraphicFramePr/>
          <p:nvPr/>
        </p:nvGraphicFramePr>
        <p:xfrm>
          <a:off x="122775" y="54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{321342F0-71A4-4C86-9C41-AC72F544762A}</a:tableStyleId>
              </a:tblPr>
              <a:tblGrid>
                <a:gridCol w="2966125"/>
                <a:gridCol w="2966125"/>
                <a:gridCol w="2966125"/>
              </a:tblGrid>
              <a:tr h="425800">
                <a:tc>
                  <a:txBody>
                    <a:bodyPr/>
                    <a:lstStyle/>
                    <a:p>
                      <a:pPr indent="-2286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S.No</a:t>
                      </a:r>
                      <a:endParaRPr sz="1700"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Topic</a:t>
                      </a:r>
                      <a:endParaRPr sz="1700"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Slide No.</a:t>
                      </a:r>
                      <a:endParaRPr sz="1600"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7125">
                <a:tc>
                  <a:txBody>
                    <a:bodyPr/>
                    <a:lstStyle/>
                    <a:p>
                      <a:pPr indent="-29210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4572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Problem Statement</a:t>
                      </a:r>
                      <a:endParaRPr sz="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                        6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      Stage 1 Work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  </a:t>
                      </a:r>
                      <a:r>
                        <a:rPr lang="en" sz="1500"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10</a:t>
                      </a:r>
                      <a:endParaRPr sz="1500"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4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       Comments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</a:t>
                      </a:r>
                      <a:r>
                        <a:rPr b="1" lang="en" sz="1500">
                          <a:solidFill>
                            <a:schemeClr val="accent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11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96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  </a:t>
                      </a:r>
                      <a:r>
                        <a:rPr b="1" lang="en">
                          <a:solidFill>
                            <a:schemeClr val="accent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Addressal</a:t>
                      </a:r>
                      <a:r>
                        <a:rPr b="1" lang="en">
                          <a:solidFill>
                            <a:schemeClr val="accent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 of Comments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</a:t>
                      </a:r>
                      <a:r>
                        <a:rPr b="1" lang="en" sz="1500">
                          <a:solidFill>
                            <a:schemeClr val="accent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12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96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  </a:t>
                      </a:r>
                      <a:r>
                        <a:rPr lang="en" sz="900"/>
                        <a:t> </a:t>
                      </a:r>
                      <a:r>
                        <a:rPr b="1" lang="en">
                          <a:solidFill>
                            <a:schemeClr val="accent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Final Review Work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15</a:t>
                      </a:r>
                      <a:endParaRPr sz="1500"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/>
                </a:tc>
              </a:tr>
              <a:tr h="396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b="1" lang="en">
                          <a:solidFill>
                            <a:schemeClr val="accent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Novelty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22</a:t>
                      </a:r>
                      <a:endParaRPr sz="1500"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/>
                </a:tc>
              </a:tr>
              <a:tr h="396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  Contribution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23</a:t>
                      </a:r>
                      <a:endParaRPr sz="1500"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/>
                </a:tc>
              </a:tr>
              <a:tr h="396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   Conclusion</a:t>
                      </a:r>
                      <a:endParaRPr b="1" sz="1500">
                        <a:solidFill>
                          <a:schemeClr val="accent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24</a:t>
                      </a:r>
                      <a:endParaRPr sz="1500"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/>
                </a:tc>
              </a:tr>
              <a:tr h="396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1"/>
                          </a:solidFill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Future Directions</a:t>
                      </a:r>
                      <a:endParaRPr b="1" sz="1500">
                        <a:solidFill>
                          <a:schemeClr val="accent1"/>
                        </a:solidFill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Gowun Batang"/>
                          <a:ea typeface="Gowun Batang"/>
                          <a:cs typeface="Gowun Batang"/>
                          <a:sym typeface="Gowun Batang"/>
                        </a:rPr>
                        <a:t>25</a:t>
                      </a:r>
                      <a:endParaRPr sz="1500">
                        <a:latin typeface="Gowun Batang"/>
                        <a:ea typeface="Gowun Batang"/>
                        <a:cs typeface="Gowun Batang"/>
                        <a:sym typeface="Gowun Batang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9" name="Google Shape;379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2"/>
          <p:cNvSpPr txBox="1"/>
          <p:nvPr>
            <p:ph idx="1" type="body"/>
          </p:nvPr>
        </p:nvSpPr>
        <p:spPr>
          <a:xfrm>
            <a:off x="64775" y="811450"/>
            <a:ext cx="3044700" cy="3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1200"/>
              <a:t>Accuracy, precision, recall, and F1 were computed for 6 combinations on 2 datasets.</a:t>
            </a:r>
            <a:br>
              <a:rPr lang="en" sz="1200"/>
            </a:b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1200"/>
              <a:t>Credit-G: RF + EI and RF + PI yield near-perfect classification across all metrics.</a:t>
            </a:r>
            <a:br>
              <a:rPr lang="en" sz="1200"/>
            </a:b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1200"/>
              <a:t>Blood: All metrics lower due to imbalance, with RF + EI still outperforming others.</a:t>
            </a:r>
            <a:br>
              <a:rPr lang="en" sz="1200"/>
            </a:b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1200"/>
              <a:t>GP-based surrogates underperform on Blood dataset due to overfitting or noise sensitivity.</a:t>
            </a:r>
            <a:br>
              <a:rPr lang="en" sz="1200"/>
            </a:b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1200"/>
              <a:t>EI and PI acquisition functions balance exploration-exploitation effectively; LCB remains too conservative.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46" name="Google Shape;546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7" name="Google Shape;547;p72" title="custom-mode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975" y="659150"/>
            <a:ext cx="5905026" cy="405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72"/>
          <p:cNvSpPr txBox="1"/>
          <p:nvPr>
            <p:ph type="title"/>
          </p:nvPr>
        </p:nvSpPr>
        <p:spPr>
          <a:xfrm>
            <a:off x="77725" y="108200"/>
            <a:ext cx="906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Novelty 2 :Final Metrics for All SMAC Variants</a:t>
            </a:r>
            <a:endParaRPr sz="3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3"/>
          <p:cNvSpPr txBox="1"/>
          <p:nvPr>
            <p:ph idx="1" type="body"/>
          </p:nvPr>
        </p:nvSpPr>
        <p:spPr>
          <a:xfrm>
            <a:off x="0" y="1010550"/>
            <a:ext cx="4572000" cy="3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RF+EI and RF+PI combos show </a:t>
            </a:r>
            <a:r>
              <a:rPr b="1"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early and stable convergence</a:t>
            </a:r>
            <a:r>
              <a:rPr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(~15–20 iterations).</a:t>
            </a:r>
            <a:br>
              <a:rPr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GP-based models have more erratic behavior due to less stability on categorical data.</a:t>
            </a:r>
            <a:br>
              <a:rPr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Blood dataset shows larger variance in performance due to class imbalance.</a:t>
            </a:r>
            <a:br>
              <a:rPr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Credit-G shows tighter clustering, indicating better learnability and smoother optimization surface.</a:t>
            </a:r>
            <a:br>
              <a:rPr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LCB-based methods tend to under-explore, leading to suboptimal plateauing.</a:t>
            </a:r>
            <a:endParaRPr sz="15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5" name="Google Shape;555;p73"/>
          <p:cNvSpPr txBox="1"/>
          <p:nvPr>
            <p:ph type="title"/>
          </p:nvPr>
        </p:nvSpPr>
        <p:spPr>
          <a:xfrm>
            <a:off x="64775" y="77725"/>
            <a:ext cx="907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Novelty 2 :</a:t>
            </a:r>
            <a:r>
              <a:rPr lang="en" sz="2300"/>
              <a:t>Convergence Trends of Surrogate + Acquisition Combos</a:t>
            </a:r>
            <a:endParaRPr sz="2300"/>
          </a:p>
        </p:txBody>
      </p:sp>
      <p:pic>
        <p:nvPicPr>
          <p:cNvPr id="556" name="Google Shape;556;p73" title="custom-model-accurac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625" y="1010550"/>
            <a:ext cx="4314524" cy="370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74"/>
          <p:cNvSpPr txBox="1"/>
          <p:nvPr>
            <p:ph idx="1" type="body"/>
          </p:nvPr>
        </p:nvSpPr>
        <p:spPr>
          <a:xfrm>
            <a:off x="77725" y="971700"/>
            <a:ext cx="4573500" cy="40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Histograms represent distribution of optimal hyperparameters across GB, MLP, RF, and SVM.</a:t>
            </a:r>
            <a:b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RF and GB prefer </a:t>
            </a:r>
            <a:r>
              <a:rPr b="1"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higher estimator counts</a:t>
            </a: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, supporting ensemble diversity.</a:t>
            </a:r>
            <a:b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MLP configurations show preference for </a:t>
            </a:r>
            <a:r>
              <a:rPr b="1"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shallow architectures</a:t>
            </a: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(e.g., (50,50)), reducing overfitting risk.</a:t>
            </a:r>
            <a:b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SVM models consistently favor the </a:t>
            </a:r>
            <a:r>
              <a:rPr b="1"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RBF kernel</a:t>
            </a: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, with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values centered around 6–10.</a:t>
            </a:r>
            <a:b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RF and GB max-depths skew lower, showing that shallow trees generalize better under time constraints.</a:t>
            </a:r>
            <a:b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3" name="Google Shape;563;p74"/>
          <p:cNvSpPr txBox="1"/>
          <p:nvPr>
            <p:ph type="title"/>
          </p:nvPr>
        </p:nvSpPr>
        <p:spPr>
          <a:xfrm>
            <a:off x="25" y="10820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Novelty 2 :</a:t>
            </a:r>
            <a:r>
              <a:rPr lang="en" sz="3000"/>
              <a:t>Best Configuration Insights Across Models</a:t>
            </a:r>
            <a:endParaRPr sz="3000"/>
          </a:p>
        </p:txBody>
      </p:sp>
      <p:pic>
        <p:nvPicPr>
          <p:cNvPr id="564" name="Google Shape;564;p74" title="custom-model-best-confi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625" y="833300"/>
            <a:ext cx="4187975" cy="382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Contribution</a:t>
            </a:r>
            <a:endParaRPr/>
          </a:p>
        </p:txBody>
      </p:sp>
      <p:sp>
        <p:nvSpPr>
          <p:cNvPr id="570" name="Google Shape;570;p75"/>
          <p:cNvSpPr txBox="1"/>
          <p:nvPr>
            <p:ph idx="1" type="body"/>
          </p:nvPr>
        </p:nvSpPr>
        <p:spPr>
          <a:xfrm>
            <a:off x="311700" y="1152475"/>
            <a:ext cx="8832300" cy="3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Sai Madhav : Multi Label </a:t>
            </a:r>
            <a:r>
              <a:rPr lang="en" sz="3500"/>
              <a:t>Classification, Auto Weka and Hyperopt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Trivikram   : Auto Sklearn vs Benchmark, Variations of Auto Sklearn, Multi Output Regression, Custom Made SMAC</a:t>
            </a:r>
            <a:r>
              <a:rPr lang="en" sz="3500"/>
              <a:t> </a:t>
            </a:r>
            <a:endParaRPr sz="3500"/>
          </a:p>
        </p:txBody>
      </p:sp>
      <p:sp>
        <p:nvSpPr>
          <p:cNvPr id="571" name="Google Shape;571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577" name="Google Shape;577;p76"/>
          <p:cNvSpPr txBox="1"/>
          <p:nvPr>
            <p:ph idx="1" type="body"/>
          </p:nvPr>
        </p:nvSpPr>
        <p:spPr>
          <a:xfrm>
            <a:off x="0" y="647800"/>
            <a:ext cx="8915400" cy="40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●"/>
            </a:pPr>
            <a:r>
              <a:rPr lang="en" sz="1500"/>
              <a:t>Auto-Sklearn consistently outperformed Auto-WEKA and Hyperopt on most tasks, though at the cost of longer training times.</a:t>
            </a:r>
            <a:br>
              <a:rPr lang="en" sz="1500"/>
            </a:br>
            <a:endParaRPr sz="15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●"/>
            </a:pPr>
            <a:r>
              <a:rPr lang="en" sz="1500"/>
              <a:t>Meta-learning and ensemble construction significantly improved early convergence and generalization.</a:t>
            </a:r>
            <a:br>
              <a:rPr lang="en" sz="1500"/>
            </a:br>
            <a:endParaRPr sz="15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●"/>
            </a:pPr>
            <a:r>
              <a:rPr lang="en" sz="1500"/>
              <a:t>Extensions to multi-label and multi-output regression demonstrated the adaptability of Auto-Sklearn with wrapper-based augmentation.</a:t>
            </a:r>
            <a:br>
              <a:rPr lang="en" sz="1500"/>
            </a:br>
            <a:endParaRPr sz="15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●"/>
            </a:pPr>
            <a:r>
              <a:rPr lang="en" sz="1500"/>
              <a:t>Novel SMAC experiments showed that surrogate model and acquisition function choices strongly influence performance and stability.</a:t>
            </a:r>
            <a:br>
              <a:rPr lang="en" sz="1500"/>
            </a:br>
            <a:endParaRPr sz="15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●"/>
            </a:pPr>
            <a:r>
              <a:rPr lang="en" sz="1500"/>
              <a:t>Dataset complexity and structure had a clear impact on AutoML effectiveness, reaffirming the need for tailored strategies.</a:t>
            </a:r>
            <a:br>
              <a:rPr lang="en" sz="1500"/>
            </a:b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578" name="Google Shape;578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7"/>
          <p:cNvSpPr txBox="1"/>
          <p:nvPr>
            <p:ph type="title"/>
          </p:nvPr>
        </p:nvSpPr>
        <p:spPr>
          <a:xfrm>
            <a:off x="1974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Directions</a:t>
            </a:r>
            <a:endParaRPr/>
          </a:p>
        </p:txBody>
      </p:sp>
      <p:sp>
        <p:nvSpPr>
          <p:cNvPr id="584" name="Google Shape;584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5" name="Google Shape;585;p77"/>
          <p:cNvSpPr txBox="1"/>
          <p:nvPr>
            <p:ph idx="1" type="body"/>
          </p:nvPr>
        </p:nvSpPr>
        <p:spPr>
          <a:xfrm>
            <a:off x="0" y="647800"/>
            <a:ext cx="8915400" cy="40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1900"/>
              <a:t>Explore deep-learning-enabled AutoML frameworks like AutoKeras or H2O-AutoML for comparison.</a:t>
            </a:r>
            <a:br>
              <a:rPr lang="en" sz="1900"/>
            </a:b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1900"/>
              <a:t>Extend multi-label support with label correlation modeling (e.g., classifier chains).</a:t>
            </a:r>
            <a:br>
              <a:rPr lang="en" sz="1900"/>
            </a:b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1900"/>
              <a:t>Integrate dynamic ensemble pruning to improve runtime without sacrificing accuracy.</a:t>
            </a:r>
            <a:br>
              <a:rPr lang="en" sz="1900"/>
            </a:b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1900"/>
              <a:t>Develop a meta-feature-based selection mechanism for warm-starting configuration on unseen datasets.</a:t>
            </a:r>
            <a:br>
              <a:rPr lang="en" sz="1900"/>
            </a:b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1900"/>
              <a:t>Evaluate performance on time-series, text, or real-world industrial datasets to generalize conclusions.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8"/>
          <p:cNvSpPr txBox="1"/>
          <p:nvPr>
            <p:ph type="title"/>
          </p:nvPr>
        </p:nvSpPr>
        <p:spPr>
          <a:xfrm>
            <a:off x="623400" y="-12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591" name="Google Shape;591;p78"/>
          <p:cNvSpPr txBox="1"/>
          <p:nvPr>
            <p:ph idx="1" type="body"/>
          </p:nvPr>
        </p:nvSpPr>
        <p:spPr>
          <a:xfrm>
            <a:off x="51825" y="450700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600"/>
              <a:t>Feurer, M., Klein, A., Eggensperger, K., Springenberg, J., Blum, M. and Hutter, F., Efficient and robust automated machine learning. </a:t>
            </a:r>
            <a:r>
              <a:rPr i="1" lang="en" sz="1600"/>
              <a:t>Advances in neural information processing systems</a:t>
            </a:r>
            <a:r>
              <a:rPr lang="en" sz="1600"/>
              <a:t>, </a:t>
            </a:r>
            <a:r>
              <a:rPr lang="en" sz="1600"/>
              <a:t> 2015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link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Brazdil, Pavel, Christophe Giraud Carrier, Carlos Soares, and Ricardo Vilalta. </a:t>
            </a:r>
            <a:r>
              <a:rPr i="1" lang="en" sz="1600"/>
              <a:t>Metalearning: Applications to data mining</a:t>
            </a:r>
            <a:r>
              <a:rPr lang="en" sz="1600"/>
              <a:t>. Springer science &amp; business media, 2008.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link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J. Snoek, H. Larochelle, and R. P. Adams. Practical Bayesian optimization of machine learning algorithms. In Proc. of NIPS’12, 2012.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link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M. Feurer, J. Springenberg, and F. Hutter. Initializing Bayesian hyperparameter optimization via meta learning. In Proc. of AAAI’15, 2015. </a:t>
            </a:r>
            <a:r>
              <a:rPr lang="en" sz="1600" u="sng">
                <a:solidFill>
                  <a:schemeClr val="hlink"/>
                </a:solidFill>
                <a:hlinkClick r:id="rId6"/>
              </a:rPr>
              <a:t>link</a:t>
            </a:r>
            <a:r>
              <a:rPr lang="en" sz="1600"/>
              <a:t>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u="sng">
                <a:solidFill>
                  <a:schemeClr val="hlink"/>
                </a:solidFill>
                <a:hlinkClick r:id="rId7"/>
              </a:rPr>
              <a:t>https://www.openml.org/</a:t>
            </a:r>
            <a:r>
              <a:rPr lang="en" sz="1600"/>
              <a:t> Accessed on: 19th March 2025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Komer, Brent, James Bergstra, and Chris Eliasmith. Hyperopt-Sklearn: Automatic Hyperparameter Configuration for Scikit-Learn. In </a:t>
            </a:r>
            <a:r>
              <a:rPr i="1" lang="en" sz="1600"/>
              <a:t>Scipy</a:t>
            </a:r>
            <a:r>
              <a:rPr lang="en" sz="1600"/>
              <a:t>, 2014. </a:t>
            </a:r>
            <a:r>
              <a:rPr lang="en" sz="1600" u="sng">
                <a:solidFill>
                  <a:schemeClr val="hlink"/>
                </a:solidFill>
                <a:hlinkClick r:id="rId8"/>
              </a:rPr>
              <a:t>link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Thornton, Chris, Frank Hutter, Holger H. Hoos, and Kevin Leyton-Brown. Auto-WEKA: Combined selection and hyperparameter optimization of classification algorithms. In Proceedings of the 19th ACM SIGKDD international conference on Knowledge discovery and data mining, 2013. </a:t>
            </a:r>
            <a:r>
              <a:rPr lang="en" sz="1600" u="sng">
                <a:solidFill>
                  <a:schemeClr val="hlink"/>
                </a:solidFill>
                <a:hlinkClick r:id="rId9"/>
              </a:rPr>
              <a:t>link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Brochu, Eric, Vlad M. Cora, and Nando De Freitas. A tutorial on Bayesian optimization of expensive cost functions, with application to active user modeling and hierarchical reinforcement learning. arXiv preprint arXiv:1012.2599, 2010. </a:t>
            </a:r>
            <a:r>
              <a:rPr lang="en" sz="1600" u="sng">
                <a:solidFill>
                  <a:schemeClr val="hlink"/>
                </a:solidFill>
                <a:hlinkClick r:id="rId10"/>
              </a:rPr>
              <a:t>link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592" name="Google Shape;592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tools	</a:t>
            </a:r>
            <a:endParaRPr/>
          </a:p>
        </p:txBody>
      </p:sp>
      <p:sp>
        <p:nvSpPr>
          <p:cNvPr id="598" name="Google Shape;598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ChatGPT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Perplexity</a:t>
            </a:r>
            <a:endParaRPr sz="1300"/>
          </a:p>
        </p:txBody>
      </p:sp>
      <p:sp>
        <p:nvSpPr>
          <p:cNvPr id="599" name="Google Shape;599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80"/>
          <p:cNvSpPr txBox="1"/>
          <p:nvPr>
            <p:ph type="title"/>
          </p:nvPr>
        </p:nvSpPr>
        <p:spPr>
          <a:xfrm>
            <a:off x="176775" y="1723150"/>
            <a:ext cx="8520600" cy="19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605" name="Google Shape;605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5"/>
          <p:cNvSpPr txBox="1"/>
          <p:nvPr>
            <p:ph type="title"/>
          </p:nvPr>
        </p:nvSpPr>
        <p:spPr>
          <a:xfrm>
            <a:off x="466425" y="790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Combined Algorithm Selection and Hyperparameter Optimization (CASH):</a:t>
            </a:r>
            <a:endParaRPr sz="1900"/>
          </a:p>
        </p:txBody>
      </p:sp>
      <p:sp>
        <p:nvSpPr>
          <p:cNvPr id="385" name="Google Shape;385;p55"/>
          <p:cNvSpPr txBox="1"/>
          <p:nvPr>
            <p:ph idx="1" type="body"/>
          </p:nvPr>
        </p:nvSpPr>
        <p:spPr>
          <a:xfrm>
            <a:off x="466425" y="1208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A = {A</a:t>
            </a:r>
            <a:r>
              <a:rPr baseline="30000" i="1" lang="en" sz="1800"/>
              <a:t>(1)</a:t>
            </a:r>
            <a:r>
              <a:rPr i="1" lang="en" sz="1800"/>
              <a:t>, . . . , A</a:t>
            </a:r>
            <a:r>
              <a:rPr baseline="30000" i="1" lang="en" sz="1800"/>
              <a:t>(R)</a:t>
            </a:r>
            <a:r>
              <a:rPr i="1" lang="en" sz="1800"/>
              <a:t>}</a:t>
            </a:r>
            <a:r>
              <a:rPr lang="en" sz="1800"/>
              <a:t> - Set of algorithms 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Λ</a:t>
            </a:r>
            <a:r>
              <a:rPr baseline="30000" i="1" lang="en" sz="1800"/>
              <a:t>(j)</a:t>
            </a:r>
            <a:r>
              <a:rPr baseline="30000" lang="en" sz="1800"/>
              <a:t> </a:t>
            </a:r>
            <a:r>
              <a:rPr lang="en" sz="1800"/>
              <a:t>-</a:t>
            </a:r>
            <a:r>
              <a:rPr baseline="30000" lang="en" sz="1800"/>
              <a:t> </a:t>
            </a:r>
            <a:r>
              <a:rPr lang="en" sz="1800"/>
              <a:t>domain of </a:t>
            </a:r>
            <a:r>
              <a:rPr lang="en" sz="1800"/>
              <a:t>hyperparameters of each algorithm A</a:t>
            </a:r>
            <a:r>
              <a:rPr baseline="30000" lang="en" sz="1800"/>
              <a:t>(j)</a:t>
            </a:r>
            <a:r>
              <a:rPr lang="en" sz="1800"/>
              <a:t> 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D</a:t>
            </a:r>
            <a:r>
              <a:rPr baseline="-25000" i="1" lang="en" sz="1800"/>
              <a:t>train</a:t>
            </a:r>
            <a:r>
              <a:rPr i="1" lang="en" sz="1800"/>
              <a:t>:  {(x</a:t>
            </a:r>
            <a:r>
              <a:rPr baseline="-25000" i="1" lang="en" sz="1800"/>
              <a:t>1</a:t>
            </a:r>
            <a:r>
              <a:rPr i="1" lang="en" sz="1800"/>
              <a:t>, y</a:t>
            </a:r>
            <a:r>
              <a:rPr baseline="-25000" i="1" lang="en" sz="1800"/>
              <a:t>1</a:t>
            </a:r>
            <a:r>
              <a:rPr i="1" lang="en" sz="1800"/>
              <a:t>), . . . ,(x</a:t>
            </a:r>
            <a:r>
              <a:rPr baseline="-25000" i="1" lang="en" sz="1800"/>
              <a:t>n</a:t>
            </a:r>
            <a:r>
              <a:rPr i="1" lang="en" sz="1800"/>
              <a:t>, y</a:t>
            </a:r>
            <a:r>
              <a:rPr baseline="-25000" i="1" lang="en" sz="1800"/>
              <a:t>n</a:t>
            </a:r>
            <a:r>
              <a:rPr i="1" lang="en" sz="1800"/>
              <a:t>)}</a:t>
            </a:r>
            <a:r>
              <a:rPr lang="en" sz="1800"/>
              <a:t> - training set 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{D</a:t>
            </a:r>
            <a:r>
              <a:rPr baseline="30000" i="1" lang="en" sz="1800"/>
              <a:t>(1)</a:t>
            </a:r>
            <a:r>
              <a:rPr i="1" lang="en" sz="1800"/>
              <a:t> </a:t>
            </a:r>
            <a:r>
              <a:rPr baseline="-25000" i="1" lang="en" sz="1800"/>
              <a:t>valid</a:t>
            </a:r>
            <a:r>
              <a:rPr i="1" lang="en" sz="1800"/>
              <a:t>, . . . , D</a:t>
            </a:r>
            <a:r>
              <a:rPr baseline="30000" i="1" lang="en" sz="1800"/>
              <a:t>(K)</a:t>
            </a:r>
            <a:r>
              <a:rPr i="1" lang="en" sz="1800"/>
              <a:t> </a:t>
            </a:r>
            <a:r>
              <a:rPr baseline="-25000" i="1" lang="en" sz="1800"/>
              <a:t>valid</a:t>
            </a:r>
            <a:r>
              <a:rPr i="1" lang="en" sz="1800"/>
              <a:t>}</a:t>
            </a:r>
            <a:r>
              <a:rPr lang="en" sz="1800"/>
              <a:t> - D</a:t>
            </a:r>
            <a:r>
              <a:rPr baseline="-25000" lang="en" sz="1800"/>
              <a:t>train </a:t>
            </a:r>
            <a:r>
              <a:rPr lang="en" sz="1800"/>
              <a:t>split into K cross-validation folds 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{D</a:t>
            </a:r>
            <a:r>
              <a:rPr baseline="30000" i="1" lang="en" sz="1800"/>
              <a:t>(1)</a:t>
            </a:r>
            <a:r>
              <a:rPr i="1" lang="en" sz="1800"/>
              <a:t> </a:t>
            </a:r>
            <a:r>
              <a:rPr baseline="-25000" i="1" lang="en" sz="1800"/>
              <a:t>train</a:t>
            </a:r>
            <a:r>
              <a:rPr i="1" lang="en" sz="1800"/>
              <a:t>, . . . , D</a:t>
            </a:r>
            <a:r>
              <a:rPr baseline="30000" i="1" lang="en" sz="1800"/>
              <a:t>(K)</a:t>
            </a:r>
            <a:r>
              <a:rPr i="1" lang="en" sz="1800"/>
              <a:t> </a:t>
            </a:r>
            <a:r>
              <a:rPr baseline="-25000" i="1" lang="en" sz="1800"/>
              <a:t>train</a:t>
            </a:r>
            <a:r>
              <a:rPr i="1" lang="en" sz="1800"/>
              <a:t>}</a:t>
            </a:r>
            <a:r>
              <a:rPr lang="en" sz="1800"/>
              <a:t> such that D</a:t>
            </a:r>
            <a:r>
              <a:rPr baseline="30000" lang="en" sz="1800"/>
              <a:t>(i)</a:t>
            </a:r>
            <a:r>
              <a:rPr lang="en" sz="1800"/>
              <a:t> </a:t>
            </a:r>
            <a:r>
              <a:rPr baseline="-25000" lang="en" sz="1800"/>
              <a:t>train</a:t>
            </a:r>
            <a:r>
              <a:rPr lang="en" sz="1800"/>
              <a:t> = D</a:t>
            </a:r>
            <a:r>
              <a:rPr baseline="-25000" lang="en" sz="1800"/>
              <a:t>train</a:t>
            </a:r>
            <a:r>
              <a:rPr lang="en" sz="1800"/>
              <a:t> \ D</a:t>
            </a:r>
            <a:r>
              <a:rPr baseline="30000" lang="en" sz="1800"/>
              <a:t>(i)</a:t>
            </a:r>
            <a:r>
              <a:rPr baseline="-25000" lang="en" sz="1800"/>
              <a:t>valid</a:t>
            </a:r>
            <a:r>
              <a:rPr lang="en" sz="1800"/>
              <a:t> for i = 1, . . . , K. 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𝓛(𝓐</a:t>
            </a:r>
            <a:r>
              <a:rPr b="1" baseline="-25000" i="1" lang="en" sz="1800"/>
              <a:t>λ</a:t>
            </a:r>
            <a:r>
              <a:rPr b="1" baseline="30000" i="1" lang="en" sz="1800"/>
              <a:t>(j)</a:t>
            </a:r>
            <a:r>
              <a:rPr i="1" lang="en" sz="1800"/>
              <a:t> , 𝓓</a:t>
            </a:r>
            <a:r>
              <a:rPr baseline="-25000" i="1" lang="en" sz="1800"/>
              <a:t>train</a:t>
            </a:r>
            <a:r>
              <a:rPr baseline="30000" i="1" lang="en" sz="1800"/>
              <a:t>(i)</a:t>
            </a:r>
            <a:r>
              <a:rPr i="1" lang="en" sz="1800"/>
              <a:t>, 𝓓</a:t>
            </a:r>
            <a:r>
              <a:rPr baseline="-25000" i="1" lang="en" sz="1800"/>
              <a:t>valid</a:t>
            </a:r>
            <a:r>
              <a:rPr baseline="30000" i="1" lang="en" sz="1800"/>
              <a:t>(i)</a:t>
            </a:r>
            <a:r>
              <a:rPr i="1" lang="en" sz="1800"/>
              <a:t>)</a:t>
            </a:r>
            <a:r>
              <a:rPr lang="en" sz="1800"/>
              <a:t> loss that algorithm A</a:t>
            </a:r>
            <a:r>
              <a:rPr baseline="30000" lang="en" sz="1800"/>
              <a:t>(j)</a:t>
            </a:r>
            <a:r>
              <a:rPr lang="en" sz="1800"/>
              <a:t> achieves on D</a:t>
            </a:r>
            <a:r>
              <a:rPr baseline="30000" lang="en" sz="1800"/>
              <a:t>(i)</a:t>
            </a:r>
            <a:r>
              <a:rPr baseline="-25000" lang="en" sz="1800"/>
              <a:t>valid</a:t>
            </a:r>
            <a:r>
              <a:rPr lang="en" sz="1800"/>
              <a:t> when trained on D</a:t>
            </a:r>
            <a:r>
              <a:rPr baseline="30000" lang="en" sz="1800"/>
              <a:t>(i)</a:t>
            </a:r>
            <a:r>
              <a:rPr baseline="-25000" lang="en" sz="1800"/>
              <a:t>train</a:t>
            </a:r>
            <a:r>
              <a:rPr lang="en" sz="1800"/>
              <a:t> with hyperparameters λ. 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r>
              <a:rPr baseline="30000" lang="en" sz="1800"/>
              <a:t>*</a:t>
            </a:r>
            <a:r>
              <a:rPr lang="en" sz="1800"/>
              <a:t>, λ</a:t>
            </a:r>
            <a:r>
              <a:rPr baseline="30000" lang="en" sz="1800"/>
              <a:t>*</a:t>
            </a:r>
            <a:r>
              <a:rPr lang="en" sz="1800"/>
              <a:t> ∈ argmin </a:t>
            </a:r>
            <a:r>
              <a:rPr baseline="-25000" lang="en" sz="1800"/>
              <a:t>A(j)∈A,λ∈Λ(j)</a:t>
            </a:r>
            <a:r>
              <a:rPr lang="en" sz="1800"/>
              <a:t> 1/K  </a:t>
            </a:r>
            <a:r>
              <a:rPr lang="en" sz="1800"/>
              <a:t>(Σ 𝓛(𝓐</a:t>
            </a:r>
            <a:r>
              <a:rPr b="1" baseline="-25000" lang="en" sz="1800"/>
              <a:t>λ</a:t>
            </a:r>
            <a:r>
              <a:rPr b="1" baseline="30000" lang="en" sz="1800"/>
              <a:t>(j)</a:t>
            </a:r>
            <a:r>
              <a:rPr lang="en" sz="1800"/>
              <a:t> , 𝓓</a:t>
            </a:r>
            <a:r>
              <a:rPr baseline="-25000" lang="en" sz="1800"/>
              <a:t>train</a:t>
            </a:r>
            <a:r>
              <a:rPr baseline="30000" lang="en" sz="1800"/>
              <a:t>(i)</a:t>
            </a:r>
            <a:r>
              <a:rPr lang="en" sz="1800"/>
              <a:t>, 𝓓</a:t>
            </a:r>
            <a:r>
              <a:rPr baseline="-25000" lang="en" sz="1800"/>
              <a:t>valid</a:t>
            </a:r>
            <a:r>
              <a:rPr baseline="30000" lang="en" sz="1800"/>
              <a:t>(i)</a:t>
            </a:r>
            <a:r>
              <a:rPr lang="en" sz="1800"/>
              <a:t>))</a:t>
            </a:r>
            <a:endParaRPr sz="1800"/>
          </a:p>
        </p:txBody>
      </p:sp>
      <p:sp>
        <p:nvSpPr>
          <p:cNvPr id="386" name="Google Shape;386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55"/>
          <p:cNvSpPr txBox="1"/>
          <p:nvPr/>
        </p:nvSpPr>
        <p:spPr>
          <a:xfrm>
            <a:off x="2322450" y="-64775"/>
            <a:ext cx="44991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Problem Statement</a:t>
            </a:r>
            <a:endParaRPr sz="35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cxnSp>
        <p:nvCxnSpPr>
          <p:cNvPr id="388" name="Google Shape;388;p55"/>
          <p:cNvCxnSpPr/>
          <p:nvPr/>
        </p:nvCxnSpPr>
        <p:spPr>
          <a:xfrm flipH="1" rot="10800000">
            <a:off x="615550" y="574900"/>
            <a:ext cx="81888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6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394" name="Google Shape;394;p56"/>
          <p:cNvSpPr txBox="1"/>
          <p:nvPr/>
        </p:nvSpPr>
        <p:spPr>
          <a:xfrm>
            <a:off x="1403875" y="-70950"/>
            <a:ext cx="58533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Introduction: </a:t>
            </a:r>
            <a:r>
              <a:rPr lang="en" sz="35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Meta Learning</a:t>
            </a:r>
            <a:endParaRPr sz="35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pic>
        <p:nvPicPr>
          <p:cNvPr id="395" name="Google Shape;395;p56" title="Blank diagr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3975" y="765825"/>
            <a:ext cx="8839202" cy="132588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56"/>
          <p:cNvSpPr txBox="1"/>
          <p:nvPr/>
        </p:nvSpPr>
        <p:spPr>
          <a:xfrm>
            <a:off x="2656075" y="1881100"/>
            <a:ext cx="33591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Figure 1. Flow chart of Meta learning Model [2]</a:t>
            </a:r>
            <a:endParaRPr sz="12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397" name="Google Shape;397;p56"/>
          <p:cNvSpPr txBox="1"/>
          <p:nvPr/>
        </p:nvSpPr>
        <p:spPr>
          <a:xfrm>
            <a:off x="3267450" y="2452800"/>
            <a:ext cx="23649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Types of Meta-Level Models</a:t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cxnSp>
        <p:nvCxnSpPr>
          <p:cNvPr id="398" name="Google Shape;398;p56"/>
          <p:cNvCxnSpPr>
            <a:stCxn id="399" idx="2"/>
            <a:endCxn id="400" idx="0"/>
          </p:cNvCxnSpPr>
          <p:nvPr/>
        </p:nvCxnSpPr>
        <p:spPr>
          <a:xfrm flipH="1" rot="-5400000">
            <a:off x="4933525" y="2922263"/>
            <a:ext cx="574500" cy="17703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561561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401" name="Google Shape;401;p56"/>
          <p:cNvCxnSpPr/>
          <p:nvPr/>
        </p:nvCxnSpPr>
        <p:spPr>
          <a:xfrm flipH="1" rot="5400000">
            <a:off x="4180825" y="3940700"/>
            <a:ext cx="299400" cy="2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701C7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402" name="Google Shape;402;p56"/>
          <p:cNvCxnSpPr>
            <a:stCxn id="403" idx="0"/>
            <a:endCxn id="399" idx="2"/>
          </p:cNvCxnSpPr>
          <p:nvPr/>
        </p:nvCxnSpPr>
        <p:spPr>
          <a:xfrm rot="-5400000">
            <a:off x="3163225" y="2922200"/>
            <a:ext cx="574500" cy="17703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56156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399" name="Google Shape;399;p56"/>
          <p:cNvSpPr txBox="1"/>
          <p:nvPr/>
        </p:nvSpPr>
        <p:spPr>
          <a:xfrm>
            <a:off x="3566575" y="29357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Meta Level Models</a:t>
            </a:r>
            <a:endParaRPr sz="10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56"/>
          <p:cNvSpPr txBox="1"/>
          <p:nvPr/>
        </p:nvSpPr>
        <p:spPr>
          <a:xfrm>
            <a:off x="1796275" y="4094600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Regression Models</a:t>
            </a:r>
            <a:endParaRPr sz="10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56"/>
          <p:cNvSpPr txBox="1"/>
          <p:nvPr/>
        </p:nvSpPr>
        <p:spPr>
          <a:xfrm>
            <a:off x="5336875" y="4094600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Relative Performance Model</a:t>
            </a:r>
            <a:endParaRPr sz="10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4" name="Google Shape;404;p56"/>
          <p:cNvSpPr txBox="1"/>
          <p:nvPr/>
        </p:nvSpPr>
        <p:spPr>
          <a:xfrm>
            <a:off x="3566575" y="4094600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Classification</a:t>
            </a:r>
            <a:r>
              <a:rPr lang="en"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 Model</a:t>
            </a:r>
            <a:endParaRPr sz="10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56"/>
          <p:cNvSpPr txBox="1"/>
          <p:nvPr>
            <p:ph idx="2" type="body"/>
          </p:nvPr>
        </p:nvSpPr>
        <p:spPr>
          <a:xfrm>
            <a:off x="228600" y="4740550"/>
            <a:ext cx="84009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i="1" lang="en" sz="1100"/>
              <a:t>Ref:</a:t>
            </a:r>
            <a:r>
              <a:rPr i="1" lang="en"/>
              <a:t> </a:t>
            </a:r>
            <a:r>
              <a:rPr i="1" lang="en" sz="1100"/>
              <a:t>Brazdil, Pavel, Christophe Giraud Carrier, Carlos Soares, and Ricardo Vilalta. Metalearning: Applications to data mining. Springer science &amp; business media, 2008.</a:t>
            </a:r>
            <a:r>
              <a:rPr i="1" lang="en"/>
              <a:t> 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7"/>
          <p:cNvSpPr txBox="1"/>
          <p:nvPr>
            <p:ph type="title"/>
          </p:nvPr>
        </p:nvSpPr>
        <p:spPr>
          <a:xfrm>
            <a:off x="840750" y="62525"/>
            <a:ext cx="746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Bayesian Optimization</a:t>
            </a:r>
            <a:endParaRPr/>
          </a:p>
        </p:txBody>
      </p:sp>
      <p:sp>
        <p:nvSpPr>
          <p:cNvPr id="411" name="Google Shape;411;p57"/>
          <p:cNvSpPr txBox="1"/>
          <p:nvPr>
            <p:ph idx="1" type="body"/>
          </p:nvPr>
        </p:nvSpPr>
        <p:spPr>
          <a:xfrm>
            <a:off x="298175" y="894900"/>
            <a:ext cx="386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 sz="1100"/>
              <a:t> </a:t>
            </a:r>
            <a:r>
              <a:rPr b="1" lang="en" sz="1400"/>
              <a:t>What is Bayesian Optimization?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</a:t>
            </a:r>
            <a:r>
              <a:rPr b="1" lang="en" sz="1400"/>
              <a:t>global optimization strategy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Used when function evaluations are </a:t>
            </a:r>
            <a:r>
              <a:rPr b="1" lang="en" sz="1400"/>
              <a:t>Expensive</a:t>
            </a:r>
            <a:r>
              <a:rPr lang="en" sz="1400"/>
              <a:t> or  </a:t>
            </a:r>
            <a:r>
              <a:rPr b="1" lang="en" sz="1400"/>
              <a:t>Noisy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strike="sngStrike"/>
              <a:t>Brute-force searching</a:t>
            </a:r>
            <a:r>
              <a:rPr lang="en" sz="1400"/>
              <a:t>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Probabilistic approach to model an objective function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Selects the most promising point for next evaluation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Why Bayesian Optimization?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 🔹 Minimizes function calls</a:t>
            </a:r>
            <a:br>
              <a:rPr lang="en" sz="1400"/>
            </a:br>
            <a:r>
              <a:rPr lang="en" sz="1400"/>
              <a:t> 🔹 Works without gradients:</a:t>
            </a:r>
            <a:br>
              <a:rPr lang="en" sz="1400"/>
            </a:br>
            <a:r>
              <a:rPr lang="en" sz="1400"/>
              <a:t> 🔹 Handles noise and uncertainty.</a:t>
            </a:r>
            <a:br>
              <a:rPr lang="en" sz="1400"/>
            </a:br>
            <a:r>
              <a:rPr lang="en" sz="1400"/>
              <a:t> 🔹 Balances exploration &amp; exploitation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2" name="Google Shape;41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9025" y="1701275"/>
            <a:ext cx="4785124" cy="1611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57"/>
          <p:cNvSpPr txBox="1"/>
          <p:nvPr/>
        </p:nvSpPr>
        <p:spPr>
          <a:xfrm>
            <a:off x="3820950" y="2783400"/>
            <a:ext cx="52032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414" name="Google Shape;414;p57"/>
          <p:cNvSpPr txBox="1"/>
          <p:nvPr/>
        </p:nvSpPr>
        <p:spPr>
          <a:xfrm>
            <a:off x="3820950" y="3464650"/>
            <a:ext cx="52695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Figure 1. Auto-Sklearn Framework [1]</a:t>
            </a:r>
            <a:endParaRPr sz="9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415" name="Google Shape;415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16" name="Google Shape;416;p57"/>
          <p:cNvCxnSpPr/>
          <p:nvPr/>
        </p:nvCxnSpPr>
        <p:spPr>
          <a:xfrm flipH="1" rot="10800000">
            <a:off x="541275" y="635225"/>
            <a:ext cx="81888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8"/>
          <p:cNvSpPr txBox="1"/>
          <p:nvPr>
            <p:ph type="title"/>
          </p:nvPr>
        </p:nvSpPr>
        <p:spPr>
          <a:xfrm>
            <a:off x="7376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Bayesian Optimization</a:t>
            </a:r>
            <a:endParaRPr/>
          </a:p>
        </p:txBody>
      </p:sp>
      <p:sp>
        <p:nvSpPr>
          <p:cNvPr id="422" name="Google Shape;422;p58"/>
          <p:cNvSpPr txBox="1"/>
          <p:nvPr>
            <p:ph idx="1" type="body"/>
          </p:nvPr>
        </p:nvSpPr>
        <p:spPr>
          <a:xfrm>
            <a:off x="163825" y="679725"/>
            <a:ext cx="584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accent1"/>
                </a:solidFill>
              </a:rPr>
              <a:t>1️</a:t>
            </a:r>
            <a:r>
              <a:rPr lang="en" sz="1100"/>
              <a:t> </a:t>
            </a:r>
            <a:r>
              <a:rPr b="1" lang="en" sz="1100"/>
              <a:t>Surrogate Model (Approximates the Unknown Function)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/>
              <a:t>The true function is expensive to evaluate, so we use an </a:t>
            </a:r>
            <a:r>
              <a:rPr b="1" lang="en" sz="1100"/>
              <a:t>approximate model</a:t>
            </a:r>
            <a:r>
              <a:rPr lang="en" sz="1100"/>
              <a:t> (surrogate).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owun Batang"/>
              <a:buChar char="●"/>
            </a:pPr>
            <a:r>
              <a:rPr lang="en" sz="1100"/>
              <a:t>The surrogate predicts function values based on past observations.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/>
              <a:t>Common choices: </a:t>
            </a:r>
            <a:r>
              <a:rPr b="1" lang="en" sz="1100"/>
              <a:t>Decision Trees, Random Forests, Bayesian Neural Networks, Polynomial Models</a:t>
            </a:r>
            <a:r>
              <a:rPr lang="en" sz="1100"/>
              <a:t>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1100"/>
              <a:t>2️</a:t>
            </a:r>
            <a:r>
              <a:rPr b="1" lang="en" sz="1100"/>
              <a:t>Acquisition Function (Decides the Next Evaluation Point)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/>
              <a:t>Uses the surrogate model’s predictions to determine </a:t>
            </a:r>
            <a:r>
              <a:rPr b="1" lang="en" sz="1100"/>
              <a:t>where to sample next</a:t>
            </a:r>
            <a:r>
              <a:rPr lang="en" sz="1100"/>
              <a:t>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/>
              <a:t>Balances </a:t>
            </a:r>
            <a:r>
              <a:rPr b="1" lang="en" sz="1100"/>
              <a:t>exploration</a:t>
            </a:r>
            <a:r>
              <a:rPr lang="en" sz="1100"/>
              <a:t> (searching uncertain regions) vs. </a:t>
            </a:r>
            <a:r>
              <a:rPr b="1" lang="en" sz="1100"/>
              <a:t>exploitation</a:t>
            </a:r>
            <a:r>
              <a:rPr lang="en" sz="1100"/>
              <a:t> (focusing on promising areas).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/>
              <a:t>Common strategies:</a:t>
            </a:r>
            <a:br>
              <a:rPr lang="en" sz="1100"/>
            </a:br>
            <a:r>
              <a:rPr lang="en" sz="1100"/>
              <a:t> 🔹 </a:t>
            </a:r>
            <a:r>
              <a:rPr b="1" lang="en" sz="1100"/>
              <a:t>Improvement-based methods</a:t>
            </a:r>
            <a:r>
              <a:rPr lang="en" sz="1100"/>
              <a:t> – Focus on areas likely to improve results eg </a:t>
            </a:r>
            <a:r>
              <a:rPr b="1" lang="en" sz="1100"/>
              <a:t>Expected Improvement</a:t>
            </a:r>
            <a:br>
              <a:rPr b="1" lang="en" sz="1100"/>
            </a:br>
            <a:r>
              <a:rPr lang="en" sz="1100"/>
              <a:t> 🔹 </a:t>
            </a:r>
            <a:r>
              <a:rPr b="1" lang="en" sz="1100"/>
              <a:t>Confidence-bound methods</a:t>
            </a:r>
            <a:r>
              <a:rPr lang="en" sz="1100"/>
              <a:t> – Explore regions with high uncertainty                                                                                                               eg   </a:t>
            </a:r>
            <a:r>
              <a:rPr b="1" lang="en" sz="1100"/>
              <a:t>Upper Confidence Bound</a:t>
            </a:r>
            <a:endParaRPr/>
          </a:p>
        </p:txBody>
      </p:sp>
      <p:pic>
        <p:nvPicPr>
          <p:cNvPr id="423" name="Google Shape;42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2400" y="809275"/>
            <a:ext cx="2490901" cy="3524938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58"/>
          <p:cNvSpPr txBox="1"/>
          <p:nvPr/>
        </p:nvSpPr>
        <p:spPr>
          <a:xfrm>
            <a:off x="6195400" y="4432575"/>
            <a:ext cx="272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Figure 2. Flow chart of Bayesian Optimization </a:t>
            </a:r>
            <a:r>
              <a:rPr lang="en"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[4]</a:t>
            </a:r>
            <a:endParaRPr sz="9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425" name="Google Shape;425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26" name="Google Shape;426;p58"/>
          <p:cNvCxnSpPr/>
          <p:nvPr/>
        </p:nvCxnSpPr>
        <p:spPr>
          <a:xfrm flipH="1" rot="10800000">
            <a:off x="442250" y="572700"/>
            <a:ext cx="81888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9"/>
          <p:cNvSpPr txBox="1"/>
          <p:nvPr>
            <p:ph type="title"/>
          </p:nvPr>
        </p:nvSpPr>
        <p:spPr>
          <a:xfrm>
            <a:off x="-176700" y="-65150"/>
            <a:ext cx="9556800" cy="7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   First-part work</a:t>
            </a:r>
            <a:r>
              <a:rPr lang="en" sz="2200"/>
              <a:t> : Auto Sklearn vs Hyperopt Sklearn (Regression) </a:t>
            </a:r>
            <a:endParaRPr sz="2200"/>
          </a:p>
        </p:txBody>
      </p:sp>
      <p:sp>
        <p:nvSpPr>
          <p:cNvPr id="432" name="Google Shape;432;p59"/>
          <p:cNvSpPr txBox="1"/>
          <p:nvPr>
            <p:ph idx="1" type="body"/>
          </p:nvPr>
        </p:nvSpPr>
        <p:spPr>
          <a:xfrm>
            <a:off x="0" y="712575"/>
            <a:ext cx="4975200" cy="41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 sz="1300"/>
              <a:t>Performance Trends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1100"/>
              <a:t>AutoML models (</a:t>
            </a:r>
            <a:r>
              <a:rPr b="1" lang="en" sz="1100"/>
              <a:t>Auto-Sklearn &amp; Hyperopt-Sklearn</a:t>
            </a:r>
            <a:r>
              <a:rPr lang="en" sz="1100"/>
              <a:t>) exhibit varying </a:t>
            </a:r>
            <a:r>
              <a:rPr b="1" lang="en" sz="1100"/>
              <a:t>R² scores</a:t>
            </a:r>
            <a:r>
              <a:rPr lang="en" sz="1100"/>
              <a:t> across datasets, highlighting differences in dataset complexity and model adaptability.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 sz="1300"/>
              <a:t>Dataset Analysis</a:t>
            </a:r>
            <a:endParaRPr b="1" sz="13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/>
              <a:t>531 (Boston Housing)</a:t>
            </a:r>
            <a:r>
              <a:rPr lang="en" sz="1100"/>
              <a:t>: Both models achieve high R² (~0.85-0.9), indicating suitability for regression.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/>
              <a:t>43505 (Life Expectancy)</a:t>
            </a:r>
            <a:r>
              <a:rPr lang="en" sz="1100"/>
              <a:t>: Similar strong performance, suggesting well-defined patterns in the data.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/>
              <a:t>8 (Liver Disorders)</a:t>
            </a:r>
            <a:r>
              <a:rPr lang="en" sz="1100"/>
              <a:t>: Low R² (~0.1-0.2), indicating difficulty in capturing the underlying patterns, likely due to noisy or complex relationships.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 sz="1300"/>
              <a:t>Model Comparison</a:t>
            </a:r>
            <a:endParaRPr b="1" sz="13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/>
              <a:t>Hyperopt-Sklearn and Auto-Sklearn</a:t>
            </a:r>
            <a:r>
              <a:rPr lang="en" sz="1100"/>
              <a:t> perform comparably on high-performing datasets (531 &amp; 43505).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/>
              <a:t>Hyperopt-Sklearn slightly outperforms Auto-Sklearn</a:t>
            </a:r>
            <a:r>
              <a:rPr lang="en" sz="1100"/>
              <a:t> on Dataset 8, but both models struggle, reinforcing dataset dependency.</a:t>
            </a:r>
            <a:endParaRPr sz="1100"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  <p:pic>
        <p:nvPicPr>
          <p:cNvPr id="433" name="Google Shape;43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2800" y="971781"/>
            <a:ext cx="3968350" cy="3672969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5" name="Google Shape;435;p59"/>
          <p:cNvSpPr txBox="1"/>
          <p:nvPr/>
        </p:nvSpPr>
        <p:spPr>
          <a:xfrm>
            <a:off x="2422750" y="324050"/>
            <a:ext cx="336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R2 Score Analysis</a:t>
            </a:r>
            <a:endParaRPr sz="20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0"/>
          <p:cNvSpPr txBox="1"/>
          <p:nvPr>
            <p:ph idx="1" type="body"/>
          </p:nvPr>
        </p:nvSpPr>
        <p:spPr>
          <a:xfrm>
            <a:off x="0" y="418300"/>
            <a:ext cx="4572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 sz="1300"/>
              <a:t>Performance Trends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MSE scores vary significantly across datasets, visualized in </a:t>
            </a:r>
            <a:r>
              <a:rPr b="1" lang="en" sz="1100"/>
              <a:t>log scale</a:t>
            </a:r>
            <a:r>
              <a:rPr lang="en" sz="1100"/>
              <a:t>, reflecting differences in prediction errors.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 sz="1300"/>
              <a:t>Dataset Analysis</a:t>
            </a:r>
            <a:endParaRPr b="1" sz="13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/>
              <a:t>531 (Boston Housing)</a:t>
            </a:r>
            <a:r>
              <a:rPr lang="en" sz="1100"/>
              <a:t>: Lower MSE, indicating better regression performance.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/>
              <a:t>43505 (Life Expectancy)</a:t>
            </a:r>
            <a:r>
              <a:rPr lang="en" sz="1100"/>
              <a:t>: Highest MSE, suggesting challenges in capturing relationships.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/>
              <a:t>8 (Liver Disorders)</a:t>
            </a:r>
            <a:r>
              <a:rPr lang="en" sz="1100"/>
              <a:t>: Moderate MSE, highlighting some difficulty in modeling.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 sz="1300"/>
              <a:t>Model Comparison</a:t>
            </a:r>
            <a:endParaRPr b="1" sz="13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/>
              <a:t>Hyperopt-Sklearn generally achieves lower MSE</a:t>
            </a:r>
            <a:r>
              <a:rPr lang="en" sz="1100"/>
              <a:t> compared to Auto-Sklearn.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/>
              <a:t>Both models struggle on Dataset 43505</a:t>
            </a:r>
            <a:r>
              <a:rPr lang="en" sz="1100"/>
              <a:t>, reinforcing dataset-dependent performance variations.</a:t>
            </a:r>
            <a:endParaRPr sz="1100"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  <p:pic>
        <p:nvPicPr>
          <p:cNvPr id="441" name="Google Shape;44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9000" y="526125"/>
            <a:ext cx="4185001" cy="403435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3" name="Google Shape;443;p60"/>
          <p:cNvSpPr txBox="1"/>
          <p:nvPr/>
        </p:nvSpPr>
        <p:spPr>
          <a:xfrm>
            <a:off x="1933900" y="-81950"/>
            <a:ext cx="4083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First Part Work: MSE</a:t>
            </a:r>
            <a:r>
              <a:rPr lang="en" sz="20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 Analysis</a:t>
            </a:r>
            <a:endParaRPr sz="20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cxnSp>
        <p:nvCxnSpPr>
          <p:cNvPr id="444" name="Google Shape;444;p60"/>
          <p:cNvCxnSpPr/>
          <p:nvPr/>
        </p:nvCxnSpPr>
        <p:spPr>
          <a:xfrm flipH="1" rot="10800000">
            <a:off x="547450" y="330425"/>
            <a:ext cx="81888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1"/>
          <p:cNvSpPr txBox="1"/>
          <p:nvPr>
            <p:ph idx="1" type="body"/>
          </p:nvPr>
        </p:nvSpPr>
        <p:spPr>
          <a:xfrm>
            <a:off x="0" y="336875"/>
            <a:ext cx="47808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 sz="1300"/>
              <a:t>Training Time Trends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Training times vary across datasets, displayed on a </a:t>
            </a:r>
            <a:r>
              <a:rPr b="1" lang="en" sz="1100"/>
              <a:t>log scale</a:t>
            </a:r>
            <a:r>
              <a:rPr lang="en" sz="1100"/>
              <a:t> for better visualization.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 sz="1300"/>
              <a:t>Dataset-Wise Analysis</a:t>
            </a:r>
            <a:endParaRPr b="1" sz="13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/>
              <a:t>Auto-Sklearn consistently takes longer</a:t>
            </a:r>
            <a:r>
              <a:rPr lang="en" sz="1100"/>
              <a:t> than Hyperopt-Sklearn across all datasets.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/>
              <a:t>43505 (Life Expectancy)</a:t>
            </a:r>
            <a:r>
              <a:rPr lang="en" sz="1100"/>
              <a:t> dataset has the highest training time, especially for Auto-Sklearn.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/>
              <a:t>8 (Liver Disorders) and 531 (Boston Housing)</a:t>
            </a:r>
            <a:r>
              <a:rPr lang="en" sz="1100"/>
              <a:t> have relatively similar training times.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 sz="1300"/>
              <a:t>Model Comparison</a:t>
            </a:r>
            <a:endParaRPr b="1" sz="13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/>
              <a:t>Hyperopt-Sklearn is more computationally efficient</a:t>
            </a:r>
            <a:r>
              <a:rPr lang="en" sz="1100"/>
              <a:t>, requiring significantly less time.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/>
              <a:t>Auto-</a:t>
            </a:r>
            <a:r>
              <a:rPr b="1" lang="en" sz="1100"/>
              <a:t>Sklearn’s </a:t>
            </a:r>
            <a:r>
              <a:rPr b="1" lang="en" sz="1100"/>
              <a:t> longer training time</a:t>
            </a:r>
            <a:r>
              <a:rPr lang="en" sz="1100"/>
              <a:t> may be due to more extensive hyperparameter tuning.</a:t>
            </a:r>
            <a:endParaRPr sz="1100"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  <p:pic>
        <p:nvPicPr>
          <p:cNvPr id="450" name="Google Shape;45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9000" y="518225"/>
            <a:ext cx="4185000" cy="4145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2" name="Google Shape;452;p61"/>
          <p:cNvSpPr txBox="1"/>
          <p:nvPr/>
        </p:nvSpPr>
        <p:spPr>
          <a:xfrm>
            <a:off x="1482075" y="-89600"/>
            <a:ext cx="554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First Part Work: Training Time</a:t>
            </a:r>
            <a:r>
              <a:rPr lang="en" sz="20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rPr>
              <a:t> Analysis</a:t>
            </a:r>
            <a:endParaRPr sz="20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cxnSp>
        <p:nvCxnSpPr>
          <p:cNvPr id="453" name="Google Shape;453;p61"/>
          <p:cNvCxnSpPr/>
          <p:nvPr/>
        </p:nvCxnSpPr>
        <p:spPr>
          <a:xfrm flipH="1" rot="10800000">
            <a:off x="547450" y="330425"/>
            <a:ext cx="81888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rtfolio">
  <a:themeElements>
    <a:clrScheme name="Simple Light">
      <a:dk1>
        <a:srgbClr val="133817"/>
      </a:dk1>
      <a:lt1>
        <a:srgbClr val="E9EBE8"/>
      </a:lt1>
      <a:dk2>
        <a:srgbClr val="C2C7C0"/>
      </a:dk2>
      <a:lt2>
        <a:srgbClr val="EE7630"/>
      </a:lt2>
      <a:accent1>
        <a:srgbClr val="000000"/>
      </a:accent1>
      <a:accent2>
        <a:srgbClr val="931F1D"/>
      </a:accent2>
      <a:accent3>
        <a:srgbClr val="4F7CAC"/>
      </a:accent3>
      <a:accent4>
        <a:srgbClr val="C287E8"/>
      </a:accent4>
      <a:accent5>
        <a:srgbClr val="563635"/>
      </a:accent5>
      <a:accent6>
        <a:srgbClr val="63A46C"/>
      </a:accent6>
      <a:hlink>
        <a:srgbClr val="B744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