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9144000" cy="51435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rIns="0" tIns="0" bIns="0">
            <a:normAutofit/>
          </a:bodyPr>
          <a:p>
            <a:endParaRPr b="0" lang="en-IN" sz="1400" spc="-1" strike="noStrike">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rIns="0" tIns="0" bIns="0" anchor="ctr">
            <a:noAutofit/>
          </a:bodyPr>
          <a:p>
            <a:endParaRPr b="0" lang="en-IN" sz="1400" spc="-1" strike="noStrike">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rIns="0" tIns="0" bIns="0">
            <a:normAutofit/>
          </a:bodyPr>
          <a:p>
            <a:endParaRPr b="0" lang="en-IN" sz="1400" spc="-1" strike="noStrike">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p:spPr>
        <p:txBody>
          <a:bodyPr tIns="91440" bIns="91440" anchor="b">
            <a:normAutofit/>
          </a:bodyPr>
          <a:p>
            <a:r>
              <a:rPr b="0" lang="en-IN" sz="5200" spc="-1" strike="noStrike">
                <a:solidFill>
                  <a:srgbClr val="000000"/>
                </a:solidFill>
                <a:latin typeface="Arial"/>
              </a:rPr>
              <a:t>Click to edit the title text format</a:t>
            </a:r>
            <a:endParaRPr b="0" lang="en-IN" sz="5200" spc="-1" strike="noStrike">
              <a:solidFill>
                <a:srgbClr val="000000"/>
              </a:solidFill>
              <a:latin typeface="Arial"/>
            </a:endParaRPr>
          </a:p>
        </p:txBody>
      </p:sp>
      <p:sp>
        <p:nvSpPr>
          <p:cNvPr id="1" name="PlaceHolder 2"/>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058A62A8-F0BE-41CB-86E4-73F1212E254B}" type="slidenum">
              <a:rPr b="0" lang="en" sz="1000" spc="-1" strike="noStrike">
                <a:solidFill>
                  <a:srgbClr val="595959"/>
                </a:solidFill>
                <a:latin typeface="Arial"/>
                <a:ea typeface="Arial"/>
              </a:rPr>
              <a:t>&lt;number&gt;</a:t>
            </a:fld>
            <a:endParaRPr b="0" lang="en-IN" sz="1000" spc="-1" strike="noStrike">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0000"/>
                </a:solidFill>
                <a:latin typeface="Arial"/>
              </a:rPr>
              <a:t>Fifth Outline Level</a:t>
            </a:r>
            <a:endParaRPr b="0" lang="en-IN"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0000"/>
                </a:solidFill>
                <a:latin typeface="Arial"/>
              </a:rPr>
              <a:t>Sixth Outline Level</a:t>
            </a:r>
            <a:endParaRPr b="0" lang="en-IN"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0000"/>
                </a:solidFill>
                <a:latin typeface="Arial"/>
              </a:rPr>
              <a:t>Seventh Outline Level</a:t>
            </a:r>
            <a:endParaRPr b="0" lang="en-IN"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rmAutofit fontScale="97000"/>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p:spPr>
        <p:txBody>
          <a:bodyPr tIns="91440" bIns="91440">
            <a:norm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rmAutofit/>
          </a:bodyPr>
          <a:p>
            <a:pPr algn="r">
              <a:lnSpc>
                <a:spcPct val="100000"/>
              </a:lnSpc>
              <a:tabLst>
                <a:tab algn="l" pos="0"/>
              </a:tabLst>
            </a:pPr>
            <a:fld id="{6D5A29EF-01E1-4CBC-B9B0-9454955A1705}" type="slidenum">
              <a:rPr b="0" lang="en" sz="1000" spc="-1" strike="noStrike">
                <a:solidFill>
                  <a:srgbClr val="595959"/>
                </a:solidFill>
                <a:latin typeface="Arial"/>
                <a:ea typeface="Arial"/>
              </a:rPr>
              <a:t>&lt;number&gt;</a:t>
            </a:fld>
            <a:endParaRPr b="0" lang="en-IN"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hyperlink" Target="https://colab.research.google.com/corgiredirector?site=https%3A%2F%2Farxiv.org%2Fabs%2F1706.03762" TargetMode="External"/><Relationship Id="rId2" Type="http://schemas.openxmlformats.org/officeDocument/2006/relationships/hyperlink" Target="https://www.youtube.com/watch?v=iDulhoQ2pro" TargetMode="External"/><Relationship Id="rId3" Type="http://schemas.openxmlformats.org/officeDocument/2006/relationships/hyperlink" Target="https://www.youtube.com/watch?v=TQQlZhbC5ps&amp;t=636s" TargetMode="External"/><Relationship Id="rId4"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normAutofit/>
          </a:bodyPr>
          <a:p>
            <a:pPr algn="ctr">
              <a:lnSpc>
                <a:spcPct val="100000"/>
              </a:lnSpc>
              <a:tabLst>
                <a:tab algn="l" pos="0"/>
              </a:tabLst>
            </a:pPr>
            <a:r>
              <a:rPr b="0" lang="en" sz="4310" spc="-1" strike="noStrike">
                <a:solidFill>
                  <a:srgbClr val="000000"/>
                </a:solidFill>
                <a:latin typeface="Arial"/>
                <a:ea typeface="Arial"/>
              </a:rPr>
              <a:t>MACHINE TRANSLATION </a:t>
            </a:r>
            <a:br/>
            <a:r>
              <a:rPr b="0" lang="en" sz="3420" spc="-1" strike="noStrike">
                <a:solidFill>
                  <a:srgbClr val="000000"/>
                </a:solidFill>
                <a:latin typeface="Arial"/>
                <a:ea typeface="Arial"/>
              </a:rPr>
              <a:t>(English to Hindi)</a:t>
            </a:r>
            <a:endParaRPr b="0" lang="en-IN" sz="3420" spc="-1" strike="noStrike">
              <a:solidFill>
                <a:srgbClr val="000000"/>
              </a:solidFill>
              <a:latin typeface="Arial"/>
            </a:endParaRPr>
          </a:p>
        </p:txBody>
      </p:sp>
      <p:sp>
        <p:nvSpPr>
          <p:cNvPr id="79" name="TextShape 2"/>
          <p:cNvSpPr txBox="1"/>
          <p:nvPr/>
        </p:nvSpPr>
        <p:spPr>
          <a:xfrm>
            <a:off x="311760" y="2834280"/>
            <a:ext cx="8520120" cy="2052360"/>
          </a:xfrm>
          <a:prstGeom prst="rect">
            <a:avLst/>
          </a:prstGeom>
          <a:noFill/>
          <a:ln>
            <a:noFill/>
          </a:ln>
        </p:spPr>
        <p:txBody>
          <a:bodyPr tIns="91440" bIns="91440">
            <a:normAutofit fontScale="44000"/>
          </a:bodyPr>
          <a:p>
            <a:pPr algn="ctr">
              <a:lnSpc>
                <a:spcPct val="100000"/>
              </a:lnSpc>
              <a:tabLst>
                <a:tab algn="l" pos="0"/>
              </a:tabLst>
            </a:pPr>
            <a:r>
              <a:rPr b="0" lang="en" sz="2800" spc="-1" strike="noStrike">
                <a:solidFill>
                  <a:srgbClr val="0000ff"/>
                </a:solidFill>
                <a:latin typeface="Arial"/>
                <a:ea typeface="Arial"/>
              </a:rPr>
              <a:t>Team Members  </a:t>
            </a:r>
            <a:endParaRPr b="0" lang="en-IN" sz="2800" spc="-1" strike="noStrike">
              <a:latin typeface="Arial"/>
            </a:endParaRPr>
          </a:p>
          <a:p>
            <a:pPr algn="ctr">
              <a:lnSpc>
                <a:spcPct val="100000"/>
              </a:lnSpc>
              <a:tabLst>
                <a:tab algn="l" pos="0"/>
              </a:tabLst>
            </a:pPr>
            <a:endParaRPr b="0" lang="en-IN" sz="2800" spc="-1" strike="noStrike">
              <a:latin typeface="Arial"/>
            </a:endParaRPr>
          </a:p>
          <a:p>
            <a:pPr algn="ctr">
              <a:lnSpc>
                <a:spcPct val="100000"/>
              </a:lnSpc>
              <a:tabLst>
                <a:tab algn="l" pos="0"/>
              </a:tabLst>
            </a:pPr>
            <a:r>
              <a:rPr b="0" lang="en" sz="2800" spc="-1" strike="noStrike">
                <a:solidFill>
                  <a:srgbClr val="0000ff"/>
                </a:solidFill>
                <a:latin typeface="Arial"/>
                <a:ea typeface="Arial"/>
              </a:rPr>
              <a:t>Yash Sunil Sadhwan </a:t>
            </a:r>
            <a:endParaRPr b="0" lang="en-IN" sz="2800" spc="-1" strike="noStrike">
              <a:latin typeface="Arial"/>
            </a:endParaRPr>
          </a:p>
          <a:p>
            <a:pPr algn="ctr">
              <a:lnSpc>
                <a:spcPct val="100000"/>
              </a:lnSpc>
              <a:tabLst>
                <a:tab algn="l" pos="0"/>
              </a:tabLst>
            </a:pPr>
            <a:r>
              <a:rPr b="0" lang="en" sz="2800" spc="-1" strike="noStrike">
                <a:solidFill>
                  <a:srgbClr val="0000ff"/>
                </a:solidFill>
                <a:latin typeface="Arial"/>
                <a:ea typeface="Arial"/>
              </a:rPr>
              <a:t>Swapnil Bhattacharyya </a:t>
            </a:r>
            <a:endParaRPr b="0" lang="en-IN" sz="2800" spc="-1" strike="noStrike">
              <a:latin typeface="Arial"/>
            </a:endParaRPr>
          </a:p>
          <a:p>
            <a:pPr algn="ctr">
              <a:lnSpc>
                <a:spcPct val="100000"/>
              </a:lnSpc>
              <a:tabLst>
                <a:tab algn="l" pos="0"/>
              </a:tabLst>
            </a:pPr>
            <a:r>
              <a:rPr b="0" lang="en" sz="2800" spc="-1" strike="noStrike">
                <a:solidFill>
                  <a:srgbClr val="0000ff"/>
                </a:solidFill>
                <a:latin typeface="Arial"/>
                <a:ea typeface="Arial"/>
              </a:rPr>
              <a:t>Ujjwal Sharma </a:t>
            </a:r>
            <a:endParaRPr b="0" lang="en-IN" sz="2800" spc="-1" strike="noStrike">
              <a:latin typeface="Arial"/>
            </a:endParaRPr>
          </a:p>
          <a:p>
            <a:pPr algn="ctr">
              <a:lnSpc>
                <a:spcPct val="100000"/>
              </a:lnSpc>
              <a:tabLst>
                <a:tab algn="l" pos="0"/>
              </a:tabLst>
            </a:pPr>
            <a:r>
              <a:rPr b="0" lang="en" sz="2800" spc="-1" strike="noStrike">
                <a:solidFill>
                  <a:srgbClr val="0000ff"/>
                </a:solidFill>
                <a:latin typeface="Arial"/>
                <a:ea typeface="Arial"/>
              </a:rPr>
              <a:t>Saral Sureka </a:t>
            </a:r>
            <a:endParaRPr b="0" lang="en-IN" sz="2800" spc="-1" strike="noStrike">
              <a:latin typeface="Arial"/>
            </a:endParaRPr>
          </a:p>
          <a:p>
            <a:pPr algn="ctr">
              <a:lnSpc>
                <a:spcPct val="100000"/>
              </a:lnSpc>
              <a:tabLst>
                <a:tab algn="l" pos="0"/>
              </a:tabLst>
            </a:pPr>
            <a:r>
              <a:rPr b="0" lang="en" sz="2800" spc="-1" strike="noStrike">
                <a:solidFill>
                  <a:srgbClr val="0000ff"/>
                </a:solidFill>
                <a:latin typeface="Arial"/>
                <a:ea typeface="Arial"/>
              </a:rPr>
              <a:t>Trivikram Vidya Umanath </a:t>
            </a:r>
            <a:endParaRPr b="0" lang="en-IN" sz="2800" spc="-1" strike="noStrike">
              <a:latin typeface="Arial"/>
            </a:endParaRPr>
          </a:p>
          <a:p>
            <a:pPr algn="ctr">
              <a:lnSpc>
                <a:spcPct val="100000"/>
              </a:lnSpc>
              <a:tabLst>
                <a:tab algn="l" pos="0"/>
              </a:tabLst>
            </a:pPr>
            <a:r>
              <a:rPr b="0" lang="en" sz="2800" spc="-1" strike="noStrike">
                <a:solidFill>
                  <a:srgbClr val="0000ff"/>
                </a:solidFill>
                <a:latin typeface="Arial"/>
                <a:ea typeface="Arial"/>
              </a:rPr>
              <a:t>Sneha Oram </a:t>
            </a:r>
            <a:endParaRPr b="0" lang="en-IN" sz="2800" spc="-1" strike="noStrike">
              <a:latin typeface="Arial"/>
            </a:endParaRPr>
          </a:p>
          <a:p>
            <a:pPr algn="ctr">
              <a:lnSpc>
                <a:spcPct val="100000"/>
              </a:lnSpc>
              <a:tabLst>
                <a:tab algn="l" pos="0"/>
              </a:tabLst>
            </a:pPr>
            <a:endParaRPr b="0" lang="en-IN" sz="2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n" sz="2800" spc="-1" strike="noStrike">
                <a:solidFill>
                  <a:srgbClr val="000000"/>
                </a:solidFill>
                <a:latin typeface="Arial"/>
                <a:ea typeface="Arial"/>
              </a:rPr>
              <a:t>BLEU scores</a:t>
            </a:r>
            <a:endParaRPr b="0" lang="en-IN" sz="2800" spc="-1" strike="noStrike">
              <a:solidFill>
                <a:srgbClr val="000000"/>
              </a:solidFill>
              <a:latin typeface="Arial"/>
            </a:endParaRPr>
          </a:p>
        </p:txBody>
      </p:sp>
      <p:graphicFrame>
        <p:nvGraphicFramePr>
          <p:cNvPr id="101" name="Table 2"/>
          <p:cNvGraphicFramePr/>
          <p:nvPr/>
        </p:nvGraphicFramePr>
        <p:xfrm>
          <a:off x="928800" y="1284120"/>
          <a:ext cx="5464440" cy="2223000"/>
        </p:xfrm>
        <a:graphic>
          <a:graphicData uri="http://schemas.openxmlformats.org/drawingml/2006/table">
            <a:tbl>
              <a:tblPr/>
              <a:tblGrid>
                <a:gridCol w="1366200"/>
                <a:gridCol w="1366200"/>
                <a:gridCol w="1366200"/>
                <a:gridCol w="1366200"/>
              </a:tblGrid>
              <a:tr h="476640">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Model/n-gram</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1-gram</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2-gram</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n-gram</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Transformer(200k)</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0.15(appr.)</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0.06 (appr.)</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0.01 (appr.)</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Transformer(250k)</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0.166 (appr.)</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0.0736 (appr.)</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0.0125 (appr.)</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r h="582120">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Transformer(300k)</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0.168 (appr.)</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0.0749 (appr.)</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lIns="91080" rIns="91080" tIns="91080" bIns="91080">
                      <a:noAutofit/>
                    </a:bodyPr>
                    <a:p>
                      <a:pPr>
                        <a:lnSpc>
                          <a:spcPct val="100000"/>
                        </a:lnSpc>
                        <a:tabLst>
                          <a:tab algn="l" pos="0"/>
                        </a:tabLst>
                      </a:pPr>
                      <a:r>
                        <a:rPr b="0" lang="en" sz="1400" spc="-1" strike="noStrike">
                          <a:solidFill>
                            <a:srgbClr val="0000ff"/>
                          </a:solidFill>
                          <a:latin typeface="Arial"/>
                          <a:ea typeface="Arial"/>
                        </a:rPr>
                        <a:t>0.0125 (appr.)</a:t>
                      </a:r>
                      <a:endParaRPr b="0" lang="en-IN" sz="1400" spc="-1" strike="noStrike">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r>
            </a:tbl>
          </a:graphicData>
        </a:graphic>
      </p:graphicFrame>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n" sz="2800" spc="-1" strike="noStrike">
                <a:solidFill>
                  <a:srgbClr val="000000"/>
                </a:solidFill>
                <a:latin typeface="Arial"/>
                <a:ea typeface="Arial"/>
              </a:rPr>
              <a:t>Deployment and Interface</a:t>
            </a:r>
            <a:endParaRPr b="0" lang="en-IN" sz="2800" spc="-1" strike="noStrike">
              <a:solidFill>
                <a:srgbClr val="000000"/>
              </a:solidFill>
              <a:latin typeface="Arial"/>
            </a:endParaRPr>
          </a:p>
        </p:txBody>
      </p:sp>
      <p:sp>
        <p:nvSpPr>
          <p:cNvPr id="103" name="TextShape 2"/>
          <p:cNvSpPr txBox="1"/>
          <p:nvPr/>
        </p:nvSpPr>
        <p:spPr>
          <a:xfrm>
            <a:off x="311760" y="1116360"/>
            <a:ext cx="8520120" cy="3529440"/>
          </a:xfrm>
          <a:prstGeom prst="rect">
            <a:avLst/>
          </a:prstGeom>
          <a:noFill/>
          <a:ln>
            <a:noFill/>
          </a:ln>
        </p:spPr>
        <p:txBody>
          <a:bodyPr tIns="91440" bIns="91440">
            <a:noAutofit/>
          </a:bodyPr>
          <a:p>
            <a:pPr>
              <a:lnSpc>
                <a:spcPct val="95000"/>
              </a:lnSpc>
              <a:tabLst>
                <a:tab algn="l" pos="0"/>
              </a:tabLst>
            </a:pPr>
            <a:r>
              <a:rPr b="0" lang="en" sz="1840" spc="-1" strike="noStrike">
                <a:solidFill>
                  <a:srgbClr val="0000ff"/>
                </a:solidFill>
                <a:latin typeface="Arial"/>
                <a:ea typeface="Arial"/>
              </a:rPr>
              <a:t>We also made a interface (web application).</a:t>
            </a:r>
            <a:endParaRPr b="0" lang="en-IN" sz="1840" spc="-1" strike="noStrike">
              <a:solidFill>
                <a:srgbClr val="000000"/>
              </a:solidFill>
              <a:latin typeface="Arial"/>
            </a:endParaRPr>
          </a:p>
          <a:p>
            <a:pPr>
              <a:lnSpc>
                <a:spcPct val="95000"/>
              </a:lnSpc>
              <a:spcBef>
                <a:spcPts val="1199"/>
              </a:spcBef>
              <a:tabLst>
                <a:tab algn="l" pos="0"/>
              </a:tabLst>
            </a:pPr>
            <a:r>
              <a:rPr b="0" lang="en" sz="1840" spc="-1" strike="noStrike">
                <a:solidFill>
                  <a:srgbClr val="0000ff"/>
                </a:solidFill>
                <a:latin typeface="Arial"/>
                <a:ea typeface="Arial"/>
              </a:rPr>
              <a:t>You can select from different models to fetch the translation</a:t>
            </a:r>
            <a:endParaRPr b="0" lang="en-IN" sz="1840" spc="-1" strike="noStrike">
              <a:solidFill>
                <a:srgbClr val="000000"/>
              </a:solidFill>
              <a:latin typeface="Arial"/>
            </a:endParaRPr>
          </a:p>
          <a:p>
            <a:pPr>
              <a:lnSpc>
                <a:spcPct val="95000"/>
              </a:lnSpc>
              <a:spcBef>
                <a:spcPts val="1199"/>
              </a:spcBef>
              <a:spcAft>
                <a:spcPts val="1199"/>
              </a:spcAft>
              <a:tabLst>
                <a:tab algn="l" pos="0"/>
              </a:tabLst>
            </a:pPr>
            <a:endParaRPr b="0" lang="en-IN" sz="1840" spc="-1" strike="noStrike">
              <a:solidFill>
                <a:srgbClr val="000000"/>
              </a:solidFill>
              <a:latin typeface="Arial"/>
            </a:endParaRPr>
          </a:p>
        </p:txBody>
      </p:sp>
      <p:pic>
        <p:nvPicPr>
          <p:cNvPr id="104" name="Google Shape;120;p23" descr=""/>
          <p:cNvPicPr/>
          <p:nvPr/>
        </p:nvPicPr>
        <p:blipFill>
          <a:blip r:embed="rId1"/>
          <a:stretch/>
        </p:blipFill>
        <p:spPr>
          <a:xfrm>
            <a:off x="311760" y="2051640"/>
            <a:ext cx="4259880" cy="2750400"/>
          </a:xfrm>
          <a:prstGeom prst="rect">
            <a:avLst/>
          </a:prstGeom>
          <a:ln>
            <a:noFill/>
          </a:ln>
        </p:spPr>
      </p:pic>
      <p:pic>
        <p:nvPicPr>
          <p:cNvPr id="105" name="Google Shape;121;p23" descr=""/>
          <p:cNvPicPr/>
          <p:nvPr/>
        </p:nvPicPr>
        <p:blipFill>
          <a:blip r:embed="rId2"/>
          <a:stretch/>
        </p:blipFill>
        <p:spPr>
          <a:xfrm>
            <a:off x="4572000" y="2051640"/>
            <a:ext cx="4097880" cy="275040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n" sz="2800" spc="-1" strike="noStrike">
                <a:solidFill>
                  <a:srgbClr val="000000"/>
                </a:solidFill>
                <a:latin typeface="Arial"/>
                <a:ea typeface="Arial"/>
              </a:rPr>
              <a:t>RELATED WORKS</a:t>
            </a:r>
            <a:endParaRPr b="0" lang="en-IN" sz="2800" spc="-1" strike="noStrike">
              <a:solidFill>
                <a:srgbClr val="000000"/>
              </a:solidFill>
              <a:latin typeface="Arial"/>
            </a:endParaRPr>
          </a:p>
        </p:txBody>
      </p:sp>
      <p:sp>
        <p:nvSpPr>
          <p:cNvPr id="107" name="TextShape 2"/>
          <p:cNvSpPr txBox="1"/>
          <p:nvPr/>
        </p:nvSpPr>
        <p:spPr>
          <a:xfrm>
            <a:off x="311760" y="1152360"/>
            <a:ext cx="8520120" cy="3416040"/>
          </a:xfrm>
          <a:prstGeom prst="rect">
            <a:avLst/>
          </a:prstGeom>
          <a:noFill/>
          <a:ln>
            <a:noFill/>
          </a:ln>
        </p:spPr>
        <p:txBody>
          <a:bodyPr tIns="91440" bIns="91440">
            <a:normAutofit/>
          </a:bodyPr>
          <a:p>
            <a:pPr marL="457200" indent="-342720">
              <a:lnSpc>
                <a:spcPct val="115000"/>
              </a:lnSpc>
              <a:buClr>
                <a:srgbClr val="0000ff"/>
              </a:buClr>
              <a:buFont typeface="Arial"/>
              <a:buAutoNum type="arabicParenR"/>
            </a:pPr>
            <a:r>
              <a:rPr b="0" lang="en" sz="1800" spc="-1" strike="noStrike">
                <a:solidFill>
                  <a:srgbClr val="0000ff"/>
                </a:solidFill>
                <a:latin typeface="Arial"/>
                <a:ea typeface="Arial"/>
              </a:rPr>
              <a:t>J. Nair, K. A. Krishnan and R. Deetha, "An efficient English to Hindi machine translation system using hybrid mechanism," 2016 International Conference on Advances in Computing, Communications and Informatics (ICACCI), Jaipur, India, 2016, pp. 2109-2113, doi: 10.1109/ICACCI.2016.7732363.</a:t>
            </a:r>
            <a:endParaRPr b="0" lang="en-IN" sz="1800" spc="-1" strike="noStrike">
              <a:solidFill>
                <a:srgbClr val="000000"/>
              </a:solidFill>
              <a:latin typeface="Arial"/>
            </a:endParaRPr>
          </a:p>
          <a:p>
            <a:pPr marL="457200" indent="-342720">
              <a:lnSpc>
                <a:spcPct val="115000"/>
              </a:lnSpc>
              <a:buClr>
                <a:srgbClr val="0000ff"/>
              </a:buClr>
              <a:buFont typeface="Arial"/>
              <a:buAutoNum type="arabicParenR"/>
            </a:pPr>
            <a:r>
              <a:rPr b="0" lang="en" sz="1800" spc="-1" strike="noStrike">
                <a:solidFill>
                  <a:srgbClr val="0000ff"/>
                </a:solidFill>
                <a:latin typeface="Arial"/>
                <a:ea typeface="Arial"/>
              </a:rPr>
              <a:t>S. Saini and V. Sahula, "Neural Machine Translation for English to Hindi," 2018 Fourth International Conference on Information Retrieval and Knowledge Management (CAMP), Kota Kinabalu, Malaysia, 2018, pp. 1-6, doi: 10.1109/INFRKM.2018.8464781.</a:t>
            </a:r>
            <a:endParaRPr b="0" lang="en-IN" sz="1800" spc="-1" strike="noStrike">
              <a:solidFill>
                <a:srgbClr val="000000"/>
              </a:solidFill>
              <a:latin typeface="Arial"/>
            </a:endParaRPr>
          </a:p>
          <a:p>
            <a:pPr>
              <a:lnSpc>
                <a:spcPct val="115000"/>
              </a:lnSpc>
              <a:spcBef>
                <a:spcPts val="1199"/>
              </a:spcBef>
              <a:spcAft>
                <a:spcPts val="1199"/>
              </a:spcAft>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n" sz="2800" spc="-1" strike="noStrike">
                <a:solidFill>
                  <a:srgbClr val="000000"/>
                </a:solidFill>
                <a:latin typeface="Arial"/>
                <a:ea typeface="Arial"/>
              </a:rPr>
              <a:t>CONCLUSION</a:t>
            </a:r>
            <a:endParaRPr b="0" lang="en-IN" sz="2800" spc="-1" strike="noStrike">
              <a:solidFill>
                <a:srgbClr val="000000"/>
              </a:solidFill>
              <a:latin typeface="Arial"/>
            </a:endParaRPr>
          </a:p>
        </p:txBody>
      </p:sp>
      <p:sp>
        <p:nvSpPr>
          <p:cNvPr id="109" name="TextShape 2"/>
          <p:cNvSpPr txBox="1"/>
          <p:nvPr/>
        </p:nvSpPr>
        <p:spPr>
          <a:xfrm>
            <a:off x="311760" y="1152360"/>
            <a:ext cx="8520120" cy="3416040"/>
          </a:xfrm>
          <a:prstGeom prst="rect">
            <a:avLst/>
          </a:prstGeom>
          <a:noFill/>
          <a:ln>
            <a:noFill/>
          </a:ln>
        </p:spPr>
        <p:txBody>
          <a:bodyPr tIns="91440" bIns="91440">
            <a:normAutofit fontScale="61000"/>
          </a:bodyPr>
          <a:p>
            <a:pPr>
              <a:lnSpc>
                <a:spcPct val="115000"/>
              </a:lnSpc>
              <a:tabLst>
                <a:tab algn="l" pos="0"/>
              </a:tabLst>
            </a:pPr>
            <a:r>
              <a:rPr b="0" lang="en" sz="1800" spc="-1" strike="noStrike">
                <a:solidFill>
                  <a:srgbClr val="0000ff"/>
                </a:solidFill>
                <a:latin typeface="Arial"/>
                <a:ea typeface="Arial"/>
              </a:rPr>
              <a:t>Due to limited data and lack of huge compute support for machine translation, using RNNs and transformers, our models performed well enough on training sentences while it performed quite inaccurately on different sentences.</a:t>
            </a:r>
            <a:endParaRPr b="0" lang="en-IN"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0000ff"/>
                </a:solidFill>
                <a:latin typeface="Arial"/>
                <a:ea typeface="Arial"/>
              </a:rPr>
              <a:t>We noticed that the RNN models that were trained by “Teacher Forcing” were learning the correct english words but diverged a lot, this is somewhat controlled by incorporating attention mechanisms</a:t>
            </a:r>
            <a:endParaRPr b="0" lang="en-IN"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0000ff"/>
                </a:solidFill>
                <a:latin typeface="Arial"/>
                <a:ea typeface="Arial"/>
              </a:rPr>
              <a:t>Transformers performed much better than the RNN models on the same dataset and we were able to train on more data while having approximately the same training time.</a:t>
            </a:r>
            <a:endParaRPr b="0" lang="en-IN"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0000ff"/>
                </a:solidFill>
                <a:latin typeface="Arial"/>
                <a:ea typeface="Arial"/>
              </a:rPr>
              <a:t>Overall we tried to perform a study of how different models perform on same datasets and similar prompts.</a:t>
            </a:r>
            <a:endParaRPr b="0" lang="en-IN" sz="1800" spc="-1" strike="noStrike">
              <a:solidFill>
                <a:srgbClr val="000000"/>
              </a:solidFill>
              <a:latin typeface="Arial"/>
            </a:endParaRPr>
          </a:p>
          <a:p>
            <a:pPr>
              <a:lnSpc>
                <a:spcPct val="115000"/>
              </a:lnSpc>
              <a:spcBef>
                <a:spcPts val="1199"/>
              </a:spcBef>
              <a:spcAft>
                <a:spcPts val="1199"/>
              </a:spcAft>
              <a:tabLst>
                <a:tab algn="l" pos="0"/>
              </a:tabLst>
            </a:pPr>
            <a:r>
              <a:rPr b="0" lang="en" sz="1800" spc="-1" strike="noStrike">
                <a:solidFill>
                  <a:srgbClr val="0000ff"/>
                </a:solidFill>
                <a:latin typeface="Arial"/>
                <a:ea typeface="Arial"/>
              </a:rPr>
              <a:t>We also deployed the model ( made a web application for translation ) using Flask .</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n" sz="2800" spc="-1" strike="noStrike">
                <a:solidFill>
                  <a:srgbClr val="000000"/>
                </a:solidFill>
                <a:latin typeface="Arial"/>
                <a:ea typeface="Arial"/>
              </a:rPr>
              <a:t>WORK SPLIT UP AMONG TEAM MEMBERS</a:t>
            </a:r>
            <a:endParaRPr b="0" lang="en-IN" sz="2800" spc="-1" strike="noStrike">
              <a:solidFill>
                <a:srgbClr val="000000"/>
              </a:solidFill>
              <a:latin typeface="Arial"/>
            </a:endParaRPr>
          </a:p>
        </p:txBody>
      </p:sp>
      <p:sp>
        <p:nvSpPr>
          <p:cNvPr id="111" name="TextShape 2"/>
          <p:cNvSpPr txBox="1"/>
          <p:nvPr/>
        </p:nvSpPr>
        <p:spPr>
          <a:xfrm>
            <a:off x="311760" y="1152360"/>
            <a:ext cx="8520120" cy="3416040"/>
          </a:xfrm>
          <a:prstGeom prst="rect">
            <a:avLst/>
          </a:prstGeom>
          <a:noFill/>
          <a:ln>
            <a:noFill/>
          </a:ln>
        </p:spPr>
        <p:txBody>
          <a:bodyPr tIns="91440" bIns="91440">
            <a:normAutofit/>
          </a:bodyPr>
          <a:p>
            <a:pPr>
              <a:lnSpc>
                <a:spcPct val="115000"/>
              </a:lnSpc>
              <a:tabLst>
                <a:tab algn="l" pos="0"/>
              </a:tabLst>
            </a:pPr>
            <a:r>
              <a:rPr b="0" lang="en" sz="1800" spc="-1" strike="noStrike">
                <a:solidFill>
                  <a:srgbClr val="0000ff"/>
                </a:solidFill>
                <a:latin typeface="Arial"/>
                <a:ea typeface="Arial"/>
              </a:rPr>
              <a:t>There was no strict division of tasks everyone contributed almost equally in training and reporting.The following areas are where contributions were more by the members:-</a:t>
            </a:r>
            <a:endParaRPr b="0" lang="en-IN" sz="1800" spc="-1" strike="noStrike">
              <a:solidFill>
                <a:srgbClr val="000000"/>
              </a:solidFill>
              <a:latin typeface="Arial"/>
            </a:endParaRPr>
          </a:p>
          <a:p>
            <a:pPr marL="457200" indent="-342720">
              <a:lnSpc>
                <a:spcPct val="115000"/>
              </a:lnSpc>
              <a:spcBef>
                <a:spcPts val="1199"/>
              </a:spcBef>
              <a:buClr>
                <a:srgbClr val="0000ff"/>
              </a:buClr>
              <a:buFont typeface="Arial"/>
              <a:buAutoNum type="arabicParenR"/>
              <a:tabLst>
                <a:tab algn="l" pos="0"/>
              </a:tabLst>
            </a:pPr>
            <a:r>
              <a:rPr b="0" lang="en" sz="1800" spc="-1" strike="noStrike">
                <a:solidFill>
                  <a:srgbClr val="0000ff"/>
                </a:solidFill>
                <a:latin typeface="Arial"/>
                <a:ea typeface="Arial"/>
              </a:rPr>
              <a:t>Coding, training models and analysis:-Ujjwal Sharma, Swapnil Bhattacharyya, Saral Sureka and Yash Sadhwan.</a:t>
            </a:r>
            <a:endParaRPr b="0" lang="en-IN" sz="1800" spc="-1" strike="noStrike">
              <a:solidFill>
                <a:srgbClr val="000000"/>
              </a:solidFill>
              <a:latin typeface="Arial"/>
            </a:endParaRPr>
          </a:p>
          <a:p>
            <a:pPr marL="457200" indent="-342720">
              <a:lnSpc>
                <a:spcPct val="115000"/>
              </a:lnSpc>
              <a:buClr>
                <a:srgbClr val="0000ff"/>
              </a:buClr>
              <a:buFont typeface="Arial"/>
              <a:buAutoNum type="arabicParenR"/>
              <a:tabLst>
                <a:tab algn="l" pos="0"/>
              </a:tabLst>
            </a:pPr>
            <a:r>
              <a:rPr b="0" lang="en" sz="1800" spc="-1" strike="noStrike">
                <a:solidFill>
                  <a:srgbClr val="0000ff"/>
                </a:solidFill>
                <a:latin typeface="Arial"/>
                <a:ea typeface="Arial"/>
              </a:rPr>
              <a:t>Reports, PPT, code survey, paper reading and team management:-Sneha Oram and Trivikram Vidhya Umanath</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n" sz="2800" spc="-1" strike="noStrike">
                <a:solidFill>
                  <a:srgbClr val="000000"/>
                </a:solidFill>
                <a:latin typeface="Arial"/>
                <a:ea typeface="Arial"/>
              </a:rPr>
              <a:t>REFERENCES / LIBRARIES</a:t>
            </a:r>
            <a:endParaRPr b="0" lang="en-IN" sz="2800" spc="-1" strike="noStrike">
              <a:solidFill>
                <a:srgbClr val="000000"/>
              </a:solidFill>
              <a:latin typeface="Arial"/>
            </a:endParaRPr>
          </a:p>
        </p:txBody>
      </p:sp>
      <p:sp>
        <p:nvSpPr>
          <p:cNvPr id="113" name="TextShape 2"/>
          <p:cNvSpPr txBox="1"/>
          <p:nvPr/>
        </p:nvSpPr>
        <p:spPr>
          <a:xfrm>
            <a:off x="311760" y="1152360"/>
            <a:ext cx="8520120" cy="3416040"/>
          </a:xfrm>
          <a:prstGeom prst="rect">
            <a:avLst/>
          </a:prstGeom>
          <a:noFill/>
          <a:ln>
            <a:noFill/>
          </a:ln>
        </p:spPr>
        <p:txBody>
          <a:bodyPr tIns="91440" bIns="91440">
            <a:normAutofit fontScale="83000"/>
          </a:bodyPr>
          <a:p>
            <a:pPr marL="457200" indent="-322200">
              <a:lnSpc>
                <a:spcPct val="115000"/>
              </a:lnSpc>
              <a:buClr>
                <a:srgbClr val="0000ff"/>
              </a:buClr>
              <a:buFont typeface="Arial"/>
              <a:buAutoNum type="arabicPeriod"/>
            </a:pPr>
            <a:r>
              <a:rPr b="0" lang="en" sz="1600" spc="-1" strike="noStrike">
                <a:solidFill>
                  <a:srgbClr val="0000ff"/>
                </a:solidFill>
                <a:latin typeface="Arial"/>
                <a:ea typeface="Arial"/>
              </a:rPr>
              <a:t>Kyunghyun Cho, Dzmitry Bahdanau, Fethi Bougarehttps: "Learning Phrase Representations using RNN Encoder–Decoder for Statistical Machine Translation". </a:t>
            </a:r>
            <a:endParaRPr b="0" lang="en-IN" sz="1600" spc="-1" strike="noStrike">
              <a:solidFill>
                <a:srgbClr val="000000"/>
              </a:solidFill>
              <a:latin typeface="Arial"/>
            </a:endParaRPr>
          </a:p>
          <a:p>
            <a:pPr marL="457200" indent="-322200">
              <a:lnSpc>
                <a:spcPct val="115000"/>
              </a:lnSpc>
              <a:buClr>
                <a:srgbClr val="0000ff"/>
              </a:buClr>
              <a:buFont typeface="Arial"/>
              <a:buAutoNum type="arabicPeriod"/>
            </a:pPr>
            <a:r>
              <a:rPr b="0" lang="en" sz="1600" spc="-1" strike="noStrike">
                <a:solidFill>
                  <a:srgbClr val="0000ff"/>
                </a:solidFill>
                <a:latin typeface="Arial"/>
                <a:ea typeface="Arial"/>
              </a:rPr>
              <a:t>Ilya Sutskever, Oriol Vinyals, Quoc V. Le. "Sequence to Sequence Learning with Neural Networks".</a:t>
            </a:r>
            <a:endParaRPr b="0" lang="en-IN" sz="1600" spc="-1" strike="noStrike">
              <a:solidFill>
                <a:srgbClr val="000000"/>
              </a:solidFill>
              <a:latin typeface="Arial"/>
            </a:endParaRPr>
          </a:p>
          <a:p>
            <a:pPr marL="457200" indent="-322200">
              <a:lnSpc>
                <a:spcPct val="115000"/>
              </a:lnSpc>
              <a:buClr>
                <a:srgbClr val="0000ff"/>
              </a:buClr>
              <a:buFont typeface="Arial"/>
              <a:buAutoNum type="arabicPeriod"/>
            </a:pPr>
            <a:r>
              <a:rPr b="0" lang="en" sz="1600" spc="-1" strike="noStrike">
                <a:solidFill>
                  <a:srgbClr val="0000ff"/>
                </a:solidFill>
                <a:latin typeface="Arial"/>
                <a:ea typeface="Arial"/>
              </a:rPr>
              <a:t>Dzmitry Bahdanau, KyungHyun Cho Yoshua Bengio. "NEURAL MACHINE TRANSLATION BY JOINTLY LEARNING TO ALIGN AND TRANSLATE". </a:t>
            </a:r>
            <a:endParaRPr b="0" lang="en-IN" sz="1600" spc="-1" strike="noStrike">
              <a:solidFill>
                <a:srgbClr val="000000"/>
              </a:solidFill>
              <a:latin typeface="Arial"/>
            </a:endParaRPr>
          </a:p>
          <a:p>
            <a:pPr marL="457200" indent="-322200">
              <a:lnSpc>
                <a:spcPct val="115000"/>
              </a:lnSpc>
              <a:buClr>
                <a:srgbClr val="0000ff"/>
              </a:buClr>
              <a:buFont typeface="Arial"/>
              <a:buAutoNum type="arabicPeriod"/>
            </a:pPr>
            <a:r>
              <a:rPr b="0" lang="en" sz="1600" spc="-1" strike="noStrike">
                <a:solidFill>
                  <a:srgbClr val="0000ff"/>
                </a:solidFill>
                <a:latin typeface="Arial"/>
                <a:ea typeface="Arial"/>
              </a:rPr>
              <a:t>Ashish Vaswani, Noam Shazeer, Niki Parmar, Jakob Uszkoreit, Llion Jones, Aidan N. Gomez, Łukasz Kaiser, Illia Polosukhin. "Attention Is All You Need".</a:t>
            </a:r>
            <a:endParaRPr b="0" lang="en-IN" sz="1600" spc="-1" strike="noStrike">
              <a:solidFill>
                <a:srgbClr val="000000"/>
              </a:solidFill>
              <a:latin typeface="Arial"/>
            </a:endParaRPr>
          </a:p>
          <a:p>
            <a:pPr marL="457200" indent="-322200">
              <a:lnSpc>
                <a:spcPct val="115000"/>
              </a:lnSpc>
              <a:buClr>
                <a:srgbClr val="0000ff"/>
              </a:buClr>
              <a:buFont typeface="Arial"/>
              <a:buAutoNum type="arabicPeriod"/>
            </a:pPr>
            <a:r>
              <a:rPr b="0" lang="en" sz="1600" spc="-1" strike="noStrike">
                <a:solidFill>
                  <a:srgbClr val="0000ff"/>
                </a:solidFill>
                <a:latin typeface="Arial"/>
                <a:ea typeface="Arial"/>
              </a:rPr>
              <a:t>Library Used</a:t>
            </a:r>
            <a:endParaRPr b="0" lang="en-IN" sz="1600" spc="-1" strike="noStrike">
              <a:solidFill>
                <a:srgbClr val="000000"/>
              </a:solidFill>
              <a:latin typeface="Arial"/>
            </a:endParaRPr>
          </a:p>
          <a:p>
            <a:pPr lvl="1" marL="914400" indent="-322200">
              <a:lnSpc>
                <a:spcPct val="115000"/>
              </a:lnSpc>
              <a:buClr>
                <a:srgbClr val="0000ff"/>
              </a:buClr>
              <a:buFont typeface="Arial"/>
              <a:buAutoNum type="alphaLcPeriod"/>
            </a:pPr>
            <a:r>
              <a:rPr b="0" lang="en" sz="1600" spc="-1" strike="noStrike">
                <a:solidFill>
                  <a:srgbClr val="0000ff"/>
                </a:solidFill>
                <a:latin typeface="Arial"/>
                <a:ea typeface="Arial"/>
              </a:rPr>
              <a:t>Pytorch</a:t>
            </a:r>
            <a:endParaRPr b="0" lang="en-IN" sz="1600" spc="-1" strike="noStrike">
              <a:solidFill>
                <a:srgbClr val="000000"/>
              </a:solidFill>
              <a:latin typeface="Arial"/>
            </a:endParaRPr>
          </a:p>
          <a:p>
            <a:pPr lvl="1" marL="914400" indent="-322200">
              <a:lnSpc>
                <a:spcPct val="115000"/>
              </a:lnSpc>
              <a:buClr>
                <a:srgbClr val="0000ff"/>
              </a:buClr>
              <a:buFont typeface="Arial"/>
              <a:buAutoNum type="alphaLcPeriod"/>
            </a:pPr>
            <a:r>
              <a:rPr b="0" lang="en" sz="1600" spc="-1" strike="noStrike">
                <a:solidFill>
                  <a:srgbClr val="0000ff"/>
                </a:solidFill>
                <a:latin typeface="Arial"/>
                <a:ea typeface="Arial"/>
              </a:rPr>
              <a:t>Nltk</a:t>
            </a:r>
            <a:endParaRPr b="0" lang="en-IN" sz="1600" spc="-1" strike="noStrike">
              <a:solidFill>
                <a:srgbClr val="000000"/>
              </a:solidFill>
              <a:latin typeface="Arial"/>
            </a:endParaRPr>
          </a:p>
          <a:p>
            <a:pPr lvl="1" marL="914400" indent="-322200">
              <a:lnSpc>
                <a:spcPct val="115000"/>
              </a:lnSpc>
              <a:buClr>
                <a:srgbClr val="0000ff"/>
              </a:buClr>
              <a:buFont typeface="Arial"/>
              <a:buAutoNum type="alphaLcPeriod"/>
            </a:pPr>
            <a:r>
              <a:rPr b="0" lang="en" sz="1600" spc="-1" strike="noStrike">
                <a:solidFill>
                  <a:srgbClr val="0000ff"/>
                </a:solidFill>
                <a:latin typeface="Arial"/>
                <a:ea typeface="Arial"/>
              </a:rPr>
              <a:t>Matplotlib</a:t>
            </a:r>
            <a:endParaRPr b="0" lang="en-IN" sz="1600" spc="-1" strike="noStrike">
              <a:solidFill>
                <a:srgbClr val="000000"/>
              </a:solidFill>
              <a:latin typeface="Arial"/>
            </a:endParaRPr>
          </a:p>
          <a:p>
            <a:pPr lvl="1" marL="914400" indent="-322200">
              <a:lnSpc>
                <a:spcPct val="115000"/>
              </a:lnSpc>
              <a:buClr>
                <a:srgbClr val="0000ff"/>
              </a:buClr>
              <a:buFont typeface="Arial"/>
              <a:buAutoNum type="alphaLcPeriod"/>
            </a:pPr>
            <a:r>
              <a:rPr b="0" lang="en" sz="1600" spc="-1" strike="noStrike">
                <a:solidFill>
                  <a:srgbClr val="0000ff"/>
                </a:solidFill>
                <a:latin typeface="Arial"/>
                <a:ea typeface="Arial"/>
              </a:rPr>
              <a:t>Datasets ( for downloading IITB corpus )</a:t>
            </a:r>
            <a:endParaRPr b="0" lang="en-IN" sz="1600" spc="-1" strike="noStrike">
              <a:solidFill>
                <a:srgbClr val="000000"/>
              </a:solidFill>
              <a:latin typeface="Arial"/>
            </a:endParaRPr>
          </a:p>
          <a:p>
            <a:pPr lvl="1" marL="914400" indent="-322200">
              <a:lnSpc>
                <a:spcPct val="115000"/>
              </a:lnSpc>
              <a:buClr>
                <a:srgbClr val="0000ff"/>
              </a:buClr>
              <a:buFont typeface="Arial"/>
              <a:buAutoNum type="alphaLcPeriod"/>
            </a:pPr>
            <a:r>
              <a:rPr b="0" lang="en" sz="1600" spc="-1" strike="noStrike">
                <a:solidFill>
                  <a:srgbClr val="0000ff"/>
                </a:solidFill>
                <a:latin typeface="Arial"/>
                <a:ea typeface="Arial"/>
              </a:rPr>
              <a:t>Flask ( for deployment and ApiS )</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n" sz="2800" spc="-1" strike="noStrike">
                <a:solidFill>
                  <a:srgbClr val="000000"/>
                </a:solidFill>
                <a:latin typeface="Arial"/>
                <a:ea typeface="Arial"/>
              </a:rPr>
              <a:t>REFERENCES / LIBRARIES ( contd.)</a:t>
            </a:r>
            <a:endParaRPr b="0" lang="en-IN" sz="2800" spc="-1" strike="noStrike">
              <a:solidFill>
                <a:srgbClr val="000000"/>
              </a:solidFill>
              <a:latin typeface="Arial"/>
            </a:endParaRPr>
          </a:p>
        </p:txBody>
      </p:sp>
      <p:sp>
        <p:nvSpPr>
          <p:cNvPr id="115" name="TextShape 2"/>
          <p:cNvSpPr txBox="1"/>
          <p:nvPr/>
        </p:nvSpPr>
        <p:spPr>
          <a:xfrm>
            <a:off x="311760" y="1152360"/>
            <a:ext cx="8520120" cy="3416040"/>
          </a:xfrm>
          <a:prstGeom prst="rect">
            <a:avLst/>
          </a:prstGeom>
          <a:noFill/>
          <a:ln>
            <a:noFill/>
          </a:ln>
        </p:spPr>
        <p:txBody>
          <a:bodyPr tIns="91440" bIns="91440">
            <a:normAutofit/>
          </a:bodyPr>
          <a:p>
            <a:pPr marL="457200" indent="-374400">
              <a:lnSpc>
                <a:spcPct val="115000"/>
              </a:lnSpc>
              <a:spcBef>
                <a:spcPts val="601"/>
              </a:spcBef>
              <a:buClr>
                <a:srgbClr val="212121"/>
              </a:buClr>
              <a:buFont typeface="Roboto"/>
              <a:buAutoNum type="arabicPeriod"/>
            </a:pPr>
            <a:r>
              <a:rPr b="0" lang="en" sz="2300" spc="-1" strike="noStrike" u="sng">
                <a:solidFill>
                  <a:srgbClr val="0097a7"/>
                </a:solidFill>
                <a:highlight>
                  <a:srgbClr val="ffffff"/>
                </a:highlight>
                <a:uFillTx/>
                <a:latin typeface="Roboto"/>
                <a:ea typeface="Roboto"/>
                <a:hlinkClick r:id="rId1"/>
              </a:rPr>
              <a:t>https://arxiv.org/abs/1706.03762</a:t>
            </a:r>
            <a:endParaRPr b="0" lang="en-IN" sz="2300" spc="-1" strike="noStrike">
              <a:solidFill>
                <a:srgbClr val="000000"/>
              </a:solidFill>
              <a:latin typeface="Arial"/>
            </a:endParaRPr>
          </a:p>
          <a:p>
            <a:pPr marL="457200" indent="-374400">
              <a:lnSpc>
                <a:spcPct val="115000"/>
              </a:lnSpc>
              <a:buClr>
                <a:srgbClr val="212121"/>
              </a:buClr>
              <a:buFont typeface="Roboto"/>
              <a:buAutoNum type="arabicPeriod"/>
            </a:pPr>
            <a:r>
              <a:rPr b="0" lang="en" sz="2300" spc="-1" strike="noStrike" u="sng">
                <a:solidFill>
                  <a:srgbClr val="0097a7"/>
                </a:solidFill>
                <a:highlight>
                  <a:srgbClr val="ffffff"/>
                </a:highlight>
                <a:uFillTx/>
                <a:latin typeface="Roboto"/>
                <a:ea typeface="Roboto"/>
                <a:hlinkClick r:id="rId2"/>
              </a:rPr>
              <a:t>https://www.youtube.com/watch?v=iDulhoQ2pro</a:t>
            </a:r>
            <a:endParaRPr b="0" lang="en-IN" sz="2300" spc="-1" strike="noStrike">
              <a:solidFill>
                <a:srgbClr val="000000"/>
              </a:solidFill>
              <a:latin typeface="Arial"/>
            </a:endParaRPr>
          </a:p>
          <a:p>
            <a:pPr marL="457200" indent="-374400">
              <a:lnSpc>
                <a:spcPct val="115000"/>
              </a:lnSpc>
              <a:buClr>
                <a:srgbClr val="212121"/>
              </a:buClr>
              <a:buFont typeface="Roboto"/>
              <a:buAutoNum type="arabicPeriod"/>
            </a:pPr>
            <a:r>
              <a:rPr b="0" lang="en" sz="2300" spc="-1" strike="noStrike" u="sng">
                <a:solidFill>
                  <a:srgbClr val="0097a7"/>
                </a:solidFill>
                <a:highlight>
                  <a:srgbClr val="ffffff"/>
                </a:highlight>
                <a:uFillTx/>
                <a:latin typeface="Roboto"/>
                <a:ea typeface="Roboto"/>
                <a:hlinkClick r:id="rId3"/>
              </a:rPr>
              <a:t>https://www.youtube.com/watch?v=TQQlZhbC5ps&amp;t=636s</a:t>
            </a:r>
            <a:endParaRPr b="0" lang="en-IN" sz="2300" spc="-1" strike="noStrike">
              <a:solidFill>
                <a:srgbClr val="000000"/>
              </a:solidFill>
              <a:latin typeface="Arial"/>
            </a:endParaRPr>
          </a:p>
          <a:p>
            <a:pPr marL="457200" indent="-374400">
              <a:lnSpc>
                <a:spcPct val="115000"/>
              </a:lnSpc>
              <a:buClr>
                <a:srgbClr val="0097a7"/>
              </a:buClr>
              <a:buFont typeface="Roboto"/>
              <a:buAutoNum type="arabicPeriod"/>
            </a:pPr>
            <a:r>
              <a:rPr b="0" lang="en" sz="2300" spc="-1" strike="noStrike" u="sng">
                <a:solidFill>
                  <a:srgbClr val="0097a7"/>
                </a:solidFill>
                <a:highlight>
                  <a:srgbClr val="ffffff"/>
                </a:highlight>
                <a:uFillTx/>
                <a:latin typeface="Roboto"/>
                <a:ea typeface="Roboto"/>
              </a:rPr>
              <a:t>https://pytorch.org/tutorials/beginner/translation_transformer.html</a:t>
            </a:r>
            <a:endParaRPr b="0" lang="en-IN" sz="2300" spc="-1" strike="noStrike">
              <a:solidFill>
                <a:srgbClr val="000000"/>
              </a:solidFill>
              <a:latin typeface="Arial"/>
            </a:endParaRPr>
          </a:p>
          <a:p>
            <a:pPr>
              <a:lnSpc>
                <a:spcPct val="100000"/>
              </a:lnSpc>
              <a:spcBef>
                <a:spcPts val="1199"/>
              </a:spcBef>
              <a:tabLst>
                <a:tab algn="l" pos="0"/>
              </a:tabLst>
            </a:pPr>
            <a:endParaRPr b="0" lang="en-IN"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n" sz="2800" spc="-1" strike="noStrike">
                <a:solidFill>
                  <a:srgbClr val="000000"/>
                </a:solidFill>
                <a:latin typeface="Arial"/>
                <a:ea typeface="Arial"/>
              </a:rPr>
              <a:t>TASK DESCRIPTION</a:t>
            </a:r>
            <a:endParaRPr b="0" lang="en-IN" sz="2800" spc="-1" strike="noStrike">
              <a:solidFill>
                <a:srgbClr val="000000"/>
              </a:solidFill>
              <a:latin typeface="Arial"/>
            </a:endParaRPr>
          </a:p>
        </p:txBody>
      </p:sp>
      <p:sp>
        <p:nvSpPr>
          <p:cNvPr id="81" name="TextShape 2"/>
          <p:cNvSpPr txBox="1"/>
          <p:nvPr/>
        </p:nvSpPr>
        <p:spPr>
          <a:xfrm>
            <a:off x="311760" y="1152360"/>
            <a:ext cx="8520120" cy="3416040"/>
          </a:xfrm>
          <a:prstGeom prst="rect">
            <a:avLst/>
          </a:prstGeom>
          <a:noFill/>
          <a:ln>
            <a:noFill/>
          </a:ln>
        </p:spPr>
        <p:txBody>
          <a:bodyPr tIns="91440" bIns="91440">
            <a:normAutofit/>
          </a:bodyPr>
          <a:p>
            <a:pPr>
              <a:lnSpc>
                <a:spcPct val="115000"/>
              </a:lnSpc>
              <a:tabLst>
                <a:tab algn="l" pos="0"/>
              </a:tabLst>
            </a:pPr>
            <a:r>
              <a:rPr b="1" lang="en" sz="1800" spc="-1" strike="noStrike">
                <a:solidFill>
                  <a:srgbClr val="0000ff"/>
                </a:solidFill>
                <a:latin typeface="Arial"/>
                <a:ea typeface="Arial"/>
              </a:rPr>
              <a:t>Problem Statement</a:t>
            </a:r>
            <a:r>
              <a:rPr b="0" lang="en" sz="1800" spc="-1" strike="noStrike">
                <a:solidFill>
                  <a:srgbClr val="0000ff"/>
                </a:solidFill>
                <a:latin typeface="Arial"/>
                <a:ea typeface="Arial"/>
              </a:rPr>
              <a:t> - Language divergence in our country is rich, but hinders inclusivity among its people. Machine translation still remains a challenge even after several decades of its conceptualization.</a:t>
            </a:r>
            <a:endParaRPr b="0" lang="en-IN" sz="1800" spc="-1" strike="noStrike">
              <a:solidFill>
                <a:srgbClr val="000000"/>
              </a:solidFill>
              <a:latin typeface="Arial"/>
            </a:endParaRPr>
          </a:p>
          <a:p>
            <a:pPr>
              <a:lnSpc>
                <a:spcPct val="115000"/>
              </a:lnSpc>
              <a:spcBef>
                <a:spcPts val="1199"/>
              </a:spcBef>
              <a:spcAft>
                <a:spcPts val="1199"/>
              </a:spcAft>
              <a:tabLst>
                <a:tab algn="l" pos="0"/>
              </a:tabLst>
            </a:pPr>
            <a:r>
              <a:rPr b="1" lang="en" sz="1800" spc="-1" strike="noStrike">
                <a:solidFill>
                  <a:srgbClr val="0000ff"/>
                </a:solidFill>
                <a:latin typeface="Arial"/>
                <a:ea typeface="Arial"/>
              </a:rPr>
              <a:t>Proposed solution approach</a:t>
            </a:r>
            <a:r>
              <a:rPr b="0" lang="en" sz="1800" spc="-1" strike="noStrike">
                <a:solidFill>
                  <a:srgbClr val="0000ff"/>
                </a:solidFill>
                <a:latin typeface="Arial"/>
                <a:ea typeface="Arial"/>
              </a:rPr>
              <a:t> - Neural Machine Translation (NMT) for translating the English language to the Hindi language using three architecture combinations to optimize translation accuracy.</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n" sz="2800" spc="-1" strike="noStrike">
                <a:solidFill>
                  <a:srgbClr val="000000"/>
                </a:solidFill>
                <a:latin typeface="Arial"/>
                <a:ea typeface="Arial"/>
              </a:rPr>
              <a:t>CHALLENGES ADDRESSED</a:t>
            </a:r>
            <a:endParaRPr b="0" lang="en-IN" sz="2800" spc="-1" strike="noStrike">
              <a:solidFill>
                <a:srgbClr val="000000"/>
              </a:solidFill>
              <a:latin typeface="Arial"/>
            </a:endParaRPr>
          </a:p>
        </p:txBody>
      </p:sp>
      <p:sp>
        <p:nvSpPr>
          <p:cNvPr id="83" name="TextShape 2"/>
          <p:cNvSpPr txBox="1"/>
          <p:nvPr/>
        </p:nvSpPr>
        <p:spPr>
          <a:xfrm>
            <a:off x="311760" y="1152360"/>
            <a:ext cx="8520120" cy="3416040"/>
          </a:xfrm>
          <a:prstGeom prst="rect">
            <a:avLst/>
          </a:prstGeom>
          <a:noFill/>
          <a:ln>
            <a:noFill/>
          </a:ln>
        </p:spPr>
        <p:txBody>
          <a:bodyPr tIns="91440" bIns="91440">
            <a:normAutofit/>
          </a:bodyPr>
          <a:p>
            <a:pPr marL="457200" indent="-342720">
              <a:lnSpc>
                <a:spcPct val="115000"/>
              </a:lnSpc>
              <a:buClr>
                <a:srgbClr val="0000ff"/>
              </a:buClr>
              <a:buFont typeface="Arial"/>
              <a:buAutoNum type="arabicPeriod"/>
            </a:pPr>
            <a:r>
              <a:rPr b="0" lang="en" sz="1800" spc="-1" strike="noStrike">
                <a:solidFill>
                  <a:srgbClr val="0000ff"/>
                </a:solidFill>
                <a:latin typeface="Arial"/>
                <a:ea typeface="Arial"/>
              </a:rPr>
              <a:t>Base models(LSTM/GRU model) took long time for computing output.</a:t>
            </a:r>
            <a:endParaRPr b="0" lang="en-IN" sz="1800" spc="-1" strike="noStrike">
              <a:solidFill>
                <a:srgbClr val="000000"/>
              </a:solidFill>
              <a:latin typeface="Arial"/>
            </a:endParaRPr>
          </a:p>
          <a:p>
            <a:pPr marL="457200" indent="-342720">
              <a:lnSpc>
                <a:spcPct val="115000"/>
              </a:lnSpc>
              <a:buClr>
                <a:srgbClr val="0000ff"/>
              </a:buClr>
              <a:buFont typeface="Arial"/>
              <a:buAutoNum type="arabicPeriod"/>
            </a:pPr>
            <a:r>
              <a:rPr b="0" lang="en" sz="1800" spc="-1" strike="noStrike">
                <a:solidFill>
                  <a:srgbClr val="0000ff"/>
                </a:solidFill>
                <a:latin typeface="Arial"/>
                <a:ea typeface="Arial"/>
              </a:rPr>
              <a:t>Attention based model demanded of higher compute power.</a:t>
            </a:r>
            <a:endParaRPr b="0" lang="en-IN" sz="1800" spc="-1" strike="noStrike">
              <a:solidFill>
                <a:srgbClr val="000000"/>
              </a:solidFill>
              <a:latin typeface="Arial"/>
            </a:endParaRPr>
          </a:p>
          <a:p>
            <a:pPr marL="457200" indent="-342720">
              <a:lnSpc>
                <a:spcPct val="115000"/>
              </a:lnSpc>
              <a:buClr>
                <a:srgbClr val="0000ff"/>
              </a:buClr>
              <a:buFont typeface="Arial"/>
              <a:buAutoNum type="arabicPeriod"/>
            </a:pPr>
            <a:r>
              <a:rPr b="0" lang="en" sz="1800" spc="-1" strike="noStrike">
                <a:solidFill>
                  <a:srgbClr val="0000ff"/>
                </a:solidFill>
                <a:latin typeface="Arial"/>
                <a:ea typeface="Arial"/>
              </a:rPr>
              <a:t>The transformer model in itself took hours to be trained even with GPU compute.</a:t>
            </a:r>
            <a:endParaRPr b="0" lang="en-IN" sz="1800" spc="-1" strike="noStrike">
              <a:solidFill>
                <a:srgbClr val="000000"/>
              </a:solidFill>
              <a:latin typeface="Arial"/>
            </a:endParaRPr>
          </a:p>
          <a:p>
            <a:pPr marL="457200" indent="-342720">
              <a:lnSpc>
                <a:spcPct val="115000"/>
              </a:lnSpc>
              <a:buClr>
                <a:srgbClr val="0000ff"/>
              </a:buClr>
              <a:buFont typeface="Arial"/>
              <a:buAutoNum type="arabicPeriod"/>
            </a:pPr>
            <a:r>
              <a:rPr b="0" lang="en" sz="1800" spc="-1" strike="noStrike">
                <a:solidFill>
                  <a:srgbClr val="0000ff"/>
                </a:solidFill>
                <a:latin typeface="Arial"/>
                <a:ea typeface="Arial"/>
              </a:rPr>
              <a:t>We were not able to train on GPU1 server so we trained parallelly in Google Colab for 2 to 3 hrs.</a:t>
            </a:r>
            <a:endParaRPr b="0" lang="en-IN" sz="1800" spc="-1" strike="noStrike">
              <a:solidFill>
                <a:srgbClr val="000000"/>
              </a:solidFill>
              <a:latin typeface="Arial"/>
            </a:endParaRPr>
          </a:p>
          <a:p>
            <a:pPr marL="457200" indent="-342720">
              <a:lnSpc>
                <a:spcPct val="115000"/>
              </a:lnSpc>
              <a:buClr>
                <a:srgbClr val="0000ff"/>
              </a:buClr>
              <a:buFont typeface="Arial"/>
              <a:buAutoNum type="arabicPeriod"/>
            </a:pPr>
            <a:r>
              <a:rPr b="0" lang="en" sz="1800" spc="-1" strike="noStrike">
                <a:solidFill>
                  <a:srgbClr val="0000ff"/>
                </a:solidFill>
                <a:latin typeface="Arial"/>
                <a:ea typeface="Arial"/>
              </a:rPr>
              <a:t>The transformer model also had a larger size which made it difficult for training and deployment.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TextShape 1"/>
          <p:cNvSpPr txBox="1"/>
          <p:nvPr/>
        </p:nvSpPr>
        <p:spPr>
          <a:xfrm>
            <a:off x="311760" y="444960"/>
            <a:ext cx="8520120" cy="572400"/>
          </a:xfrm>
          <a:prstGeom prst="rect">
            <a:avLst/>
          </a:prstGeom>
          <a:noFill/>
          <a:ln>
            <a:noFill/>
          </a:ln>
        </p:spPr>
        <p:txBody>
          <a:bodyPr tIns="91440" bIns="91440">
            <a:normAutofit fontScale="97000"/>
          </a:bodyPr>
          <a:p>
            <a:pPr>
              <a:lnSpc>
                <a:spcPct val="100000"/>
              </a:lnSpc>
              <a:tabLst>
                <a:tab algn="l" pos="0"/>
              </a:tabLst>
            </a:pPr>
            <a:r>
              <a:rPr b="0" lang="en" sz="2800" spc="-1" strike="noStrike">
                <a:solidFill>
                  <a:srgbClr val="000000"/>
                </a:solidFill>
                <a:latin typeface="Arial"/>
                <a:ea typeface="Arial"/>
              </a:rPr>
              <a:t>OUTLINE OF METHOD</a:t>
            </a:r>
            <a:endParaRPr b="0" lang="en-IN" sz="2800" spc="-1" strike="noStrike">
              <a:solidFill>
                <a:srgbClr val="000000"/>
              </a:solidFill>
              <a:latin typeface="Arial"/>
            </a:endParaRPr>
          </a:p>
        </p:txBody>
      </p:sp>
      <p:sp>
        <p:nvSpPr>
          <p:cNvPr id="85" name="TextShape 2"/>
          <p:cNvSpPr txBox="1"/>
          <p:nvPr/>
        </p:nvSpPr>
        <p:spPr>
          <a:xfrm>
            <a:off x="311760" y="1152360"/>
            <a:ext cx="8520120" cy="3416040"/>
          </a:xfrm>
          <a:prstGeom prst="rect">
            <a:avLst/>
          </a:prstGeom>
          <a:noFill/>
          <a:ln>
            <a:noFill/>
          </a:ln>
        </p:spPr>
        <p:txBody>
          <a:bodyPr tIns="91440" bIns="91440">
            <a:normAutofit/>
          </a:bodyPr>
          <a:p>
            <a:pPr>
              <a:lnSpc>
                <a:spcPct val="115000"/>
              </a:lnSpc>
              <a:tabLst>
                <a:tab algn="l" pos="0"/>
              </a:tabLst>
            </a:pPr>
            <a:r>
              <a:rPr b="0" lang="en" sz="1800" spc="-1" strike="noStrike">
                <a:solidFill>
                  <a:srgbClr val="0000ff"/>
                </a:solidFill>
                <a:latin typeface="Arial"/>
                <a:ea typeface="Arial"/>
              </a:rPr>
              <a:t>Three architectures were used for modeling - </a:t>
            </a:r>
            <a:endParaRPr b="0" lang="en-IN" sz="1800" spc="-1" strike="noStrike">
              <a:solidFill>
                <a:srgbClr val="000000"/>
              </a:solidFill>
              <a:latin typeface="Arial"/>
            </a:endParaRPr>
          </a:p>
          <a:p>
            <a:pPr marL="457200" indent="-342720">
              <a:lnSpc>
                <a:spcPct val="115000"/>
              </a:lnSpc>
              <a:spcBef>
                <a:spcPts val="1199"/>
              </a:spcBef>
              <a:buClr>
                <a:srgbClr val="0000ff"/>
              </a:buClr>
              <a:buFont typeface="Arial"/>
              <a:buAutoNum type="arabicPeriod"/>
              <a:tabLst>
                <a:tab algn="l" pos="0"/>
              </a:tabLst>
            </a:pPr>
            <a:r>
              <a:rPr b="0" lang="en" sz="1800" spc="-1" strike="noStrike">
                <a:solidFill>
                  <a:srgbClr val="0000ff"/>
                </a:solidFill>
                <a:latin typeface="Arial"/>
                <a:ea typeface="Arial"/>
              </a:rPr>
              <a:t>Vanilla Encoder Decoder model - LSTM/GRU without attention</a:t>
            </a:r>
            <a:endParaRPr b="0" lang="en-IN" sz="1800" spc="-1" strike="noStrike">
              <a:solidFill>
                <a:srgbClr val="000000"/>
              </a:solidFill>
              <a:latin typeface="Arial"/>
            </a:endParaRPr>
          </a:p>
          <a:p>
            <a:pPr lvl="1" marL="1371600" indent="-317160">
              <a:lnSpc>
                <a:spcPct val="115000"/>
              </a:lnSpc>
              <a:buClr>
                <a:srgbClr val="0000ff"/>
              </a:buClr>
              <a:buFont typeface="Arial"/>
              <a:buAutoNum type="alphaLcPeriod"/>
              <a:tabLst>
                <a:tab algn="l" pos="0"/>
              </a:tabLst>
            </a:pPr>
            <a:r>
              <a:rPr b="0" lang="en" sz="1400" spc="-1" strike="noStrike">
                <a:solidFill>
                  <a:srgbClr val="0000ff"/>
                </a:solidFill>
                <a:latin typeface="Arial"/>
                <a:ea typeface="Arial"/>
              </a:rPr>
              <a:t>Dataset was trimmed to 97471 sentence pairs</a:t>
            </a:r>
            <a:endParaRPr b="0" lang="en-IN" sz="1400" spc="-1" strike="noStrike">
              <a:solidFill>
                <a:srgbClr val="000000"/>
              </a:solidFill>
              <a:latin typeface="Arial"/>
            </a:endParaRPr>
          </a:p>
          <a:p>
            <a:pPr marL="457200" indent="-342720">
              <a:lnSpc>
                <a:spcPct val="115000"/>
              </a:lnSpc>
              <a:buClr>
                <a:srgbClr val="0000ff"/>
              </a:buClr>
              <a:buFont typeface="Arial"/>
              <a:buAutoNum type="arabicPeriod"/>
              <a:tabLst>
                <a:tab algn="l" pos="0"/>
              </a:tabLst>
            </a:pPr>
            <a:r>
              <a:rPr b="0" lang="en" sz="1800" spc="-1" strike="noStrike">
                <a:solidFill>
                  <a:srgbClr val="0000ff"/>
                </a:solidFill>
                <a:latin typeface="Arial"/>
                <a:ea typeface="Arial"/>
              </a:rPr>
              <a:t>Encoder Decoder model with Attention Decoder</a:t>
            </a:r>
            <a:endParaRPr b="0" lang="en-IN" sz="1800" spc="-1" strike="noStrike">
              <a:solidFill>
                <a:srgbClr val="000000"/>
              </a:solidFill>
              <a:latin typeface="Arial"/>
            </a:endParaRPr>
          </a:p>
          <a:p>
            <a:pPr lvl="1" marL="1371600" indent="-317160">
              <a:lnSpc>
                <a:spcPct val="115000"/>
              </a:lnSpc>
              <a:buClr>
                <a:srgbClr val="0000ff"/>
              </a:buClr>
              <a:buFont typeface="Arial"/>
              <a:buAutoNum type="alphaLcPeriod"/>
              <a:tabLst>
                <a:tab algn="l" pos="0"/>
              </a:tabLst>
            </a:pPr>
            <a:r>
              <a:rPr b="0" lang="en" sz="1400" spc="-1" strike="noStrike">
                <a:solidFill>
                  <a:srgbClr val="0000ff"/>
                </a:solidFill>
                <a:latin typeface="Arial"/>
                <a:ea typeface="Arial"/>
              </a:rPr>
              <a:t>Dataset was trimmed to 97471 sentence pairs</a:t>
            </a:r>
            <a:endParaRPr b="0" lang="en-IN" sz="1400" spc="-1" strike="noStrike">
              <a:solidFill>
                <a:srgbClr val="000000"/>
              </a:solidFill>
              <a:latin typeface="Arial"/>
            </a:endParaRPr>
          </a:p>
          <a:p>
            <a:pPr marL="457200" indent="-342720">
              <a:lnSpc>
                <a:spcPct val="115000"/>
              </a:lnSpc>
              <a:buClr>
                <a:srgbClr val="0000ff"/>
              </a:buClr>
              <a:buFont typeface="Arial"/>
              <a:buAutoNum type="arabicPeriod"/>
              <a:tabLst>
                <a:tab algn="l" pos="0"/>
              </a:tabLst>
            </a:pPr>
            <a:r>
              <a:rPr b="0" lang="en" sz="1800" spc="-1" strike="noStrike">
                <a:solidFill>
                  <a:srgbClr val="0000ff"/>
                </a:solidFill>
                <a:latin typeface="Arial"/>
                <a:ea typeface="Arial"/>
              </a:rPr>
              <a:t>Transformer model </a:t>
            </a:r>
            <a:endParaRPr b="0" lang="en-IN" sz="1800" spc="-1" strike="noStrike">
              <a:solidFill>
                <a:srgbClr val="000000"/>
              </a:solidFill>
              <a:latin typeface="Arial"/>
            </a:endParaRPr>
          </a:p>
          <a:p>
            <a:pPr lvl="1" marL="1371600" indent="-317160">
              <a:lnSpc>
                <a:spcPct val="115000"/>
              </a:lnSpc>
              <a:buClr>
                <a:srgbClr val="0000ff"/>
              </a:buClr>
              <a:buFont typeface="Arial"/>
              <a:buAutoNum type="alphaLcPeriod"/>
              <a:tabLst>
                <a:tab algn="l" pos="0"/>
              </a:tabLst>
            </a:pPr>
            <a:r>
              <a:rPr b="0" lang="en" sz="1400" spc="-1" strike="noStrike">
                <a:solidFill>
                  <a:srgbClr val="0000ff"/>
                </a:solidFill>
                <a:latin typeface="Arial"/>
                <a:ea typeface="Arial"/>
              </a:rPr>
              <a:t>Trained different models with 150k, 200k, 250k and 300k sentence pair parallel corpus</a:t>
            </a:r>
            <a:endParaRPr b="0" lang="en-IN" sz="1400" spc="-1" strike="noStrike">
              <a:solidFill>
                <a:srgbClr val="000000"/>
              </a:solidFill>
              <a:latin typeface="Arial"/>
            </a:endParaRPr>
          </a:p>
          <a:p>
            <a:pPr lvl="1" marL="1371600" indent="-317160">
              <a:lnSpc>
                <a:spcPct val="115000"/>
              </a:lnSpc>
              <a:buClr>
                <a:srgbClr val="0000ff"/>
              </a:buClr>
              <a:buFont typeface="Arial"/>
              <a:buAutoNum type="alphaLcPeriod"/>
              <a:tabLst>
                <a:tab algn="l" pos="0"/>
              </a:tabLst>
            </a:pPr>
            <a:r>
              <a:rPr b="0" lang="en" sz="1400" spc="-1" strike="noStrike">
                <a:solidFill>
                  <a:srgbClr val="0000ff"/>
                </a:solidFill>
                <a:latin typeface="Arial"/>
                <a:ea typeface="Arial"/>
              </a:rPr>
              <a:t>After preprocessing the datasets were trimmed to ~90k , ~135k , ~169k and ~200k sentence pairs</a:t>
            </a:r>
            <a:endParaRPr b="0" lang="en-IN" sz="1400" spc="-1" strike="noStrike">
              <a:solidFill>
                <a:srgbClr val="000000"/>
              </a:solidFill>
              <a:latin typeface="Arial"/>
            </a:endParaRPr>
          </a:p>
          <a:p>
            <a:pPr>
              <a:lnSpc>
                <a:spcPct val="115000"/>
              </a:lnSpc>
              <a:spcBef>
                <a:spcPts val="1199"/>
              </a:spcBef>
              <a:spcAft>
                <a:spcPts val="1199"/>
              </a:spcAft>
              <a:tabLst>
                <a:tab algn="l" pos="0"/>
              </a:tabLst>
            </a:pPr>
            <a:r>
              <a:rPr b="0" lang="en" sz="1800" spc="-1" strike="noStrike">
                <a:solidFill>
                  <a:srgbClr val="0000ff"/>
                </a:solidFill>
                <a:latin typeface="Arial"/>
                <a:ea typeface="Arial"/>
              </a:rPr>
              <a:t>GitHub Repository - https://github.com/ujjwalsharmaIITB/FML-Project-NMT-En-Hi.git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311760" y="444960"/>
            <a:ext cx="8520120" cy="572400"/>
          </a:xfrm>
          <a:prstGeom prst="rect">
            <a:avLst/>
          </a:prstGeom>
          <a:noFill/>
          <a:ln>
            <a:noFill/>
          </a:ln>
        </p:spPr>
        <p:txBody>
          <a:bodyPr tIns="91440" bIns="91440">
            <a:normAutofit fontScale="34000"/>
          </a:bodyPr>
          <a:p>
            <a:pPr>
              <a:lnSpc>
                <a:spcPct val="100000"/>
              </a:lnSpc>
              <a:tabLst>
                <a:tab algn="l" pos="0"/>
              </a:tabLst>
            </a:pPr>
            <a:r>
              <a:rPr b="0" lang="en" sz="2800" spc="-1" strike="noStrike">
                <a:solidFill>
                  <a:srgbClr val="000000"/>
                </a:solidFill>
                <a:latin typeface="Arial"/>
                <a:ea typeface="Arial"/>
              </a:rPr>
              <a:t>EXPERIMENT DETAILS AND MAIN RESULTS</a:t>
            </a:r>
            <a:br/>
            <a:endParaRPr b="0" lang="en-IN" sz="2800" spc="-1" strike="noStrike">
              <a:solidFill>
                <a:srgbClr val="000000"/>
              </a:solidFill>
              <a:latin typeface="Arial"/>
            </a:endParaRPr>
          </a:p>
        </p:txBody>
      </p:sp>
      <p:sp>
        <p:nvSpPr>
          <p:cNvPr id="87" name="TextShape 2"/>
          <p:cNvSpPr txBox="1"/>
          <p:nvPr/>
        </p:nvSpPr>
        <p:spPr>
          <a:xfrm>
            <a:off x="311760" y="1152360"/>
            <a:ext cx="8520120" cy="3877560"/>
          </a:xfrm>
          <a:prstGeom prst="rect">
            <a:avLst/>
          </a:prstGeom>
          <a:noFill/>
          <a:ln>
            <a:noFill/>
          </a:ln>
        </p:spPr>
        <p:txBody>
          <a:bodyPr tIns="91440" bIns="91440">
            <a:normAutofit/>
          </a:bodyPr>
          <a:p>
            <a:pPr>
              <a:lnSpc>
                <a:spcPct val="115000"/>
              </a:lnSpc>
              <a:tabLst>
                <a:tab algn="l" pos="0"/>
              </a:tabLst>
            </a:pPr>
            <a:r>
              <a:rPr b="0" lang="en" sz="1800" spc="-1" strike="noStrike">
                <a:solidFill>
                  <a:srgbClr val="0000ff"/>
                </a:solidFill>
                <a:latin typeface="Arial"/>
                <a:ea typeface="Arial"/>
              </a:rPr>
              <a:t>Dataset - IIT Bombay Hindi English Corpus</a:t>
            </a:r>
            <a:endParaRPr b="0" lang="en-IN"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0000ff"/>
                </a:solidFill>
                <a:latin typeface="Arial"/>
                <a:ea typeface="Arial"/>
              </a:rPr>
              <a:t>Data Preprocessing -  Building vocabulary, converting sentence to tensors, removing code-mixed sentences, null pairs, punctuations, lower casing, changing encoding of sentence, maintaining maximum sentence length.</a:t>
            </a:r>
            <a:r>
              <a:rPr b="0" lang="en" sz="1800" spc="-1" strike="noStrike">
                <a:solidFill>
                  <a:srgbClr val="0000ff"/>
                </a:solidFill>
                <a:latin typeface="Arial"/>
                <a:ea typeface="Arial"/>
              </a:rPr>
              <a:t>	</a:t>
            </a:r>
            <a:endParaRPr b="0" lang="en-IN" sz="1800" spc="-1" strike="noStrike">
              <a:solidFill>
                <a:srgbClr val="000000"/>
              </a:solidFill>
              <a:latin typeface="Arial"/>
            </a:endParaRPr>
          </a:p>
          <a:p>
            <a:pPr>
              <a:lnSpc>
                <a:spcPct val="115000"/>
              </a:lnSpc>
              <a:spcBef>
                <a:spcPts val="1199"/>
              </a:spcBef>
              <a:tabLst>
                <a:tab algn="l" pos="0"/>
              </a:tabLst>
            </a:pPr>
            <a:r>
              <a:rPr b="0" lang="en" sz="1800" spc="-1" strike="noStrike">
                <a:solidFill>
                  <a:srgbClr val="0000ff"/>
                </a:solidFill>
                <a:latin typeface="Arial"/>
                <a:ea typeface="Arial"/>
              </a:rPr>
              <a:t>Modelling - </a:t>
            </a:r>
            <a:endParaRPr b="0" lang="en-IN" sz="1800" spc="-1" strike="noStrike">
              <a:solidFill>
                <a:srgbClr val="000000"/>
              </a:solidFill>
              <a:latin typeface="Arial"/>
            </a:endParaRPr>
          </a:p>
          <a:p>
            <a:pPr marL="457200" indent="-334080">
              <a:lnSpc>
                <a:spcPct val="115000"/>
              </a:lnSpc>
              <a:spcBef>
                <a:spcPts val="1199"/>
              </a:spcBef>
              <a:buClr>
                <a:srgbClr val="0000ff"/>
              </a:buClr>
              <a:buFont typeface="Arial"/>
              <a:buAutoNum type="arabicPeriod"/>
              <a:tabLst>
                <a:tab algn="l" pos="0"/>
              </a:tabLst>
            </a:pPr>
            <a:r>
              <a:rPr b="0" lang="en" sz="1800" spc="-1" strike="noStrike">
                <a:solidFill>
                  <a:srgbClr val="0000ff"/>
                </a:solidFill>
                <a:latin typeface="Arial"/>
                <a:ea typeface="Arial"/>
              </a:rPr>
              <a:t>Vanilla Encoder Decoder Model -</a:t>
            </a:r>
            <a:endParaRPr b="0" lang="en-IN" sz="1800" spc="-1" strike="noStrike">
              <a:solidFill>
                <a:srgbClr val="000000"/>
              </a:solidFill>
              <a:latin typeface="Arial"/>
            </a:endParaRPr>
          </a:p>
          <a:p>
            <a:pPr marL="914400" indent="-334080">
              <a:lnSpc>
                <a:spcPct val="115000"/>
              </a:lnSpc>
              <a:buClr>
                <a:srgbClr val="0000ff"/>
              </a:buClr>
              <a:buFont typeface="Arial"/>
              <a:buChar char="●"/>
              <a:tabLst>
                <a:tab algn="l" pos="0"/>
              </a:tabLst>
            </a:pPr>
            <a:r>
              <a:rPr b="0" lang="en" sz="1800" spc="-1" strike="noStrike">
                <a:solidFill>
                  <a:srgbClr val="0000ff"/>
                </a:solidFill>
                <a:latin typeface="Arial"/>
                <a:ea typeface="Arial"/>
              </a:rPr>
              <a:t>Encoder - LSTM/GRU with hidden size of 128, Embedding(52137, 128),  GRU(128, 128, batch first=True)</a:t>
            </a:r>
            <a:endParaRPr b="0" lang="en-IN" sz="1800" spc="-1" strike="noStrike">
              <a:solidFill>
                <a:srgbClr val="000000"/>
              </a:solidFill>
              <a:latin typeface="Arial"/>
            </a:endParaRPr>
          </a:p>
          <a:p>
            <a:pPr marL="914400" indent="-334080">
              <a:lnSpc>
                <a:spcPct val="115000"/>
              </a:lnSpc>
              <a:buClr>
                <a:srgbClr val="0000ff"/>
              </a:buClr>
              <a:buFont typeface="Arial"/>
              <a:buChar char="●"/>
              <a:tabLst>
                <a:tab algn="l" pos="0"/>
              </a:tabLst>
            </a:pPr>
            <a:r>
              <a:rPr b="0" lang="en" sz="1800" spc="-1" strike="noStrike">
                <a:solidFill>
                  <a:srgbClr val="0000ff"/>
                </a:solidFill>
                <a:latin typeface="Arial"/>
                <a:ea typeface="Arial"/>
              </a:rPr>
              <a:t>Decoder - LSTM/GRU with hidden size of 128, Embedding(61973, 128), GRU(128, 128, batch first=True) </a:t>
            </a:r>
            <a:endParaRPr b="0" lang="en-IN" sz="1800" spc="-1" strike="noStrike">
              <a:solidFill>
                <a:srgbClr val="000000"/>
              </a:solidFill>
              <a:latin typeface="Arial"/>
            </a:endParaRPr>
          </a:p>
          <a:p>
            <a:pPr marL="914400" indent="-334080">
              <a:lnSpc>
                <a:spcPct val="115000"/>
              </a:lnSpc>
              <a:buClr>
                <a:srgbClr val="0000ff"/>
              </a:buClr>
              <a:buFont typeface="Arial"/>
              <a:buChar char="●"/>
              <a:tabLst>
                <a:tab algn="l" pos="0"/>
              </a:tabLst>
            </a:pPr>
            <a:r>
              <a:rPr b="0" lang="en" sz="1800" spc="-1" strike="noStrike">
                <a:solidFill>
                  <a:srgbClr val="0000ff"/>
                </a:solidFill>
                <a:latin typeface="Arial"/>
                <a:ea typeface="Arial"/>
              </a:rPr>
              <a:t>Time Taken: 134 mins</a:t>
            </a:r>
            <a:endParaRPr b="0" lang="en-IN" sz="1800" spc="-1" strike="noStrike">
              <a:solidFill>
                <a:srgbClr val="000000"/>
              </a:solidFill>
              <a:latin typeface="Arial"/>
            </a:endParaRPr>
          </a:p>
          <a:p>
            <a:pPr>
              <a:lnSpc>
                <a:spcPct val="115000"/>
              </a:lnSpc>
              <a:spcBef>
                <a:spcPts val="1199"/>
              </a:spcBef>
              <a:spcAft>
                <a:spcPts val="1199"/>
              </a:spcAft>
              <a:tabLst>
                <a:tab algn="l" pos="0"/>
              </a:tabLs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311760" y="399240"/>
            <a:ext cx="8520120" cy="4246920"/>
          </a:xfrm>
          <a:prstGeom prst="rect">
            <a:avLst/>
          </a:prstGeom>
          <a:noFill/>
          <a:ln>
            <a:noFill/>
          </a:ln>
        </p:spPr>
        <p:txBody>
          <a:bodyPr tIns="91440" bIns="91440">
            <a:noAutofit/>
          </a:bodyPr>
          <a:p>
            <a:pPr>
              <a:lnSpc>
                <a:spcPct val="95000"/>
              </a:lnSpc>
              <a:tabLst>
                <a:tab algn="l" pos="0"/>
              </a:tabLst>
            </a:pPr>
            <a:r>
              <a:rPr b="0" lang="en" sz="1840" spc="-1" strike="noStrike">
                <a:solidFill>
                  <a:srgbClr val="0000ff"/>
                </a:solidFill>
                <a:latin typeface="Arial"/>
                <a:ea typeface="Arial"/>
              </a:rPr>
              <a:t>2.   Encoder Decoder model with Attention Decoder -</a:t>
            </a:r>
            <a:endParaRPr b="0" lang="en-IN" sz="1840" spc="-1" strike="noStrike">
              <a:solidFill>
                <a:srgbClr val="000000"/>
              </a:solidFill>
              <a:latin typeface="Arial"/>
            </a:endParaRPr>
          </a:p>
          <a:p>
            <a:pPr marL="914400" indent="-344880">
              <a:lnSpc>
                <a:spcPct val="95000"/>
              </a:lnSpc>
              <a:spcBef>
                <a:spcPts val="1199"/>
              </a:spcBef>
              <a:buClr>
                <a:srgbClr val="0000ff"/>
              </a:buClr>
              <a:buFont typeface="Arial"/>
              <a:buChar char="●"/>
              <a:tabLst>
                <a:tab algn="l" pos="0"/>
              </a:tabLst>
            </a:pPr>
            <a:r>
              <a:rPr b="0" lang="en" sz="1840" spc="-1" strike="noStrike">
                <a:solidFill>
                  <a:srgbClr val="0000ff"/>
                </a:solidFill>
                <a:latin typeface="Arial"/>
                <a:ea typeface="Arial"/>
              </a:rPr>
              <a:t>Encoder - LSTM/GRU with hidden size of 128, Embedding(52137, 128),  GRU(128, 128, batch first=True)</a:t>
            </a:r>
            <a:endParaRPr b="0" lang="en-IN" sz="1840" spc="-1" strike="noStrike">
              <a:solidFill>
                <a:srgbClr val="000000"/>
              </a:solidFill>
              <a:latin typeface="Arial"/>
            </a:endParaRPr>
          </a:p>
          <a:p>
            <a:pPr marL="914400" indent="-344880">
              <a:lnSpc>
                <a:spcPct val="95000"/>
              </a:lnSpc>
              <a:buClr>
                <a:srgbClr val="0000ff"/>
              </a:buClr>
              <a:buFont typeface="Arial"/>
              <a:buChar char="●"/>
              <a:tabLst>
                <a:tab algn="l" pos="0"/>
              </a:tabLst>
            </a:pPr>
            <a:r>
              <a:rPr b="0" lang="en" sz="1840" spc="-1" strike="noStrike">
                <a:solidFill>
                  <a:srgbClr val="0000ff"/>
                </a:solidFill>
                <a:latin typeface="Arial"/>
                <a:ea typeface="Arial"/>
              </a:rPr>
              <a:t>Decoder - LSTM/GRU with hidden size of 256, Embedding(61973, 128), Attention Mechanism(Bahdanau Attention), GRU(256, 128, batch first=True)</a:t>
            </a:r>
            <a:endParaRPr b="0" lang="en-IN" sz="1840" spc="-1" strike="noStrike">
              <a:solidFill>
                <a:srgbClr val="000000"/>
              </a:solidFill>
              <a:latin typeface="Arial"/>
            </a:endParaRPr>
          </a:p>
          <a:p>
            <a:pPr marL="914400" indent="-344880">
              <a:lnSpc>
                <a:spcPct val="95000"/>
              </a:lnSpc>
              <a:buClr>
                <a:srgbClr val="0000ff"/>
              </a:buClr>
              <a:buFont typeface="Arial"/>
              <a:buChar char="●"/>
              <a:tabLst>
                <a:tab algn="l" pos="0"/>
              </a:tabLst>
            </a:pPr>
            <a:r>
              <a:rPr b="0" lang="en" sz="1840" spc="-1" strike="noStrike">
                <a:solidFill>
                  <a:srgbClr val="0000ff"/>
                </a:solidFill>
                <a:latin typeface="Arial"/>
                <a:ea typeface="Arial"/>
              </a:rPr>
              <a:t>Time taken - 150m 30s</a:t>
            </a:r>
            <a:endParaRPr b="0" lang="en-IN" sz="1840" spc="-1" strike="noStrike">
              <a:solidFill>
                <a:srgbClr val="000000"/>
              </a:solidFill>
              <a:latin typeface="Arial"/>
            </a:endParaRPr>
          </a:p>
          <a:p>
            <a:pPr>
              <a:lnSpc>
                <a:spcPct val="95000"/>
              </a:lnSpc>
              <a:spcBef>
                <a:spcPts val="1199"/>
              </a:spcBef>
              <a:tabLst>
                <a:tab algn="l" pos="0"/>
              </a:tabLst>
            </a:pPr>
            <a:r>
              <a:rPr b="0" lang="en" sz="1840" spc="-1" strike="noStrike">
                <a:solidFill>
                  <a:srgbClr val="0000ff"/>
                </a:solidFill>
                <a:latin typeface="Arial"/>
                <a:ea typeface="Arial"/>
              </a:rPr>
              <a:t>3.  Transformer model (</a:t>
            </a:r>
            <a:r>
              <a:rPr b="0" lang="en" sz="1800" spc="-1" strike="noStrike">
                <a:solidFill>
                  <a:srgbClr val="0000ff"/>
                </a:solidFill>
                <a:latin typeface="Arial"/>
                <a:ea typeface="Arial"/>
              </a:rPr>
              <a:t>with 150k, 200k, 250k and 300k sentence pair</a:t>
            </a:r>
            <a:r>
              <a:rPr b="0" lang="en" sz="1840" spc="-1" strike="noStrike">
                <a:solidFill>
                  <a:srgbClr val="0000ff"/>
                </a:solidFill>
                <a:latin typeface="Arial"/>
                <a:ea typeface="Arial"/>
              </a:rPr>
              <a:t>)</a:t>
            </a:r>
            <a:endParaRPr b="0" lang="en-IN" sz="1840" spc="-1" strike="noStrike">
              <a:solidFill>
                <a:srgbClr val="000000"/>
              </a:solidFill>
              <a:latin typeface="Arial"/>
            </a:endParaRPr>
          </a:p>
          <a:p>
            <a:pPr marL="914400" indent="-344880">
              <a:lnSpc>
                <a:spcPct val="95000"/>
              </a:lnSpc>
              <a:spcBef>
                <a:spcPts val="1199"/>
              </a:spcBef>
              <a:buClr>
                <a:srgbClr val="0000ff"/>
              </a:buClr>
              <a:buFont typeface="Arial"/>
              <a:buChar char="●"/>
              <a:tabLst>
                <a:tab algn="l" pos="0"/>
              </a:tabLst>
            </a:pPr>
            <a:r>
              <a:rPr b="0" lang="en" sz="1840" spc="-1" strike="noStrike">
                <a:solidFill>
                  <a:srgbClr val="0000ff"/>
                </a:solidFill>
                <a:latin typeface="Arial"/>
                <a:ea typeface="Arial"/>
              </a:rPr>
              <a:t>Embedding size=512</a:t>
            </a:r>
            <a:endParaRPr b="0" lang="en-IN" sz="1840" spc="-1" strike="noStrike">
              <a:solidFill>
                <a:srgbClr val="000000"/>
              </a:solidFill>
              <a:latin typeface="Arial"/>
            </a:endParaRPr>
          </a:p>
          <a:p>
            <a:pPr marL="914400" indent="-344880">
              <a:lnSpc>
                <a:spcPct val="95000"/>
              </a:lnSpc>
              <a:buClr>
                <a:srgbClr val="0000ff"/>
              </a:buClr>
              <a:buFont typeface="Arial"/>
              <a:buChar char="●"/>
              <a:tabLst>
                <a:tab algn="l" pos="0"/>
              </a:tabLst>
            </a:pPr>
            <a:r>
              <a:rPr b="0" lang="en" sz="1840" spc="-1" strike="noStrike">
                <a:solidFill>
                  <a:srgbClr val="0000ff"/>
                </a:solidFill>
                <a:latin typeface="Arial"/>
                <a:ea typeface="Arial"/>
              </a:rPr>
              <a:t>Number of attention heads=8</a:t>
            </a:r>
            <a:endParaRPr b="0" lang="en-IN" sz="1840" spc="-1" strike="noStrike">
              <a:solidFill>
                <a:srgbClr val="000000"/>
              </a:solidFill>
              <a:latin typeface="Arial"/>
            </a:endParaRPr>
          </a:p>
          <a:p>
            <a:pPr marL="914400" indent="-344880">
              <a:lnSpc>
                <a:spcPct val="95000"/>
              </a:lnSpc>
              <a:buClr>
                <a:srgbClr val="0000ff"/>
              </a:buClr>
              <a:buFont typeface="Arial"/>
              <a:buChar char="●"/>
              <a:tabLst>
                <a:tab algn="l" pos="0"/>
              </a:tabLst>
            </a:pPr>
            <a:r>
              <a:rPr b="0" lang="en" sz="1840" spc="-1" strike="noStrike">
                <a:solidFill>
                  <a:srgbClr val="0000ff"/>
                </a:solidFill>
                <a:latin typeface="Arial"/>
                <a:ea typeface="Arial"/>
              </a:rPr>
              <a:t>One encoder and one decoder</a:t>
            </a:r>
            <a:endParaRPr b="0" lang="en-IN" sz="1840" spc="-1" strike="noStrike">
              <a:solidFill>
                <a:srgbClr val="000000"/>
              </a:solidFill>
              <a:latin typeface="Arial"/>
            </a:endParaRPr>
          </a:p>
          <a:p>
            <a:pPr marL="914400" indent="-344880">
              <a:lnSpc>
                <a:spcPct val="95000"/>
              </a:lnSpc>
              <a:buClr>
                <a:srgbClr val="0000ff"/>
              </a:buClr>
              <a:buFont typeface="Arial"/>
              <a:buChar char="●"/>
              <a:tabLst>
                <a:tab algn="l" pos="0"/>
              </a:tabLst>
            </a:pPr>
            <a:r>
              <a:rPr b="0" lang="en" sz="1840" spc="-1" strike="noStrike">
                <a:solidFill>
                  <a:srgbClr val="0000ff"/>
                </a:solidFill>
                <a:latin typeface="Arial"/>
                <a:ea typeface="Arial"/>
              </a:rPr>
              <a:t>dropout=0.10</a:t>
            </a:r>
            <a:endParaRPr b="0" lang="en-IN" sz="1840" spc="-1" strike="noStrike">
              <a:solidFill>
                <a:srgbClr val="000000"/>
              </a:solidFill>
              <a:latin typeface="Arial"/>
            </a:endParaRPr>
          </a:p>
          <a:p>
            <a:pPr>
              <a:lnSpc>
                <a:spcPct val="95000"/>
              </a:lnSpc>
              <a:spcBef>
                <a:spcPts val="1199"/>
              </a:spcBef>
              <a:tabLst>
                <a:tab algn="l" pos="0"/>
              </a:tabLst>
            </a:pPr>
            <a:r>
              <a:rPr b="0" lang="en" sz="1190" spc="-1" strike="noStrike">
                <a:solidFill>
                  <a:srgbClr val="0000ff"/>
                </a:solidFill>
                <a:latin typeface="Arial"/>
                <a:ea typeface="Arial"/>
              </a:rPr>
              <a:t>Note :- We were able to train only 20 epochs for the transformers in Google Colab</a:t>
            </a:r>
            <a:endParaRPr b="0" lang="en-IN" sz="1190" spc="-1" strike="noStrike">
              <a:solidFill>
                <a:srgbClr val="000000"/>
              </a:solidFill>
              <a:latin typeface="Arial"/>
            </a:endParaRPr>
          </a:p>
          <a:p>
            <a:pPr>
              <a:lnSpc>
                <a:spcPct val="95000"/>
              </a:lnSpc>
              <a:spcBef>
                <a:spcPts val="1199"/>
              </a:spcBef>
              <a:tabLst>
                <a:tab algn="l" pos="0"/>
              </a:tabLst>
            </a:pPr>
            <a:r>
              <a:rPr b="0" lang="en" sz="1190" spc="-1" strike="noStrike">
                <a:solidFill>
                  <a:srgbClr val="0000ff"/>
                </a:solidFill>
                <a:latin typeface="Arial"/>
                <a:ea typeface="Arial"/>
              </a:rPr>
              <a:t>For 200k ~ 97 mins ,250k ~ 132 mins  , 300k ~ 178 mins</a:t>
            </a:r>
            <a:endParaRPr b="0" lang="en-IN" sz="1190" spc="-1" strike="noStrike">
              <a:solidFill>
                <a:srgbClr val="000000"/>
              </a:solidFill>
              <a:latin typeface="Arial"/>
            </a:endParaRPr>
          </a:p>
          <a:p>
            <a:pPr>
              <a:lnSpc>
                <a:spcPct val="95000"/>
              </a:lnSpc>
              <a:spcBef>
                <a:spcPts val="1199"/>
              </a:spcBef>
              <a:spcAft>
                <a:spcPts val="1199"/>
              </a:spcAft>
              <a:tabLst>
                <a:tab algn="l" pos="0"/>
              </a:tabLst>
            </a:pPr>
            <a:endParaRPr b="0" lang="en-IN" sz="119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311760" y="339840"/>
            <a:ext cx="8520120" cy="572400"/>
          </a:xfrm>
          <a:prstGeom prst="rect">
            <a:avLst/>
          </a:prstGeom>
          <a:noFill/>
          <a:ln>
            <a:noFill/>
          </a:ln>
        </p:spPr>
        <p:txBody>
          <a:bodyPr tIns="91440" bIns="91440">
            <a:normAutofit fontScale="34000"/>
          </a:bodyPr>
          <a:p>
            <a:pPr>
              <a:lnSpc>
                <a:spcPct val="100000"/>
              </a:lnSpc>
              <a:tabLst>
                <a:tab algn="l" pos="0"/>
              </a:tabLst>
            </a:pPr>
            <a:r>
              <a:rPr b="0" lang="en" sz="2800" spc="-1" strike="noStrike">
                <a:solidFill>
                  <a:srgbClr val="000000"/>
                </a:solidFill>
                <a:latin typeface="Arial"/>
                <a:ea typeface="Arial"/>
              </a:rPr>
              <a:t>Loss (training) functions for sequence to sequence models</a:t>
            </a:r>
            <a:endParaRPr b="0" lang="en-IN" sz="2800" spc="-1" strike="noStrike">
              <a:solidFill>
                <a:srgbClr val="000000"/>
              </a:solidFill>
              <a:latin typeface="Arial"/>
            </a:endParaRPr>
          </a:p>
        </p:txBody>
      </p:sp>
      <p:pic>
        <p:nvPicPr>
          <p:cNvPr id="90" name="Google Shape;90;p19" descr=""/>
          <p:cNvPicPr/>
          <p:nvPr/>
        </p:nvPicPr>
        <p:blipFill>
          <a:blip r:embed="rId1"/>
          <a:stretch/>
        </p:blipFill>
        <p:spPr>
          <a:xfrm>
            <a:off x="0" y="912600"/>
            <a:ext cx="4850280" cy="3566160"/>
          </a:xfrm>
          <a:prstGeom prst="rect">
            <a:avLst/>
          </a:prstGeom>
          <a:ln>
            <a:noFill/>
          </a:ln>
        </p:spPr>
      </p:pic>
      <p:pic>
        <p:nvPicPr>
          <p:cNvPr id="91" name="Google Shape;91;p19" descr=""/>
          <p:cNvPicPr/>
          <p:nvPr/>
        </p:nvPicPr>
        <p:blipFill>
          <a:blip r:embed="rId2"/>
          <a:stretch/>
        </p:blipFill>
        <p:spPr>
          <a:xfrm>
            <a:off x="4314960" y="848520"/>
            <a:ext cx="4895640" cy="3754800"/>
          </a:xfrm>
          <a:prstGeom prst="rect">
            <a:avLst/>
          </a:prstGeom>
          <a:ln>
            <a:noFill/>
          </a:ln>
        </p:spPr>
      </p:pic>
      <p:sp>
        <p:nvSpPr>
          <p:cNvPr id="92" name="CustomShape 2"/>
          <p:cNvSpPr/>
          <p:nvPr/>
        </p:nvSpPr>
        <p:spPr>
          <a:xfrm>
            <a:off x="482400" y="4539600"/>
            <a:ext cx="3638520" cy="42660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800" spc="-1" strike="noStrike">
                <a:solidFill>
                  <a:srgbClr val="0000ff"/>
                </a:solidFill>
                <a:latin typeface="Arial"/>
                <a:ea typeface="Arial"/>
              </a:rPr>
              <a:t>Loss function without attention</a:t>
            </a:r>
            <a:endParaRPr b="0" lang="en-IN" sz="1800" spc="-1" strike="noStrike">
              <a:latin typeface="Arial"/>
            </a:endParaRPr>
          </a:p>
        </p:txBody>
      </p:sp>
      <p:sp>
        <p:nvSpPr>
          <p:cNvPr id="93" name="CustomShape 3"/>
          <p:cNvSpPr/>
          <p:nvPr/>
        </p:nvSpPr>
        <p:spPr>
          <a:xfrm>
            <a:off x="4986360" y="4539600"/>
            <a:ext cx="3638520" cy="42660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1800" spc="-1" strike="noStrike">
                <a:solidFill>
                  <a:srgbClr val="0000ff"/>
                </a:solidFill>
                <a:latin typeface="Arial"/>
                <a:ea typeface="Arial"/>
              </a:rPr>
              <a:t>Loss function with attention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311760" y="266760"/>
            <a:ext cx="8520120" cy="572400"/>
          </a:xfrm>
          <a:prstGeom prst="rect">
            <a:avLst/>
          </a:prstGeom>
          <a:noFill/>
          <a:ln>
            <a:noFill/>
          </a:ln>
        </p:spPr>
        <p:txBody>
          <a:bodyPr tIns="91440" bIns="91440">
            <a:normAutofit fontScale="34000"/>
          </a:bodyPr>
          <a:p>
            <a:pPr>
              <a:lnSpc>
                <a:spcPct val="100000"/>
              </a:lnSpc>
              <a:tabLst>
                <a:tab algn="l" pos="0"/>
              </a:tabLst>
            </a:pPr>
            <a:r>
              <a:rPr b="0" lang="en" sz="2800" spc="-1" strike="noStrike">
                <a:solidFill>
                  <a:srgbClr val="000000"/>
                </a:solidFill>
                <a:latin typeface="Arial"/>
                <a:ea typeface="Arial"/>
              </a:rPr>
              <a:t>Loss function with Transformer model (with varying sentence pairs)</a:t>
            </a:r>
            <a:endParaRPr b="0" lang="en-IN" sz="2800" spc="-1" strike="noStrike">
              <a:solidFill>
                <a:srgbClr val="000000"/>
              </a:solidFill>
              <a:latin typeface="Arial"/>
            </a:endParaRPr>
          </a:p>
        </p:txBody>
      </p:sp>
      <p:pic>
        <p:nvPicPr>
          <p:cNvPr id="95" name="Google Shape;99;p20" descr=""/>
          <p:cNvPicPr/>
          <p:nvPr/>
        </p:nvPicPr>
        <p:blipFill>
          <a:blip r:embed="rId1"/>
          <a:stretch/>
        </p:blipFill>
        <p:spPr>
          <a:xfrm>
            <a:off x="1965600" y="1167480"/>
            <a:ext cx="4940280" cy="374976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311760" y="358560"/>
            <a:ext cx="8520120" cy="572400"/>
          </a:xfrm>
          <a:prstGeom prst="rect">
            <a:avLst/>
          </a:prstGeom>
          <a:noFill/>
          <a:ln>
            <a:noFill/>
          </a:ln>
        </p:spPr>
        <p:txBody>
          <a:bodyPr tIns="91440" bIns="91440">
            <a:normAutofit fontScale="97000"/>
          </a:bodyPr>
          <a:p>
            <a:pPr>
              <a:lnSpc>
                <a:spcPct val="100000"/>
              </a:lnSpc>
              <a:tabLst>
                <a:tab algn="l" pos="0"/>
              </a:tabLst>
            </a:pPr>
            <a:r>
              <a:rPr b="0" lang="en" sz="2800" spc="-1" strike="noStrike">
                <a:solidFill>
                  <a:srgbClr val="000000"/>
                </a:solidFill>
                <a:latin typeface="Arial"/>
                <a:ea typeface="Arial"/>
              </a:rPr>
              <a:t>Translations from attention-based models</a:t>
            </a:r>
            <a:endParaRPr b="0" lang="en-IN" sz="2800" spc="-1" strike="noStrike">
              <a:solidFill>
                <a:srgbClr val="000000"/>
              </a:solidFill>
              <a:latin typeface="Arial"/>
            </a:endParaRPr>
          </a:p>
        </p:txBody>
      </p:sp>
      <p:pic>
        <p:nvPicPr>
          <p:cNvPr id="97" name="Google Shape;105;p21" descr=""/>
          <p:cNvPicPr/>
          <p:nvPr/>
        </p:nvPicPr>
        <p:blipFill>
          <a:blip r:embed="rId1"/>
          <a:srcRect l="9897" t="2903" r="22443" b="82928"/>
          <a:stretch/>
        </p:blipFill>
        <p:spPr>
          <a:xfrm>
            <a:off x="1101240" y="931320"/>
            <a:ext cx="5687280" cy="709920"/>
          </a:xfrm>
          <a:prstGeom prst="rect">
            <a:avLst/>
          </a:prstGeom>
          <a:ln>
            <a:noFill/>
          </a:ln>
        </p:spPr>
      </p:pic>
      <p:pic>
        <p:nvPicPr>
          <p:cNvPr id="98" name="Google Shape;106;p21" descr=""/>
          <p:cNvPicPr/>
          <p:nvPr/>
        </p:nvPicPr>
        <p:blipFill>
          <a:blip r:embed="rId2"/>
          <a:srcRect l="9897" t="44494" r="22443" b="41348"/>
          <a:stretch/>
        </p:blipFill>
        <p:spPr>
          <a:xfrm>
            <a:off x="1101240" y="1641600"/>
            <a:ext cx="5687280" cy="709920"/>
          </a:xfrm>
          <a:prstGeom prst="rect">
            <a:avLst/>
          </a:prstGeom>
          <a:ln>
            <a:noFill/>
          </a:ln>
        </p:spPr>
      </p:pic>
      <p:sp>
        <p:nvSpPr>
          <p:cNvPr id="99" name="CustomShape 2"/>
          <p:cNvSpPr/>
          <p:nvPr/>
        </p:nvSpPr>
        <p:spPr>
          <a:xfrm>
            <a:off x="386280" y="2512080"/>
            <a:ext cx="8066880" cy="2272320"/>
          </a:xfrm>
          <a:prstGeom prst="rect">
            <a:avLst/>
          </a:prstGeom>
          <a:noFill/>
          <a:ln>
            <a:noFill/>
          </a:ln>
        </p:spPr>
        <p:style>
          <a:lnRef idx="0"/>
          <a:fillRef idx="0"/>
          <a:effectRef idx="0"/>
          <a:fontRef idx="minor"/>
        </p:style>
        <p:txBody>
          <a:bodyPr tIns="91440" bIns="91440">
            <a:noAutofit/>
          </a:bodyPr>
          <a:p>
            <a:pPr>
              <a:lnSpc>
                <a:spcPct val="100000"/>
              </a:lnSpc>
              <a:tabLst>
                <a:tab algn="l" pos="0"/>
              </a:tabLst>
            </a:pPr>
            <a:r>
              <a:rPr b="0" lang="en" sz="2320" spc="-1" strike="noStrike">
                <a:solidFill>
                  <a:srgbClr val="000000"/>
                </a:solidFill>
                <a:latin typeface="Arial"/>
                <a:ea typeface="Arial"/>
              </a:rPr>
              <a:t>Translation from transformer (200k training instances)</a:t>
            </a:r>
            <a:endParaRPr b="0" lang="en-IN" sz="2320" spc="-1" strike="noStrike">
              <a:latin typeface="Arial"/>
            </a:endParaRPr>
          </a:p>
          <a:p>
            <a:pPr>
              <a:lnSpc>
                <a:spcPct val="105000"/>
              </a:lnSpc>
              <a:tabLst>
                <a:tab algn="l" pos="0"/>
              </a:tabLst>
            </a:pPr>
            <a:r>
              <a:rPr b="0" lang="en" sz="1460" spc="-1" strike="noStrike">
                <a:solidFill>
                  <a:srgbClr val="595959"/>
                </a:solidFill>
                <a:latin typeface="Arial"/>
                <a:ea typeface="Arial"/>
              </a:rPr>
              <a:t>English: &lt;SOS&gt; now jeevan dutt could speak out to the world without hesitation and say that it was a fact &lt;EOS&gt; &lt;PAD&gt; &lt;PAD&gt;</a:t>
            </a:r>
            <a:endParaRPr b="0" lang="en-IN" sz="1460" spc="-1" strike="noStrike">
              <a:latin typeface="Arial"/>
            </a:endParaRPr>
          </a:p>
          <a:p>
            <a:pPr>
              <a:lnSpc>
                <a:spcPct val="105000"/>
              </a:lnSpc>
              <a:spcBef>
                <a:spcPts val="1199"/>
              </a:spcBef>
              <a:tabLst>
                <a:tab algn="l" pos="0"/>
              </a:tabLst>
            </a:pPr>
            <a:r>
              <a:rPr b="0" lang="en" sz="1460" spc="-1" strike="noStrike">
                <a:solidFill>
                  <a:srgbClr val="595959"/>
                </a:solidFill>
                <a:latin typeface="Arial"/>
                <a:ea typeface="Arial"/>
              </a:rPr>
              <a:t>Actual: &lt;SOS&gt; </a:t>
            </a:r>
            <a:r>
              <a:rPr b="0" lang="hi-IN" sz="1460" spc="-1" strike="noStrike">
                <a:solidFill>
                  <a:srgbClr val="595959"/>
                </a:solidFill>
                <a:latin typeface="Arial"/>
                <a:cs typeface="Arial"/>
              </a:rPr>
              <a:t>जीवनदत्त ऊंची आवाज से घोषित कर सकते हैं कि यह सत्य है सत्य है। </a:t>
            </a:r>
            <a:r>
              <a:rPr b="0" lang="en" sz="1460" spc="-1" strike="noStrike">
                <a:solidFill>
                  <a:srgbClr val="595959"/>
                </a:solidFill>
                <a:latin typeface="Arial"/>
                <a:ea typeface="Arial"/>
              </a:rPr>
              <a:t>&lt;EOS&gt; &lt;PAD&gt; &lt;PAD&gt; &lt;PAD&gt; &lt;PAD&gt; &lt;PAD&gt; &lt;PAD&gt;</a:t>
            </a:r>
            <a:endParaRPr b="0" lang="en-IN" sz="1460" spc="-1" strike="noStrike">
              <a:latin typeface="Arial"/>
            </a:endParaRPr>
          </a:p>
          <a:p>
            <a:pPr>
              <a:lnSpc>
                <a:spcPct val="105000"/>
              </a:lnSpc>
              <a:spcBef>
                <a:spcPts val="1199"/>
              </a:spcBef>
              <a:tabLst>
                <a:tab algn="l" pos="0"/>
              </a:tabLst>
            </a:pPr>
            <a:r>
              <a:rPr b="0" lang="en" sz="1460" spc="-1" strike="noStrike">
                <a:solidFill>
                  <a:srgbClr val="595959"/>
                </a:solidFill>
                <a:latin typeface="Arial"/>
                <a:ea typeface="Arial"/>
              </a:rPr>
              <a:t>Predicted: </a:t>
            </a:r>
            <a:r>
              <a:rPr b="0" lang="hi-IN" sz="1460" spc="-1" strike="noStrike">
                <a:solidFill>
                  <a:srgbClr val="595959"/>
                </a:solidFill>
                <a:latin typeface="Arial"/>
                <a:cs typeface="Arial"/>
              </a:rPr>
              <a:t>जीवनदत्त ऊंची आवाज मिल सकता है और तब हमें उस समय दुनिया में जीत सकता है।</a:t>
            </a:r>
            <a:endParaRPr b="0" lang="en-IN" sz="1460" spc="-1" strike="noStrike">
              <a:latin typeface="Arial"/>
            </a:endParaRPr>
          </a:p>
          <a:p>
            <a:pPr>
              <a:lnSpc>
                <a:spcPct val="105000"/>
              </a:lnSpc>
              <a:spcBef>
                <a:spcPts val="1199"/>
              </a:spcBef>
              <a:tabLst>
                <a:tab algn="l" pos="0"/>
              </a:tabLst>
            </a:pPr>
            <a:endParaRPr b="0" lang="en-IN" sz="1460" spc="-1" strike="noStrike">
              <a:latin typeface="Arial"/>
            </a:endParaRPr>
          </a:p>
          <a:p>
            <a:pPr>
              <a:lnSpc>
                <a:spcPct val="100000"/>
              </a:lnSpc>
              <a:spcBef>
                <a:spcPts val="1199"/>
              </a:spcBef>
              <a:tabLst>
                <a:tab algn="l" pos="0"/>
              </a:tabLst>
            </a:pPr>
            <a:endParaRPr b="0" lang="en-IN" sz="146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en-IN</dc:language>
  <cp:lastModifiedBy/>
  <dcterms:modified xsi:type="dcterms:W3CDTF">2025-08-16T17:07:52Z</dcterms:modified>
  <cp:revision>1</cp:revision>
  <dc:subject/>
  <dc:title/>
</cp:coreProperties>
</file>