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1"/>
  </p:notesMasterIdLst>
  <p:sldIdLst>
    <p:sldId id="256" r:id="rId4"/>
    <p:sldId id="257" r:id="rId5"/>
    <p:sldId id="289" r:id="rId6"/>
    <p:sldId id="258" r:id="rId7"/>
    <p:sldId id="290" r:id="rId8"/>
    <p:sldId id="291" r:id="rId9"/>
    <p:sldId id="277" r:id="rId10"/>
    <p:sldId id="292" r:id="rId11"/>
    <p:sldId id="293" r:id="rId12"/>
    <p:sldId id="261" r:id="rId13"/>
    <p:sldId id="285" r:id="rId14"/>
    <p:sldId id="284" r:id="rId15"/>
    <p:sldId id="263" r:id="rId16"/>
    <p:sldId id="275" r:id="rId17"/>
    <p:sldId id="288" r:id="rId18"/>
    <p:sldId id="287" r:id="rId19"/>
    <p:sldId id="286"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5B1BC-E043-46EB-B0DE-096DB6346D10}" type="datetimeFigureOut">
              <a:rPr lang="it-IT" smtClean="0"/>
              <a:t>01/09/2021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05692-BD86-4143-8C29-745156CFD756}" type="slidenum">
              <a:rPr lang="it-IT" smtClean="0"/>
              <a:t>‹N›</a:t>
            </a:fld>
            <a:endParaRPr lang="it-IT"/>
          </a:p>
        </p:txBody>
      </p:sp>
    </p:spTree>
    <p:extLst>
      <p:ext uri="{BB962C8B-B14F-4D97-AF65-F5344CB8AC3E}">
        <p14:creationId xmlns:p14="http://schemas.microsoft.com/office/powerpoint/2010/main" val="347102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06D25-A242-4878-8545-85C7F517387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20A537-3BCA-4226-86C1-9D058B61D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53D35C0-E66C-45DC-BACF-DA4E870385EC}"/>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5" name="Segnaposto piè di pagina 4">
            <a:extLst>
              <a:ext uri="{FF2B5EF4-FFF2-40B4-BE49-F238E27FC236}">
                <a16:creationId xmlns:a16="http://schemas.microsoft.com/office/drawing/2014/main" id="{E3296BC7-7A4D-4B42-9577-6239F761B6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D5BC7F-0DED-41D1-869E-6C21F1104998}"/>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3723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BBB5F7-23CA-49B4-8797-4B62AB3C728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1089A9-F895-4BF6-A6A9-F6199A8A61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FA87D-7685-4BE0-A8C0-F2A07D2EC7C5}"/>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5" name="Segnaposto piè di pagina 4">
            <a:extLst>
              <a:ext uri="{FF2B5EF4-FFF2-40B4-BE49-F238E27FC236}">
                <a16:creationId xmlns:a16="http://schemas.microsoft.com/office/drawing/2014/main" id="{E54DBEA8-3831-4F02-9F9B-4EC9C1AC1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35C9F2-E56B-46E8-9FF6-D8AD513D3AB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2083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BECD76D-E2EE-405F-9D3E-B8FB6550A27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6A5995-F20C-4EC8-A05E-E13CB4E365D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EC5B6-E87C-4DBB-B15E-EA336F7835D4}"/>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5" name="Segnaposto piè di pagina 4">
            <a:extLst>
              <a:ext uri="{FF2B5EF4-FFF2-40B4-BE49-F238E27FC236}">
                <a16:creationId xmlns:a16="http://schemas.microsoft.com/office/drawing/2014/main" id="{89241B76-1F23-46C2-A10B-005EFF2A0F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297EFE-437F-4B2C-9AC7-EA5E1B40A835}"/>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17676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258228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84503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87561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843143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01/09/2021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82970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01/09/2021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639925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01/09/2021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267964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0230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0EE06-3DEE-4F62-A8D5-11E19C3621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8E85FB-99F7-4394-96E1-2285C07AB9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1121B2-42C2-4D88-A21C-E627166C76B6}"/>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5" name="Segnaposto piè di pagina 4">
            <a:extLst>
              <a:ext uri="{FF2B5EF4-FFF2-40B4-BE49-F238E27FC236}">
                <a16:creationId xmlns:a16="http://schemas.microsoft.com/office/drawing/2014/main" id="{0E2A7778-C602-44FE-A479-2C454E7F08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684D2D-DB23-42C1-9646-80FD90D9C7AB}"/>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174242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94858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651522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382051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53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903267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41878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08929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8648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649182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6087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AD97B-BD66-40F3-B36E-981E1B6139E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1C104-D828-4375-82EB-148834171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A02B90-78BD-44FB-91C9-AA72787E0CBE}"/>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5" name="Segnaposto piè di pagina 4">
            <a:extLst>
              <a:ext uri="{FF2B5EF4-FFF2-40B4-BE49-F238E27FC236}">
                <a16:creationId xmlns:a16="http://schemas.microsoft.com/office/drawing/2014/main" id="{BA3A3448-DF08-4715-85AC-4980C1B713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220F02-3CB3-456B-913A-28E10FE824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38805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74143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360763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417269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78682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5B40F-558E-4C3A-BABC-8AA095D85B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7E9397E-B7EC-487F-96EE-03E29AFB622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A104C3A-F293-4B8A-BB2D-EF9F4A54004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A45D3A-5430-46C7-B7E7-07B57DBA76E7}"/>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6" name="Segnaposto piè di pagina 5">
            <a:extLst>
              <a:ext uri="{FF2B5EF4-FFF2-40B4-BE49-F238E27FC236}">
                <a16:creationId xmlns:a16="http://schemas.microsoft.com/office/drawing/2014/main" id="{A6BA14FC-941D-4C47-8D4D-7A342EFBDE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FC22AAE-8F58-48CF-91EE-9760D531F8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2825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71DC7-2B4F-441C-8388-C1CDC36294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74DD50-11D5-4004-8CCC-A76E598E5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B38B33E-B255-4AB4-BB26-1006673A30C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9B8D0C6-075F-42F4-9248-F8B88EC46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B19035-0B37-4867-B5DC-794679F573B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05D654-7EEC-4A66-B909-40866C7CD0C4}"/>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8" name="Segnaposto piè di pagina 7">
            <a:extLst>
              <a:ext uri="{FF2B5EF4-FFF2-40B4-BE49-F238E27FC236}">
                <a16:creationId xmlns:a16="http://schemas.microsoft.com/office/drawing/2014/main" id="{D9292FC0-B58C-4505-AD6E-48873817A75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B9DFBE-D87B-4D21-99DC-F68EA5BF8424}"/>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5814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D2977B-BA89-47E1-BCCF-ADA08C29F1D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6A2CCD-1783-4F7A-8902-5EAAF7D12063}"/>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4" name="Segnaposto piè di pagina 3">
            <a:extLst>
              <a:ext uri="{FF2B5EF4-FFF2-40B4-BE49-F238E27FC236}">
                <a16:creationId xmlns:a16="http://schemas.microsoft.com/office/drawing/2014/main" id="{2DCE162A-4F7F-49B3-96E9-BD2C8AA7856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67DF1D5-805C-4965-AD42-ABBF3B004F16}"/>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55301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B457C3-70C8-49F8-A27E-6CE6624F0CBC}"/>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3" name="Segnaposto piè di pagina 2">
            <a:extLst>
              <a:ext uri="{FF2B5EF4-FFF2-40B4-BE49-F238E27FC236}">
                <a16:creationId xmlns:a16="http://schemas.microsoft.com/office/drawing/2014/main" id="{6AB9E217-9081-4CC1-8034-3A1B0B3DD5E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8EFBBE8-588E-4D98-B860-ED27A290FE7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244887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7C7A-5556-4F19-BD71-BC090D77EE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57AF5E-5464-4B5B-9321-E0DA484D9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A3724C-1998-47C0-B5BF-1002D89B3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4B9CAAB-75D3-46EC-A353-642B70B191BE}"/>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6" name="Segnaposto piè di pagina 5">
            <a:extLst>
              <a:ext uri="{FF2B5EF4-FFF2-40B4-BE49-F238E27FC236}">
                <a16:creationId xmlns:a16="http://schemas.microsoft.com/office/drawing/2014/main" id="{B5E25C8E-0F27-43DA-B645-495D90D1AA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BB9B8B-B186-46D6-B6C9-D77F93FE569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86285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5DBBE0-7EE5-4B53-9F29-B8CB2F4A35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DDF73DD-F4F8-47CA-8F89-7E5590DE5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C2F4681-EDBE-4B3A-BCE1-220EE6551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2FA6FC-7266-4ADC-B7A6-7BF38995422B}"/>
              </a:ext>
            </a:extLst>
          </p:cNvPr>
          <p:cNvSpPr>
            <a:spLocks noGrp="1"/>
          </p:cNvSpPr>
          <p:nvPr>
            <p:ph type="dt" sz="half" idx="10"/>
          </p:nvPr>
        </p:nvSpPr>
        <p:spPr/>
        <p:txBody>
          <a:bodyPr/>
          <a:lstStyle/>
          <a:p>
            <a:fld id="{487AF601-87C2-46CD-BB30-028CD33F9010}" type="datetimeFigureOut">
              <a:rPr lang="it-IT" smtClean="0"/>
              <a:t>01/09/2021</a:t>
            </a:fld>
            <a:endParaRPr lang="it-IT"/>
          </a:p>
        </p:txBody>
      </p:sp>
      <p:sp>
        <p:nvSpPr>
          <p:cNvPr id="6" name="Segnaposto piè di pagina 5">
            <a:extLst>
              <a:ext uri="{FF2B5EF4-FFF2-40B4-BE49-F238E27FC236}">
                <a16:creationId xmlns:a16="http://schemas.microsoft.com/office/drawing/2014/main" id="{25AF5408-03CA-4E38-8B5E-3F056B08BD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A20929F-8B84-4DFA-B6FC-A0BBCFFE7EE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75677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2AA70B9-487F-456C-ADE2-8ABE26F5E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21AF599-D3B8-43FF-A5FB-A17EE3BA9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75C0EC-6429-4C8E-BF63-B5B36C7E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AF601-87C2-46CD-BB30-028CD33F9010}" type="datetimeFigureOut">
              <a:rPr lang="it-IT" smtClean="0"/>
              <a:t>01/09/2021</a:t>
            </a:fld>
            <a:endParaRPr lang="it-IT"/>
          </a:p>
        </p:txBody>
      </p:sp>
      <p:sp>
        <p:nvSpPr>
          <p:cNvPr id="5" name="Segnaposto piè di pagina 4">
            <a:extLst>
              <a:ext uri="{FF2B5EF4-FFF2-40B4-BE49-F238E27FC236}">
                <a16:creationId xmlns:a16="http://schemas.microsoft.com/office/drawing/2014/main" id="{C027FE07-9A08-4911-969D-5B81137C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CBE52FB-5AC9-429D-B375-94EE48184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23A7B-0DE5-4AC9-8EB9-0AD7EB15A2D5}" type="slidenum">
              <a:rPr lang="it-IT" smtClean="0"/>
              <a:t>‹N›</a:t>
            </a:fld>
            <a:endParaRPr lang="it-IT"/>
          </a:p>
        </p:txBody>
      </p:sp>
    </p:spTree>
    <p:extLst>
      <p:ext uri="{BB962C8B-B14F-4D97-AF65-F5344CB8AC3E}">
        <p14:creationId xmlns:p14="http://schemas.microsoft.com/office/powerpoint/2010/main" val="36896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01/09/2021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a:p>
        </p:txBody>
      </p:sp>
    </p:spTree>
    <p:extLst>
      <p:ext uri="{BB962C8B-B14F-4D97-AF65-F5344CB8AC3E}">
        <p14:creationId xmlns:p14="http://schemas.microsoft.com/office/powerpoint/2010/main" val="1127953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759011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a:xfrm>
            <a:off x="746503" y="1467428"/>
            <a:ext cx="10844463" cy="2387600"/>
          </a:xfrm>
        </p:spPr>
        <p:txBody>
          <a:bodyPr/>
          <a:lstStyle/>
          <a:p>
            <a:r>
              <a:rPr lang="it-IT" b="1" dirty="0"/>
              <a:t>Tecnologie Informatiche per il Web</a:t>
            </a:r>
            <a:br>
              <a:rPr lang="it-IT" dirty="0"/>
            </a:br>
            <a:r>
              <a:rPr lang="it-IT" dirty="0"/>
              <a:t> </a:t>
            </a:r>
            <a:r>
              <a:rPr lang="it-IT" sz="3200" dirty="0"/>
              <a:t>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a:xfrm>
            <a:off x="1596734" y="4347874"/>
            <a:ext cx="9144000" cy="1655762"/>
          </a:xfrm>
        </p:spPr>
        <p:txBody>
          <a:bodyPr>
            <a:normAutofit/>
          </a:bodyPr>
          <a:lstStyle/>
          <a:p>
            <a:r>
              <a:rPr lang="it-IT" dirty="0"/>
              <a:t>Docente: Piero Fraternali</a:t>
            </a:r>
          </a:p>
          <a:p>
            <a:pPr>
              <a:lnSpc>
                <a:spcPct val="100000"/>
              </a:lnSpc>
            </a:pPr>
            <a:endParaRPr lang="it-IT" sz="800" dirty="0"/>
          </a:p>
          <a:p>
            <a:r>
              <a:rPr lang="it-IT" dirty="0"/>
              <a:t>Studente: Zheng Maria Yu</a:t>
            </a:r>
          </a:p>
        </p:txBody>
      </p:sp>
    </p:spTree>
    <p:extLst>
      <p:ext uri="{BB962C8B-B14F-4D97-AF65-F5344CB8AC3E}">
        <p14:creationId xmlns:p14="http://schemas.microsoft.com/office/powerpoint/2010/main" val="164279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p:txBody>
          <a:bodyPr/>
          <a:lstStyle/>
          <a:p>
            <a:r>
              <a:rPr lang="it-IT" dirty="0"/>
              <a:t>Versione con </a:t>
            </a:r>
            <a:r>
              <a:rPr lang="it-IT" dirty="0" err="1"/>
              <a:t>Javascript</a:t>
            </a:r>
            <a:endParaRPr lang="it-IT" dirty="0"/>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Progettazione dell’applicazione</a:t>
            </a:r>
            <a:endParaRPr dirty="0"/>
          </a:p>
        </p:txBody>
      </p:sp>
      <p:sp>
        <p:nvSpPr>
          <p:cNvPr id="197" name="Google Shape;197;p33"/>
          <p:cNvSpPr/>
          <p:nvPr/>
        </p:nvSpPr>
        <p:spPr>
          <a:xfrm>
            <a:off x="431367" y="2156536"/>
            <a:ext cx="3744400"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LOGIN PAGE</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8" name="Google Shape;198;p33"/>
          <p:cNvSpPr/>
          <p:nvPr/>
        </p:nvSpPr>
        <p:spPr>
          <a:xfrm>
            <a:off x="623259" y="2663437"/>
            <a:ext cx="2448400"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Login form</a:t>
            </a:r>
            <a:b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[field: username</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field: password]</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9" name="Google Shape;199;p33"/>
          <p:cNvSpPr/>
          <p:nvPr/>
        </p:nvSpPr>
        <p:spPr>
          <a:xfrm>
            <a:off x="7673856" y="4485623"/>
            <a:ext cx="3360400"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HOME</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0" name="Google Shape;200;p33"/>
          <p:cNvSpPr/>
          <p:nvPr/>
        </p:nvSpPr>
        <p:spPr>
          <a:xfrm>
            <a:off x="2927648" y="2942523"/>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201" name="Google Shape;201;p33"/>
          <p:cNvCxnSpPr>
            <a:stCxn id="202" idx="2"/>
            <a:endCxn id="203" idx="5"/>
          </p:cNvCxnSpPr>
          <p:nvPr/>
        </p:nvCxnSpPr>
        <p:spPr>
          <a:xfrm rot="10800000" flipH="1">
            <a:off x="6302237" y="3094220"/>
            <a:ext cx="2132000" cy="76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4" name="Google Shape;204;p33"/>
          <p:cNvSpPr txBox="1"/>
          <p:nvPr/>
        </p:nvSpPr>
        <p:spPr>
          <a:xfrm>
            <a:off x="3104381" y="2571212"/>
            <a:ext cx="11096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submit</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5" name="Google Shape;205;p33"/>
          <p:cNvCxnSpPr>
            <a:stCxn id="206" idx="4"/>
            <a:endCxn id="197" idx="2"/>
          </p:cNvCxnSpPr>
          <p:nvPr/>
        </p:nvCxnSpPr>
        <p:spPr>
          <a:xfrm rot="5400000">
            <a:off x="3335861" y="2656168"/>
            <a:ext cx="479600" cy="25444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1007433" y="4365100"/>
            <a:ext cx="33184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wrong user + pswd</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8" name="Google Shape;208;p33"/>
          <p:cNvSpPr txBox="1"/>
          <p:nvPr/>
        </p:nvSpPr>
        <p:spPr>
          <a:xfrm>
            <a:off x="4559833" y="1890931"/>
            <a:ext cx="2915600" cy="410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username, password</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9" name="Google Shape;209;p33"/>
          <p:cNvCxnSpPr/>
          <p:nvPr/>
        </p:nvCxnSpPr>
        <p:spPr>
          <a:xfrm flipH="1">
            <a:off x="4247000" y="2339467"/>
            <a:ext cx="630000"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4559829" y="2774642"/>
            <a:ext cx="1824203"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dirty="0">
                <a:ln>
                  <a:noFill/>
                </a:ln>
                <a:solidFill>
                  <a:srgbClr val="000000"/>
                </a:solidFill>
                <a:effectLst/>
                <a:uLnTx/>
                <a:uFillTx/>
                <a:latin typeface="Calibri"/>
                <a:ea typeface="Calibri"/>
                <a:cs typeface="Calibri"/>
                <a:sym typeface="Calibri"/>
              </a:rPr>
              <a:t>Login</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10" name="Google Shape;210;p33"/>
          <p:cNvCxnSpPr>
            <a:stCxn id="200" idx="6"/>
            <a:endCxn id="202" idx="5"/>
          </p:cNvCxnSpPr>
          <p:nvPr/>
        </p:nvCxnSpPr>
        <p:spPr>
          <a:xfrm>
            <a:off x="3311691" y="3086539"/>
            <a:ext cx="1330000"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6096000" y="2996952"/>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6" name="Google Shape;206;p33"/>
          <p:cNvSpPr/>
          <p:nvPr/>
        </p:nvSpPr>
        <p:spPr>
          <a:xfrm>
            <a:off x="4655840" y="3400536"/>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Google Shape;212;p33"/>
          <p:cNvSpPr txBox="1"/>
          <p:nvPr/>
        </p:nvSpPr>
        <p:spPr>
          <a:xfrm>
            <a:off x="6384039" y="3284989"/>
            <a:ext cx="20692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user -&gt; session</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13" name="Google Shape;213;p33"/>
          <p:cNvCxnSpPr>
            <a:stCxn id="203" idx="2"/>
            <a:endCxn id="199" idx="0"/>
          </p:cNvCxnSpPr>
          <p:nvPr/>
        </p:nvCxnSpPr>
        <p:spPr>
          <a:xfrm flipH="1">
            <a:off x="9353867" y="3094133"/>
            <a:ext cx="1158000" cy="13916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3" name="Google Shape;203;p33"/>
          <p:cNvSpPr/>
          <p:nvPr/>
        </p:nvSpPr>
        <p:spPr>
          <a:xfrm>
            <a:off x="8352467" y="2766933"/>
            <a:ext cx="2241200"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GoToHome</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4" name="Google Shape;214;p33"/>
          <p:cNvSpPr txBox="1"/>
          <p:nvPr/>
        </p:nvSpPr>
        <p:spPr>
          <a:xfrm>
            <a:off x="9473805" y="3995889"/>
            <a:ext cx="20692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missions</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981200" y="274320"/>
            <a:ext cx="8229600" cy="8574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s-419" dirty="0"/>
              <a:t>Progettazione dell’applicazione</a:t>
            </a:r>
            <a:endParaRPr dirty="0"/>
          </a:p>
        </p:txBody>
      </p:sp>
      <p:sp>
        <p:nvSpPr>
          <p:cNvPr id="220" name="Google Shape;220;p34"/>
          <p:cNvSpPr/>
          <p:nvPr/>
        </p:nvSpPr>
        <p:spPr>
          <a:xfrm>
            <a:off x="850232" y="1131720"/>
            <a:ext cx="5544718" cy="545196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HOME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PAGE</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21" name="Google Shape;221;p34"/>
          <p:cNvSpPr/>
          <p:nvPr/>
        </p:nvSpPr>
        <p:spPr>
          <a:xfrm>
            <a:off x="1670648" y="1248058"/>
            <a:ext cx="2996636" cy="146125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Category creation form</a:t>
            </a:r>
            <a:b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b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[field: name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Selectionfield: father.name]</a:t>
            </a:r>
          </a:p>
        </p:txBody>
      </p:sp>
      <p:sp>
        <p:nvSpPr>
          <p:cNvPr id="222" name="Google Shape;222;p34"/>
          <p:cNvSpPr/>
          <p:nvPr/>
        </p:nvSpPr>
        <p:spPr>
          <a:xfrm>
            <a:off x="4543192" y="176155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223" name="Google Shape;223;p34"/>
          <p:cNvCxnSpPr>
            <a:cxnSpLocks/>
            <a:stCxn id="222" idx="6"/>
          </p:cNvCxnSpPr>
          <p:nvPr/>
        </p:nvCxnSpPr>
        <p:spPr>
          <a:xfrm flipV="1">
            <a:off x="4831192" y="1527516"/>
            <a:ext cx="2747100" cy="34203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5" name="Google Shape;225;p34"/>
          <p:cNvSpPr txBox="1"/>
          <p:nvPr/>
        </p:nvSpPr>
        <p:spPr>
          <a:xfrm>
            <a:off x="4987700" y="1293421"/>
            <a:ext cx="832200"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submit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26" name="Google Shape;226;p34"/>
          <p:cNvSpPr txBox="1"/>
          <p:nvPr/>
        </p:nvSpPr>
        <p:spPr>
          <a:xfrm>
            <a:off x="6665388" y="965422"/>
            <a:ext cx="38568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Name, cost, description</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27" name="Google Shape;227;p34"/>
          <p:cNvCxnSpPr>
            <a:cxnSpLocks/>
          </p:cNvCxnSpPr>
          <p:nvPr/>
        </p:nvCxnSpPr>
        <p:spPr>
          <a:xfrm flipH="1">
            <a:off x="6663783" y="1317396"/>
            <a:ext cx="365350" cy="232625"/>
          </a:xfrm>
          <a:prstGeom prst="straightConnector1">
            <a:avLst/>
          </a:prstGeom>
          <a:noFill/>
          <a:ln w="9525" cap="flat" cmpd="sng">
            <a:solidFill>
              <a:srgbClr val="4A7DBA"/>
            </a:solidFill>
            <a:prstDash val="solid"/>
            <a:round/>
            <a:headEnd type="none" w="sm" len="sm"/>
            <a:tailEnd type="none" w="sm" len="sm"/>
          </a:ln>
        </p:spPr>
      </p:cxnSp>
      <p:sp>
        <p:nvSpPr>
          <p:cNvPr id="224" name="Google Shape;224;p34"/>
          <p:cNvSpPr/>
          <p:nvPr/>
        </p:nvSpPr>
        <p:spPr>
          <a:xfrm>
            <a:off x="7477124" y="141264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Create category</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28" name="Google Shape;228;p34"/>
          <p:cNvCxnSpPr>
            <a:cxnSpLocks/>
            <a:stCxn id="224" idx="5"/>
          </p:cNvCxnSpPr>
          <p:nvPr/>
        </p:nvCxnSpPr>
        <p:spPr>
          <a:xfrm rot="10800000" flipV="1">
            <a:off x="6386785" y="1658045"/>
            <a:ext cx="1151691" cy="2885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9" name="Google Shape;229;p34"/>
          <p:cNvSpPr/>
          <p:nvPr/>
        </p:nvSpPr>
        <p:spPr>
          <a:xfrm>
            <a:off x="1741778" y="5640831"/>
            <a:ext cx="2898461" cy="83697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:List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[databinding: category]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32" name="Google Shape;232;p34"/>
          <p:cNvSpPr/>
          <p:nvPr/>
        </p:nvSpPr>
        <p:spPr>
          <a:xfrm>
            <a:off x="5240239" y="6036552"/>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233" name="Google Shape;233;p34"/>
          <p:cNvCxnSpPr>
            <a:cxnSpLocks/>
            <a:stCxn id="232" idx="6"/>
            <a:endCxn id="234" idx="5"/>
          </p:cNvCxnSpPr>
          <p:nvPr/>
        </p:nvCxnSpPr>
        <p:spPr>
          <a:xfrm flipV="1">
            <a:off x="5528239" y="6130496"/>
            <a:ext cx="3055526" cy="1405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6" name="Google Shape;236;p34"/>
          <p:cNvSpPr txBox="1"/>
          <p:nvPr/>
        </p:nvSpPr>
        <p:spPr>
          <a:xfrm>
            <a:off x="7801175" y="5394669"/>
            <a:ext cx="2085392"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BomProduct.id</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37" name="Google Shape;237;p34"/>
          <p:cNvCxnSpPr>
            <a:cxnSpLocks/>
          </p:cNvCxnSpPr>
          <p:nvPr/>
        </p:nvCxnSpPr>
        <p:spPr>
          <a:xfrm flipH="1">
            <a:off x="7274462" y="5620743"/>
            <a:ext cx="516300" cy="498000"/>
          </a:xfrm>
          <a:prstGeom prst="straightConnector1">
            <a:avLst/>
          </a:prstGeom>
          <a:noFill/>
          <a:ln w="9525" cap="flat" cmpd="sng">
            <a:solidFill>
              <a:srgbClr val="4A7DBA"/>
            </a:solidFill>
            <a:prstDash val="solid"/>
            <a:round/>
            <a:headEnd type="none" w="sm" len="sm"/>
            <a:tailEnd type="none" w="sm" len="sm"/>
          </a:ln>
        </p:spPr>
      </p:cxnSp>
      <p:sp>
        <p:nvSpPr>
          <p:cNvPr id="234" name="Google Shape;234;p34"/>
          <p:cNvSpPr/>
          <p:nvPr/>
        </p:nvSpPr>
        <p:spPr>
          <a:xfrm>
            <a:off x="8522415" y="588509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product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2" name="Google Shape;225;p34"/>
          <p:cNvSpPr txBox="1"/>
          <p:nvPr/>
        </p:nvSpPr>
        <p:spPr>
          <a:xfrm>
            <a:off x="5467812" y="5845001"/>
            <a:ext cx="918244" cy="68396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product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64DDAB91-210A-3540-A3FA-FF65382497D2}"/>
              </a:ext>
            </a:extLst>
          </p:cNvPr>
          <p:cNvCxnSpPr>
            <a:cxnSpLocks/>
          </p:cNvCxnSpPr>
          <p:nvPr/>
        </p:nvCxnSpPr>
        <p:spPr>
          <a:xfrm rot="10800000" flipV="1">
            <a:off x="6386783" y="6264304"/>
            <a:ext cx="2103974" cy="1748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232;p34">
            <a:extLst>
              <a:ext uri="{FF2B5EF4-FFF2-40B4-BE49-F238E27FC236}">
                <a16:creationId xmlns:a16="http://schemas.microsoft.com/office/drawing/2014/main" id="{29E921F2-131D-C049-8FEF-1031E5E984EF}"/>
              </a:ext>
            </a:extLst>
          </p:cNvPr>
          <p:cNvSpPr/>
          <p:nvPr/>
        </p:nvSpPr>
        <p:spPr>
          <a:xfrm>
            <a:off x="5230579" y="5629001"/>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28" name="Google Shape;233;p34">
            <a:extLst>
              <a:ext uri="{FF2B5EF4-FFF2-40B4-BE49-F238E27FC236}">
                <a16:creationId xmlns:a16="http://schemas.microsoft.com/office/drawing/2014/main" id="{AF697293-1A0A-F546-937E-49D235DC564C}"/>
              </a:ext>
            </a:extLst>
          </p:cNvPr>
          <p:cNvCxnSpPr>
            <a:stCxn id="27" idx="6"/>
          </p:cNvCxnSpPr>
          <p:nvPr/>
        </p:nvCxnSpPr>
        <p:spPr>
          <a:xfrm flipV="1">
            <a:off x="5518579" y="5006241"/>
            <a:ext cx="2972178" cy="7307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a:extLst>
              <a:ext uri="{FF2B5EF4-FFF2-40B4-BE49-F238E27FC236}">
                <a16:creationId xmlns:a16="http://schemas.microsoft.com/office/drawing/2014/main" id="{83FBEA26-A7EE-5642-9462-EC0BAAB23D4B}"/>
              </a:ext>
            </a:extLst>
          </p:cNvPr>
          <p:cNvSpPr txBox="1"/>
          <p:nvPr/>
        </p:nvSpPr>
        <p:spPr>
          <a:xfrm>
            <a:off x="8064257" y="4246339"/>
            <a:ext cx="2108271"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Father id, child id</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30" name="Google Shape;237;p34">
            <a:extLst>
              <a:ext uri="{FF2B5EF4-FFF2-40B4-BE49-F238E27FC236}">
                <a16:creationId xmlns:a16="http://schemas.microsoft.com/office/drawing/2014/main" id="{82F3A085-FF26-994E-BB3C-12365DFA6906}"/>
              </a:ext>
            </a:extLst>
          </p:cNvPr>
          <p:cNvCxnSpPr>
            <a:cxnSpLocks/>
          </p:cNvCxnSpPr>
          <p:nvPr/>
        </p:nvCxnSpPr>
        <p:spPr>
          <a:xfrm flipH="1">
            <a:off x="7566175" y="4513616"/>
            <a:ext cx="516300" cy="498000"/>
          </a:xfrm>
          <a:prstGeom prst="straightConnector1">
            <a:avLst/>
          </a:prstGeom>
          <a:noFill/>
          <a:ln w="9525" cap="flat" cmpd="sng">
            <a:solidFill>
              <a:srgbClr val="4A7DBA"/>
            </a:solidFill>
            <a:prstDash val="solid"/>
            <a:round/>
            <a:headEnd type="none" w="sm" len="sm"/>
            <a:tailEnd type="none" w="sm" len="sm"/>
          </a:ln>
        </p:spPr>
      </p:cxnSp>
      <p:sp>
        <p:nvSpPr>
          <p:cNvPr id="31" name="Google Shape;234;p34">
            <a:extLst>
              <a:ext uri="{FF2B5EF4-FFF2-40B4-BE49-F238E27FC236}">
                <a16:creationId xmlns:a16="http://schemas.microsoft.com/office/drawing/2014/main" id="{5A416E3D-7CD1-8047-B73D-13D481BD4B82}"/>
              </a:ext>
            </a:extLst>
          </p:cNvPr>
          <p:cNvSpPr/>
          <p:nvPr/>
        </p:nvSpPr>
        <p:spPr>
          <a:xfrm>
            <a:off x="8490757" y="4687209"/>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Link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2" name="Google Shape;225;p34">
            <a:extLst>
              <a:ext uri="{FF2B5EF4-FFF2-40B4-BE49-F238E27FC236}">
                <a16:creationId xmlns:a16="http://schemas.microsoft.com/office/drawing/2014/main" id="{5AD6012B-1149-D549-B3CD-8BF236F38FE6}"/>
              </a:ext>
            </a:extLst>
          </p:cNvPr>
          <p:cNvSpPr txBox="1"/>
          <p:nvPr/>
        </p:nvSpPr>
        <p:spPr>
          <a:xfrm>
            <a:off x="5467462" y="5277851"/>
            <a:ext cx="918244"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link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33" name="Google Shape;228;p34">
            <a:extLst>
              <a:ext uri="{FF2B5EF4-FFF2-40B4-BE49-F238E27FC236}">
                <a16:creationId xmlns:a16="http://schemas.microsoft.com/office/drawing/2014/main" id="{6F0EBBB9-C8F9-8344-A030-1914123F0149}"/>
              </a:ext>
            </a:extLst>
          </p:cNvPr>
          <p:cNvCxnSpPr>
            <a:cxnSpLocks/>
          </p:cNvCxnSpPr>
          <p:nvPr/>
        </p:nvCxnSpPr>
        <p:spPr>
          <a:xfrm rot="10800000" flipV="1">
            <a:off x="6405365" y="4746559"/>
            <a:ext cx="2178400" cy="73678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221;p34">
            <a:extLst>
              <a:ext uri="{FF2B5EF4-FFF2-40B4-BE49-F238E27FC236}">
                <a16:creationId xmlns:a16="http://schemas.microsoft.com/office/drawing/2014/main" id="{1D97FEDF-8FB9-EE4C-B12A-F7B71369EE9D}"/>
              </a:ext>
            </a:extLst>
          </p:cNvPr>
          <p:cNvSpPr/>
          <p:nvPr/>
        </p:nvSpPr>
        <p:spPr>
          <a:xfrm>
            <a:off x="1670649" y="2823380"/>
            <a:ext cx="2978490" cy="10299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Product edit form</a:t>
            </a:r>
            <a:b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b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selectionfield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BomProduct.name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field: cost]</a:t>
            </a:r>
          </a:p>
        </p:txBody>
      </p:sp>
      <p:sp>
        <p:nvSpPr>
          <p:cNvPr id="53" name="Google Shape;222;p34">
            <a:extLst>
              <a:ext uri="{FF2B5EF4-FFF2-40B4-BE49-F238E27FC236}">
                <a16:creationId xmlns:a16="http://schemas.microsoft.com/office/drawing/2014/main" id="{E0B05744-3527-9145-A46F-2D862283D281}"/>
              </a:ext>
            </a:extLst>
          </p:cNvPr>
          <p:cNvSpPr/>
          <p:nvPr/>
        </p:nvSpPr>
        <p:spPr>
          <a:xfrm>
            <a:off x="4976772" y="321675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54" name="Google Shape;225;p34">
            <a:extLst>
              <a:ext uri="{FF2B5EF4-FFF2-40B4-BE49-F238E27FC236}">
                <a16:creationId xmlns:a16="http://schemas.microsoft.com/office/drawing/2014/main" id="{C681530A-916D-214C-82FD-7B6EA1F3667C}"/>
              </a:ext>
            </a:extLst>
          </p:cNvPr>
          <p:cNvSpPr txBox="1"/>
          <p:nvPr/>
        </p:nvSpPr>
        <p:spPr>
          <a:xfrm>
            <a:off x="5086250" y="2860493"/>
            <a:ext cx="832200"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submit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00AFFB21-AE2E-B94C-8070-08746EDD9508}"/>
              </a:ext>
            </a:extLst>
          </p:cNvPr>
          <p:cNvCxnSpPr>
            <a:cxnSpLocks/>
          </p:cNvCxnSpPr>
          <p:nvPr/>
        </p:nvCxnSpPr>
        <p:spPr>
          <a:xfrm flipV="1">
            <a:off x="5264773" y="2607235"/>
            <a:ext cx="2457897" cy="668620"/>
          </a:xfrm>
          <a:prstGeom prst="bentConnector3">
            <a:avLst>
              <a:gd name="adj1" fmla="val 3276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4;p34">
            <a:extLst>
              <a:ext uri="{FF2B5EF4-FFF2-40B4-BE49-F238E27FC236}">
                <a16:creationId xmlns:a16="http://schemas.microsoft.com/office/drawing/2014/main" id="{73BD0322-7F20-CF44-80D1-15580038E895}"/>
              </a:ext>
            </a:extLst>
          </p:cNvPr>
          <p:cNvSpPr/>
          <p:nvPr/>
        </p:nvSpPr>
        <p:spPr>
          <a:xfrm>
            <a:off x="7674444" y="2488223"/>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Update product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58" name="Google Shape;228;p34">
            <a:extLst>
              <a:ext uri="{FF2B5EF4-FFF2-40B4-BE49-F238E27FC236}">
                <a16:creationId xmlns:a16="http://schemas.microsoft.com/office/drawing/2014/main" id="{6D1409E8-D217-184B-B700-E6039A873B29}"/>
              </a:ext>
            </a:extLst>
          </p:cNvPr>
          <p:cNvCxnSpPr>
            <a:cxnSpLocks/>
          </p:cNvCxnSpPr>
          <p:nvPr/>
        </p:nvCxnSpPr>
        <p:spPr>
          <a:xfrm rot="10800000" flipV="1">
            <a:off x="6394954" y="2759433"/>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4" name="Google Shape;227;p34">
            <a:extLst>
              <a:ext uri="{FF2B5EF4-FFF2-40B4-BE49-F238E27FC236}">
                <a16:creationId xmlns:a16="http://schemas.microsoft.com/office/drawing/2014/main" id="{9AAD6D7E-32E9-1A4B-B85E-2905DE8A4932}"/>
              </a:ext>
            </a:extLst>
          </p:cNvPr>
          <p:cNvCxnSpPr>
            <a:cxnSpLocks/>
          </p:cNvCxnSpPr>
          <p:nvPr/>
        </p:nvCxnSpPr>
        <p:spPr>
          <a:xfrm flipH="1">
            <a:off x="6693459" y="2374610"/>
            <a:ext cx="365350" cy="232625"/>
          </a:xfrm>
          <a:prstGeom prst="straightConnector1">
            <a:avLst/>
          </a:prstGeom>
          <a:noFill/>
          <a:ln w="9525" cap="flat" cmpd="sng">
            <a:solidFill>
              <a:srgbClr val="4A7DBA"/>
            </a:solidFill>
            <a:prstDash val="solid"/>
            <a:round/>
            <a:headEnd type="none" w="sm" len="sm"/>
            <a:tailEnd type="none" w="sm" len="sm"/>
          </a:ln>
        </p:spPr>
      </p:cxnSp>
      <p:sp>
        <p:nvSpPr>
          <p:cNvPr id="65" name="Google Shape;226;p34">
            <a:extLst>
              <a:ext uri="{FF2B5EF4-FFF2-40B4-BE49-F238E27FC236}">
                <a16:creationId xmlns:a16="http://schemas.microsoft.com/office/drawing/2014/main" id="{5B973706-1511-6544-818C-D4D51012AF06}"/>
              </a:ext>
            </a:extLst>
          </p:cNvPr>
          <p:cNvSpPr txBox="1"/>
          <p:nvPr/>
        </p:nvSpPr>
        <p:spPr>
          <a:xfrm>
            <a:off x="7147787" y="2061767"/>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Bomproduct.id, cost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66" name="Google Shape;221;p34">
            <a:extLst>
              <a:ext uri="{FF2B5EF4-FFF2-40B4-BE49-F238E27FC236}">
                <a16:creationId xmlns:a16="http://schemas.microsoft.com/office/drawing/2014/main" id="{3B587CAF-F574-124D-9A95-840865024C5F}"/>
              </a:ext>
            </a:extLst>
          </p:cNvPr>
          <p:cNvSpPr/>
          <p:nvPr/>
        </p:nvSpPr>
        <p:spPr>
          <a:xfrm>
            <a:off x="1728469" y="4052870"/>
            <a:ext cx="2847344" cy="138837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Link creation form</a:t>
            </a:r>
            <a:b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b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selectionfield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father.name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selectionfield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child.name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field: quantity]</a:t>
            </a:r>
          </a:p>
        </p:txBody>
      </p:sp>
      <p:sp>
        <p:nvSpPr>
          <p:cNvPr id="67" name="Google Shape;225;p34">
            <a:extLst>
              <a:ext uri="{FF2B5EF4-FFF2-40B4-BE49-F238E27FC236}">
                <a16:creationId xmlns:a16="http://schemas.microsoft.com/office/drawing/2014/main" id="{CE797C09-784C-BE47-805B-B7FAA9E47176}"/>
              </a:ext>
            </a:extLst>
          </p:cNvPr>
          <p:cNvSpPr txBox="1"/>
          <p:nvPr/>
        </p:nvSpPr>
        <p:spPr>
          <a:xfrm>
            <a:off x="5168404" y="4236333"/>
            <a:ext cx="832200"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submit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68" name="Google Shape;223;p34">
            <a:extLst>
              <a:ext uri="{FF2B5EF4-FFF2-40B4-BE49-F238E27FC236}">
                <a16:creationId xmlns:a16="http://schemas.microsoft.com/office/drawing/2014/main" id="{FDB34E92-FD11-BD4E-BD6E-FCC7850ED41B}"/>
              </a:ext>
            </a:extLst>
          </p:cNvPr>
          <p:cNvCxnSpPr>
            <a:cxnSpLocks/>
          </p:cNvCxnSpPr>
          <p:nvPr/>
        </p:nvCxnSpPr>
        <p:spPr>
          <a:xfrm flipV="1">
            <a:off x="5476123" y="3790704"/>
            <a:ext cx="2237650" cy="891258"/>
          </a:xfrm>
          <a:prstGeom prst="bentConnector3">
            <a:avLst>
              <a:gd name="adj1" fmla="val 2806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224;p34">
            <a:extLst>
              <a:ext uri="{FF2B5EF4-FFF2-40B4-BE49-F238E27FC236}">
                <a16:creationId xmlns:a16="http://schemas.microsoft.com/office/drawing/2014/main" id="{5B0B1FE7-6B74-C34A-B24D-479D2385FBD2}"/>
              </a:ext>
            </a:extLst>
          </p:cNvPr>
          <p:cNvSpPr/>
          <p:nvPr/>
        </p:nvSpPr>
        <p:spPr>
          <a:xfrm>
            <a:off x="7665548" y="3671692"/>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Create link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70" name="Google Shape;228;p34">
            <a:extLst>
              <a:ext uri="{FF2B5EF4-FFF2-40B4-BE49-F238E27FC236}">
                <a16:creationId xmlns:a16="http://schemas.microsoft.com/office/drawing/2014/main" id="{13DBF49F-A35A-BC47-90B7-AE2E9BC9692C}"/>
              </a:ext>
            </a:extLst>
          </p:cNvPr>
          <p:cNvCxnSpPr>
            <a:cxnSpLocks/>
          </p:cNvCxnSpPr>
          <p:nvPr/>
        </p:nvCxnSpPr>
        <p:spPr>
          <a:xfrm rot="10800000" flipV="1">
            <a:off x="6386058" y="3942902"/>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1" name="Google Shape;227;p34">
            <a:extLst>
              <a:ext uri="{FF2B5EF4-FFF2-40B4-BE49-F238E27FC236}">
                <a16:creationId xmlns:a16="http://schemas.microsoft.com/office/drawing/2014/main" id="{7FAF2E8D-30D0-F340-BAFE-FEA3728DB360}"/>
              </a:ext>
            </a:extLst>
          </p:cNvPr>
          <p:cNvCxnSpPr>
            <a:cxnSpLocks/>
          </p:cNvCxnSpPr>
          <p:nvPr/>
        </p:nvCxnSpPr>
        <p:spPr>
          <a:xfrm flipH="1">
            <a:off x="6684563" y="3558079"/>
            <a:ext cx="365350" cy="232625"/>
          </a:xfrm>
          <a:prstGeom prst="straightConnector1">
            <a:avLst/>
          </a:prstGeom>
          <a:noFill/>
          <a:ln w="9525" cap="flat" cmpd="sng">
            <a:solidFill>
              <a:srgbClr val="4A7DBA"/>
            </a:solidFill>
            <a:prstDash val="solid"/>
            <a:round/>
            <a:headEnd type="none" w="sm" len="sm"/>
            <a:tailEnd type="none" w="sm" len="sm"/>
          </a:ln>
        </p:spPr>
      </p:cxnSp>
      <p:sp>
        <p:nvSpPr>
          <p:cNvPr id="72" name="Google Shape;226;p34">
            <a:extLst>
              <a:ext uri="{FF2B5EF4-FFF2-40B4-BE49-F238E27FC236}">
                <a16:creationId xmlns:a16="http://schemas.microsoft.com/office/drawing/2014/main" id="{5EDCFD85-990D-D040-B2E6-FA2BC9B11D01}"/>
              </a:ext>
            </a:extLst>
          </p:cNvPr>
          <p:cNvSpPr txBox="1"/>
          <p:nvPr/>
        </p:nvSpPr>
        <p:spPr>
          <a:xfrm>
            <a:off x="7138891" y="3245236"/>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Father id, child id, quantity</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73" name="Google Shape;222;p34">
            <a:extLst>
              <a:ext uri="{FF2B5EF4-FFF2-40B4-BE49-F238E27FC236}">
                <a16:creationId xmlns:a16="http://schemas.microsoft.com/office/drawing/2014/main" id="{5F0F1ACB-E8C1-7847-99C7-EF6C4B6EDC7C}"/>
              </a:ext>
            </a:extLst>
          </p:cNvPr>
          <p:cNvSpPr/>
          <p:nvPr/>
        </p:nvSpPr>
        <p:spPr>
          <a:xfrm>
            <a:off x="5170398" y="459670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p:txBody>
          <a:bodyPr/>
          <a:lstStyle/>
          <a:p>
            <a:r>
              <a:rPr lang="it-IT" dirty="0"/>
              <a:t>Progettazione dell’applicazione</a:t>
            </a:r>
          </a:p>
        </p:txBody>
      </p:sp>
      <p:sp>
        <p:nvSpPr>
          <p:cNvPr id="3" name="Segnaposto contenuto 2">
            <a:extLst>
              <a:ext uri="{FF2B5EF4-FFF2-40B4-BE49-F238E27FC236}">
                <a16:creationId xmlns:a16="http://schemas.microsoft.com/office/drawing/2014/main" id="{F1848E88-5E3F-4A30-890E-9DAB5285AFB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9216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2BC08-9961-4F69-B13F-37D06F02B329}"/>
              </a:ext>
            </a:extLst>
          </p:cNvPr>
          <p:cNvSpPr>
            <a:spLocks noGrp="1"/>
          </p:cNvSpPr>
          <p:nvPr>
            <p:ph type="title"/>
          </p:nvPr>
        </p:nvSpPr>
        <p:spPr>
          <a:xfrm>
            <a:off x="838200" y="204703"/>
            <a:ext cx="10515600" cy="1325563"/>
          </a:xfrm>
        </p:spPr>
        <p:txBody>
          <a:bodyPr/>
          <a:lstStyle/>
          <a:p>
            <a:r>
              <a:rPr lang="it-IT" dirty="0"/>
              <a:t>Componenti</a:t>
            </a:r>
          </a:p>
        </p:txBody>
      </p:sp>
      <p:sp>
        <p:nvSpPr>
          <p:cNvPr id="3" name="Segnaposto contenuto 2">
            <a:extLst>
              <a:ext uri="{FF2B5EF4-FFF2-40B4-BE49-F238E27FC236}">
                <a16:creationId xmlns:a16="http://schemas.microsoft.com/office/drawing/2014/main" id="{B6F1163A-414F-4A7D-9A28-79BE2B5AF522}"/>
              </a:ext>
            </a:extLst>
          </p:cNvPr>
          <p:cNvSpPr>
            <a:spLocks noGrp="1"/>
          </p:cNvSpPr>
          <p:nvPr>
            <p:ph sz="half" idx="1"/>
          </p:nvPr>
        </p:nvSpPr>
        <p:spPr>
          <a:xfrm>
            <a:off x="577516" y="1411705"/>
            <a:ext cx="5442284" cy="4765258"/>
          </a:xfrm>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buFontTx/>
              <a:buChar char="-"/>
            </a:pPr>
            <a:r>
              <a:rPr lang="it-IT" dirty="0"/>
              <a:t>User</a:t>
            </a:r>
          </a:p>
          <a:p>
            <a:pPr lvl="1">
              <a:buFontTx/>
              <a:buChar char="-"/>
            </a:pPr>
            <a:r>
              <a:rPr lang="it-IT" dirty="0" err="1"/>
              <a:t>Category</a:t>
            </a:r>
            <a:endParaRPr lang="it-IT" dirty="0"/>
          </a:p>
          <a:p>
            <a:r>
              <a:rPr lang="it-IT" dirty="0"/>
              <a:t>Data Access Objects (Classes)</a:t>
            </a:r>
          </a:p>
          <a:p>
            <a:pPr>
              <a:buFontTx/>
              <a:buChar char="-"/>
            </a:pPr>
            <a:r>
              <a:rPr lang="it-IT" dirty="0" err="1"/>
              <a:t>UserDAO</a:t>
            </a:r>
            <a:endParaRPr lang="it-IT" dirty="0"/>
          </a:p>
          <a:p>
            <a:pPr lvl="1">
              <a:buFontTx/>
              <a:buChar char="-"/>
            </a:pPr>
            <a:r>
              <a:rPr lang="it-IT" dirty="0" err="1"/>
              <a:t>checkCredentials</a:t>
            </a:r>
            <a:r>
              <a:rPr lang="it-IT" dirty="0"/>
              <a:t>(</a:t>
            </a:r>
            <a:r>
              <a:rPr lang="it-IT" dirty="0" err="1"/>
              <a:t>username,password</a:t>
            </a:r>
            <a:r>
              <a:rPr lang="it-IT" dirty="0"/>
              <a:t>)</a:t>
            </a:r>
          </a:p>
          <a:p>
            <a:pPr>
              <a:buFontTx/>
              <a:buChar char="-"/>
            </a:pPr>
            <a:r>
              <a:rPr lang="it-IT" dirty="0" err="1"/>
              <a:t>CategoryDAO</a:t>
            </a:r>
            <a:endParaRPr lang="it-IT" dirty="0"/>
          </a:p>
          <a:p>
            <a:pPr lvl="1">
              <a:buFontTx/>
              <a:buChar char="-"/>
            </a:pPr>
            <a:r>
              <a:rPr lang="it-IT" dirty="0" err="1"/>
              <a:t>findAllCategories</a:t>
            </a:r>
            <a:r>
              <a:rPr lang="it-IT" dirty="0"/>
              <a:t>()</a:t>
            </a:r>
          </a:p>
          <a:p>
            <a:pPr lvl="1">
              <a:buFontTx/>
              <a:buChar char="-"/>
            </a:pPr>
            <a:r>
              <a:rPr lang="it-IT" dirty="0" err="1"/>
              <a:t>findTopsAndSubtrees</a:t>
            </a:r>
            <a:r>
              <a:rPr lang="it-IT" dirty="0"/>
              <a:t>()</a:t>
            </a:r>
          </a:p>
          <a:p>
            <a:pPr lvl="1">
              <a:buFontTx/>
              <a:buChar char="-"/>
            </a:pPr>
            <a:r>
              <a:rPr lang="it-IT" dirty="0" err="1"/>
              <a:t>findSubclasses</a:t>
            </a:r>
            <a:r>
              <a:rPr lang="it-IT" dirty="0"/>
              <a:t>(</a:t>
            </a:r>
            <a:r>
              <a:rPr lang="it-IT" dirty="0" err="1"/>
              <a:t>category</a:t>
            </a:r>
            <a:r>
              <a:rPr lang="it-IT" dirty="0"/>
              <a:t>)</a:t>
            </a:r>
          </a:p>
          <a:p>
            <a:pPr lvl="1">
              <a:buFontTx/>
              <a:buChar char="-"/>
            </a:pPr>
            <a:r>
              <a:rPr lang="it-IT" dirty="0" err="1"/>
              <a:t>createCategory</a:t>
            </a:r>
            <a:r>
              <a:rPr lang="it-IT" dirty="0"/>
              <a:t>(</a:t>
            </a:r>
            <a:r>
              <a:rPr lang="it-IT" dirty="0" err="1"/>
              <a:t>name,fid</a:t>
            </a:r>
            <a:r>
              <a:rPr lang="it-IT" dirty="0"/>
              <a:t>)</a:t>
            </a:r>
          </a:p>
          <a:p>
            <a:pPr lvl="1">
              <a:buFontTx/>
              <a:buChar char="-"/>
            </a:pPr>
            <a:r>
              <a:rPr lang="it-IT" dirty="0" err="1"/>
              <a:t>moveCategory</a:t>
            </a:r>
            <a:r>
              <a:rPr lang="it-IT" dirty="0"/>
              <a:t>(</a:t>
            </a:r>
            <a:r>
              <a:rPr lang="it-IT" dirty="0" err="1"/>
              <a:t>cid,destid</a:t>
            </a:r>
            <a:r>
              <a:rPr lang="it-IT" dirty="0"/>
              <a:t>)</a:t>
            </a:r>
          </a:p>
          <a:p>
            <a:pPr marL="457200" lvl="1" indent="0">
              <a:buNone/>
            </a:pPr>
            <a:endParaRPr lang="it-IT" dirty="0"/>
          </a:p>
          <a:p>
            <a:pPr lvl="1">
              <a:buFontTx/>
              <a:buChar char="-"/>
            </a:pPr>
            <a:endParaRPr lang="it-IT" dirty="0"/>
          </a:p>
          <a:p>
            <a:pPr marL="0" indent="0">
              <a:buNone/>
            </a:pPr>
            <a:endParaRPr lang="it-IT" dirty="0"/>
          </a:p>
          <a:p>
            <a:endParaRPr lang="it-IT" dirty="0"/>
          </a:p>
        </p:txBody>
      </p:sp>
      <p:sp>
        <p:nvSpPr>
          <p:cNvPr id="4" name="Segnaposto contenuto 3">
            <a:extLst>
              <a:ext uri="{FF2B5EF4-FFF2-40B4-BE49-F238E27FC236}">
                <a16:creationId xmlns:a16="http://schemas.microsoft.com/office/drawing/2014/main" id="{214A45AE-1645-4998-A930-242D8B8E7F8C}"/>
              </a:ext>
            </a:extLst>
          </p:cNvPr>
          <p:cNvSpPr>
            <a:spLocks noGrp="1"/>
          </p:cNvSpPr>
          <p:nvPr>
            <p:ph sz="half" idx="2"/>
          </p:nvPr>
        </p:nvSpPr>
        <p:spPr>
          <a:xfrm>
            <a:off x="6172200" y="1411705"/>
            <a:ext cx="5442284" cy="4765258"/>
          </a:xfrm>
        </p:spPr>
        <p:txBody>
          <a:bodyPr>
            <a:normAutofit fontScale="92500" lnSpcReduction="10000"/>
          </a:bodyPr>
          <a:lstStyle/>
          <a:p>
            <a:r>
              <a:rPr lang="it-IT" dirty="0"/>
              <a:t>Controllers (</a:t>
            </a:r>
            <a:r>
              <a:rPr lang="it-IT" dirty="0" err="1"/>
              <a:t>Servlets</a:t>
            </a:r>
            <a:r>
              <a:rPr lang="it-IT" dirty="0"/>
              <a:t>)</a:t>
            </a:r>
          </a:p>
          <a:p>
            <a:pPr lvl="1">
              <a:buFontTx/>
              <a:buChar char="-"/>
            </a:pPr>
            <a:r>
              <a:rPr lang="it-IT" dirty="0"/>
              <a:t>Login</a:t>
            </a:r>
          </a:p>
          <a:p>
            <a:pPr lvl="1">
              <a:buFontTx/>
              <a:buChar char="-"/>
            </a:pPr>
            <a:r>
              <a:rPr lang="it-IT" dirty="0" err="1"/>
              <a:t>GoToHomePage</a:t>
            </a:r>
            <a:endParaRPr lang="it-IT" dirty="0"/>
          </a:p>
          <a:p>
            <a:pPr lvl="1">
              <a:buFontTx/>
              <a:buChar char="-"/>
            </a:pPr>
            <a:r>
              <a:rPr lang="it-IT" dirty="0" err="1"/>
              <a:t>CreateCategory</a:t>
            </a:r>
            <a:endParaRPr lang="it-IT" dirty="0"/>
          </a:p>
          <a:p>
            <a:pPr lvl="1">
              <a:buFontTx/>
              <a:buChar char="-"/>
            </a:pPr>
            <a:r>
              <a:rPr lang="it-IT" dirty="0" err="1"/>
              <a:t>GoToMovePage</a:t>
            </a:r>
            <a:endParaRPr lang="it-IT" dirty="0"/>
          </a:p>
          <a:p>
            <a:pPr lvl="1">
              <a:buFontTx/>
              <a:buChar char="-"/>
            </a:pPr>
            <a:r>
              <a:rPr lang="it-IT" dirty="0" err="1"/>
              <a:t>MoveCategory</a:t>
            </a:r>
            <a:endParaRPr lang="it-IT" dirty="0"/>
          </a:p>
          <a:p>
            <a:pPr lvl="1">
              <a:buFontTx/>
              <a:buChar char="-"/>
            </a:pPr>
            <a:r>
              <a:rPr lang="it-IT" dirty="0"/>
              <a:t>Logout</a:t>
            </a:r>
          </a:p>
          <a:p>
            <a:pPr marL="0" indent="0">
              <a:buNone/>
            </a:pPr>
            <a:endParaRPr lang="it-IT" dirty="0"/>
          </a:p>
          <a:p>
            <a:r>
              <a:rPr lang="it-IT" dirty="0" err="1"/>
              <a:t>Views</a:t>
            </a:r>
            <a:r>
              <a:rPr lang="it-IT" dirty="0"/>
              <a:t> (Templates)</a:t>
            </a:r>
          </a:p>
          <a:p>
            <a:pPr lvl="1">
              <a:buFontTx/>
              <a:buChar char="-"/>
            </a:pPr>
            <a:r>
              <a:rPr lang="it-IT" dirty="0"/>
              <a:t>Home</a:t>
            </a:r>
          </a:p>
          <a:p>
            <a:pPr lvl="1">
              <a:buFontTx/>
              <a:buChar char="-"/>
            </a:pPr>
            <a:r>
              <a:rPr lang="it-IT" dirty="0" err="1"/>
              <a:t>Category</a:t>
            </a:r>
            <a:r>
              <a:rPr lang="it-IT" dirty="0"/>
              <a:t> </a:t>
            </a:r>
            <a:r>
              <a:rPr lang="it-IT" dirty="0" err="1"/>
              <a:t>tree</a:t>
            </a:r>
            <a:r>
              <a:rPr lang="it-IT" dirty="0"/>
              <a:t> (</a:t>
            </a:r>
            <a:r>
              <a:rPr lang="it-IT" dirty="0" err="1"/>
              <a:t>fragment</a:t>
            </a:r>
            <a:r>
              <a:rPr lang="it-IT" dirty="0"/>
              <a:t>)</a:t>
            </a:r>
          </a:p>
        </p:txBody>
      </p:sp>
    </p:spTree>
    <p:extLst>
      <p:ext uri="{BB962C8B-B14F-4D97-AF65-F5344CB8AC3E}">
        <p14:creationId xmlns:p14="http://schemas.microsoft.com/office/powerpoint/2010/main" val="227382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FF9B4-CB2A-47A7-AC5D-27CAD235616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2853E801-DD55-4A36-81BE-B2CD9B91E89B}"/>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60793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B1445-4968-467B-A4D8-DA67E5F1884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A112F7B-D4CF-4D6A-A982-417451A4349E}"/>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69051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ACB924-7307-46C6-84FE-91B3DAEDC95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A144952-B1B7-4F95-B58D-1C603404E87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97275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609600" y="130182"/>
            <a:ext cx="10515600" cy="1325563"/>
          </a:xfrm>
        </p:spPr>
        <p:txBody>
          <a:bodyPr/>
          <a:lstStyle/>
          <a:p>
            <a:r>
              <a:rPr lang="it-IT" b="1" dirty="0"/>
              <a:t>Catalogazione di immagini  </a:t>
            </a:r>
            <a:r>
              <a:rPr lang="it-IT" sz="2800" dirty="0"/>
              <a:t>– Versione RIA</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609600" y="1266414"/>
            <a:ext cx="109728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44720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661554" y="0"/>
            <a:ext cx="10515600" cy="1325563"/>
          </a:xfrm>
        </p:spPr>
        <p:txBody>
          <a:bodyPr>
            <a:normAutofit/>
          </a:bodyPr>
          <a:lstStyle/>
          <a:p>
            <a:r>
              <a:rPr lang="it-IT" dirty="0">
                <a:latin typeface="+mn-lt"/>
              </a:rPr>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661554" y="1090862"/>
            <a:ext cx="10868892"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a:t>
            </a:r>
            <a:r>
              <a:rPr lang="it-IT" sz="2000" dirty="0">
                <a:solidFill>
                  <a:srgbClr val="FF0000"/>
                </a:solidFill>
              </a:rPr>
              <a:t>utente</a:t>
            </a:r>
            <a:r>
              <a:rPr lang="it-IT" sz="2000" dirty="0"/>
              <a:t> accede a una pagina HOME in cui compare un albero gerarchico di </a:t>
            </a:r>
            <a:r>
              <a:rPr lang="it-IT" sz="2000" dirty="0">
                <a:solidFill>
                  <a:srgbClr val="FF0000"/>
                </a:solidFill>
              </a:rPr>
              <a:t>categorie</a:t>
            </a:r>
            <a:r>
              <a:rPr lang="it-IT" sz="2000" dirty="0"/>
              <a:t>.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codice numerico che ne riflette la </a:t>
            </a:r>
            <a:r>
              <a:rPr lang="it-IT" sz="2000" dirty="0">
                <a:solidFill>
                  <a:srgbClr val="00B050"/>
                </a:solidFill>
              </a:rPr>
              <a:t>posizione</a:t>
            </a:r>
            <a:r>
              <a:rPr lang="it-IT" sz="2000" dirty="0"/>
              <a:t>.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661554" y="6301812"/>
            <a:ext cx="2695610" cy="369332"/>
          </a:xfrm>
          <a:prstGeom prst="rect">
            <a:avLst/>
          </a:prstGeom>
          <a:noFill/>
        </p:spPr>
        <p:txBody>
          <a:bodyPr wrap="none" rtlCol="0">
            <a:spAutoFit/>
          </a:bodyPr>
          <a:lstStyle/>
          <a:p>
            <a:r>
              <a:rPr lang="it-IT" dirty="0"/>
              <a:t>(</a:t>
            </a:r>
            <a:r>
              <a:rPr lang="it-IT" b="1" dirty="0">
                <a:solidFill>
                  <a:srgbClr val="FF0000"/>
                </a:solidFill>
              </a:rPr>
              <a:t>Entità</a:t>
            </a:r>
            <a:r>
              <a:rPr lang="it-IT" dirty="0"/>
              <a:t>, </a:t>
            </a:r>
            <a:r>
              <a:rPr lang="it-IT" b="1" dirty="0">
                <a:solidFill>
                  <a:srgbClr val="00B050"/>
                </a:solidFill>
              </a:rPr>
              <a:t>attributi</a:t>
            </a:r>
            <a:r>
              <a:rPr lang="it-IT" dirty="0"/>
              <a:t>, </a:t>
            </a:r>
            <a:r>
              <a:rPr lang="it-IT" b="1" dirty="0">
                <a:solidFill>
                  <a:srgbClr val="0070C0"/>
                </a:solidFill>
              </a:rPr>
              <a:t>relazioni</a:t>
            </a:r>
            <a:r>
              <a:rPr lang="it-IT" dirty="0"/>
              <a:t>)</a:t>
            </a:r>
          </a:p>
        </p:txBody>
      </p:sp>
    </p:spTree>
    <p:extLst>
      <p:ext uri="{BB962C8B-B14F-4D97-AF65-F5344CB8AC3E}">
        <p14:creationId xmlns:p14="http://schemas.microsoft.com/office/powerpoint/2010/main" val="51188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364"/>
            <a:ext cx="10515600" cy="1325563"/>
          </a:xfrm>
        </p:spPr>
        <p:txBody>
          <a:bodyPr/>
          <a:lstStyle/>
          <a:p>
            <a:pPr algn="ctr"/>
            <a:r>
              <a:rPr lang="en-GB" dirty="0" err="1">
                <a:latin typeface="+mn-lt"/>
              </a:rPr>
              <a:t>Progettazione</a:t>
            </a:r>
            <a:r>
              <a:rPr lang="en-GB" dirty="0">
                <a:latin typeface="+mn-lt"/>
              </a:rPr>
              <a:t> del database</a:t>
            </a:r>
          </a:p>
        </p:txBody>
      </p:sp>
      <p:sp>
        <p:nvSpPr>
          <p:cNvPr id="4" name="Rectangle 3"/>
          <p:cNvSpPr/>
          <p:nvPr/>
        </p:nvSpPr>
        <p:spPr>
          <a:xfrm>
            <a:off x="2620704" y="3535759"/>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prstClr val="black"/>
                </a:solidFill>
                <a:latin typeface="Calibri" panose="020F0502020204030204"/>
              </a:rPr>
              <a:t>Category</a:t>
            </a:r>
          </a:p>
        </p:txBody>
      </p:sp>
      <p:cxnSp>
        <p:nvCxnSpPr>
          <p:cNvPr id="7" name="Elbow Connector 6"/>
          <p:cNvCxnSpPr>
            <a:stCxn id="4" idx="3"/>
            <a:endCxn id="16" idx="2"/>
          </p:cNvCxnSpPr>
          <p:nvPr/>
        </p:nvCxnSpPr>
        <p:spPr>
          <a:xfrm flipV="1">
            <a:off x="4228123" y="3205429"/>
            <a:ext cx="2807124" cy="6239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6" idx="1"/>
            <a:endCxn id="4" idx="0"/>
          </p:cNvCxnSpPr>
          <p:nvPr/>
        </p:nvCxnSpPr>
        <p:spPr>
          <a:xfrm rot="10800000" flipV="1">
            <a:off x="3424415" y="2947951"/>
            <a:ext cx="3313231" cy="5878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74526" y="4142121"/>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15" name="TextBox 14"/>
          <p:cNvSpPr txBox="1"/>
          <p:nvPr/>
        </p:nvSpPr>
        <p:spPr>
          <a:xfrm>
            <a:off x="5885238" y="3915315"/>
            <a:ext cx="1068754" cy="307777"/>
          </a:xfrm>
          <a:prstGeom prst="rect">
            <a:avLst/>
          </a:prstGeom>
          <a:noFill/>
        </p:spPr>
        <p:txBody>
          <a:bodyPr wrap="none" rtlCol="0">
            <a:spAutoFit/>
          </a:bodyPr>
          <a:lstStyle/>
          <a:p>
            <a:r>
              <a:rPr lang="en-GB" sz="1400" dirty="0">
                <a:solidFill>
                  <a:prstClr val="black"/>
                </a:solidFill>
                <a:latin typeface="Calibri" panose="020F0502020204030204"/>
              </a:rPr>
              <a:t>has children</a:t>
            </a:r>
          </a:p>
        </p:txBody>
      </p:sp>
      <p:sp>
        <p:nvSpPr>
          <p:cNvPr id="16" name="Diamond 15"/>
          <p:cNvSpPr/>
          <p:nvPr/>
        </p:nvSpPr>
        <p:spPr>
          <a:xfrm>
            <a:off x="6737645" y="269047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prstClr val="black"/>
              </a:solidFill>
              <a:latin typeface="Calibri" panose="020F0502020204030204"/>
            </a:endParaRPr>
          </a:p>
        </p:txBody>
      </p:sp>
      <p:sp>
        <p:nvSpPr>
          <p:cNvPr id="21" name="TextBox 20"/>
          <p:cNvSpPr txBox="1"/>
          <p:nvPr/>
        </p:nvSpPr>
        <p:spPr>
          <a:xfrm>
            <a:off x="4371478" y="2615025"/>
            <a:ext cx="721672" cy="307777"/>
          </a:xfrm>
          <a:prstGeom prst="rect">
            <a:avLst/>
          </a:prstGeom>
          <a:noFill/>
        </p:spPr>
        <p:txBody>
          <a:bodyPr wrap="none" rtlCol="0">
            <a:spAutoFit/>
          </a:bodyPr>
          <a:lstStyle/>
          <a:p>
            <a:r>
              <a:rPr lang="en-GB" sz="1400" dirty="0">
                <a:solidFill>
                  <a:prstClr val="black"/>
                </a:solidFill>
                <a:latin typeface="Calibri" panose="020F0502020204030204"/>
              </a:rPr>
              <a:t>child of</a:t>
            </a:r>
          </a:p>
        </p:txBody>
      </p:sp>
      <p:sp>
        <p:nvSpPr>
          <p:cNvPr id="22" name="TextBox 21"/>
          <p:cNvSpPr txBox="1"/>
          <p:nvPr/>
        </p:nvSpPr>
        <p:spPr>
          <a:xfrm>
            <a:off x="3470862" y="2979756"/>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23" name="TextBox 22"/>
          <p:cNvSpPr txBox="1"/>
          <p:nvPr/>
        </p:nvSpPr>
        <p:spPr>
          <a:xfrm>
            <a:off x="7339268" y="2794063"/>
            <a:ext cx="713869" cy="307777"/>
          </a:xfrm>
          <a:prstGeom prst="rect">
            <a:avLst/>
          </a:prstGeom>
          <a:noFill/>
        </p:spPr>
        <p:txBody>
          <a:bodyPr wrap="square" rtlCol="0">
            <a:spAutoFit/>
          </a:bodyPr>
          <a:lstStyle/>
          <a:p>
            <a:r>
              <a:rPr lang="en-GB" sz="1400" dirty="0">
                <a:solidFill>
                  <a:srgbClr val="FF0000"/>
                </a:solidFill>
                <a:latin typeface="Calibri" panose="020F0502020204030204"/>
              </a:rPr>
              <a:t>  </a:t>
            </a:r>
          </a:p>
        </p:txBody>
      </p:sp>
      <p:sp>
        <p:nvSpPr>
          <p:cNvPr id="24" name="TextBox 23"/>
          <p:cNvSpPr txBox="1"/>
          <p:nvPr/>
        </p:nvSpPr>
        <p:spPr>
          <a:xfrm>
            <a:off x="2545197" y="4177608"/>
            <a:ext cx="859531" cy="830997"/>
          </a:xfrm>
          <a:prstGeom prst="rect">
            <a:avLst/>
          </a:prstGeom>
          <a:noFill/>
        </p:spPr>
        <p:txBody>
          <a:bodyPr wrap="none" rtlCol="0">
            <a:spAutoFit/>
          </a:bodyPr>
          <a:lstStyle/>
          <a:p>
            <a:r>
              <a:rPr lang="en-GB" sz="1600" b="1" u="sng" dirty="0">
                <a:solidFill>
                  <a:prstClr val="black"/>
                </a:solidFill>
                <a:latin typeface="Calibri" panose="020F0502020204030204"/>
              </a:rPr>
              <a:t>id</a:t>
            </a:r>
          </a:p>
          <a:p>
            <a:r>
              <a:rPr lang="en-GB" sz="1600" dirty="0">
                <a:solidFill>
                  <a:prstClr val="black"/>
                </a:solidFill>
                <a:latin typeface="Calibri" panose="020F0502020204030204"/>
              </a:rPr>
              <a:t>name</a:t>
            </a:r>
          </a:p>
          <a:p>
            <a:r>
              <a:rPr lang="en-GB" sz="1600" dirty="0">
                <a:solidFill>
                  <a:prstClr val="black"/>
                </a:solidFill>
                <a:latin typeface="Calibri" panose="020F0502020204030204"/>
              </a:rPr>
              <a:t>position</a:t>
            </a:r>
          </a:p>
        </p:txBody>
      </p:sp>
      <p:sp>
        <p:nvSpPr>
          <p:cNvPr id="13" name="TextBox 12"/>
          <p:cNvSpPr txBox="1"/>
          <p:nvPr/>
        </p:nvSpPr>
        <p:spPr>
          <a:xfrm>
            <a:off x="6731226" y="2402630"/>
            <a:ext cx="734560" cy="307777"/>
          </a:xfrm>
          <a:prstGeom prst="rect">
            <a:avLst/>
          </a:prstGeom>
          <a:noFill/>
        </p:spPr>
        <p:txBody>
          <a:bodyPr wrap="none" rtlCol="0">
            <a:spAutoFit/>
          </a:bodyPr>
          <a:lstStyle/>
          <a:p>
            <a:r>
              <a:rPr lang="en-GB" sz="1400" dirty="0" err="1">
                <a:solidFill>
                  <a:prstClr val="black"/>
                </a:solidFill>
                <a:latin typeface="Calibri" panose="020F0502020204030204"/>
              </a:rPr>
              <a:t>subcats</a:t>
            </a:r>
            <a:endParaRPr lang="en-GB" sz="1400" dirty="0">
              <a:solidFill>
                <a:prstClr val="black"/>
              </a:solidFill>
              <a:latin typeface="Calibri" panose="020F0502020204030204"/>
            </a:endParaRPr>
          </a:p>
        </p:txBody>
      </p:sp>
      <p:sp>
        <p:nvSpPr>
          <p:cNvPr id="3" name="TextBox 2"/>
          <p:cNvSpPr txBox="1"/>
          <p:nvPr/>
        </p:nvSpPr>
        <p:spPr>
          <a:xfrm>
            <a:off x="4643134" y="5823447"/>
            <a:ext cx="2905732" cy="461665"/>
          </a:xfrm>
          <a:prstGeom prst="rect">
            <a:avLst/>
          </a:prstGeom>
          <a:noFill/>
        </p:spPr>
        <p:txBody>
          <a:bodyPr wrap="none" rtlCol="0">
            <a:spAutoFit/>
          </a:bodyPr>
          <a:lstStyle/>
          <a:p>
            <a:r>
              <a:rPr lang="en-GB" sz="2400" dirty="0">
                <a:solidFill>
                  <a:prstClr val="black"/>
                </a:solidFill>
                <a:latin typeface="Calibri" panose="020F0502020204030204"/>
              </a:rPr>
              <a:t>Caso di </a:t>
            </a:r>
            <a:r>
              <a:rPr lang="en-GB" sz="2400" dirty="0" err="1">
                <a:solidFill>
                  <a:prstClr val="black"/>
                </a:solidFill>
                <a:latin typeface="Calibri" panose="020F0502020204030204"/>
              </a:rPr>
              <a:t>relazione</a:t>
            </a:r>
            <a:r>
              <a:rPr lang="en-GB" sz="2400" dirty="0">
                <a:solidFill>
                  <a:prstClr val="black"/>
                </a:solidFill>
                <a:latin typeface="Calibri" panose="020F0502020204030204"/>
              </a:rPr>
              <a:t> N:M</a:t>
            </a:r>
            <a:endParaRPr lang="en-GB" sz="2400" dirty="0">
              <a:solidFill>
                <a:srgbClr val="FF0000"/>
              </a:solidFill>
              <a:latin typeface="Calibri" panose="020F0502020204030204"/>
            </a:endParaRPr>
          </a:p>
        </p:txBody>
      </p:sp>
      <p:sp>
        <p:nvSpPr>
          <p:cNvPr id="19" name="Google Shape;150;p28">
            <a:extLst>
              <a:ext uri="{FF2B5EF4-FFF2-40B4-BE49-F238E27FC236}">
                <a16:creationId xmlns:a16="http://schemas.microsoft.com/office/drawing/2014/main" id="{D8B402FC-1BD0-48D9-8214-FEB2741D3A03}"/>
              </a:ext>
            </a:extLst>
          </p:cNvPr>
          <p:cNvSpPr/>
          <p:nvPr/>
        </p:nvSpPr>
        <p:spPr>
          <a:xfrm>
            <a:off x="9042987" y="2324765"/>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User</a:t>
            </a:r>
            <a:endParaRPr sz="1800">
              <a:solidFill>
                <a:schemeClr val="dk1"/>
              </a:solidFill>
              <a:latin typeface="Calibri"/>
              <a:ea typeface="Calibri"/>
              <a:cs typeface="Calibri"/>
              <a:sym typeface="Calibri"/>
            </a:endParaRPr>
          </a:p>
        </p:txBody>
      </p:sp>
      <p:sp>
        <p:nvSpPr>
          <p:cNvPr id="20" name="Google Shape;149;p28">
            <a:extLst>
              <a:ext uri="{FF2B5EF4-FFF2-40B4-BE49-F238E27FC236}">
                <a16:creationId xmlns:a16="http://schemas.microsoft.com/office/drawing/2014/main" id="{BF826A0D-CFFF-4639-8301-A7568ABA62D8}"/>
              </a:ext>
            </a:extLst>
          </p:cNvPr>
          <p:cNvSpPr txBox="1"/>
          <p:nvPr/>
        </p:nvSpPr>
        <p:spPr>
          <a:xfrm>
            <a:off x="8767587" y="2837036"/>
            <a:ext cx="13437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s-419" sz="1600" b="1" u="sng" dirty="0">
                <a:solidFill>
                  <a:schemeClr val="dk1"/>
                </a:solidFill>
                <a:latin typeface="Calibri"/>
                <a:cs typeface="Calibri"/>
                <a:sym typeface="Calibri"/>
              </a:rPr>
              <a:t>id</a:t>
            </a:r>
            <a:endParaRPr sz="1600" b="1" u="sng" dirty="0"/>
          </a:p>
          <a:p>
            <a:pPr marL="0" marR="0" lvl="0" indent="0" algn="r" rtl="0">
              <a:spcBef>
                <a:spcPts val="0"/>
              </a:spcBef>
              <a:spcAft>
                <a:spcPts val="0"/>
              </a:spcAft>
              <a:buNone/>
            </a:pPr>
            <a:r>
              <a:rPr lang="es-419" sz="1600" b="0" i="0" u="none" strike="noStrike" cap="none" dirty="0">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b="0" i="0" u="none" strike="noStrike" cap="none" dirty="0">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dirty="0">
                <a:solidFill>
                  <a:schemeClr val="dk1"/>
                </a:solidFill>
                <a:latin typeface="Calibri"/>
                <a:ea typeface="Calibri"/>
                <a:cs typeface="Calibri"/>
                <a:sym typeface="Calibri"/>
              </a:rPr>
              <a:t>name</a:t>
            </a:r>
            <a:endParaRPr sz="16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dirty="0">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624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it-IT" sz="2400" dirty="0"/>
              <a:t>CREATE TABLE `</a:t>
            </a:r>
            <a:r>
              <a:rPr lang="it-IT" sz="2400" b="1" dirty="0"/>
              <a:t>user</a:t>
            </a:r>
            <a:r>
              <a:rPr lang="it-IT" sz="2400" dirty="0"/>
              <a:t>` (  </a:t>
            </a:r>
          </a:p>
          <a:p>
            <a:pPr marL="0" indent="0">
              <a:buNone/>
            </a:pPr>
            <a:r>
              <a:rPr lang="it-IT" sz="2400" dirty="0"/>
              <a:t>	`id` </a:t>
            </a:r>
            <a:r>
              <a:rPr lang="it-IT" sz="2400" dirty="0" err="1"/>
              <a:t>int</a:t>
            </a:r>
            <a:r>
              <a:rPr lang="it-IT" sz="2400" dirty="0"/>
              <a:t> NOT NULL AUTO_INCREMENT,  </a:t>
            </a:r>
          </a:p>
          <a:p>
            <a:pPr marL="0" indent="0">
              <a:buNone/>
            </a:pPr>
            <a:r>
              <a:rPr lang="it-IT" sz="2400" dirty="0"/>
              <a:t>	`username` </a:t>
            </a:r>
            <a:r>
              <a:rPr lang="it-IT" sz="2400" dirty="0" err="1"/>
              <a:t>varchar</a:t>
            </a:r>
            <a:r>
              <a:rPr lang="it-IT" sz="2400" dirty="0"/>
              <a:t>(45) NOT NULL,  </a:t>
            </a:r>
          </a:p>
          <a:p>
            <a:pPr marL="0" indent="0">
              <a:buNone/>
            </a:pPr>
            <a:r>
              <a:rPr lang="it-IT" sz="2400" dirty="0"/>
              <a:t>	`password` </a:t>
            </a:r>
            <a:r>
              <a:rPr lang="it-IT" sz="2400" dirty="0" err="1"/>
              <a:t>varchar</a:t>
            </a:r>
            <a:r>
              <a:rPr lang="it-IT" sz="2400" dirty="0"/>
              <a:t>(45) NOT NULL,  </a:t>
            </a:r>
          </a:p>
          <a:p>
            <a:pPr marL="0" indent="0">
              <a:buNone/>
            </a:pPr>
            <a:r>
              <a:rPr lang="it-IT" sz="2400" dirty="0"/>
              <a:t>	`name` </a:t>
            </a:r>
            <a:r>
              <a:rPr lang="it-IT" sz="2400" dirty="0" err="1"/>
              <a:t>varchar</a:t>
            </a:r>
            <a:r>
              <a:rPr lang="it-IT" sz="2400" dirty="0"/>
              <a:t>(45) NOT NULL,  </a:t>
            </a:r>
          </a:p>
          <a:p>
            <a:pPr marL="0" indent="0">
              <a:buNone/>
            </a:pPr>
            <a:r>
              <a:rPr lang="it-IT" sz="2400" dirty="0"/>
              <a:t>	`</a:t>
            </a:r>
            <a:r>
              <a:rPr lang="it-IT" sz="2400" dirty="0" err="1"/>
              <a:t>surname</a:t>
            </a:r>
            <a:r>
              <a:rPr lang="it-IT" sz="2400" dirty="0"/>
              <a:t>` </a:t>
            </a:r>
            <a:r>
              <a:rPr lang="it-IT" sz="2400" dirty="0" err="1"/>
              <a:t>varchar</a:t>
            </a:r>
            <a:r>
              <a:rPr lang="it-IT" sz="2400" dirty="0"/>
              <a:t>(45) NOT NULL,  </a:t>
            </a:r>
          </a:p>
          <a:p>
            <a:pPr marL="0" indent="0">
              <a:buNone/>
            </a:pPr>
            <a:r>
              <a:rPr lang="it-IT" sz="2400" dirty="0"/>
              <a:t>	PRIMARY KEY (`id`),  </a:t>
            </a:r>
          </a:p>
          <a:p>
            <a:pPr marL="0" indent="0">
              <a:buNone/>
            </a:pPr>
            <a:r>
              <a:rPr lang="it-IT" sz="2400" dirty="0"/>
              <a:t>	UNIQUE KEY `</a:t>
            </a:r>
            <a:r>
              <a:rPr lang="it-IT" sz="2400" dirty="0" err="1"/>
              <a:t>username_UNIQUE</a:t>
            </a:r>
            <a:r>
              <a:rPr lang="it-IT" sz="2400" dirty="0"/>
              <a:t>` (`username`)</a:t>
            </a:r>
          </a:p>
          <a:p>
            <a:pPr marL="0" indent="0">
              <a:buNone/>
            </a:pPr>
            <a:r>
              <a:rPr lang="it-IT" sz="2400" dirty="0"/>
              <a:t>)</a:t>
            </a:r>
          </a:p>
        </p:txBody>
      </p:sp>
    </p:spTree>
    <p:extLst>
      <p:ext uri="{BB962C8B-B14F-4D97-AF65-F5344CB8AC3E}">
        <p14:creationId xmlns:p14="http://schemas.microsoft.com/office/powerpoint/2010/main" val="94920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sz="2400" dirty="0"/>
              <a:t>CREATE TABLE `</a:t>
            </a:r>
            <a:r>
              <a:rPr lang="en-US" sz="2400" b="1" dirty="0"/>
              <a:t>category</a:t>
            </a:r>
            <a:r>
              <a:rPr lang="en-US" sz="2400" dirty="0"/>
              <a:t>` (  </a:t>
            </a:r>
          </a:p>
          <a:p>
            <a:pPr marL="0" indent="0">
              <a:buNone/>
            </a:pPr>
            <a:r>
              <a:rPr lang="en-US" sz="2400" dirty="0"/>
              <a:t>	`id` int NOT NULL AUTO_INCREMENT,  </a:t>
            </a:r>
          </a:p>
          <a:p>
            <a:pPr marL="0" indent="0">
              <a:buNone/>
            </a:pPr>
            <a:r>
              <a:rPr lang="en-US" sz="2400" dirty="0"/>
              <a:t>	`name` varchar(45) NOT NULL,  </a:t>
            </a:r>
          </a:p>
          <a:p>
            <a:pPr marL="0" indent="0">
              <a:buNone/>
            </a:pPr>
            <a:r>
              <a:rPr lang="en-US" sz="2400" dirty="0"/>
              <a:t>	`position` varchar(45) NOT NULL,  </a:t>
            </a:r>
          </a:p>
          <a:p>
            <a:pPr marL="0" indent="0">
              <a:buNone/>
            </a:pPr>
            <a:r>
              <a:rPr lang="en-US" sz="2400" dirty="0"/>
              <a:t>	PRIMARY KEY (`id`),  </a:t>
            </a:r>
          </a:p>
          <a:p>
            <a:pPr marL="0" indent="0">
              <a:buNone/>
            </a:pPr>
            <a:r>
              <a:rPr lang="en-US" sz="2400" dirty="0"/>
              <a:t>	UNIQUE KEY `</a:t>
            </a:r>
            <a:r>
              <a:rPr lang="en-US" sz="2400" dirty="0" err="1"/>
              <a:t>name_UNIQUE</a:t>
            </a:r>
            <a:r>
              <a:rPr lang="en-US" sz="2400" dirty="0"/>
              <a:t>` (`name`)</a:t>
            </a:r>
          </a:p>
          <a:p>
            <a:pPr marL="0" indent="0">
              <a:buNone/>
            </a:pPr>
            <a:r>
              <a:rPr lang="en-US" sz="2400" dirty="0"/>
              <a:t>)</a:t>
            </a:r>
            <a:endParaRPr lang="it-IT" sz="2400" dirty="0"/>
          </a:p>
        </p:txBody>
      </p:sp>
    </p:spTree>
    <p:extLst>
      <p:ext uri="{BB962C8B-B14F-4D97-AF65-F5344CB8AC3E}">
        <p14:creationId xmlns:p14="http://schemas.microsoft.com/office/powerpoint/2010/main" val="26356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a:xfrm>
            <a:off x="838200" y="1825625"/>
            <a:ext cx="10515600" cy="4351338"/>
          </a:xfrm>
        </p:spPr>
        <p:txBody>
          <a:bodyPr>
            <a:normAutofit/>
          </a:bodyPr>
          <a:lstStyle/>
          <a:p>
            <a:pPr marL="0" indent="0">
              <a:buNone/>
            </a:pPr>
            <a:r>
              <a:rPr lang="en-US" sz="2400" dirty="0"/>
              <a:t>CREATE TABLE `</a:t>
            </a:r>
            <a:r>
              <a:rPr lang="en-US" sz="2400" b="1" dirty="0" err="1"/>
              <a:t>subcats</a:t>
            </a:r>
            <a:r>
              <a:rPr lang="en-US" sz="2400" dirty="0"/>
              <a:t>` (  </a:t>
            </a:r>
          </a:p>
          <a:p>
            <a:pPr marL="0" indent="0">
              <a:buNone/>
            </a:pPr>
            <a:r>
              <a:rPr lang="en-US" sz="2400" dirty="0"/>
              <a:t>	`father` int NOT NULL,  </a:t>
            </a:r>
          </a:p>
          <a:p>
            <a:pPr marL="0" indent="0">
              <a:buNone/>
            </a:pPr>
            <a:r>
              <a:rPr lang="en-US" sz="2400" dirty="0"/>
              <a:t>	`child` int NOT NULL,  </a:t>
            </a:r>
          </a:p>
          <a:p>
            <a:pPr marL="0" indent="0">
              <a:buNone/>
            </a:pPr>
            <a:r>
              <a:rPr lang="en-US" sz="2400" dirty="0"/>
              <a:t>	PRIMARY KEY (`</a:t>
            </a:r>
            <a:r>
              <a:rPr lang="en-US" sz="2400" dirty="0" err="1"/>
              <a:t>father`,`child</a:t>
            </a:r>
            <a:r>
              <a:rPr lang="en-US" sz="2400" dirty="0"/>
              <a:t>`),  </a:t>
            </a:r>
          </a:p>
          <a:p>
            <a:pPr marL="0" indent="0">
              <a:buNone/>
            </a:pPr>
            <a:r>
              <a:rPr lang="en-US" sz="2400" dirty="0"/>
              <a:t>	KEY `</a:t>
            </a:r>
            <a:r>
              <a:rPr lang="en-US" sz="2400" dirty="0" err="1"/>
              <a:t>childtocategory_idx</a:t>
            </a:r>
            <a:r>
              <a:rPr lang="en-US" sz="2400" dirty="0"/>
              <a:t>` (`child`),  </a:t>
            </a:r>
          </a:p>
          <a:p>
            <a:pPr marL="0" indent="0">
              <a:buNone/>
            </a:pPr>
            <a:r>
              <a:rPr lang="en-US" sz="2400" dirty="0"/>
              <a:t>	CONSTRAINT `</a:t>
            </a:r>
            <a:r>
              <a:rPr lang="en-US" sz="2400" dirty="0" err="1"/>
              <a:t>childtocategory</a:t>
            </a:r>
            <a:r>
              <a:rPr lang="en-US" sz="2400" dirty="0"/>
              <a:t>` FOREIGN KEY (`child`) REFERENCES 	`category` (`id`),  </a:t>
            </a:r>
          </a:p>
          <a:p>
            <a:pPr marL="0" indent="0">
              <a:buNone/>
            </a:pPr>
            <a:r>
              <a:rPr lang="en-US" sz="2400" dirty="0"/>
              <a:t>	CONSTRAINT `</a:t>
            </a:r>
            <a:r>
              <a:rPr lang="en-US" sz="2400" dirty="0" err="1"/>
              <a:t>fathertocategory</a:t>
            </a:r>
            <a:r>
              <a:rPr lang="en-US" sz="2400" dirty="0"/>
              <a:t>` FOREIGN KEY (`father`) REFERENCES 	`category` (`id`)</a:t>
            </a:r>
          </a:p>
          <a:p>
            <a:pPr marL="0" indent="0">
              <a:buNone/>
            </a:pPr>
            <a:r>
              <a:rPr lang="en-US" sz="2400" dirty="0"/>
              <a:t>)</a:t>
            </a:r>
            <a:endParaRPr lang="it-IT" sz="2400" dirty="0"/>
          </a:p>
        </p:txBody>
      </p:sp>
    </p:spTree>
    <p:extLst>
      <p:ext uri="{BB962C8B-B14F-4D97-AF65-F5344CB8AC3E}">
        <p14:creationId xmlns:p14="http://schemas.microsoft.com/office/powerpoint/2010/main" val="28449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latin typeface="+mn-lt"/>
              </a:rPr>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una</a:t>
            </a:r>
            <a:r>
              <a:rPr lang="it-IT" sz="2000" dirty="0">
                <a:solidFill>
                  <a:srgbClr val="00B050"/>
                </a:solidFill>
              </a:rPr>
              <a:t>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304547"/>
            <a:ext cx="3603551" cy="369332"/>
          </a:xfrm>
          <a:prstGeom prst="rect">
            <a:avLst/>
          </a:prstGeom>
          <a:noFill/>
        </p:spPr>
        <p:txBody>
          <a:bodyPr wrap="none" rtlCol="0">
            <a:spAutoFit/>
          </a:bodyPr>
          <a:lstStyle/>
          <a:p>
            <a:r>
              <a:rPr lang="it-IT" dirty="0"/>
              <a:t>(</a:t>
            </a:r>
            <a:r>
              <a:rPr lang="it-IT" b="1" dirty="0">
                <a:solidFill>
                  <a:srgbClr val="FF0000"/>
                </a:solidFill>
              </a:rPr>
              <a:t>Pagine</a:t>
            </a:r>
            <a:r>
              <a:rPr lang="it-IT" dirty="0"/>
              <a:t>, </a:t>
            </a:r>
            <a:r>
              <a:rPr lang="it-IT" b="1" dirty="0">
                <a:solidFill>
                  <a:srgbClr val="00B050"/>
                </a:solidFill>
              </a:rPr>
              <a:t>componenti</a:t>
            </a:r>
            <a:r>
              <a:rPr lang="it-IT" dirty="0"/>
              <a:t>, </a:t>
            </a:r>
            <a:r>
              <a:rPr lang="it-IT" b="1" dirty="0">
                <a:solidFill>
                  <a:srgbClr val="0070C0"/>
                </a:solidFill>
              </a:rPr>
              <a:t>eventi</a:t>
            </a:r>
            <a:r>
              <a:rPr lang="it-IT" dirty="0"/>
              <a:t>,</a:t>
            </a:r>
            <a:r>
              <a:rPr lang="it-IT" dirty="0">
                <a:solidFill>
                  <a:srgbClr val="0070C0"/>
                </a:solidFill>
              </a:rPr>
              <a:t> </a:t>
            </a:r>
            <a:r>
              <a:rPr lang="it-IT" b="1" dirty="0">
                <a:solidFill>
                  <a:schemeClr val="accent4">
                    <a:lumMod val="75000"/>
                  </a:schemeClr>
                </a:solidFill>
              </a:rPr>
              <a:t>azioni</a:t>
            </a:r>
            <a:r>
              <a:rPr lang="it-IT" dirty="0"/>
              <a:t>)</a:t>
            </a:r>
          </a:p>
        </p:txBody>
      </p:sp>
    </p:spTree>
    <p:extLst>
      <p:ext uri="{BB962C8B-B14F-4D97-AF65-F5344CB8AC3E}">
        <p14:creationId xmlns:p14="http://schemas.microsoft.com/office/powerpoint/2010/main" val="4328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latin typeface="+mn-lt"/>
              </a:rPr>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 </a:t>
            </a:r>
            <a:r>
              <a:rPr lang="it-IT" dirty="0"/>
              <a:t>tramite una</a:t>
            </a:r>
            <a:r>
              <a:rPr lang="it-IT" dirty="0">
                <a:solidFill>
                  <a:srgbClr val="00B050"/>
                </a:solidFill>
              </a:rPr>
              <a:t> </a:t>
            </a:r>
            <a:r>
              <a:rPr lang="it-IT" dirty="0" err="1">
                <a:solidFill>
                  <a:srgbClr val="00B050"/>
                </a:solidFill>
              </a:rPr>
              <a:t>form</a:t>
            </a:r>
            <a:r>
              <a:rPr lang="it-IT" dirty="0"/>
              <a:t>.</a:t>
            </a:r>
          </a:p>
          <a:p>
            <a:pPr>
              <a:buFontTx/>
              <a:buChar char="-"/>
            </a:pPr>
            <a:r>
              <a:rPr lang="it-IT" dirty="0"/>
              <a:t>Le categorie non possono avere nomi nulli.</a:t>
            </a:r>
          </a:p>
          <a:p>
            <a:pPr>
              <a:buFontTx/>
              <a:buChar char="-"/>
            </a:pPr>
            <a:r>
              <a:rPr lang="it-IT" dirty="0"/>
              <a:t>Non è possibile spostare una categoria in una delle sue sottocategorie.</a:t>
            </a:r>
          </a:p>
          <a:p>
            <a:pPr>
              <a:buFontTx/>
              <a:buChar char="-"/>
            </a:pPr>
            <a:endParaRPr lang="it-IT" dirty="0"/>
          </a:p>
          <a:p>
            <a:pPr>
              <a:buFontTx/>
              <a:buChar char="-"/>
            </a:pPr>
            <a:endParaRPr lang="it-IT" dirty="0"/>
          </a:p>
        </p:txBody>
      </p:sp>
    </p:spTree>
    <p:extLst>
      <p:ext uri="{BB962C8B-B14F-4D97-AF65-F5344CB8AC3E}">
        <p14:creationId xmlns:p14="http://schemas.microsoft.com/office/powerpoint/2010/main" val="21647636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1499</Words>
  <Application>Microsoft Office PowerPoint</Application>
  <PresentationFormat>Widescreen</PresentationFormat>
  <Paragraphs>143</Paragraphs>
  <Slides>17</Slides>
  <Notes>2</Notes>
  <HiddenSlides>0</HiddenSlides>
  <MMClips>0</MMClips>
  <ScaleCrop>false</ScaleCrop>
  <HeadingPairs>
    <vt:vector size="6" baseType="variant">
      <vt:variant>
        <vt:lpstr>Caratteri utilizzati</vt:lpstr>
      </vt:variant>
      <vt:variant>
        <vt:i4>3</vt:i4>
      </vt:variant>
      <vt:variant>
        <vt:lpstr>Tema</vt:lpstr>
      </vt:variant>
      <vt:variant>
        <vt:i4>3</vt:i4>
      </vt:variant>
      <vt:variant>
        <vt:lpstr>Titoli diapositive</vt:lpstr>
      </vt:variant>
      <vt:variant>
        <vt:i4>17</vt:i4>
      </vt:variant>
    </vt:vector>
  </HeadingPairs>
  <TitlesOfParts>
    <vt:vector size="23" baseType="lpstr">
      <vt:lpstr>Arial</vt:lpstr>
      <vt:lpstr>Calibri</vt:lpstr>
      <vt:lpstr>Calibri Light</vt:lpstr>
      <vt:lpstr>Tema di Office</vt:lpstr>
      <vt:lpstr>Office Theme</vt:lpstr>
      <vt:lpstr>1_Office Theme</vt:lpstr>
      <vt:lpstr>Tecnologie Informatiche per il Web  AA. 2020/21</vt:lpstr>
      <vt:lpstr>Catalogazione di immagini  – Versione RIA</vt:lpstr>
      <vt:lpstr>Analisi dei dati</vt:lpstr>
      <vt:lpstr>Progettazione del database</vt:lpstr>
      <vt:lpstr>Schema database locale</vt:lpstr>
      <vt:lpstr>Schema database locale</vt:lpstr>
      <vt:lpstr>Schema database locale</vt:lpstr>
      <vt:lpstr>Analisi dei requisiti dell’applicazione</vt:lpstr>
      <vt:lpstr>Completamento delle specifiche</vt:lpstr>
      <vt:lpstr>Versione con Javascript</vt:lpstr>
      <vt:lpstr>Progettazione dell’applicazione</vt:lpstr>
      <vt:lpstr>Progettazione dell’applicazione</vt:lpstr>
      <vt:lpstr>Progettazione dell’applicazione</vt:lpstr>
      <vt:lpstr>Componenti</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Zheng Maria</dc:creator>
  <cp:lastModifiedBy>Zheng Maria</cp:lastModifiedBy>
  <cp:revision>2</cp:revision>
  <dcterms:created xsi:type="dcterms:W3CDTF">2021-08-19T11:28:40Z</dcterms:created>
  <dcterms:modified xsi:type="dcterms:W3CDTF">2021-09-01T23:03:53Z</dcterms:modified>
</cp:coreProperties>
</file>