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5"/>
  </p:notesMasterIdLst>
  <p:sldIdLst>
    <p:sldId id="256" r:id="rId3"/>
    <p:sldId id="257" r:id="rId4"/>
    <p:sldId id="289" r:id="rId5"/>
    <p:sldId id="317" r:id="rId6"/>
    <p:sldId id="290" r:id="rId7"/>
    <p:sldId id="291" r:id="rId8"/>
    <p:sldId id="277" r:id="rId9"/>
    <p:sldId id="292" r:id="rId10"/>
    <p:sldId id="261" r:id="rId11"/>
    <p:sldId id="260" r:id="rId12"/>
    <p:sldId id="285" r:id="rId13"/>
    <p:sldId id="295" r:id="rId14"/>
    <p:sldId id="263" r:id="rId15"/>
    <p:sldId id="296" r:id="rId16"/>
    <p:sldId id="297" r:id="rId17"/>
    <p:sldId id="298" r:id="rId18"/>
    <p:sldId id="268" r:id="rId19"/>
    <p:sldId id="313" r:id="rId20"/>
    <p:sldId id="314" r:id="rId21"/>
    <p:sldId id="316" r:id="rId22"/>
    <p:sldId id="315" r:id="rId23"/>
    <p:sldId id="274"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5B1BC-E043-46EB-B0DE-096DB6346D10}" type="datetimeFigureOut">
              <a:rPr lang="it-IT" smtClean="0"/>
              <a:t>02/09/2021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05692-BD86-4143-8C29-745156CFD756}" type="slidenum">
              <a:rPr lang="it-IT" smtClean="0"/>
              <a:t>‹N›</a:t>
            </a:fld>
            <a:endParaRPr lang="it-IT"/>
          </a:p>
        </p:txBody>
      </p:sp>
    </p:spTree>
    <p:extLst>
      <p:ext uri="{BB962C8B-B14F-4D97-AF65-F5344CB8AC3E}">
        <p14:creationId xmlns:p14="http://schemas.microsoft.com/office/powerpoint/2010/main" val="347102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49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13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7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03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06D25-A242-4878-8545-85C7F517387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A20A537-3BCA-4226-86C1-9D058B61D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53D35C0-E66C-45DC-BACF-DA4E870385EC}"/>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E3296BC7-7A4D-4B42-9577-6239F761B6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D5BC7F-0DED-41D1-869E-6C21F1104998}"/>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3723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BB5F7-23CA-49B4-8797-4B62AB3C72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1089A9-F895-4BF6-A6A9-F6199A8A61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5FA87D-7685-4BE0-A8C0-F2A07D2EC7C5}"/>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E54DBEA8-3831-4F02-9F9B-4EC9C1AC1D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35C9F2-E56B-46E8-9FF6-D8AD513D3AB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2083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ECD76D-E2EE-405F-9D3E-B8FB6550A2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6A5995-F20C-4EC8-A05E-E13CB4E365D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EC5B6-E87C-4DBB-B15E-EA336F7835D4}"/>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89241B76-1F23-46C2-A10B-005EFF2A0F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297EFE-437F-4B2C-9AC7-EA5E1B40A835}"/>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17676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53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032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41878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08929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864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49182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608721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7414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0EE06-3DEE-4F62-A8D5-11E19C3621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8E85FB-99F7-4394-96E1-2285C07AB94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1121B2-42C2-4D88-A21C-E627166C76B6}"/>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0E2A7778-C602-44FE-A479-2C454E7F08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684D2D-DB23-42C1-9646-80FD90D9C7AB}"/>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174242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360763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417269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78682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AD97B-BD66-40F3-B36E-981E1B6139E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1C104-D828-4375-82EB-148834171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A02B90-78BD-44FB-91C9-AA72787E0CBE}"/>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BA3A3448-DF08-4715-85AC-4980C1B713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220F02-3CB3-456B-913A-28E10FE824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53880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5B40F-558E-4C3A-BABC-8AA095D85B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7E9397E-B7EC-487F-96EE-03E29AFB622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A104C3A-F293-4B8A-BB2D-EF9F4A54004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A45D3A-5430-46C7-B7E7-07B57DBA76E7}"/>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A6BA14FC-941D-4C47-8D4D-7A342EFBDE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FC22AAE-8F58-48CF-91EE-9760D531F8CC}"/>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32825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D71DC7-2B4F-441C-8388-C1CDC36294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74DD50-11D5-4004-8CCC-A76E598E5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B38B33E-B255-4AB4-BB26-1006673A30C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9B8D0C6-075F-42F4-9248-F8B88EC46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B19035-0B37-4867-B5DC-794679F573B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05D654-7EEC-4A66-B909-40866C7CD0C4}"/>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8" name="Segnaposto piè di pagina 7">
            <a:extLst>
              <a:ext uri="{FF2B5EF4-FFF2-40B4-BE49-F238E27FC236}">
                <a16:creationId xmlns:a16="http://schemas.microsoft.com/office/drawing/2014/main" id="{D9292FC0-B58C-4505-AD6E-48873817A75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B9DFBE-D87B-4D21-99DC-F68EA5BF8424}"/>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58149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2977B-BA89-47E1-BCCF-ADA08C29F1D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6A2CCD-1783-4F7A-8902-5EAAF7D12063}"/>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4" name="Segnaposto piè di pagina 3">
            <a:extLst>
              <a:ext uri="{FF2B5EF4-FFF2-40B4-BE49-F238E27FC236}">
                <a16:creationId xmlns:a16="http://schemas.microsoft.com/office/drawing/2014/main" id="{2DCE162A-4F7F-49B3-96E9-BD2C8AA7856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67DF1D5-805C-4965-AD42-ABBF3B004F16}"/>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155301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B457C3-70C8-49F8-A27E-6CE6624F0CBC}"/>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3" name="Segnaposto piè di pagina 2">
            <a:extLst>
              <a:ext uri="{FF2B5EF4-FFF2-40B4-BE49-F238E27FC236}">
                <a16:creationId xmlns:a16="http://schemas.microsoft.com/office/drawing/2014/main" id="{6AB9E217-9081-4CC1-8034-3A1B0B3DD5E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8EFBBE8-588E-4D98-B860-ED27A290FE7D}"/>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244887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7C7A-5556-4F19-BD71-BC090D77EE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57AF5E-5464-4B5B-9321-E0DA484D9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4A3724C-1998-47C0-B5BF-1002D89B3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4B9CAAB-75D3-46EC-A353-642B70B191BE}"/>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B5E25C8E-0F27-43DA-B645-495D90D1AA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B9B8B-B186-46D6-B6C9-D77F93FE569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86285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5DBBE0-7EE5-4B53-9F29-B8CB2F4A354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DDF73DD-F4F8-47CA-8F89-7E5590DE5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C2F4681-EDBE-4B3A-BCE1-220EE6551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2FA6FC-7266-4ADC-B7A6-7BF38995422B}"/>
              </a:ext>
            </a:extLst>
          </p:cNvPr>
          <p:cNvSpPr>
            <a:spLocks noGrp="1"/>
          </p:cNvSpPr>
          <p:nvPr>
            <p:ph type="dt" sz="half" idx="10"/>
          </p:nvPr>
        </p:nvSpPr>
        <p:spPr/>
        <p:txBody>
          <a:bodyPr/>
          <a:lstStyle/>
          <a:p>
            <a:fld id="{487AF601-87C2-46CD-BB30-028CD33F9010}" type="datetimeFigureOut">
              <a:rPr lang="it-IT" smtClean="0"/>
              <a:t>02/09/2021</a:t>
            </a:fld>
            <a:endParaRPr lang="it-IT"/>
          </a:p>
        </p:txBody>
      </p:sp>
      <p:sp>
        <p:nvSpPr>
          <p:cNvPr id="6" name="Segnaposto piè di pagina 5">
            <a:extLst>
              <a:ext uri="{FF2B5EF4-FFF2-40B4-BE49-F238E27FC236}">
                <a16:creationId xmlns:a16="http://schemas.microsoft.com/office/drawing/2014/main" id="{25AF5408-03CA-4E38-8B5E-3F056B08BD0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A20929F-8B84-4DFA-B6FC-A0BBCFFE7EE0}"/>
              </a:ext>
            </a:extLst>
          </p:cNvPr>
          <p:cNvSpPr>
            <a:spLocks noGrp="1"/>
          </p:cNvSpPr>
          <p:nvPr>
            <p:ph type="sldNum" sz="quarter" idx="12"/>
          </p:nvPr>
        </p:nvSpPr>
        <p:spPr/>
        <p:txBody>
          <a:bodyPr/>
          <a:lstStyle/>
          <a:p>
            <a:fld id="{F7E23A7B-0DE5-4AC9-8EB9-0AD7EB15A2D5}" type="slidenum">
              <a:rPr lang="it-IT" smtClean="0"/>
              <a:t>‹N›</a:t>
            </a:fld>
            <a:endParaRPr lang="it-IT"/>
          </a:p>
        </p:txBody>
      </p:sp>
    </p:spTree>
    <p:extLst>
      <p:ext uri="{BB962C8B-B14F-4D97-AF65-F5344CB8AC3E}">
        <p14:creationId xmlns:p14="http://schemas.microsoft.com/office/powerpoint/2010/main" val="7567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AA70B9-487F-456C-ADE2-8ABE26F5E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21AF599-D3B8-43FF-A5FB-A17EE3BA9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75C0EC-6429-4C8E-BF63-B5B36C7E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AF601-87C2-46CD-BB30-028CD33F9010}" type="datetimeFigureOut">
              <a:rPr lang="it-IT" smtClean="0"/>
              <a:t>02/09/2021</a:t>
            </a:fld>
            <a:endParaRPr lang="it-IT"/>
          </a:p>
        </p:txBody>
      </p:sp>
      <p:sp>
        <p:nvSpPr>
          <p:cNvPr id="5" name="Segnaposto piè di pagina 4">
            <a:extLst>
              <a:ext uri="{FF2B5EF4-FFF2-40B4-BE49-F238E27FC236}">
                <a16:creationId xmlns:a16="http://schemas.microsoft.com/office/drawing/2014/main" id="{C027FE07-9A08-4911-969D-5B81137CA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CBE52FB-5AC9-429D-B375-94EE48184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23A7B-0DE5-4AC9-8EB9-0AD7EB15A2D5}" type="slidenum">
              <a:rPr lang="it-IT" smtClean="0"/>
              <a:t>‹N›</a:t>
            </a:fld>
            <a:endParaRPr lang="it-IT"/>
          </a:p>
        </p:txBody>
      </p:sp>
    </p:spTree>
    <p:extLst>
      <p:ext uri="{BB962C8B-B14F-4D97-AF65-F5344CB8AC3E}">
        <p14:creationId xmlns:p14="http://schemas.microsoft.com/office/powerpoint/2010/main" val="36896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1759011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746503" y="1467428"/>
            <a:ext cx="10844463" cy="2387600"/>
          </a:xfrm>
        </p:spPr>
        <p:txBody>
          <a:bodyPr/>
          <a:lstStyle/>
          <a:p>
            <a:r>
              <a:rPr lang="it-IT" b="1" dirty="0"/>
              <a:t>Tecnologie Informatiche per il Web</a:t>
            </a:r>
            <a:br>
              <a:rPr lang="it-IT" dirty="0"/>
            </a:br>
            <a:r>
              <a:rPr lang="it-IT" dirty="0"/>
              <a:t>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96734" y="4347874"/>
            <a:ext cx="9144000" cy="1655762"/>
          </a:xfrm>
        </p:spPr>
        <p:txBody>
          <a:bodyPr>
            <a:normAutofit/>
          </a:bodyPr>
          <a:lstStyle/>
          <a:p>
            <a:r>
              <a:rPr lang="it-IT" dirty="0"/>
              <a:t>Docente: Piero Fraternali</a:t>
            </a:r>
          </a:p>
          <a:p>
            <a:pPr>
              <a:lnSpc>
                <a:spcPct val="100000"/>
              </a:lnSpc>
            </a:pPr>
            <a:endParaRPr lang="it-IT" sz="800" dirty="0"/>
          </a:p>
          <a:p>
            <a:r>
              <a:rPr lang="it-IT" dirty="0"/>
              <a:t>Studente: Zheng Maria Yu</a:t>
            </a:r>
          </a:p>
          <a:p>
            <a:r>
              <a:rPr lang="it-IT"/>
              <a:t>(Gruppo 88)</a:t>
            </a:r>
            <a:endParaRPr lang="it-IT" dirty="0"/>
          </a:p>
        </p:txBody>
      </p:sp>
    </p:spTree>
    <p:extLst>
      <p:ext uri="{BB962C8B-B14F-4D97-AF65-F5344CB8AC3E}">
        <p14:creationId xmlns:p14="http://schemas.microsoft.com/office/powerpoint/2010/main" val="164279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latin typeface="+mn-lt"/>
              </a:rPr>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 </a:t>
            </a:r>
            <a:r>
              <a:rPr lang="it-IT" dirty="0"/>
              <a:t>tramite una</a:t>
            </a:r>
            <a:r>
              <a:rPr lang="it-IT" dirty="0">
                <a:solidFill>
                  <a:srgbClr val="00B050"/>
                </a:solidFill>
              </a:rPr>
              <a:t> </a:t>
            </a:r>
            <a:r>
              <a:rPr lang="it-IT" dirty="0" err="1">
                <a:solidFill>
                  <a:srgbClr val="00B050"/>
                </a:solidFill>
              </a:rPr>
              <a:t>form</a:t>
            </a:r>
            <a:r>
              <a:rPr lang="it-IT" dirty="0"/>
              <a:t>.</a:t>
            </a:r>
          </a:p>
          <a:p>
            <a:pPr>
              <a:buFontTx/>
              <a:buChar char="-"/>
            </a:pPr>
            <a:r>
              <a:rPr lang="it-IT" dirty="0"/>
              <a:t>Le categorie non possono avere nomi nulli.</a:t>
            </a:r>
          </a:p>
          <a:p>
            <a:pPr>
              <a:buFontTx/>
              <a:buChar char="-"/>
            </a:pPr>
            <a:r>
              <a:rPr lang="it-IT" dirty="0"/>
              <a:t>I dati dell’utente non possono essere nulli.</a:t>
            </a:r>
          </a:p>
          <a:p>
            <a:pPr>
              <a:buFontTx/>
              <a:buChar char="-"/>
            </a:pPr>
            <a:r>
              <a:rPr lang="it-IT" dirty="0"/>
              <a:t>Non è possibile spostare una categoria in una delle sue sottocategorie.</a:t>
            </a:r>
          </a:p>
          <a:p>
            <a:pPr>
              <a:buFontTx/>
              <a:buChar char="-"/>
            </a:pPr>
            <a:r>
              <a:rPr lang="it-IT" dirty="0"/>
              <a:t>Dalla Home è possibile effettuare</a:t>
            </a:r>
            <a:r>
              <a:rPr lang="it-IT" dirty="0">
                <a:solidFill>
                  <a:schemeClr val="accent4">
                    <a:lumMod val="75000"/>
                  </a:schemeClr>
                </a:solidFill>
              </a:rPr>
              <a:t> logout </a:t>
            </a:r>
            <a:r>
              <a:rPr lang="it-IT" dirty="0">
                <a:solidFill>
                  <a:srgbClr val="0070C0"/>
                </a:solidFill>
              </a:rPr>
              <a:t>cliccando</a:t>
            </a:r>
            <a:r>
              <a:rPr lang="it-IT" dirty="0"/>
              <a:t> su </a:t>
            </a:r>
            <a:r>
              <a:rPr lang="es-419" sz="2800" dirty="0">
                <a:solidFill>
                  <a:srgbClr val="00B050"/>
                </a:solidFill>
                <a:latin typeface="+mn-lt"/>
                <a:ea typeface="Calibri"/>
                <a:cs typeface="Calibri"/>
                <a:sym typeface="Calibri"/>
              </a:rPr>
              <a:t>"Logout" </a:t>
            </a:r>
            <a:r>
              <a:rPr lang="it-IT" dirty="0"/>
              <a:t>, tornando quindi alla pagina di default.</a:t>
            </a:r>
          </a:p>
          <a:p>
            <a:pPr>
              <a:buFontTx/>
              <a:buChar char="-"/>
            </a:pPr>
            <a:endParaRPr lang="it-IT" dirty="0"/>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lgn="ctr">
              <a:buSzPts val="4400"/>
            </a:pPr>
            <a:r>
              <a:rPr lang="es-419" dirty="0">
                <a:latin typeface="+mn-lt"/>
              </a:rPr>
              <a:t>Progettazione dell’applicazione</a:t>
            </a:r>
            <a:endParaRPr dirty="0">
              <a:latin typeface="+mn-lt"/>
            </a:endParaRPr>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Login Page</a:t>
            </a:r>
            <a:endParaRPr sz="2400" kern="0" dirty="0">
              <a:solidFill>
                <a:srgbClr val="000000"/>
              </a:solidFill>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000" kern="0" dirty="0">
                <a:solidFill>
                  <a:srgbClr val="000000"/>
                </a:solidFill>
                <a:latin typeface="Calibri"/>
                <a:ea typeface="Calibri"/>
                <a:cs typeface="Calibri"/>
                <a:sym typeface="Calibri"/>
              </a:rPr>
              <a:t>Login form</a:t>
            </a:r>
            <a:br>
              <a:rPr lang="es-419" sz="2000" kern="0" dirty="0">
                <a:solidFill>
                  <a:srgbClr val="000000"/>
                </a:solidFill>
                <a:latin typeface="Calibri"/>
                <a:ea typeface="Calibri"/>
                <a:cs typeface="Calibri"/>
                <a:sym typeface="Calibri"/>
              </a:rPr>
            </a:br>
            <a:r>
              <a:rPr lang="es-419" sz="2000" kern="0" dirty="0">
                <a:solidFill>
                  <a:srgbClr val="000000"/>
                </a:solidFill>
                <a:latin typeface="Calibri"/>
                <a:ea typeface="Calibri"/>
                <a:cs typeface="Calibri"/>
                <a:sym typeface="Calibri"/>
              </a:rPr>
              <a:t>[field: username</a:t>
            </a:r>
            <a:endParaRPr sz="2000" kern="0" dirty="0">
              <a:solidFill>
                <a:srgbClr val="000000"/>
              </a:solidFill>
              <a:latin typeface="Arial"/>
              <a:cs typeface="Arial"/>
              <a:sym typeface="Arial"/>
            </a:endParaRPr>
          </a:p>
          <a:p>
            <a:pPr algn="ctr" defTabSz="1219170">
              <a:buClr>
                <a:srgbClr val="000000"/>
              </a:buClr>
            </a:pPr>
            <a:r>
              <a:rPr lang="es-419" sz="2000" kern="0" dirty="0">
                <a:solidFill>
                  <a:srgbClr val="000000"/>
                </a:solidFill>
                <a:latin typeface="Calibri"/>
                <a:ea typeface="Calibri"/>
                <a:cs typeface="Calibri"/>
                <a:sym typeface="Calibri"/>
              </a:rPr>
              <a:t>field: password]</a:t>
            </a:r>
            <a:endParaRPr sz="2000" kern="0" dirty="0">
              <a:solidFill>
                <a:srgbClr val="000000"/>
              </a:solidFill>
              <a:latin typeface="Calibri"/>
              <a:ea typeface="Calibri"/>
              <a:cs typeface="Calibri"/>
              <a:sym typeface="Calibri"/>
            </a:endParaRPr>
          </a:p>
        </p:txBody>
      </p:sp>
      <p:sp>
        <p:nvSpPr>
          <p:cNvPr id="199" name="Google Shape;199;p33"/>
          <p:cNvSpPr/>
          <p:nvPr/>
        </p:nvSpPr>
        <p:spPr>
          <a:xfrm>
            <a:off x="8704385" y="4770629"/>
            <a:ext cx="2329871" cy="120814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algn="ctr" defTabSz="1219170">
              <a:buClr>
                <a:srgbClr val="000000"/>
              </a:buClr>
            </a:pPr>
            <a:endParaRPr lang="es-419" sz="2400" kern="0" dirty="0">
              <a:solidFill>
                <a:srgbClr val="000000"/>
              </a:solidFill>
              <a:latin typeface="Calibri"/>
              <a:ea typeface="Calibri"/>
              <a:cs typeface="Calibri"/>
              <a:sym typeface="Calibri"/>
            </a:endParaRPr>
          </a:p>
          <a:p>
            <a:pPr algn="ctr" defTabSz="1219170">
              <a:buClr>
                <a:srgbClr val="000000"/>
              </a:buClr>
            </a:pPr>
            <a:r>
              <a:rPr lang="es-419" sz="2400" kern="0" dirty="0">
                <a:solidFill>
                  <a:srgbClr val="000000"/>
                </a:solidFill>
                <a:latin typeface="Calibri"/>
                <a:ea typeface="Calibri"/>
                <a:cs typeface="Calibri"/>
                <a:sym typeface="Calibri"/>
              </a:rPr>
              <a:t>Home Page</a:t>
            </a:r>
            <a:endParaRPr sz="2400" kern="0" dirty="0">
              <a:solidFill>
                <a:srgbClr val="000000"/>
              </a:solidFill>
              <a:latin typeface="Calibri"/>
              <a:ea typeface="Calibri"/>
              <a:cs typeface="Calibri"/>
              <a:sym typeface="Calibri"/>
            </a:endParaRPr>
          </a:p>
        </p:txBody>
      </p:sp>
      <p:sp>
        <p:nvSpPr>
          <p:cNvPr id="200" name="Google Shape;200;p33"/>
          <p:cNvSpPr/>
          <p:nvPr/>
        </p:nvSpPr>
        <p:spPr>
          <a:xfrm>
            <a:off x="2975787" y="2984573"/>
            <a:ext cx="287764"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cxnSp>
        <p:nvCxnSpPr>
          <p:cNvPr id="201" name="Google Shape;201;p33"/>
          <p:cNvCxnSpPr>
            <a:cxnSpLocks/>
            <a:endCxn id="199" idx="0"/>
          </p:cNvCxnSpPr>
          <p:nvPr/>
        </p:nvCxnSpPr>
        <p:spPr>
          <a:xfrm>
            <a:off x="6343138" y="3113572"/>
            <a:ext cx="3526183" cy="165705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246852" y="2739808"/>
            <a:ext cx="1109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submit</a:t>
            </a:r>
            <a:endParaRPr sz="2000" kern="0" dirty="0">
              <a:solidFill>
                <a:srgbClr val="000000"/>
              </a:solidFill>
              <a:latin typeface="Calibri"/>
              <a:ea typeface="Calibri"/>
              <a:cs typeface="Calibri"/>
              <a:sym typeface="Calibri"/>
            </a:endParaRPr>
          </a:p>
        </p:txBody>
      </p:sp>
      <p:cxnSp>
        <p:nvCxnSpPr>
          <p:cNvPr id="205" name="Google Shape;205;p33"/>
          <p:cNvCxnSpPr>
            <a:cxnSpLocks/>
            <a:stCxn id="206" idx="4"/>
            <a:endCxn id="197" idx="2"/>
          </p:cNvCxnSpPr>
          <p:nvPr/>
        </p:nvCxnSpPr>
        <p:spPr>
          <a:xfrm rot="5400000">
            <a:off x="3283171" y="2601081"/>
            <a:ext cx="587452" cy="2546659"/>
          </a:xfrm>
          <a:prstGeom prst="bentConnector3">
            <a:avLst>
              <a:gd name="adj1" fmla="val 13891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279934" y="4502690"/>
            <a:ext cx="3869567" cy="724866"/>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errore username / password</a:t>
            </a:r>
            <a:endParaRPr sz="2000" kern="0" dirty="0">
              <a:solidFill>
                <a:srgbClr val="000000"/>
              </a:solidFill>
              <a:latin typeface="Calibri"/>
              <a:ea typeface="Calibri"/>
              <a:cs typeface="Calibri"/>
              <a:sym typeface="Calibri"/>
            </a:endParaRPr>
          </a:p>
        </p:txBody>
      </p:sp>
      <p:sp>
        <p:nvSpPr>
          <p:cNvPr id="208" name="Google Shape;208;p33"/>
          <p:cNvSpPr txBox="1"/>
          <p:nvPr/>
        </p:nvSpPr>
        <p:spPr>
          <a:xfrm>
            <a:off x="4559833" y="1964315"/>
            <a:ext cx="2844144" cy="4784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dirty="0">
                <a:solidFill>
                  <a:srgbClr val="000000"/>
                </a:solidFill>
                <a:latin typeface="Calibri"/>
                <a:ea typeface="Calibri"/>
                <a:cs typeface="Calibri"/>
                <a:sym typeface="Calibri"/>
              </a:rPr>
              <a:t>username, password</a:t>
            </a:r>
            <a:endParaRPr sz="2400" kern="0" dirty="0">
              <a:solidFill>
                <a:srgbClr val="000000"/>
              </a:solidFill>
              <a:latin typeface="Calibri"/>
              <a:ea typeface="Calibri"/>
              <a:cs typeface="Calibri"/>
              <a:sym typeface="Calibri"/>
            </a:endParaRPr>
          </a:p>
        </p:txBody>
      </p:sp>
      <p:cxnSp>
        <p:nvCxnSpPr>
          <p:cNvPr id="209" name="Google Shape;209;p33"/>
          <p:cNvCxnSpPr>
            <a:cxnSpLocks/>
          </p:cNvCxnSpPr>
          <p:nvPr/>
        </p:nvCxnSpPr>
        <p:spPr>
          <a:xfrm flipH="1">
            <a:off x="4282645" y="2442767"/>
            <a:ext cx="359047" cy="678941"/>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dirty="0">
                <a:solidFill>
                  <a:srgbClr val="000000"/>
                </a:solidFill>
                <a:latin typeface="Calibri"/>
                <a:ea typeface="Calibri"/>
                <a:cs typeface="Calibri"/>
                <a:sym typeface="Calibri"/>
              </a:rPr>
              <a:t>Login</a:t>
            </a:r>
            <a:endParaRPr sz="2400" kern="0" dirty="0">
              <a:solidFill>
                <a:srgbClr val="000000"/>
              </a:solidFill>
              <a:latin typeface="Calibri"/>
              <a:ea typeface="Calibri"/>
              <a:cs typeface="Calibri"/>
              <a:sym typeface="Calibri"/>
            </a:endParaRPr>
          </a:p>
        </p:txBody>
      </p:sp>
      <p:cxnSp>
        <p:nvCxnSpPr>
          <p:cNvPr id="210" name="Google Shape;210;p33"/>
          <p:cNvCxnSpPr>
            <a:cxnSpLocks/>
          </p:cNvCxnSpPr>
          <p:nvPr/>
        </p:nvCxnSpPr>
        <p:spPr>
          <a:xfrm flipV="1">
            <a:off x="3246852" y="3121708"/>
            <a:ext cx="1394839" cy="2709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144202" y="2991402"/>
            <a:ext cx="287638"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06" name="Google Shape;206;p33"/>
          <p:cNvSpPr/>
          <p:nvPr/>
        </p:nvSpPr>
        <p:spPr>
          <a:xfrm>
            <a:off x="4708165" y="3292652"/>
            <a:ext cx="284122"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12" name="Google Shape;212;p33"/>
          <p:cNvSpPr txBox="1"/>
          <p:nvPr/>
        </p:nvSpPr>
        <p:spPr>
          <a:xfrm>
            <a:off x="6981613" y="3162336"/>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000" kern="0" dirty="0">
                <a:solidFill>
                  <a:srgbClr val="000000"/>
                </a:solidFill>
                <a:latin typeface="Calibri"/>
                <a:ea typeface="Calibri"/>
                <a:cs typeface="Calibri"/>
                <a:sym typeface="Calibri"/>
              </a:rPr>
              <a:t>user -&gt; session</a:t>
            </a:r>
            <a:endParaRPr sz="2000" kern="0" dirty="0">
              <a:solidFill>
                <a:srgbClr val="000000"/>
              </a:solidFill>
              <a:latin typeface="Calibri"/>
              <a:ea typeface="Calibri"/>
              <a:cs typeface="Calibri"/>
              <a:sym typeface="Calibri"/>
            </a:endParaRPr>
          </a:p>
        </p:txBody>
      </p:sp>
      <p:sp>
        <p:nvSpPr>
          <p:cNvPr id="36" name="Google Shape;233;p27">
            <a:extLst>
              <a:ext uri="{FF2B5EF4-FFF2-40B4-BE49-F238E27FC236}">
                <a16:creationId xmlns:a16="http://schemas.microsoft.com/office/drawing/2014/main" id="{F0A8E72D-5EF2-4115-AEB9-40791C951680}"/>
              </a:ext>
            </a:extLst>
          </p:cNvPr>
          <p:cNvSpPr/>
          <p:nvPr/>
        </p:nvSpPr>
        <p:spPr>
          <a:xfrm>
            <a:off x="5103688" y="5047549"/>
            <a:ext cx="1625586" cy="847224"/>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rgbClr val="000000"/>
                </a:solidFill>
                <a:latin typeface="Calibri"/>
                <a:ea typeface="Calibri"/>
                <a:cs typeface="Calibri"/>
                <a:sym typeface="Calibri"/>
              </a:rPr>
              <a:t>Logout</a:t>
            </a:r>
            <a:endParaRPr sz="2400" dirty="0">
              <a:solidFill>
                <a:srgbClr val="000000"/>
              </a:solidFill>
              <a:latin typeface="Calibri"/>
              <a:ea typeface="Calibri"/>
              <a:cs typeface="Calibri"/>
              <a:sym typeface="Calibri"/>
            </a:endParaRPr>
          </a:p>
        </p:txBody>
      </p:sp>
      <p:sp>
        <p:nvSpPr>
          <p:cNvPr id="37" name="Google Shape;231;p27">
            <a:extLst>
              <a:ext uri="{FF2B5EF4-FFF2-40B4-BE49-F238E27FC236}">
                <a16:creationId xmlns:a16="http://schemas.microsoft.com/office/drawing/2014/main" id="{E4FB0F1E-5291-4F1A-AC4D-FB7B81A80534}"/>
              </a:ext>
            </a:extLst>
          </p:cNvPr>
          <p:cNvSpPr/>
          <p:nvPr/>
        </p:nvSpPr>
        <p:spPr>
          <a:xfrm>
            <a:off x="8560385" y="5279457"/>
            <a:ext cx="288000" cy="288000"/>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63" name="Google Shape;201;p33">
            <a:extLst>
              <a:ext uri="{FF2B5EF4-FFF2-40B4-BE49-F238E27FC236}">
                <a16:creationId xmlns:a16="http://schemas.microsoft.com/office/drawing/2014/main" id="{D985C8FD-82D4-4B86-B40B-9C865E91D86A}"/>
              </a:ext>
            </a:extLst>
          </p:cNvPr>
          <p:cNvCxnSpPr>
            <a:cxnSpLocks/>
          </p:cNvCxnSpPr>
          <p:nvPr/>
        </p:nvCxnSpPr>
        <p:spPr>
          <a:xfrm rot="10800000">
            <a:off x="781236" y="4189852"/>
            <a:ext cx="4377993" cy="1198486"/>
          </a:xfrm>
          <a:prstGeom prst="bentConnector3">
            <a:avLst>
              <a:gd name="adj1" fmla="val 10008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8" name="Google Shape;231;p27">
            <a:extLst>
              <a:ext uri="{FF2B5EF4-FFF2-40B4-BE49-F238E27FC236}">
                <a16:creationId xmlns:a16="http://schemas.microsoft.com/office/drawing/2014/main" id="{4133A70E-3825-4DE8-B501-16E0258E2548}"/>
              </a:ext>
            </a:extLst>
          </p:cNvPr>
          <p:cNvSpPr/>
          <p:nvPr/>
        </p:nvSpPr>
        <p:spPr>
          <a:xfrm>
            <a:off x="5034128" y="5244338"/>
            <a:ext cx="288000" cy="288000"/>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95" name="Google Shape;201;p33">
            <a:extLst>
              <a:ext uri="{FF2B5EF4-FFF2-40B4-BE49-F238E27FC236}">
                <a16:creationId xmlns:a16="http://schemas.microsoft.com/office/drawing/2014/main" id="{2F821DE4-0C9A-4978-84D6-D364CF3EC0A2}"/>
              </a:ext>
            </a:extLst>
          </p:cNvPr>
          <p:cNvCxnSpPr>
            <a:cxnSpLocks/>
          </p:cNvCxnSpPr>
          <p:nvPr/>
        </p:nvCxnSpPr>
        <p:spPr>
          <a:xfrm rot="10800000" flipV="1">
            <a:off x="6647847" y="5423457"/>
            <a:ext cx="1912538" cy="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latin typeface="Calibri" panose="020F0502020204030204" pitchFamily="34" charset="0"/>
                <a:cs typeface="Calibri" panose="020F0502020204030204" pitchFamily="34" charset="0"/>
              </a:rPr>
              <a:t>Progettazione dell’applicazione</a:t>
            </a:r>
            <a:endParaRPr dirty="0">
              <a:latin typeface="Calibri" panose="020F0502020204030204" pitchFamily="34" charset="0"/>
              <a:cs typeface="Calibri" panose="020F0502020204030204" pitchFamily="34" charset="0"/>
            </a:endParaRPr>
          </a:p>
        </p:txBody>
      </p:sp>
      <p:sp>
        <p:nvSpPr>
          <p:cNvPr id="220" name="Google Shape;220;p34"/>
          <p:cNvSpPr/>
          <p:nvPr/>
        </p:nvSpPr>
        <p:spPr>
          <a:xfrm>
            <a:off x="527839" y="1338732"/>
            <a:ext cx="6211547" cy="38200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sz="2400" dirty="0">
                <a:solidFill>
                  <a:prstClr val="black"/>
                </a:solidFill>
                <a:latin typeface="Calibri"/>
                <a:ea typeface="Calibri"/>
                <a:cs typeface="Calibri"/>
                <a:sym typeface="Calibri"/>
              </a:rPr>
              <a:t>Home Page</a:t>
            </a:r>
          </a:p>
        </p:txBody>
      </p:sp>
      <p:sp>
        <p:nvSpPr>
          <p:cNvPr id="221" name="Google Shape;221;p34"/>
          <p:cNvSpPr/>
          <p:nvPr/>
        </p:nvSpPr>
        <p:spPr>
          <a:xfrm>
            <a:off x="1376663" y="3896383"/>
            <a:ext cx="3018661" cy="1077984"/>
          </a:xfrm>
          <a:prstGeom prst="roundRect">
            <a:avLst>
              <a:gd name="adj" fmla="val 16667"/>
            </a:avLst>
          </a:prstGeom>
          <a:solidFill>
            <a:schemeClr val="lt1"/>
          </a:solid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Category creation form</a:t>
            </a:r>
            <a:br>
              <a:rPr lang="es-419" dirty="0">
                <a:solidFill>
                  <a:prstClr val="black"/>
                </a:solidFill>
                <a:latin typeface="Calibri"/>
                <a:ea typeface="Calibri"/>
                <a:cs typeface="Calibri"/>
                <a:sym typeface="Calibri"/>
              </a:rPr>
            </a:br>
            <a:r>
              <a:rPr lang="es-419" dirty="0">
                <a:solidFill>
                  <a:prstClr val="black"/>
                </a:solidFill>
                <a:latin typeface="Calibri"/>
                <a:ea typeface="Calibri"/>
                <a:cs typeface="Calibri"/>
                <a:sym typeface="Calibri"/>
              </a:rPr>
              <a:t>[field: name</a:t>
            </a:r>
          </a:p>
          <a:p>
            <a:pPr algn="ctr"/>
            <a:r>
              <a:rPr lang="es-419" dirty="0">
                <a:solidFill>
                  <a:prstClr val="black"/>
                </a:solidFill>
                <a:latin typeface="Calibri"/>
                <a:ea typeface="Calibri"/>
                <a:cs typeface="Calibri"/>
                <a:sym typeface="Calibri"/>
              </a:rPr>
              <a:t>Selectionfield: father.name]</a:t>
            </a:r>
          </a:p>
        </p:txBody>
      </p:sp>
      <p:sp>
        <p:nvSpPr>
          <p:cNvPr id="224" name="Google Shape;224;p34"/>
          <p:cNvSpPr/>
          <p:nvPr/>
        </p:nvSpPr>
        <p:spPr>
          <a:xfrm>
            <a:off x="8194471" y="4587938"/>
            <a:ext cx="2910173" cy="629345"/>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CreateCategory</a:t>
            </a:r>
            <a:endParaRPr sz="2000" dirty="0">
              <a:solidFill>
                <a:prstClr val="black"/>
              </a:solidFill>
              <a:latin typeface="Calibri"/>
              <a:ea typeface="Calibri"/>
              <a:cs typeface="Calibri"/>
              <a:sym typeface="Calibri"/>
            </a:endParaRPr>
          </a:p>
        </p:txBody>
      </p:sp>
      <p:cxnSp>
        <p:nvCxnSpPr>
          <p:cNvPr id="228" name="Google Shape;228;p34"/>
          <p:cNvCxnSpPr>
            <a:cxnSpLocks/>
            <a:stCxn id="224" idx="4"/>
          </p:cNvCxnSpPr>
          <p:nvPr/>
        </p:nvCxnSpPr>
        <p:spPr>
          <a:xfrm rot="5400000" flipH="1">
            <a:off x="8122520" y="3690245"/>
            <a:ext cx="143904" cy="2910172"/>
          </a:xfrm>
          <a:prstGeom prst="bentConnector4">
            <a:avLst>
              <a:gd name="adj1" fmla="val -158856"/>
              <a:gd name="adj2" fmla="val 7775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374087" y="2727571"/>
            <a:ext cx="3023815" cy="89876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:List</a:t>
            </a:r>
            <a:endParaRPr dirty="0">
              <a:solidFill>
                <a:prstClr val="black"/>
              </a:solidFill>
              <a:latin typeface="Calibri" panose="020F0502020204030204"/>
            </a:endParaRPr>
          </a:p>
          <a:p>
            <a:pPr algn="ctr"/>
            <a:r>
              <a:rPr lang="es-419" dirty="0">
                <a:solidFill>
                  <a:prstClr val="black"/>
                </a:solidFill>
                <a:latin typeface="Calibri"/>
                <a:ea typeface="Calibri"/>
                <a:cs typeface="Calibri"/>
                <a:sym typeface="Calibri"/>
              </a:rPr>
              <a:t>[databinding: category]</a:t>
            </a:r>
          </a:p>
        </p:txBody>
      </p:sp>
      <p:sp>
        <p:nvSpPr>
          <p:cNvPr id="29" name="Google Shape;236;p34">
            <a:extLst>
              <a:ext uri="{FF2B5EF4-FFF2-40B4-BE49-F238E27FC236}">
                <a16:creationId xmlns:a16="http://schemas.microsoft.com/office/drawing/2014/main" id="{83FBEA26-A7EE-5642-9462-EC0BAAB23D4B}"/>
              </a:ext>
            </a:extLst>
          </p:cNvPr>
          <p:cNvSpPr txBox="1"/>
          <p:nvPr/>
        </p:nvSpPr>
        <p:spPr>
          <a:xfrm>
            <a:off x="7004177" y="3985651"/>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new category name</a:t>
            </a:r>
            <a:endParaRPr dirty="0">
              <a:solidFill>
                <a:prstClr val="black"/>
              </a:solidFill>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116999" y="4332625"/>
            <a:ext cx="374423" cy="419100"/>
          </a:xfrm>
          <a:prstGeom prst="straightConnector1">
            <a:avLst/>
          </a:prstGeom>
          <a:noFill/>
          <a:ln w="9525" cap="flat" cmpd="sng">
            <a:solidFill>
              <a:srgbClr val="4A7DBA"/>
            </a:solidFill>
            <a:prstDash val="solid"/>
            <a:round/>
            <a:headEnd type="none" w="sm" len="sm"/>
            <a:tailEnd type="none" w="sm" len="sm"/>
          </a:ln>
        </p:spPr>
      </p:cxnSp>
      <p:sp>
        <p:nvSpPr>
          <p:cNvPr id="54" name="Google Shape;225;p34">
            <a:extLst>
              <a:ext uri="{FF2B5EF4-FFF2-40B4-BE49-F238E27FC236}">
                <a16:creationId xmlns:a16="http://schemas.microsoft.com/office/drawing/2014/main" id="{C681530A-916D-214C-82FD-7B6EA1F3667C}"/>
              </a:ext>
            </a:extLst>
          </p:cNvPr>
          <p:cNvSpPr txBox="1"/>
          <p:nvPr/>
        </p:nvSpPr>
        <p:spPr>
          <a:xfrm>
            <a:off x="6739386" y="2703540"/>
            <a:ext cx="1299807" cy="320631"/>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confirm</a:t>
            </a:r>
            <a:endParaRPr dirty="0">
              <a:solidFill>
                <a:prstClr val="black"/>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a:stCxn id="56" idx="6"/>
            <a:endCxn id="69" idx="5"/>
          </p:cNvCxnSpPr>
          <p:nvPr/>
        </p:nvCxnSpPr>
        <p:spPr>
          <a:xfrm flipV="1">
            <a:off x="6113073" y="2093475"/>
            <a:ext cx="2554468" cy="982011"/>
          </a:xfrm>
          <a:prstGeom prst="bentConnector3">
            <a:avLst>
              <a:gd name="adj1" fmla="val 63816"/>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7" name="Google Shape;225;p34">
            <a:extLst>
              <a:ext uri="{FF2B5EF4-FFF2-40B4-BE49-F238E27FC236}">
                <a16:creationId xmlns:a16="http://schemas.microsoft.com/office/drawing/2014/main" id="{CE797C09-784C-BE47-805B-B7FAA9E47176}"/>
              </a:ext>
            </a:extLst>
          </p:cNvPr>
          <p:cNvSpPr txBox="1"/>
          <p:nvPr/>
        </p:nvSpPr>
        <p:spPr>
          <a:xfrm>
            <a:off x="4590283" y="4020752"/>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a:stCxn id="73" idx="6"/>
          </p:cNvCxnSpPr>
          <p:nvPr/>
        </p:nvCxnSpPr>
        <p:spPr>
          <a:xfrm>
            <a:off x="4539324" y="4378982"/>
            <a:ext cx="3764921" cy="37189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8593717" y="1798179"/>
            <a:ext cx="2439360" cy="590591"/>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MoveCategory</a:t>
            </a:r>
            <a:endParaRPr sz="2000" dirty="0">
              <a:solidFill>
                <a:prstClr val="black"/>
              </a:solidFill>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a:stCxn id="69" idx="4"/>
          </p:cNvCxnSpPr>
          <p:nvPr/>
        </p:nvCxnSpPr>
        <p:spPr>
          <a:xfrm rot="5400000">
            <a:off x="7751029" y="1377128"/>
            <a:ext cx="1050727" cy="307401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7764379" y="1503328"/>
            <a:ext cx="474114" cy="599228"/>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74758" y="1213050"/>
            <a:ext cx="261955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chosen id, destination id</a:t>
            </a:r>
            <a:endParaRPr dirty="0">
              <a:solidFill>
                <a:prstClr val="black"/>
              </a:solidFill>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4251324" y="4236995"/>
            <a:ext cx="288000" cy="283973"/>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3B2B117C-1BBE-4E00-9948-2B79BEB09833}"/>
              </a:ext>
            </a:extLst>
          </p:cNvPr>
          <p:cNvSpPr/>
          <p:nvPr/>
        </p:nvSpPr>
        <p:spPr>
          <a:xfrm>
            <a:off x="1379368" y="1873248"/>
            <a:ext cx="3023815" cy="637148"/>
          </a:xfrm>
          <a:prstGeom prst="roundRect">
            <a:avLst>
              <a:gd name="adj" fmla="val 16667"/>
            </a:avLst>
          </a:prstGeom>
          <a:solidFill>
            <a:schemeClr val="lt1"/>
          </a:solidFill>
          <a:ln w="25400" cap="flat" cmpd="sng">
            <a:solidFill>
              <a:schemeClr val="bg1">
                <a:lumMod val="65000"/>
              </a:schemeClr>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Welcome message</a:t>
            </a:r>
          </a:p>
          <a:p>
            <a:pPr algn="ctr"/>
            <a:r>
              <a:rPr lang="es-419" dirty="0">
                <a:solidFill>
                  <a:prstClr val="black"/>
                </a:solidFill>
                <a:latin typeface="Calibri"/>
                <a:ea typeface="Calibri"/>
                <a:cs typeface="Calibri"/>
                <a:sym typeface="Calibri"/>
              </a:rPr>
              <a:t>[userinfo]</a:t>
            </a:r>
          </a:p>
        </p:txBody>
      </p:sp>
      <p:cxnSp>
        <p:nvCxnSpPr>
          <p:cNvPr id="31" name="Google Shape;223;p34">
            <a:extLst>
              <a:ext uri="{FF2B5EF4-FFF2-40B4-BE49-F238E27FC236}">
                <a16:creationId xmlns:a16="http://schemas.microsoft.com/office/drawing/2014/main" id="{12DFD578-6F7F-4247-9424-74E60C3B8C75}"/>
              </a:ext>
            </a:extLst>
          </p:cNvPr>
          <p:cNvCxnSpPr>
            <a:cxnSpLocks/>
          </p:cNvCxnSpPr>
          <p:nvPr/>
        </p:nvCxnSpPr>
        <p:spPr>
          <a:xfrm>
            <a:off x="549942" y="5247165"/>
            <a:ext cx="702957" cy="5903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4;p34">
            <a:extLst>
              <a:ext uri="{FF2B5EF4-FFF2-40B4-BE49-F238E27FC236}">
                <a16:creationId xmlns:a16="http://schemas.microsoft.com/office/drawing/2014/main" id="{E4D3CEA7-948B-4433-BA68-B5ACCFBC5929}"/>
              </a:ext>
            </a:extLst>
          </p:cNvPr>
          <p:cNvSpPr/>
          <p:nvPr/>
        </p:nvSpPr>
        <p:spPr>
          <a:xfrm>
            <a:off x="1252899" y="5375950"/>
            <a:ext cx="3191292" cy="569756"/>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GetCategoryListData</a:t>
            </a:r>
            <a:endParaRPr sz="2000" dirty="0">
              <a:solidFill>
                <a:prstClr val="black"/>
              </a:solidFill>
              <a:latin typeface="Calibri"/>
              <a:ea typeface="Calibri"/>
              <a:cs typeface="Calibri"/>
              <a:sym typeface="Calibri"/>
            </a:endParaRPr>
          </a:p>
        </p:txBody>
      </p:sp>
      <p:cxnSp>
        <p:nvCxnSpPr>
          <p:cNvPr id="36" name="Google Shape;228;p34">
            <a:extLst>
              <a:ext uri="{FF2B5EF4-FFF2-40B4-BE49-F238E27FC236}">
                <a16:creationId xmlns:a16="http://schemas.microsoft.com/office/drawing/2014/main" id="{7AE56E6A-365C-4D95-AA7D-8C110C19F47D}"/>
              </a:ext>
            </a:extLst>
          </p:cNvPr>
          <p:cNvCxnSpPr>
            <a:cxnSpLocks/>
            <a:stCxn id="35" idx="5"/>
            <a:endCxn id="229" idx="1"/>
          </p:cNvCxnSpPr>
          <p:nvPr/>
        </p:nvCxnSpPr>
        <p:spPr>
          <a:xfrm rot="10800000" flipH="1">
            <a:off x="1324119" y="3176956"/>
            <a:ext cx="49968" cy="2483873"/>
          </a:xfrm>
          <a:prstGeom prst="bentConnector3">
            <a:avLst>
              <a:gd name="adj1" fmla="val -60002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4;p34">
            <a:extLst>
              <a:ext uri="{FF2B5EF4-FFF2-40B4-BE49-F238E27FC236}">
                <a16:creationId xmlns:a16="http://schemas.microsoft.com/office/drawing/2014/main" id="{3634D56D-5A06-4AAE-9104-73C2E900FCD6}"/>
              </a:ext>
            </a:extLst>
          </p:cNvPr>
          <p:cNvSpPr/>
          <p:nvPr/>
        </p:nvSpPr>
        <p:spPr>
          <a:xfrm>
            <a:off x="1204032" y="6152718"/>
            <a:ext cx="3191292" cy="604916"/>
          </a:xfrm>
          <a:prstGeom prst="parallelogram">
            <a:avLst>
              <a:gd name="adj" fmla="val 25000"/>
            </a:avLst>
          </a:prstGeom>
          <a:solidFill>
            <a:schemeClr val="lt1"/>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r>
              <a:rPr lang="es-419" sz="2000" dirty="0">
                <a:solidFill>
                  <a:prstClr val="black"/>
                </a:solidFill>
                <a:latin typeface="Calibri"/>
                <a:ea typeface="Calibri"/>
                <a:cs typeface="Calibri"/>
                <a:sym typeface="Calibri"/>
              </a:rPr>
              <a:t>GetCategoryFormData</a:t>
            </a:r>
            <a:endParaRPr sz="2000" dirty="0">
              <a:solidFill>
                <a:prstClr val="black"/>
              </a:solidFill>
              <a:latin typeface="Calibri"/>
              <a:ea typeface="Calibri"/>
              <a:cs typeface="Calibri"/>
              <a:sym typeface="Calibri"/>
            </a:endParaRPr>
          </a:p>
        </p:txBody>
      </p:sp>
      <p:sp>
        <p:nvSpPr>
          <p:cNvPr id="28" name="Google Shape;222;p34">
            <a:extLst>
              <a:ext uri="{FF2B5EF4-FFF2-40B4-BE49-F238E27FC236}">
                <a16:creationId xmlns:a16="http://schemas.microsoft.com/office/drawing/2014/main" id="{C6802DFF-3A2E-4CFE-A3A5-30DDB39E9B4B}"/>
              </a:ext>
            </a:extLst>
          </p:cNvPr>
          <p:cNvSpPr/>
          <p:nvPr/>
        </p:nvSpPr>
        <p:spPr>
          <a:xfrm>
            <a:off x="405943" y="5032388"/>
            <a:ext cx="288000" cy="283973"/>
          </a:xfrm>
          <a:prstGeom prst="ellipse">
            <a:avLst/>
          </a:prstGeom>
          <a:solidFill>
            <a:schemeClr val="accent6">
              <a:lumMod val="7500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62" name="Google Shape;223;p34">
            <a:extLst>
              <a:ext uri="{FF2B5EF4-FFF2-40B4-BE49-F238E27FC236}">
                <a16:creationId xmlns:a16="http://schemas.microsoft.com/office/drawing/2014/main" id="{CAF5A1C9-7AD1-43C6-95C3-BBE2BB83CF0E}"/>
              </a:ext>
            </a:extLst>
          </p:cNvPr>
          <p:cNvCxnSpPr>
            <a:cxnSpLocks/>
            <a:stCxn id="28" idx="4"/>
            <a:endCxn id="47" idx="5"/>
          </p:cNvCxnSpPr>
          <p:nvPr/>
        </p:nvCxnSpPr>
        <p:spPr>
          <a:xfrm rot="16200000" flipH="1">
            <a:off x="345388" y="5520916"/>
            <a:ext cx="1138815" cy="72970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6" name="Google Shape;228;p34">
            <a:extLst>
              <a:ext uri="{FF2B5EF4-FFF2-40B4-BE49-F238E27FC236}">
                <a16:creationId xmlns:a16="http://schemas.microsoft.com/office/drawing/2014/main" id="{CB497082-17C1-44A7-B2EA-FDDFFF57FC7A}"/>
              </a:ext>
            </a:extLst>
          </p:cNvPr>
          <p:cNvCxnSpPr>
            <a:cxnSpLocks/>
            <a:stCxn id="47" idx="2"/>
          </p:cNvCxnSpPr>
          <p:nvPr/>
        </p:nvCxnSpPr>
        <p:spPr>
          <a:xfrm flipH="1" flipV="1">
            <a:off x="3857894" y="4974368"/>
            <a:ext cx="461816" cy="1480808"/>
          </a:xfrm>
          <a:prstGeom prst="bentConnector4">
            <a:avLst>
              <a:gd name="adj1" fmla="val -150237"/>
              <a:gd name="adj2" fmla="val 7971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1" name="CasellaDiTesto 90">
            <a:extLst>
              <a:ext uri="{FF2B5EF4-FFF2-40B4-BE49-F238E27FC236}">
                <a16:creationId xmlns:a16="http://schemas.microsoft.com/office/drawing/2014/main" id="{7693B260-0BD8-4E7E-8D54-0EF6B4A0FEF7}"/>
              </a:ext>
            </a:extLst>
          </p:cNvPr>
          <p:cNvSpPr txBox="1"/>
          <p:nvPr/>
        </p:nvSpPr>
        <p:spPr>
          <a:xfrm>
            <a:off x="-29603" y="5282924"/>
            <a:ext cx="620683" cy="369332"/>
          </a:xfrm>
          <a:prstGeom prst="rect">
            <a:avLst/>
          </a:prstGeom>
          <a:noFill/>
        </p:spPr>
        <p:txBody>
          <a:bodyPr wrap="none" rtlCol="0">
            <a:spAutoFit/>
          </a:bodyPr>
          <a:lstStyle/>
          <a:p>
            <a:r>
              <a:rPr lang="it-IT" dirty="0"/>
              <a:t>load</a:t>
            </a:r>
          </a:p>
        </p:txBody>
      </p:sp>
      <p:sp>
        <p:nvSpPr>
          <p:cNvPr id="32" name="Google Shape;229;p34">
            <a:extLst>
              <a:ext uri="{FF2B5EF4-FFF2-40B4-BE49-F238E27FC236}">
                <a16:creationId xmlns:a16="http://schemas.microsoft.com/office/drawing/2014/main" id="{97AC81CE-2C50-4101-B8D8-752C3DF5D72E}"/>
              </a:ext>
            </a:extLst>
          </p:cNvPr>
          <p:cNvSpPr/>
          <p:nvPr/>
        </p:nvSpPr>
        <p:spPr>
          <a:xfrm>
            <a:off x="4774353" y="2734187"/>
            <a:ext cx="1243936" cy="89876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it-IT" dirty="0" err="1">
                <a:solidFill>
                  <a:prstClr val="black"/>
                </a:solidFill>
                <a:latin typeface="Calibri"/>
                <a:ea typeface="Calibri"/>
                <a:cs typeface="Calibri"/>
                <a:sym typeface="Calibri"/>
              </a:rPr>
              <a:t>Confirm</a:t>
            </a:r>
            <a:r>
              <a:rPr lang="it-IT" dirty="0">
                <a:solidFill>
                  <a:prstClr val="black"/>
                </a:solidFill>
                <a:latin typeface="Calibri"/>
                <a:ea typeface="Calibri"/>
                <a:cs typeface="Calibri"/>
                <a:sym typeface="Calibri"/>
              </a:rPr>
              <a:t> </a:t>
            </a:r>
            <a:r>
              <a:rPr lang="it-IT" dirty="0" err="1">
                <a:solidFill>
                  <a:prstClr val="black"/>
                </a:solidFill>
                <a:latin typeface="Calibri"/>
                <a:ea typeface="Calibri"/>
                <a:cs typeface="Calibri"/>
                <a:sym typeface="Calibri"/>
              </a:rPr>
              <a:t>button</a:t>
            </a:r>
            <a:endParaRPr lang="es-419" dirty="0">
              <a:solidFill>
                <a:prstClr val="black"/>
              </a:solidFill>
              <a:latin typeface="Calibri"/>
              <a:ea typeface="Calibri"/>
              <a:cs typeface="Calibri"/>
              <a:sym typeface="Calibri"/>
            </a:endParaRPr>
          </a:p>
        </p:txBody>
      </p:sp>
      <p:sp>
        <p:nvSpPr>
          <p:cNvPr id="56" name="Google Shape;222;p34">
            <a:extLst>
              <a:ext uri="{FF2B5EF4-FFF2-40B4-BE49-F238E27FC236}">
                <a16:creationId xmlns:a16="http://schemas.microsoft.com/office/drawing/2014/main" id="{10380D31-7F43-4B0C-87D0-B3A4B515AEC7}"/>
              </a:ext>
            </a:extLst>
          </p:cNvPr>
          <p:cNvSpPr/>
          <p:nvPr/>
        </p:nvSpPr>
        <p:spPr>
          <a:xfrm>
            <a:off x="5835256" y="2965951"/>
            <a:ext cx="277817" cy="21907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a:xfrm>
            <a:off x="838200" y="337352"/>
            <a:ext cx="10515600" cy="1100831"/>
          </a:xfrm>
        </p:spPr>
        <p:txBody>
          <a:bodyPr/>
          <a:lstStyle/>
          <a:p>
            <a:pPr algn="ctr"/>
            <a:r>
              <a:rPr lang="it-IT" dirty="0">
                <a:latin typeface="+mn-lt"/>
              </a:rPr>
              <a:t>Eventi &amp; Azioni</a:t>
            </a:r>
          </a:p>
        </p:txBody>
      </p:sp>
      <p:graphicFrame>
        <p:nvGraphicFramePr>
          <p:cNvPr id="4" name="Table 5">
            <a:extLst>
              <a:ext uri="{FF2B5EF4-FFF2-40B4-BE49-F238E27FC236}">
                <a16:creationId xmlns:a16="http://schemas.microsoft.com/office/drawing/2014/main" id="{39BB60D1-CE08-4706-A417-FB7127A6F8B5}"/>
              </a:ext>
            </a:extLst>
          </p:cNvPr>
          <p:cNvGraphicFramePr>
            <a:graphicFrameLocks noGrp="1"/>
          </p:cNvGraphicFramePr>
          <p:nvPr>
            <p:extLst>
              <p:ext uri="{D42A27DB-BD31-4B8C-83A1-F6EECF244321}">
                <p14:modId xmlns:p14="http://schemas.microsoft.com/office/powerpoint/2010/main" val="3101561155"/>
              </p:ext>
            </p:extLst>
          </p:nvPr>
        </p:nvGraphicFramePr>
        <p:xfrm>
          <a:off x="1003178" y="1563729"/>
          <a:ext cx="10440140" cy="4582797"/>
        </p:xfrm>
        <a:graphic>
          <a:graphicData uri="http://schemas.openxmlformats.org/drawingml/2006/table">
            <a:tbl>
              <a:tblPr firstRow="1" bandRow="1">
                <a:tableStyleId>{073A0DAA-6AF3-43AB-8588-CEC1D06C72B9}</a:tableStyleId>
              </a:tblPr>
              <a:tblGrid>
                <a:gridCol w="2611411">
                  <a:extLst>
                    <a:ext uri="{9D8B030D-6E8A-4147-A177-3AD203B41FA5}">
                      <a16:colId xmlns:a16="http://schemas.microsoft.com/office/drawing/2014/main" val="20000"/>
                    </a:ext>
                  </a:extLst>
                </a:gridCol>
                <a:gridCol w="2611411">
                  <a:extLst>
                    <a:ext uri="{9D8B030D-6E8A-4147-A177-3AD203B41FA5}">
                      <a16:colId xmlns:a16="http://schemas.microsoft.com/office/drawing/2014/main" val="20001"/>
                    </a:ext>
                  </a:extLst>
                </a:gridCol>
                <a:gridCol w="2463197">
                  <a:extLst>
                    <a:ext uri="{9D8B030D-6E8A-4147-A177-3AD203B41FA5}">
                      <a16:colId xmlns:a16="http://schemas.microsoft.com/office/drawing/2014/main" val="20002"/>
                    </a:ext>
                  </a:extLst>
                </a:gridCol>
                <a:gridCol w="2754121">
                  <a:extLst>
                    <a:ext uri="{9D8B030D-6E8A-4147-A177-3AD203B41FA5}">
                      <a16:colId xmlns:a16="http://schemas.microsoft.com/office/drawing/2014/main" val="20003"/>
                    </a:ext>
                  </a:extLst>
                </a:gridCol>
              </a:tblGrid>
              <a:tr h="358942">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pPr algn="ctr"/>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8942">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index.html</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credenziali</a:t>
                      </a:r>
                    </a:p>
                  </a:txBody>
                  <a:tcPr marL="99060" marR="99060" marT="60960" marB="60960"/>
                </a:tc>
                <a:extLst>
                  <a:ext uri="{0D108BD9-81ED-4DB2-BD59-A6C34878D82A}">
                    <a16:rowId xmlns:a16="http://schemas.microsoft.com/office/drawing/2014/main" val="10002"/>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HomePage</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Aggiornamento </a:t>
                      </a:r>
                      <a:r>
                        <a:rPr lang="it-IT" sz="1400" baseline="0" noProof="0" dirty="0" err="1"/>
                        <a:t>view</a:t>
                      </a:r>
                      <a:r>
                        <a:rPr lang="it-IT" sz="1400" baseline="0" noProof="0" dirty="0"/>
                        <a:t> con dati dell’albero di categorie e del </a:t>
                      </a:r>
                      <a:r>
                        <a:rPr lang="it-IT" sz="1400" baseline="0" noProof="0" dirty="0" err="1"/>
                        <a:t>form</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p>
                  </a:txBody>
                  <a:tcPr marL="99060" marR="99060" marT="60960" marB="60960"/>
                </a:tc>
                <a:tc>
                  <a:txBody>
                    <a:bodyPr/>
                    <a:lstStyle/>
                    <a:p>
                      <a:r>
                        <a:rPr lang="it-IT" sz="1400" noProof="0" dirty="0"/>
                        <a:t>Estrazione dati albero categorie</a:t>
                      </a:r>
                    </a:p>
                    <a:p>
                      <a:r>
                        <a:rPr lang="it-IT" sz="1400" noProof="0" dirty="0"/>
                        <a:t>Estrazione dati </a:t>
                      </a:r>
                      <a:r>
                        <a:rPr lang="it-IT" sz="1400" noProof="0" dirty="0" err="1"/>
                        <a:t>form</a:t>
                      </a:r>
                      <a:endParaRPr lang="it-IT" sz="1400" noProof="0" dirty="0"/>
                    </a:p>
                  </a:txBody>
                  <a:tcPr marL="99060" marR="99060" marT="60960" marB="60960"/>
                </a:tc>
                <a:extLst>
                  <a:ext uri="{0D108BD9-81ED-4DB2-BD59-A6C34878D82A}">
                    <a16:rowId xmlns:a16="http://schemas.microsoft.com/office/drawing/2014/main" val="10003"/>
                  </a:ext>
                </a:extLst>
              </a:tr>
              <a:tr h="7803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HomePage</a:t>
                      </a:r>
                      <a:r>
                        <a:rPr lang="it-IT" sz="1400" noProof="0" dirty="0"/>
                        <a:t> </a:t>
                      </a:r>
                      <a:r>
                        <a:rPr lang="it-IT" sz="1400" noProof="0" dirty="0">
                          <a:sym typeface="Wingdings" panose="05000000000000000000" pitchFamily="2" charset="2"/>
                        </a:rPr>
                        <a:t> albero categorie  drag and drop</a:t>
                      </a:r>
                      <a:endParaRPr lang="it-IT" sz="1400" noProof="0" dirty="0"/>
                    </a:p>
                  </a:txBody>
                  <a:tcPr marL="99060" marR="99060" marT="60960" marB="60960"/>
                </a:tc>
                <a:tc>
                  <a:txBody>
                    <a:bodyPr/>
                    <a:lstStyle/>
                    <a:p>
                      <a:r>
                        <a:rPr lang="it-IT" sz="1400" noProof="0" dirty="0"/>
                        <a:t>Aggiornamento </a:t>
                      </a:r>
                      <a:r>
                        <a:rPr lang="it-IT" sz="1400" baseline="0" noProof="0" dirty="0" err="1"/>
                        <a:t>view</a:t>
                      </a:r>
                      <a:r>
                        <a:rPr lang="it-IT" sz="1400" baseline="0" noProof="0" dirty="0"/>
                        <a:t> dovuto all’operazione</a:t>
                      </a:r>
                    </a:p>
                    <a:p>
                      <a:r>
                        <a:rPr lang="it-IT" sz="1400" baseline="0" noProof="0" dirty="0"/>
                        <a:t>Richiesta conferma</a:t>
                      </a:r>
                    </a:p>
                    <a:p>
                      <a:r>
                        <a:rPr lang="it-IT" sz="1400" baseline="0" noProof="0" dirty="0"/>
                        <a:t>Salvataggio modifiche in locale</a:t>
                      </a:r>
                      <a:endParaRPr lang="it-IT" sz="1400" noProof="0" dirty="0"/>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4"/>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confirm</a:t>
                      </a:r>
                      <a:endParaRPr lang="it-IT" sz="1400" noProof="0" dirty="0"/>
                    </a:p>
                  </a:txBody>
                  <a:tcPr marL="99060" marR="99060" marT="60960" marB="60960"/>
                </a:tc>
                <a:tc>
                  <a:txBody>
                    <a:bodyPr/>
                    <a:lstStyle/>
                    <a:p>
                      <a:r>
                        <a:rPr lang="it-IT" sz="1400" noProof="0" dirty="0"/>
                        <a:t>Estrazione elenco modifiche</a:t>
                      </a:r>
                    </a:p>
                  </a:txBody>
                  <a:tcPr marL="99060" marR="99060" marT="60960" marB="60960"/>
                </a:tc>
                <a:tc>
                  <a:txBody>
                    <a:bodyPr/>
                    <a:lstStyle/>
                    <a:p>
                      <a:r>
                        <a:rPr lang="it-IT" sz="1400" noProof="0" dirty="0"/>
                        <a:t>POST (elenco modifiche)</a:t>
                      </a:r>
                    </a:p>
                  </a:txBody>
                  <a:tcPr marL="99060" marR="99060" marT="60960" marB="60960"/>
                </a:tc>
                <a:tc>
                  <a:txBody>
                    <a:bodyPr/>
                    <a:lstStyle/>
                    <a:p>
                      <a:r>
                        <a:rPr lang="it-IT" sz="1400" noProof="0" dirty="0"/>
                        <a:t>Controllo validità operazioni</a:t>
                      </a:r>
                    </a:p>
                    <a:p>
                      <a:r>
                        <a:rPr lang="it-IT" sz="1400" noProof="0" dirty="0"/>
                        <a:t>Inserimento modifiche</a:t>
                      </a:r>
                    </a:p>
                  </a:txBody>
                  <a:tcPr marL="99060" marR="99060" marT="60960" marB="60960"/>
                </a:tc>
                <a:extLst>
                  <a:ext uri="{0D108BD9-81ED-4DB2-BD59-A6C34878D82A}">
                    <a16:rowId xmlns:a16="http://schemas.microsoft.com/office/drawing/2014/main" val="10005"/>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form</a:t>
                      </a:r>
                      <a:r>
                        <a:rPr lang="it-IT" sz="1400" noProof="0" dirty="0">
                          <a:sym typeface="Wingdings" panose="05000000000000000000" pitchFamily="2" charset="2"/>
                        </a:rPr>
                        <a:t> creazione 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a:t>Controllo dati</a:t>
                      </a:r>
                    </a:p>
                  </a:txBody>
                  <a:tcPr marL="99060" marR="99060" marT="60960" marB="60960"/>
                </a:tc>
                <a:tc>
                  <a:txBody>
                    <a:bodyPr/>
                    <a:lstStyle/>
                    <a:p>
                      <a:r>
                        <a:rPr lang="it-IT" sz="1400" noProof="0" dirty="0"/>
                        <a:t>POST (dati categoria nuova)</a:t>
                      </a:r>
                    </a:p>
                  </a:txBody>
                  <a:tcPr marL="99060" marR="99060" marT="60960" marB="60960"/>
                </a:tc>
                <a:tc>
                  <a:txBody>
                    <a:bodyPr/>
                    <a:lstStyle/>
                    <a:p>
                      <a:r>
                        <a:rPr lang="it-IT" sz="1400" noProof="0" dirty="0"/>
                        <a:t>Controllo validità dati</a:t>
                      </a:r>
                    </a:p>
                    <a:p>
                      <a:r>
                        <a:rPr lang="it-IT" sz="1400" noProof="0" dirty="0"/>
                        <a:t>Inserimento categoria</a:t>
                      </a:r>
                    </a:p>
                  </a:txBody>
                  <a:tcPr marL="99060" marR="99060" marT="60960" marB="60960"/>
                </a:tc>
                <a:extLst>
                  <a:ext uri="{0D108BD9-81ED-4DB2-BD59-A6C34878D82A}">
                    <a16:rowId xmlns:a16="http://schemas.microsoft.com/office/drawing/2014/main" val="10006"/>
                  </a:ext>
                </a:extLst>
              </a:tr>
              <a:tr h="386781">
                <a:tc>
                  <a:txBody>
                    <a:bodyPr/>
                    <a:lstStyle/>
                    <a:p>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Terminazione della sessione</a:t>
                      </a:r>
                    </a:p>
                  </a:txBody>
                  <a:tcPr marL="99060" marR="99060" marT="60960" marB="60960"/>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2392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a:xfrm>
            <a:off x="838200" y="337352"/>
            <a:ext cx="10515600" cy="1100831"/>
          </a:xfrm>
        </p:spPr>
        <p:txBody>
          <a:bodyPr/>
          <a:lstStyle/>
          <a:p>
            <a:pPr algn="ctr"/>
            <a:r>
              <a:rPr lang="it-IT" dirty="0">
                <a:latin typeface="+mn-lt"/>
              </a:rPr>
              <a:t>Controller &amp; Event </a:t>
            </a:r>
            <a:r>
              <a:rPr lang="it-IT" dirty="0" err="1">
                <a:latin typeface="+mn-lt"/>
              </a:rPr>
              <a:t>Handler</a:t>
            </a:r>
            <a:endParaRPr lang="it-IT" dirty="0">
              <a:latin typeface="+mn-lt"/>
            </a:endParaRPr>
          </a:p>
        </p:txBody>
      </p:sp>
      <p:graphicFrame>
        <p:nvGraphicFramePr>
          <p:cNvPr id="4" name="Table 5">
            <a:extLst>
              <a:ext uri="{FF2B5EF4-FFF2-40B4-BE49-F238E27FC236}">
                <a16:creationId xmlns:a16="http://schemas.microsoft.com/office/drawing/2014/main" id="{39BB60D1-CE08-4706-A417-FB7127A6F8B5}"/>
              </a:ext>
            </a:extLst>
          </p:cNvPr>
          <p:cNvGraphicFramePr>
            <a:graphicFrameLocks noGrp="1"/>
          </p:cNvGraphicFramePr>
          <p:nvPr>
            <p:extLst>
              <p:ext uri="{D42A27DB-BD31-4B8C-83A1-F6EECF244321}">
                <p14:modId xmlns:p14="http://schemas.microsoft.com/office/powerpoint/2010/main" val="243616970"/>
              </p:ext>
            </p:extLst>
          </p:nvPr>
        </p:nvGraphicFramePr>
        <p:xfrm>
          <a:off x="1003178" y="1563729"/>
          <a:ext cx="10440140" cy="4174385"/>
        </p:xfrm>
        <a:graphic>
          <a:graphicData uri="http://schemas.openxmlformats.org/drawingml/2006/table">
            <a:tbl>
              <a:tblPr firstRow="1" bandRow="1">
                <a:tableStyleId>{073A0DAA-6AF3-43AB-8588-CEC1D06C72B9}</a:tableStyleId>
              </a:tblPr>
              <a:tblGrid>
                <a:gridCol w="2611411">
                  <a:extLst>
                    <a:ext uri="{9D8B030D-6E8A-4147-A177-3AD203B41FA5}">
                      <a16:colId xmlns:a16="http://schemas.microsoft.com/office/drawing/2014/main" val="20000"/>
                    </a:ext>
                  </a:extLst>
                </a:gridCol>
                <a:gridCol w="2611411">
                  <a:extLst>
                    <a:ext uri="{9D8B030D-6E8A-4147-A177-3AD203B41FA5}">
                      <a16:colId xmlns:a16="http://schemas.microsoft.com/office/drawing/2014/main" val="20001"/>
                    </a:ext>
                  </a:extLst>
                </a:gridCol>
                <a:gridCol w="2463197">
                  <a:extLst>
                    <a:ext uri="{9D8B030D-6E8A-4147-A177-3AD203B41FA5}">
                      <a16:colId xmlns:a16="http://schemas.microsoft.com/office/drawing/2014/main" val="20002"/>
                    </a:ext>
                  </a:extLst>
                </a:gridCol>
                <a:gridCol w="2754121">
                  <a:extLst>
                    <a:ext uri="{9D8B030D-6E8A-4147-A177-3AD203B41FA5}">
                      <a16:colId xmlns:a16="http://schemas.microsoft.com/office/drawing/2014/main" val="20003"/>
                    </a:ext>
                  </a:extLst>
                </a:gridCol>
              </a:tblGrid>
              <a:tr h="358942">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pPr algn="ctr"/>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8942">
                <a:tc>
                  <a:txBody>
                    <a:bodyPr/>
                    <a:lstStyle/>
                    <a:p>
                      <a:pPr algn="ctr"/>
                      <a:r>
                        <a:rPr lang="it-IT" sz="1500" b="1" noProof="0" dirty="0"/>
                        <a:t>Evento</a:t>
                      </a:r>
                    </a:p>
                  </a:txBody>
                  <a:tcPr marL="99060" marR="99060" marT="60960" marB="60960"/>
                </a:tc>
                <a:tc>
                  <a:txBody>
                    <a:bodyPr/>
                    <a:lstStyle/>
                    <a:p>
                      <a:pPr algn="ctr"/>
                      <a:r>
                        <a:rPr lang="it-IT" sz="1500" b="1" noProof="0" dirty="0"/>
                        <a:t>Controllore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Controllore</a:t>
                      </a:r>
                    </a:p>
                  </a:txBody>
                  <a:tcPr marL="99060" marR="99060" marT="60960" marB="60960"/>
                </a:tc>
                <a:extLst>
                  <a:ext uri="{0D108BD9-81ED-4DB2-BD59-A6C34878D82A}">
                    <a16:rowId xmlns:a16="http://schemas.microsoft.com/office/drawing/2014/main" val="10001"/>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index.html</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Function</a:t>
                      </a:r>
                      <a:r>
                        <a:rPr lang="it-IT" sz="1400" noProof="0" dirty="0">
                          <a:solidFill>
                            <a:schemeClr val="tx1"/>
                          </a:solidFill>
                        </a:rPr>
                        <a:t> </a:t>
                      </a:r>
                      <a:r>
                        <a:rPr lang="it-IT" sz="1400" noProof="0" dirty="0" err="1">
                          <a:solidFill>
                            <a:schemeClr val="tx1"/>
                          </a:solidFill>
                        </a:rPr>
                        <a:t>makeCall</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Login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2"/>
                  </a:ext>
                </a:extLst>
              </a:tr>
              <a:tr h="4291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HomePage</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Function</a:t>
                      </a:r>
                      <a:r>
                        <a:rPr lang="it-IT" sz="1400" noProof="0" dirty="0"/>
                        <a:t> </a:t>
                      </a:r>
                      <a:r>
                        <a:rPr lang="it-IT" sz="1400" noProof="0" dirty="0" err="1"/>
                        <a:t>PageOrchestrator</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p>
                  </a:txBody>
                  <a:tcPr marL="99060" marR="99060" marT="60960" marB="60960"/>
                </a:tc>
                <a:tc>
                  <a:txBody>
                    <a:bodyPr/>
                    <a:lstStyle/>
                    <a:p>
                      <a:r>
                        <a:rPr lang="it-IT" sz="1400" noProof="0" dirty="0" err="1"/>
                        <a:t>GetCategoryListData</a:t>
                      </a:r>
                      <a:r>
                        <a:rPr lang="it-IT" sz="1400" noProof="0" dirty="0"/>
                        <a:t> (</a:t>
                      </a:r>
                      <a:r>
                        <a:rPr lang="it-IT" sz="1400" noProof="0" dirty="0" err="1"/>
                        <a:t>servlet</a:t>
                      </a:r>
                      <a:r>
                        <a:rPr lang="it-IT" sz="1400" noProof="0" dirty="0"/>
                        <a:t>)</a:t>
                      </a:r>
                    </a:p>
                    <a:p>
                      <a:r>
                        <a:rPr lang="it-IT" sz="1400" noProof="0" dirty="0" err="1"/>
                        <a:t>GetCategoryFormData</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3"/>
                  </a:ext>
                </a:extLst>
              </a:tr>
              <a:tr h="78030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HomePage</a:t>
                      </a:r>
                      <a:r>
                        <a:rPr lang="it-IT" sz="1400" noProof="0" dirty="0"/>
                        <a:t> </a:t>
                      </a:r>
                      <a:r>
                        <a:rPr lang="it-IT" sz="1400" noProof="0" dirty="0">
                          <a:sym typeface="Wingdings" panose="05000000000000000000" pitchFamily="2" charset="2"/>
                        </a:rPr>
                        <a:t> albero categorie  drag and drop</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dragStart</a:t>
                      </a:r>
                      <a:r>
                        <a:rPr lang="it-IT" sz="1400" noProof="0" dirty="0"/>
                        <a:t>, </a:t>
                      </a:r>
                      <a:r>
                        <a:rPr lang="it-IT" sz="1400" noProof="0" dirty="0" err="1"/>
                        <a:t>dragOver</a:t>
                      </a:r>
                      <a:r>
                        <a:rPr lang="it-IT" sz="1400" noProof="0" dirty="0"/>
                        <a:t>, </a:t>
                      </a:r>
                      <a:r>
                        <a:rPr lang="it-IT" sz="1400" noProof="0" dirty="0" err="1"/>
                        <a:t>dragLeave</a:t>
                      </a:r>
                      <a:r>
                        <a:rPr lang="it-IT" sz="1400" noProof="0" dirty="0"/>
                        <a:t>, drop</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4"/>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confirm</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makeCallJson</a:t>
                      </a:r>
                      <a:endParaRPr lang="it-IT" sz="1400" noProof="0" dirty="0"/>
                    </a:p>
                  </a:txBody>
                  <a:tcPr marL="99060" marR="99060" marT="60960" marB="60960"/>
                </a:tc>
                <a:tc>
                  <a:txBody>
                    <a:bodyPr/>
                    <a:lstStyle/>
                    <a:p>
                      <a:r>
                        <a:rPr lang="it-IT" sz="1400" noProof="0" dirty="0"/>
                        <a:t>POST (elenco modifiche)</a:t>
                      </a:r>
                    </a:p>
                  </a:txBody>
                  <a:tcPr marL="99060" marR="99060" marT="60960" marB="60960"/>
                </a:tc>
                <a:tc>
                  <a:txBody>
                    <a:bodyPr/>
                    <a:lstStyle/>
                    <a:p>
                      <a:r>
                        <a:rPr lang="it-IT" sz="1400" noProof="0" dirty="0" err="1"/>
                        <a:t>MoveCategory</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5"/>
                  </a:ext>
                </a:extLst>
              </a:tr>
              <a:tr h="596066">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form</a:t>
                      </a:r>
                      <a:r>
                        <a:rPr lang="it-IT" sz="1400" noProof="0" dirty="0">
                          <a:sym typeface="Wingdings" panose="05000000000000000000" pitchFamily="2" charset="2"/>
                        </a:rPr>
                        <a:t> creazione  </a:t>
                      </a:r>
                      <a:r>
                        <a:rPr lang="it-IT" sz="1400" noProof="0" dirty="0" err="1">
                          <a:sym typeface="Wingdings" panose="05000000000000000000" pitchFamily="2" charset="2"/>
                        </a:rPr>
                        <a:t>submit</a:t>
                      </a:r>
                      <a:endParaRPr lang="it-IT" sz="1400" noProof="0" dirty="0"/>
                    </a:p>
                  </a:txBody>
                  <a:tcPr marL="99060" marR="99060" marT="60960" marB="60960"/>
                </a:tc>
                <a:tc>
                  <a:txBody>
                    <a:bodyPr/>
                    <a:lstStyle/>
                    <a:p>
                      <a:r>
                        <a:rPr lang="it-IT" sz="1400" noProof="0" dirty="0" err="1"/>
                        <a:t>Function</a:t>
                      </a:r>
                      <a:r>
                        <a:rPr lang="it-IT" sz="1400" noProof="0" dirty="0"/>
                        <a:t> </a:t>
                      </a:r>
                      <a:r>
                        <a:rPr lang="it-IT" sz="1400" noProof="0" dirty="0" err="1"/>
                        <a:t>makeCall</a:t>
                      </a:r>
                      <a:endParaRPr lang="it-IT" sz="1400" noProof="0" dirty="0"/>
                    </a:p>
                  </a:txBody>
                  <a:tcPr marL="99060" marR="99060" marT="60960" marB="60960"/>
                </a:tc>
                <a:tc>
                  <a:txBody>
                    <a:bodyPr/>
                    <a:lstStyle/>
                    <a:p>
                      <a:r>
                        <a:rPr lang="it-IT" sz="1400" noProof="0" dirty="0"/>
                        <a:t>POST (dati categoria nuova)</a:t>
                      </a:r>
                    </a:p>
                  </a:txBody>
                  <a:tcPr marL="99060" marR="99060" marT="60960" marB="60960"/>
                </a:tc>
                <a:tc>
                  <a:txBody>
                    <a:bodyPr/>
                    <a:lstStyle/>
                    <a:p>
                      <a:r>
                        <a:rPr lang="it-IT" sz="1400" noProof="0" dirty="0" err="1"/>
                        <a:t>CreateCategory</a:t>
                      </a:r>
                      <a:r>
                        <a:rPr lang="it-IT" sz="1400" noProof="0" dirty="0"/>
                        <a: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0006"/>
                  </a:ext>
                </a:extLst>
              </a:tr>
              <a:tr h="386781">
                <a:tc>
                  <a:txBody>
                    <a:bodyPr/>
                    <a:lstStyle/>
                    <a:p>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Logout (</a:t>
                      </a:r>
                      <a:r>
                        <a:rPr lang="it-IT" sz="1400" noProof="0" dirty="0" err="1"/>
                        <a:t>servlet</a:t>
                      </a:r>
                      <a:r>
                        <a:rPr lang="it-IT" sz="1400" noProof="0" dirty="0"/>
                        <a:t>)</a:t>
                      </a:r>
                    </a:p>
                  </a:txBody>
                  <a:tcPr marL="99060" marR="99060" marT="60960" marB="60960"/>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26013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5D1C29D-6BDE-4BA6-A737-0D50A1A7D527}"/>
              </a:ext>
            </a:extLst>
          </p:cNvPr>
          <p:cNvSpPr>
            <a:spLocks noGrp="1"/>
          </p:cNvSpPr>
          <p:nvPr>
            <p:ph type="title"/>
          </p:nvPr>
        </p:nvSpPr>
        <p:spPr/>
        <p:txBody>
          <a:bodyPr/>
          <a:lstStyle/>
          <a:p>
            <a:r>
              <a:rPr lang="it-IT" dirty="0">
                <a:latin typeface="+mn-lt"/>
              </a:rPr>
              <a:t>Componenti lato server</a:t>
            </a:r>
          </a:p>
        </p:txBody>
      </p:sp>
      <p:sp>
        <p:nvSpPr>
          <p:cNvPr id="4" name="Segnaposto contenuto 3">
            <a:extLst>
              <a:ext uri="{FF2B5EF4-FFF2-40B4-BE49-F238E27FC236}">
                <a16:creationId xmlns:a16="http://schemas.microsoft.com/office/drawing/2014/main" id="{D69EC6C4-77FB-42BE-BC6E-B21B4BC399CB}"/>
              </a:ext>
            </a:extLst>
          </p:cNvPr>
          <p:cNvSpPr>
            <a:spLocks noGrp="1"/>
          </p:cNvSpPr>
          <p:nvPr>
            <p:ph sz="half" idx="1"/>
          </p:nvPr>
        </p:nvSpPr>
        <p:spPr>
          <a:xfrm>
            <a:off x="838200" y="1825625"/>
            <a:ext cx="5181600" cy="4398712"/>
          </a:xfrm>
        </p:spPr>
        <p:txBody>
          <a:bodyPr>
            <a:normAutofit fontScale="92500" lnSpcReduction="10000"/>
          </a:bodyPr>
          <a:lstStyle/>
          <a:p>
            <a:r>
              <a:rPr lang="it-IT" dirty="0"/>
              <a:t>Model Objects (</a:t>
            </a:r>
            <a:r>
              <a:rPr lang="it-IT" dirty="0" err="1"/>
              <a:t>Beans</a:t>
            </a:r>
            <a:r>
              <a:rPr lang="it-IT" dirty="0"/>
              <a:t>)</a:t>
            </a:r>
          </a:p>
          <a:p>
            <a:pPr lvl="1">
              <a:buFontTx/>
              <a:buChar char="-"/>
            </a:pPr>
            <a:r>
              <a:rPr lang="it-IT" dirty="0"/>
              <a:t>User</a:t>
            </a:r>
          </a:p>
          <a:p>
            <a:pPr lvl="1">
              <a:buFontTx/>
              <a:buChar char="-"/>
            </a:pPr>
            <a:r>
              <a:rPr lang="it-IT" dirty="0" err="1"/>
              <a:t>Category</a:t>
            </a:r>
            <a:endParaRPr lang="it-IT" dirty="0"/>
          </a:p>
          <a:p>
            <a:pPr lvl="1">
              <a:buFontTx/>
              <a:buChar char="-"/>
            </a:pPr>
            <a:endParaRPr lang="it-IT" dirty="0"/>
          </a:p>
          <a:p>
            <a:r>
              <a:rPr lang="it-IT" dirty="0"/>
              <a:t>Controllers (</a:t>
            </a:r>
            <a:r>
              <a:rPr lang="it-IT" dirty="0" err="1"/>
              <a:t>Servlets</a:t>
            </a:r>
            <a:r>
              <a:rPr lang="it-IT" dirty="0"/>
              <a:t>)</a:t>
            </a:r>
          </a:p>
          <a:p>
            <a:pPr lvl="1">
              <a:buFontTx/>
              <a:buChar char="-"/>
            </a:pPr>
            <a:r>
              <a:rPr lang="it-IT" dirty="0"/>
              <a:t>Login</a:t>
            </a:r>
          </a:p>
          <a:p>
            <a:pPr lvl="1">
              <a:buFontTx/>
              <a:buChar char="-"/>
            </a:pPr>
            <a:r>
              <a:rPr lang="it-IT" dirty="0" err="1"/>
              <a:t>GetCategoryListData</a:t>
            </a:r>
            <a:endParaRPr lang="it-IT" dirty="0"/>
          </a:p>
          <a:p>
            <a:pPr lvl="1">
              <a:buFontTx/>
              <a:buChar char="-"/>
            </a:pPr>
            <a:r>
              <a:rPr lang="it-IT" dirty="0" err="1"/>
              <a:t>GetCategoryFormData</a:t>
            </a:r>
            <a:endParaRPr lang="it-IT" dirty="0"/>
          </a:p>
          <a:p>
            <a:pPr lvl="1">
              <a:buFontTx/>
              <a:buChar char="-"/>
            </a:pPr>
            <a:r>
              <a:rPr lang="it-IT" dirty="0" err="1"/>
              <a:t>CreateCategory</a:t>
            </a:r>
            <a:endParaRPr lang="it-IT" dirty="0"/>
          </a:p>
          <a:p>
            <a:pPr lvl="1">
              <a:buFontTx/>
              <a:buChar char="-"/>
            </a:pPr>
            <a:r>
              <a:rPr lang="it-IT" dirty="0" err="1"/>
              <a:t>MoveCategory</a:t>
            </a:r>
            <a:endParaRPr lang="it-IT" dirty="0"/>
          </a:p>
          <a:p>
            <a:pPr lvl="1">
              <a:buFontTx/>
              <a:buChar char="-"/>
            </a:pPr>
            <a:r>
              <a:rPr lang="it-IT" dirty="0"/>
              <a:t>Logout</a:t>
            </a:r>
          </a:p>
          <a:p>
            <a:endParaRPr lang="it-IT" dirty="0"/>
          </a:p>
        </p:txBody>
      </p:sp>
      <p:sp>
        <p:nvSpPr>
          <p:cNvPr id="5" name="Segnaposto contenuto 4">
            <a:extLst>
              <a:ext uri="{FF2B5EF4-FFF2-40B4-BE49-F238E27FC236}">
                <a16:creationId xmlns:a16="http://schemas.microsoft.com/office/drawing/2014/main" id="{F55F4487-DDF9-46D7-B72E-6501C92E56B2}"/>
              </a:ext>
            </a:extLst>
          </p:cNvPr>
          <p:cNvSpPr>
            <a:spLocks noGrp="1"/>
          </p:cNvSpPr>
          <p:nvPr>
            <p:ph sz="half" idx="2"/>
          </p:nvPr>
        </p:nvSpPr>
        <p:spPr>
          <a:xfrm>
            <a:off x="6172200" y="1825624"/>
            <a:ext cx="5181600" cy="4527049"/>
          </a:xfrm>
        </p:spPr>
        <p:txBody>
          <a:bodyPr>
            <a:normAutofit fontScale="92500" lnSpcReduction="10000"/>
          </a:bodyPr>
          <a:lstStyle/>
          <a:p>
            <a:r>
              <a:rPr lang="it-IT" dirty="0"/>
              <a:t>Data Access Objects (Classes)</a:t>
            </a:r>
          </a:p>
          <a:p>
            <a:pPr lvl="1"/>
            <a:r>
              <a:rPr lang="it-IT" dirty="0" err="1"/>
              <a:t>UserDAO</a:t>
            </a:r>
            <a:endParaRPr lang="it-IT" dirty="0"/>
          </a:p>
          <a:p>
            <a:pPr lvl="2">
              <a:buFont typeface="Calibri" panose="020F0502020204030204" pitchFamily="34" charset="0"/>
              <a:buChar char="-"/>
            </a:pPr>
            <a:r>
              <a:rPr lang="it-IT" sz="2100" dirty="0" err="1"/>
              <a:t>checkCredentials</a:t>
            </a:r>
            <a:r>
              <a:rPr lang="it-IT" sz="2100" dirty="0"/>
              <a:t>(</a:t>
            </a:r>
            <a:r>
              <a:rPr lang="it-IT" sz="2100" dirty="0" err="1"/>
              <a:t>username,password</a:t>
            </a:r>
            <a:r>
              <a:rPr lang="it-IT" sz="2100" dirty="0"/>
              <a:t>)</a:t>
            </a:r>
          </a:p>
          <a:p>
            <a:pPr lvl="1">
              <a:lnSpc>
                <a:spcPct val="120000"/>
              </a:lnSpc>
            </a:pPr>
            <a:r>
              <a:rPr lang="it-IT" dirty="0" err="1"/>
              <a:t>CategoryDAO</a:t>
            </a:r>
            <a:endParaRPr lang="it-IT" dirty="0"/>
          </a:p>
          <a:p>
            <a:pPr lvl="2">
              <a:buFontTx/>
              <a:buChar char="-"/>
            </a:pPr>
            <a:r>
              <a:rPr lang="it-IT" sz="2100" dirty="0" err="1"/>
              <a:t>findAllCategories</a:t>
            </a:r>
            <a:r>
              <a:rPr lang="it-IT" sz="2100" dirty="0"/>
              <a:t>()</a:t>
            </a:r>
          </a:p>
          <a:p>
            <a:pPr lvl="2">
              <a:buFontTx/>
              <a:buChar char="-"/>
            </a:pPr>
            <a:r>
              <a:rPr lang="it-IT" sz="2100" dirty="0" err="1"/>
              <a:t>findTopsAndSubtrees</a:t>
            </a:r>
            <a:r>
              <a:rPr lang="it-IT" sz="2100" dirty="0"/>
              <a:t>()</a:t>
            </a:r>
          </a:p>
          <a:p>
            <a:pPr lvl="2">
              <a:buFontTx/>
              <a:buChar char="-"/>
            </a:pPr>
            <a:r>
              <a:rPr lang="it-IT" sz="2100" dirty="0" err="1"/>
              <a:t>findSubclasses</a:t>
            </a:r>
            <a:r>
              <a:rPr lang="it-IT" sz="2100" dirty="0"/>
              <a:t>(</a:t>
            </a:r>
            <a:r>
              <a:rPr lang="it-IT" sz="2100" dirty="0" err="1"/>
              <a:t>category</a:t>
            </a:r>
            <a:r>
              <a:rPr lang="it-IT" sz="2100" dirty="0"/>
              <a:t>)</a:t>
            </a:r>
          </a:p>
          <a:p>
            <a:pPr lvl="2">
              <a:buFontTx/>
              <a:buChar char="-"/>
            </a:pPr>
            <a:r>
              <a:rPr lang="it-IT" sz="2100" dirty="0" err="1"/>
              <a:t>createCategory</a:t>
            </a:r>
            <a:r>
              <a:rPr lang="it-IT" sz="2100" dirty="0"/>
              <a:t>(</a:t>
            </a:r>
            <a:r>
              <a:rPr lang="it-IT" sz="2100" dirty="0" err="1"/>
              <a:t>name,fid</a:t>
            </a:r>
            <a:r>
              <a:rPr lang="it-IT" sz="2100" dirty="0"/>
              <a:t>)</a:t>
            </a:r>
          </a:p>
          <a:p>
            <a:pPr lvl="2">
              <a:buFontTx/>
              <a:buChar char="-"/>
            </a:pPr>
            <a:r>
              <a:rPr lang="it-IT" sz="2100" dirty="0" err="1"/>
              <a:t>handleMove</a:t>
            </a:r>
            <a:r>
              <a:rPr lang="it-IT" sz="2100" dirty="0"/>
              <a:t>(array)</a:t>
            </a:r>
          </a:p>
          <a:p>
            <a:pPr lvl="2">
              <a:buFontTx/>
              <a:buChar char="-"/>
            </a:pPr>
            <a:r>
              <a:rPr lang="it-IT" sz="2100" dirty="0" err="1"/>
              <a:t>moveCategory</a:t>
            </a:r>
            <a:r>
              <a:rPr lang="it-IT" sz="2100" dirty="0"/>
              <a:t>(</a:t>
            </a:r>
            <a:r>
              <a:rPr lang="it-IT" sz="2100" dirty="0" err="1"/>
              <a:t>cid,destid</a:t>
            </a:r>
            <a:r>
              <a:rPr lang="it-IT" sz="2100" dirty="0"/>
              <a:t>)</a:t>
            </a:r>
          </a:p>
          <a:p>
            <a:pPr lvl="2">
              <a:buFontTx/>
              <a:buChar char="-"/>
            </a:pPr>
            <a:r>
              <a:rPr lang="it-IT" sz="2100" dirty="0" err="1"/>
              <a:t>findNumChild</a:t>
            </a:r>
            <a:r>
              <a:rPr lang="it-IT" sz="2100" dirty="0"/>
              <a:t>(</a:t>
            </a:r>
            <a:r>
              <a:rPr lang="it-IT" sz="2100" dirty="0" err="1"/>
              <a:t>father</a:t>
            </a:r>
            <a:r>
              <a:rPr lang="it-IT" sz="2100" dirty="0"/>
              <a:t>)</a:t>
            </a:r>
          </a:p>
          <a:p>
            <a:pPr lvl="2">
              <a:buFontTx/>
              <a:buChar char="-"/>
            </a:pPr>
            <a:r>
              <a:rPr lang="it-IT" sz="2100" dirty="0" err="1"/>
              <a:t>updatePosition</a:t>
            </a:r>
            <a:r>
              <a:rPr lang="it-IT" sz="2100" dirty="0"/>
              <a:t>(</a:t>
            </a:r>
            <a:r>
              <a:rPr lang="it-IT" sz="2100" dirty="0" err="1"/>
              <a:t>position,id</a:t>
            </a:r>
            <a:r>
              <a:rPr lang="it-IT" sz="2100" dirty="0"/>
              <a:t>)</a:t>
            </a:r>
          </a:p>
          <a:p>
            <a:pPr lvl="2">
              <a:buFontTx/>
              <a:buChar char="-"/>
            </a:pPr>
            <a:r>
              <a:rPr lang="it-IT" sz="2100" dirty="0" err="1"/>
              <a:t>insertNewCategory</a:t>
            </a:r>
            <a:r>
              <a:rPr lang="it-IT" sz="2100" dirty="0"/>
              <a:t>(</a:t>
            </a:r>
            <a:r>
              <a:rPr lang="it-IT" sz="2100" dirty="0" err="1"/>
              <a:t>name,position</a:t>
            </a:r>
            <a:r>
              <a:rPr lang="it-IT" sz="2100" dirty="0"/>
              <a:t>)</a:t>
            </a:r>
          </a:p>
          <a:p>
            <a:pPr lvl="2">
              <a:buFontTx/>
              <a:buChar char="-"/>
            </a:pPr>
            <a:r>
              <a:rPr lang="it-IT" sz="2100" dirty="0" err="1"/>
              <a:t>addLink</a:t>
            </a:r>
            <a:r>
              <a:rPr lang="it-IT" sz="2100" dirty="0"/>
              <a:t>(</a:t>
            </a:r>
            <a:r>
              <a:rPr lang="it-IT" sz="2100" dirty="0" err="1"/>
              <a:t>fid,cid</a:t>
            </a:r>
            <a:r>
              <a:rPr lang="it-IT" sz="2100" dirty="0"/>
              <a:t>)</a:t>
            </a:r>
          </a:p>
          <a:p>
            <a:endParaRPr lang="it-IT" dirty="0"/>
          </a:p>
        </p:txBody>
      </p:sp>
    </p:spTree>
    <p:extLst>
      <p:ext uri="{BB962C8B-B14F-4D97-AF65-F5344CB8AC3E}">
        <p14:creationId xmlns:p14="http://schemas.microsoft.com/office/powerpoint/2010/main" val="66918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5D1C29D-6BDE-4BA6-A737-0D50A1A7D527}"/>
              </a:ext>
            </a:extLst>
          </p:cNvPr>
          <p:cNvSpPr>
            <a:spLocks noGrp="1"/>
          </p:cNvSpPr>
          <p:nvPr>
            <p:ph type="title"/>
          </p:nvPr>
        </p:nvSpPr>
        <p:spPr/>
        <p:txBody>
          <a:bodyPr/>
          <a:lstStyle/>
          <a:p>
            <a:r>
              <a:rPr lang="it-IT" dirty="0">
                <a:latin typeface="+mn-lt"/>
              </a:rPr>
              <a:t>Componenti lato client</a:t>
            </a:r>
          </a:p>
        </p:txBody>
      </p:sp>
      <p:sp>
        <p:nvSpPr>
          <p:cNvPr id="4" name="Segnaposto contenuto 3">
            <a:extLst>
              <a:ext uri="{FF2B5EF4-FFF2-40B4-BE49-F238E27FC236}">
                <a16:creationId xmlns:a16="http://schemas.microsoft.com/office/drawing/2014/main" id="{D69EC6C4-77FB-42BE-BC6E-B21B4BC399CB}"/>
              </a:ext>
            </a:extLst>
          </p:cNvPr>
          <p:cNvSpPr>
            <a:spLocks noGrp="1"/>
          </p:cNvSpPr>
          <p:nvPr>
            <p:ph idx="1"/>
          </p:nvPr>
        </p:nvSpPr>
        <p:spPr>
          <a:xfrm>
            <a:off x="838200" y="1690688"/>
            <a:ext cx="10515600" cy="4486275"/>
          </a:xfrm>
        </p:spPr>
        <p:txBody>
          <a:bodyPr>
            <a:normAutofit fontScale="92500" lnSpcReduction="10000"/>
          </a:bodyPr>
          <a:lstStyle/>
          <a:p>
            <a:r>
              <a:rPr lang="it-IT" dirty="0"/>
              <a:t>index.html</a:t>
            </a:r>
          </a:p>
          <a:p>
            <a:pPr lvl="1">
              <a:buFontTx/>
              <a:buChar char="-"/>
            </a:pPr>
            <a:r>
              <a:rPr lang="it-IT" dirty="0"/>
              <a:t>Login </a:t>
            </a:r>
            <a:r>
              <a:rPr lang="it-IT" dirty="0" err="1"/>
              <a:t>form</a:t>
            </a:r>
            <a:r>
              <a:rPr lang="it-IT" dirty="0"/>
              <a:t>: gestione </a:t>
            </a:r>
            <a:r>
              <a:rPr lang="it-IT" dirty="0" err="1"/>
              <a:t>submit</a:t>
            </a:r>
            <a:r>
              <a:rPr lang="it-IT" dirty="0"/>
              <a:t> ed errori</a:t>
            </a:r>
          </a:p>
          <a:p>
            <a:pPr>
              <a:lnSpc>
                <a:spcPct val="110000"/>
              </a:lnSpc>
            </a:pPr>
            <a:r>
              <a:rPr lang="it-IT" dirty="0" err="1"/>
              <a:t>HomePage</a:t>
            </a:r>
            <a:endParaRPr lang="it-IT" dirty="0"/>
          </a:p>
          <a:p>
            <a:pPr lvl="1">
              <a:buFontTx/>
              <a:buChar char="-"/>
            </a:pPr>
            <a:r>
              <a:rPr lang="it-IT" dirty="0" err="1"/>
              <a:t>CategoriesList</a:t>
            </a:r>
            <a:endParaRPr lang="it-IT" dirty="0"/>
          </a:p>
          <a:p>
            <a:pPr lvl="2">
              <a:buFontTx/>
              <a:buChar char="-"/>
            </a:pPr>
            <a:r>
              <a:rPr lang="it-IT" dirty="0"/>
              <a:t>show(): richiede al server i dati dell’albero delle categorie</a:t>
            </a:r>
          </a:p>
          <a:p>
            <a:pPr lvl="2">
              <a:buFontTx/>
              <a:buChar char="-"/>
            </a:pPr>
            <a:r>
              <a:rPr lang="it-IT" dirty="0"/>
              <a:t>update(): riceve i dati e aggiorna la vista</a:t>
            </a:r>
          </a:p>
          <a:p>
            <a:pPr lvl="1">
              <a:buFontTx/>
              <a:buChar char="-"/>
            </a:pPr>
            <a:r>
              <a:rPr lang="it-IT" dirty="0" err="1"/>
              <a:t>CreationForm</a:t>
            </a:r>
            <a:endParaRPr lang="it-IT" dirty="0"/>
          </a:p>
          <a:p>
            <a:pPr lvl="2">
              <a:buFontTx/>
              <a:buChar char="-"/>
            </a:pPr>
            <a:r>
              <a:rPr lang="it-IT" dirty="0"/>
              <a:t>show(): richiede al server i dati delle opzioni del </a:t>
            </a:r>
            <a:r>
              <a:rPr lang="it-IT" dirty="0" err="1"/>
              <a:t>form</a:t>
            </a:r>
            <a:endParaRPr lang="it-IT" dirty="0"/>
          </a:p>
          <a:p>
            <a:pPr lvl="2">
              <a:buFontTx/>
              <a:buChar char="-"/>
            </a:pPr>
            <a:r>
              <a:rPr lang="it-IT" dirty="0"/>
              <a:t>update(): aggiorna le opzioni del </a:t>
            </a:r>
            <a:r>
              <a:rPr lang="it-IT" dirty="0" err="1"/>
              <a:t>form</a:t>
            </a:r>
            <a:endParaRPr lang="it-IT" dirty="0"/>
          </a:p>
          <a:p>
            <a:pPr lvl="1">
              <a:buFontTx/>
              <a:buChar char="-"/>
            </a:pPr>
            <a:r>
              <a:rPr lang="it-IT" dirty="0" err="1"/>
              <a:t>ConfirmButton</a:t>
            </a:r>
            <a:endParaRPr lang="it-IT" dirty="0"/>
          </a:p>
          <a:p>
            <a:pPr lvl="2">
              <a:buFontTx/>
              <a:buChar char="-"/>
            </a:pPr>
            <a:r>
              <a:rPr lang="it-IT" dirty="0"/>
              <a:t>reset(): nasconde il pulsante di conferma</a:t>
            </a:r>
          </a:p>
          <a:p>
            <a:pPr lvl="2">
              <a:buFontTx/>
              <a:buChar char="-"/>
            </a:pPr>
            <a:r>
              <a:rPr lang="it-IT" dirty="0"/>
              <a:t>show(): mostra il pulsante di conferma</a:t>
            </a:r>
          </a:p>
          <a:p>
            <a:pPr lvl="2">
              <a:buFontTx/>
              <a:buChar char="-"/>
            </a:pPr>
            <a:r>
              <a:rPr lang="it-IT" dirty="0" err="1"/>
              <a:t>registerEvents</a:t>
            </a:r>
            <a:r>
              <a:rPr lang="it-IT" dirty="0"/>
              <a:t>(): associa al componente le funzioni per la gestione dei spostamenti</a:t>
            </a:r>
          </a:p>
          <a:p>
            <a:endParaRPr lang="it-IT" dirty="0"/>
          </a:p>
        </p:txBody>
      </p:sp>
    </p:spTree>
    <p:extLst>
      <p:ext uri="{BB962C8B-B14F-4D97-AF65-F5344CB8AC3E}">
        <p14:creationId xmlns:p14="http://schemas.microsoft.com/office/powerpoint/2010/main" val="72284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a:cxnSpLocks/>
          </p:cNvCxnSpPr>
          <p:nvPr/>
        </p:nvCxnSpPr>
        <p:spPr>
          <a:xfrm>
            <a:off x="1802940" y="1734208"/>
            <a:ext cx="26020" cy="4977310"/>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Login</a:t>
            </a:r>
            <a:endParaRPr dirty="0">
              <a:latin typeface="+mn-lt"/>
            </a:endParaRPr>
          </a:p>
        </p:txBody>
      </p:sp>
      <p:sp>
        <p:nvSpPr>
          <p:cNvPr id="273" name="Google Shape;273;p37"/>
          <p:cNvSpPr/>
          <p:nvPr/>
        </p:nvSpPr>
        <p:spPr>
          <a:xfrm>
            <a:off x="3727489" y="1280208"/>
            <a:ext cx="978185" cy="43921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274" name="Google Shape;274;p37"/>
          <p:cNvCxnSpPr>
            <a:cxnSpLocks/>
          </p:cNvCxnSpPr>
          <p:nvPr/>
        </p:nvCxnSpPr>
        <p:spPr>
          <a:xfrm>
            <a:off x="4201874" y="1740207"/>
            <a:ext cx="0" cy="478341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1950280" y="2391434"/>
            <a:ext cx="20906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928264" y="1884155"/>
            <a:ext cx="1732597" cy="55398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5663824" y="1280208"/>
            <a:ext cx="1066000" cy="42999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a:cxnSpLocks/>
          </p:cNvCxnSpPr>
          <p:nvPr/>
        </p:nvCxnSpPr>
        <p:spPr>
          <a:xfrm>
            <a:off x="6212484" y="1710200"/>
            <a:ext cx="11049" cy="48731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063737" y="2000496"/>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a:cxnSpLocks/>
          </p:cNvCxnSpPr>
          <p:nvPr/>
        </p:nvCxnSpPr>
        <p:spPr>
          <a:xfrm flipH="1" flipV="1">
            <a:off x="4368260" y="3031562"/>
            <a:ext cx="1710546" cy="187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425413" y="272500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85" name="Google Shape;285;p37"/>
          <p:cNvSpPr/>
          <p:nvPr/>
        </p:nvSpPr>
        <p:spPr>
          <a:xfrm>
            <a:off x="7190125" y="1288506"/>
            <a:ext cx="813800" cy="4216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86" name="Google Shape;286;p37"/>
          <p:cNvCxnSpPr>
            <a:cxnSpLocks/>
            <a:stCxn id="285" idx="2"/>
          </p:cNvCxnSpPr>
          <p:nvPr/>
        </p:nvCxnSpPr>
        <p:spPr>
          <a:xfrm>
            <a:off x="7597025" y="1710200"/>
            <a:ext cx="0" cy="48731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450802" y="4402515"/>
            <a:ext cx="313905"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8" name="Google Shape;288;p37"/>
          <p:cNvCxnSpPr>
            <a:cxnSpLocks/>
            <a:endCxn id="287" idx="1"/>
          </p:cNvCxnSpPr>
          <p:nvPr/>
        </p:nvCxnSpPr>
        <p:spPr>
          <a:xfrm>
            <a:off x="4362434" y="4593115"/>
            <a:ext cx="308836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347617" y="4033590"/>
            <a:ext cx="3373026" cy="579613"/>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[user != null ] </a:t>
            </a:r>
          </a:p>
          <a:p>
            <a:pPr>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93" name="Google Shape;293;p37"/>
          <p:cNvCxnSpPr>
            <a:cxnSpLocks/>
          </p:cNvCxnSpPr>
          <p:nvPr/>
        </p:nvCxnSpPr>
        <p:spPr>
          <a:xfrm>
            <a:off x="1964657" y="3059304"/>
            <a:ext cx="207624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438549" y="2494978"/>
            <a:ext cx="783021" cy="891018"/>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a:cxnSpLocks/>
          </p:cNvCxnSpPr>
          <p:nvPr/>
        </p:nvCxnSpPr>
        <p:spPr>
          <a:xfrm>
            <a:off x="11046623" y="1573685"/>
            <a:ext cx="23563" cy="50096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10872863" y="5740847"/>
            <a:ext cx="337120" cy="5908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8" name="Google Shape;298;p37"/>
          <p:cNvSpPr txBox="1"/>
          <p:nvPr/>
        </p:nvSpPr>
        <p:spPr>
          <a:xfrm>
            <a:off x="1967965" y="2566257"/>
            <a:ext cx="1556472" cy="543885"/>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password == null ]</a:t>
            </a:r>
          </a:p>
          <a:p>
            <a:pPr algn="ctr"/>
            <a:r>
              <a:rPr lang="en-US" sz="1400" dirty="0">
                <a:solidFill>
                  <a:schemeClr val="dk1"/>
                </a:solidFill>
                <a:latin typeface="Calibri"/>
                <a:ea typeface="Calibri"/>
                <a:cs typeface="Calibri"/>
                <a:sym typeface="Calibri"/>
              </a:rPr>
              <a:t>s</a:t>
            </a:r>
            <a:r>
              <a:rPr lang="es-419" sz="1400" dirty="0" err="1">
                <a:solidFill>
                  <a:schemeClr val="dk1"/>
                </a:solidFill>
                <a:latin typeface="Calibri"/>
                <a:ea typeface="Calibri"/>
                <a:cs typeface="Calibri"/>
                <a:sym typeface="Calibri"/>
              </a:rPr>
              <a:t>tatus</a:t>
            </a:r>
            <a:r>
              <a:rPr lang="es-419" sz="1400" dirty="0">
                <a:solidFill>
                  <a:schemeClr val="dk1"/>
                </a:solidFill>
                <a:latin typeface="Calibri"/>
                <a:ea typeface="Calibri"/>
                <a:cs typeface="Calibri"/>
                <a:sym typeface="Calibri"/>
              </a:rPr>
              <a:t> code 400</a:t>
            </a:r>
            <a:endParaRPr sz="1400" dirty="0">
              <a:solidFill>
                <a:schemeClr val="dk1"/>
              </a:solidFill>
              <a:latin typeface="Calibri"/>
              <a:ea typeface="Calibri"/>
              <a:cs typeface="Calibri"/>
              <a:sym typeface="Calibri"/>
            </a:endParaRPr>
          </a:p>
        </p:txBody>
      </p:sp>
      <p:cxnSp>
        <p:nvCxnSpPr>
          <p:cNvPr id="299" name="Google Shape;299;p37"/>
          <p:cNvCxnSpPr>
            <a:cxnSpLocks/>
            <a:endCxn id="296" idx="1"/>
          </p:cNvCxnSpPr>
          <p:nvPr/>
        </p:nvCxnSpPr>
        <p:spPr>
          <a:xfrm>
            <a:off x="1971991" y="6026703"/>
            <a:ext cx="8900872" cy="955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352844" y="2392556"/>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401831" y="2108894"/>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10596794" y="1273601"/>
            <a:ext cx="808868" cy="445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854366" y="1273601"/>
            <a:ext cx="2033083" cy="4515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sp>
        <p:nvSpPr>
          <p:cNvPr id="37" name="Google Shape;292;p37"/>
          <p:cNvSpPr/>
          <p:nvPr/>
        </p:nvSpPr>
        <p:spPr>
          <a:xfrm>
            <a:off x="1608330"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a:cxnSpLocks/>
          </p:cNvCxnSpPr>
          <p:nvPr/>
        </p:nvCxnSpPr>
        <p:spPr>
          <a:xfrm>
            <a:off x="1951009" y="3659131"/>
            <a:ext cx="2089895"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957210" y="3395956"/>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252140" y="171500"/>
            <a:ext cx="534198" cy="36933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892063" y="211880"/>
            <a:ext cx="1211678" cy="369332"/>
          </a:xfrm>
          <a:prstGeom prst="rect">
            <a:avLst/>
          </a:prstGeom>
          <a:noFill/>
        </p:spPr>
        <p:txBody>
          <a:bodyPr wrap="none" rtlCol="0">
            <a:spAutoFit/>
          </a:bodyPr>
          <a:lstStyle/>
          <a:p>
            <a:r>
              <a:rPr lang="en-US" dirty="0"/>
              <a:t>Client side </a:t>
            </a:r>
          </a:p>
        </p:txBody>
      </p:sp>
      <p:sp>
        <p:nvSpPr>
          <p:cNvPr id="55" name="Google Shape;282;p37"/>
          <p:cNvSpPr/>
          <p:nvPr/>
        </p:nvSpPr>
        <p:spPr>
          <a:xfrm>
            <a:off x="252140" y="693360"/>
            <a:ext cx="534198" cy="36933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896888" y="710684"/>
            <a:ext cx="1271374" cy="369332"/>
          </a:xfrm>
          <a:prstGeom prst="rect">
            <a:avLst/>
          </a:prstGeom>
          <a:noFill/>
        </p:spPr>
        <p:txBody>
          <a:bodyPr wrap="none" rtlCol="0">
            <a:spAutoFit/>
          </a:bodyPr>
          <a:lstStyle/>
          <a:p>
            <a:r>
              <a:rPr lang="en-US" dirty="0"/>
              <a:t>Server side </a:t>
            </a:r>
          </a:p>
        </p:txBody>
      </p:sp>
      <p:cxnSp>
        <p:nvCxnSpPr>
          <p:cNvPr id="59" name="Google Shape;293;p37"/>
          <p:cNvCxnSpPr>
            <a:cxnSpLocks/>
          </p:cNvCxnSpPr>
          <p:nvPr/>
        </p:nvCxnSpPr>
        <p:spPr>
          <a:xfrm>
            <a:off x="1981501" y="4390190"/>
            <a:ext cx="2059403"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966199" y="413566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a:t>
            </a:r>
            <a:r>
              <a:rPr lang="en-US" sz="1400" dirty="0"/>
              <a:t>200</a:t>
            </a:r>
          </a:p>
        </p:txBody>
      </p:sp>
      <p:sp>
        <p:nvSpPr>
          <p:cNvPr id="87" name="Google Shape;297;p37"/>
          <p:cNvSpPr txBox="1"/>
          <p:nvPr/>
        </p:nvSpPr>
        <p:spPr>
          <a:xfrm>
            <a:off x="4982211" y="6074593"/>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1102092" y="4390190"/>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212013" y="4154627"/>
            <a:ext cx="943352"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824140" y="2416773"/>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141973" y="5359412"/>
            <a:ext cx="1100443" cy="361062"/>
          </a:xfrm>
          <a:prstGeom prst="rect">
            <a:avLst/>
          </a:prstGeom>
          <a:noFill/>
          <a:ln>
            <a:noFill/>
          </a:ln>
        </p:spPr>
        <p:txBody>
          <a:bodyPr spcFirstLastPara="1" wrap="square" lIns="107269" tIns="0" rIns="107269" bIns="0" anchor="t" anchorCtr="0">
            <a:noAutofit/>
          </a:bodyPr>
          <a:lstStyle/>
          <a:p>
            <a:pPr algn="ctr"/>
            <a:r>
              <a:rPr lang="it-IT" sz="1400" dirty="0">
                <a:solidFill>
                  <a:schemeClr val="dk1"/>
                </a:solidFill>
                <a:latin typeface="Calibri"/>
                <a:ea typeface="Calibri"/>
                <a:cs typeface="Calibri"/>
                <a:sym typeface="Calibri"/>
              </a:rPr>
              <a:t>Set </a:t>
            </a:r>
            <a:r>
              <a:rPr lang="it-IT" sz="1400" dirty="0" err="1">
                <a:solidFill>
                  <a:schemeClr val="dk1"/>
                </a:solidFill>
                <a:latin typeface="Calibri"/>
                <a:ea typeface="Calibri"/>
                <a:cs typeface="Calibri"/>
                <a:sym typeface="Calibri"/>
              </a:rPr>
              <a:t>userinfo</a:t>
            </a:r>
            <a:endParaRPr sz="1400" dirty="0">
              <a:solidFill>
                <a:schemeClr val="dk1"/>
              </a:solidFill>
              <a:latin typeface="Calibri"/>
              <a:ea typeface="Calibri"/>
              <a:cs typeface="Calibri"/>
              <a:sym typeface="Calibri"/>
            </a:endParaRPr>
          </a:p>
        </p:txBody>
      </p:sp>
      <p:cxnSp>
        <p:nvCxnSpPr>
          <p:cNvPr id="58" name="Google Shape;295;p37"/>
          <p:cNvCxnSpPr>
            <a:cxnSpLocks/>
          </p:cNvCxnSpPr>
          <p:nvPr/>
        </p:nvCxnSpPr>
        <p:spPr>
          <a:xfrm>
            <a:off x="9356291" y="1573685"/>
            <a:ext cx="15006" cy="50096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9214345" y="5191332"/>
            <a:ext cx="313904" cy="5495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8619045" y="1273601"/>
            <a:ext cx="1505929" cy="4606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sessionStorage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flipV="1">
            <a:off x="1950280" y="5658131"/>
            <a:ext cx="7264065" cy="932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793807" y="5130474"/>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4040904" y="199227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105110" y="5658131"/>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784604" y="5121249"/>
            <a:ext cx="9689022" cy="127425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ctangle 2"/>
          <p:cNvSpPr/>
          <p:nvPr/>
        </p:nvSpPr>
        <p:spPr>
          <a:xfrm>
            <a:off x="5128663" y="5316383"/>
            <a:ext cx="1881221" cy="307777"/>
          </a:xfrm>
          <a:prstGeom prst="rect">
            <a:avLst/>
          </a:prstGeom>
        </p:spPr>
        <p:txBody>
          <a:bodyPr wrap="none">
            <a:spAutoFit/>
          </a:bodyPr>
          <a:lstStyle/>
          <a:p>
            <a:r>
              <a:rPr lang="it-IT" sz="1400" dirty="0" err="1"/>
              <a:t>setItem</a:t>
            </a:r>
            <a:r>
              <a:rPr lang="it-IT" sz="1400" dirty="0"/>
              <a:t>(‘</a:t>
            </a:r>
            <a:r>
              <a:rPr lang="it-IT" sz="1400" u="sng" dirty="0" err="1"/>
              <a:t>userinfo</a:t>
            </a:r>
            <a:r>
              <a:rPr lang="it-IT" sz="1400" u="sng" dirty="0"/>
              <a:t>’, info)</a:t>
            </a:r>
            <a:endParaRPr lang="it-IT"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74" name="Google Shape;275;p37"/>
          <p:cNvCxnSpPr>
            <a:cxnSpLocks/>
            <a:endCxn id="87" idx="1"/>
          </p:cNvCxnSpPr>
          <p:nvPr/>
        </p:nvCxnSpPr>
        <p:spPr>
          <a:xfrm flipV="1">
            <a:off x="2842734" y="2291543"/>
            <a:ext cx="956776" cy="262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Caricamento Home page </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6" y="2294164"/>
            <a:ext cx="62650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load</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HomePage.html + homeManagement.js</a:t>
            </a:r>
            <a:endParaRPr sz="12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7" name="Straight Connector 36"/>
          <p:cNvCxnSpPr>
            <a:cxnSpLocks/>
          </p:cNvCxnSpPr>
          <p:nvPr/>
        </p:nvCxnSpPr>
        <p:spPr>
          <a:xfrm>
            <a:off x="2649190" y="1869563"/>
            <a:ext cx="12482" cy="484195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065892" y="1259837"/>
            <a:ext cx="1127974"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sp>
        <p:nvSpPr>
          <p:cNvPr id="40" name="Google Shape;292;p37"/>
          <p:cNvSpPr/>
          <p:nvPr/>
        </p:nvSpPr>
        <p:spPr>
          <a:xfrm>
            <a:off x="2466807" y="2000441"/>
            <a:ext cx="368491" cy="44894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a:off x="1307338" y="2571230"/>
            <a:ext cx="115946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336748" y="2274182"/>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a:cxnSpLocks/>
          </p:cNvCxnSpPr>
          <p:nvPr/>
        </p:nvCxnSpPr>
        <p:spPr>
          <a:xfrm>
            <a:off x="6644930" y="1855162"/>
            <a:ext cx="0" cy="487075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6221850" y="1267688"/>
            <a:ext cx="846161" cy="6058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Creation</a:t>
            </a:r>
          </a:p>
          <a:p>
            <a:pPr algn="ctr"/>
            <a:r>
              <a:rPr lang="es-419" sz="1200" dirty="0">
                <a:solidFill>
                  <a:schemeClr val="dk1"/>
                </a:solidFill>
                <a:latin typeface="Calibri"/>
                <a:ea typeface="Calibri"/>
                <a:cs typeface="Calibri"/>
                <a:sym typeface="Calibri"/>
              </a:rPr>
              <a:t>Form</a:t>
            </a:r>
            <a:endParaRPr sz="1200" dirty="0">
              <a:solidFill>
                <a:schemeClr val="dk1"/>
              </a:solidFill>
              <a:latin typeface="Calibri"/>
              <a:ea typeface="Calibri"/>
              <a:cs typeface="Calibri"/>
              <a:sym typeface="Calibri"/>
            </a:endParaRPr>
          </a:p>
        </p:txBody>
      </p:sp>
      <p:sp>
        <p:nvSpPr>
          <p:cNvPr id="56" name="Google Shape;294;p37"/>
          <p:cNvSpPr txBox="1"/>
          <p:nvPr/>
        </p:nvSpPr>
        <p:spPr>
          <a:xfrm>
            <a:off x="2826973" y="4067904"/>
            <a:ext cx="1547976"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registerEvents</a:t>
            </a:r>
            <a:endParaRPr sz="1400" dirty="0">
              <a:solidFill>
                <a:schemeClr val="dk1"/>
              </a:solidFill>
              <a:latin typeface="Calibri"/>
              <a:ea typeface="Calibri"/>
              <a:cs typeface="Calibri"/>
              <a:sym typeface="Calibri"/>
            </a:endParaRPr>
          </a:p>
        </p:txBody>
      </p:sp>
      <p:cxnSp>
        <p:nvCxnSpPr>
          <p:cNvPr id="57" name="Google Shape;275;p37"/>
          <p:cNvCxnSpPr>
            <a:cxnSpLocks/>
          </p:cNvCxnSpPr>
          <p:nvPr/>
        </p:nvCxnSpPr>
        <p:spPr>
          <a:xfrm>
            <a:off x="2853177" y="4013069"/>
            <a:ext cx="3621566"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a:off x="1307337" y="3318079"/>
            <a:ext cx="11594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11358" y="3003249"/>
            <a:ext cx="91707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1" name="Straight Connector 60"/>
          <p:cNvCxnSpPr>
            <a:cxnSpLocks/>
          </p:cNvCxnSpPr>
          <p:nvPr/>
        </p:nvCxnSpPr>
        <p:spPr>
          <a:xfrm>
            <a:off x="5284015" y="1885248"/>
            <a:ext cx="0" cy="469811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4795135" y="1261506"/>
            <a:ext cx="977760" cy="6025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Categories</a:t>
            </a:r>
          </a:p>
          <a:p>
            <a:pPr algn="ctr"/>
            <a:r>
              <a:rPr lang="es-419" sz="1200" dirty="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p:txBody>
      </p:sp>
      <p:sp>
        <p:nvSpPr>
          <p:cNvPr id="64" name="Google Shape;294;p37"/>
          <p:cNvSpPr txBox="1"/>
          <p:nvPr/>
        </p:nvSpPr>
        <p:spPr>
          <a:xfrm>
            <a:off x="2814948" y="2672144"/>
            <a:ext cx="1415343"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65" name="Google Shape;275;p37"/>
          <p:cNvCxnSpPr>
            <a:cxnSpLocks/>
          </p:cNvCxnSpPr>
          <p:nvPr/>
        </p:nvCxnSpPr>
        <p:spPr>
          <a:xfrm flipV="1">
            <a:off x="2818563" y="2945442"/>
            <a:ext cx="2258291" cy="1550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0" name="Google Shape;275;p37"/>
          <p:cNvCxnSpPr>
            <a:cxnSpLocks/>
          </p:cNvCxnSpPr>
          <p:nvPr/>
        </p:nvCxnSpPr>
        <p:spPr>
          <a:xfrm>
            <a:off x="5382801" y="2919163"/>
            <a:ext cx="3801257" cy="73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294;p37"/>
          <p:cNvSpPr txBox="1"/>
          <p:nvPr/>
        </p:nvSpPr>
        <p:spPr>
          <a:xfrm>
            <a:off x="2841297" y="4498781"/>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96" name="Google Shape;275;p37"/>
          <p:cNvCxnSpPr>
            <a:cxnSpLocks/>
          </p:cNvCxnSpPr>
          <p:nvPr/>
        </p:nvCxnSpPr>
        <p:spPr>
          <a:xfrm>
            <a:off x="2853177" y="4392129"/>
            <a:ext cx="36002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98" name="Google Shape;275;p37"/>
          <p:cNvCxnSpPr>
            <a:cxnSpLocks/>
          </p:cNvCxnSpPr>
          <p:nvPr/>
        </p:nvCxnSpPr>
        <p:spPr>
          <a:xfrm flipV="1">
            <a:off x="2853177" y="4796959"/>
            <a:ext cx="3621566" cy="975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Google Shape;318;p38"/>
          <p:cNvSpPr txBox="1"/>
          <p:nvPr/>
        </p:nvSpPr>
        <p:spPr>
          <a:xfrm>
            <a:off x="2853177" y="3705758"/>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endParaRPr sz="1400" dirty="0">
              <a:solidFill>
                <a:schemeClr val="dk1"/>
              </a:solidFill>
              <a:latin typeface="Calibri"/>
              <a:ea typeface="Calibri"/>
              <a:cs typeface="Calibri"/>
              <a:sym typeface="Calibri"/>
            </a:endParaRPr>
          </a:p>
        </p:txBody>
      </p:sp>
      <p:sp>
        <p:nvSpPr>
          <p:cNvPr id="108" name="Google Shape;292;p37"/>
          <p:cNvSpPr/>
          <p:nvPr/>
        </p:nvSpPr>
        <p:spPr>
          <a:xfrm>
            <a:off x="5070110" y="2489334"/>
            <a:ext cx="412955" cy="11024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7" name="Google Shape;292;p37"/>
          <p:cNvSpPr/>
          <p:nvPr/>
        </p:nvSpPr>
        <p:spPr>
          <a:xfrm>
            <a:off x="6453425" y="3648147"/>
            <a:ext cx="412955" cy="220186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grpSp>
        <p:nvGrpSpPr>
          <p:cNvPr id="90" name="Group 89"/>
          <p:cNvGrpSpPr/>
          <p:nvPr/>
        </p:nvGrpSpPr>
        <p:grpSpPr>
          <a:xfrm>
            <a:off x="4576360" y="3257041"/>
            <a:ext cx="484693" cy="291712"/>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10" name="Google Shape;310;p38"/>
          <p:cNvSpPr/>
          <p:nvPr/>
        </p:nvSpPr>
        <p:spPr>
          <a:xfrm>
            <a:off x="8885429" y="1265898"/>
            <a:ext cx="1014513" cy="580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GetCategoryListData</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6880870" y="4714447"/>
            <a:ext cx="9493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5488196" y="2450937"/>
            <a:ext cx="1684309"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/GetCategoryListData</a:t>
            </a:r>
            <a:endParaRPr sz="1200" dirty="0">
              <a:solidFill>
                <a:schemeClr val="dk1"/>
              </a:solidFill>
              <a:latin typeface="Calibri"/>
              <a:ea typeface="Calibri"/>
              <a:cs typeface="Calibri"/>
              <a:sym typeface="Calibri"/>
            </a:endParaRPr>
          </a:p>
        </p:txBody>
      </p:sp>
      <p:sp>
        <p:nvSpPr>
          <p:cNvPr id="314" name="Google Shape;314;p38"/>
          <p:cNvSpPr/>
          <p:nvPr/>
        </p:nvSpPr>
        <p:spPr>
          <a:xfrm>
            <a:off x="9184058" y="2409097"/>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a:cxnSpLocks/>
          </p:cNvCxnSpPr>
          <p:nvPr/>
        </p:nvCxnSpPr>
        <p:spPr>
          <a:xfrm flipH="1">
            <a:off x="9601236" y="3274637"/>
            <a:ext cx="13972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9822287" y="3282020"/>
            <a:ext cx="126513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topCategories</a:t>
            </a:r>
            <a:endParaRPr sz="1200" dirty="0">
              <a:solidFill>
                <a:schemeClr val="dk1"/>
              </a:solidFill>
              <a:latin typeface="Calibri"/>
              <a:ea typeface="Calibri"/>
              <a:cs typeface="Calibri"/>
              <a:sym typeface="Calibri"/>
            </a:endParaRPr>
          </a:p>
        </p:txBody>
      </p:sp>
      <p:cxnSp>
        <p:nvCxnSpPr>
          <p:cNvPr id="320" name="Google Shape;320;p38"/>
          <p:cNvCxnSpPr>
            <a:cxnSpLocks/>
          </p:cNvCxnSpPr>
          <p:nvPr/>
        </p:nvCxnSpPr>
        <p:spPr>
          <a:xfrm>
            <a:off x="9592077" y="2498764"/>
            <a:ext cx="140636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9457029" y="2141815"/>
            <a:ext cx="1689107"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findTopsAndSubTrees()</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8014032" y="1981468"/>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7524096" y="1263242"/>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GetCategoryFormData</a:t>
            </a:r>
            <a:endParaRPr sz="1200" dirty="0">
              <a:solidFill>
                <a:schemeClr val="dk1"/>
              </a:solidFill>
              <a:latin typeface="Calibri"/>
              <a:ea typeface="Calibri"/>
              <a:cs typeface="Calibri"/>
              <a:sym typeface="Calibri"/>
            </a:endParaRPr>
          </a:p>
        </p:txBody>
      </p:sp>
      <p:sp>
        <p:nvSpPr>
          <p:cNvPr id="69" name="Google Shape;292;p37"/>
          <p:cNvSpPr/>
          <p:nvPr/>
        </p:nvSpPr>
        <p:spPr>
          <a:xfrm>
            <a:off x="7830195" y="4418154"/>
            <a:ext cx="373526" cy="143186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83" name="Google Shape;317;p38"/>
          <p:cNvCxnSpPr>
            <a:cxnSpLocks/>
          </p:cNvCxnSpPr>
          <p:nvPr/>
        </p:nvCxnSpPr>
        <p:spPr>
          <a:xfrm flipH="1">
            <a:off x="6855172" y="5356947"/>
            <a:ext cx="97502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6804683" y="5386024"/>
            <a:ext cx="134716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optionsToShow</a:t>
            </a:r>
            <a:endParaRPr sz="1200" dirty="0">
              <a:solidFill>
                <a:schemeClr val="dk1"/>
              </a:solidFill>
              <a:latin typeface="Calibri"/>
              <a:ea typeface="Calibri"/>
              <a:cs typeface="Calibri"/>
              <a:sym typeface="Calibri"/>
            </a:endParaRPr>
          </a:p>
        </p:txBody>
      </p:sp>
      <p:sp>
        <p:nvSpPr>
          <p:cNvPr id="94" name="Google Shape;318;p38"/>
          <p:cNvSpPr txBox="1"/>
          <p:nvPr/>
        </p:nvSpPr>
        <p:spPr>
          <a:xfrm>
            <a:off x="4346874" y="3517565"/>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75" name="Google Shape;294;p37"/>
          <p:cNvSpPr txBox="1"/>
          <p:nvPr/>
        </p:nvSpPr>
        <p:spPr>
          <a:xfrm>
            <a:off x="2824716" y="2010418"/>
            <a:ext cx="783021"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76" name="Google Shape;295;p37"/>
          <p:cNvCxnSpPr>
            <a:cxnSpLocks/>
          </p:cNvCxnSpPr>
          <p:nvPr/>
        </p:nvCxnSpPr>
        <p:spPr>
          <a:xfrm>
            <a:off x="3967752" y="1915665"/>
            <a:ext cx="25325" cy="466769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7" name="Google Shape;296;p37"/>
          <p:cNvSpPr/>
          <p:nvPr/>
        </p:nvSpPr>
        <p:spPr>
          <a:xfrm>
            <a:off x="3799510" y="2000441"/>
            <a:ext cx="364443" cy="5822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88" name="Google Shape;302;p37"/>
          <p:cNvSpPr/>
          <p:nvPr/>
        </p:nvSpPr>
        <p:spPr>
          <a:xfrm>
            <a:off x="3480034" y="1258306"/>
            <a:ext cx="924398" cy="60252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Personal</a:t>
            </a:r>
          </a:p>
          <a:p>
            <a:pPr algn="ctr"/>
            <a:r>
              <a:rPr lang="es-419" sz="1200" dirty="0">
                <a:solidFill>
                  <a:schemeClr val="dk1"/>
                </a:solidFill>
                <a:latin typeface="Calibri"/>
                <a:ea typeface="Calibri"/>
                <a:cs typeface="Calibri"/>
                <a:sym typeface="Calibri"/>
              </a:rPr>
              <a:t>message</a:t>
            </a:r>
            <a:endParaRPr sz="1200" dirty="0">
              <a:solidFill>
                <a:schemeClr val="dk1"/>
              </a:solidFill>
              <a:latin typeface="Calibri"/>
              <a:ea typeface="Calibri"/>
              <a:cs typeface="Calibri"/>
              <a:sym typeface="Calibri"/>
            </a:endParaRPr>
          </a:p>
        </p:txBody>
      </p:sp>
      <p:sp>
        <p:nvSpPr>
          <p:cNvPr id="319" name="Google Shape;319;p38"/>
          <p:cNvSpPr/>
          <p:nvPr/>
        </p:nvSpPr>
        <p:spPr>
          <a:xfrm>
            <a:off x="11002460" y="2305061"/>
            <a:ext cx="311149" cy="373175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19" name="Google Shape;313;p38">
            <a:extLst>
              <a:ext uri="{FF2B5EF4-FFF2-40B4-BE49-F238E27FC236}">
                <a16:creationId xmlns:a16="http://schemas.microsoft.com/office/drawing/2014/main" id="{E86128EA-2551-4442-8D29-4D699055297E}"/>
              </a:ext>
            </a:extLst>
          </p:cNvPr>
          <p:cNvSpPr txBox="1"/>
          <p:nvPr/>
        </p:nvSpPr>
        <p:spPr>
          <a:xfrm>
            <a:off x="6836184" y="3943756"/>
            <a:ext cx="1684309" cy="959569"/>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/GetCategoryFormData</a:t>
            </a:r>
            <a:endParaRPr sz="1200" dirty="0">
              <a:solidFill>
                <a:schemeClr val="dk1"/>
              </a:solidFill>
              <a:latin typeface="Calibri"/>
              <a:ea typeface="Calibri"/>
              <a:cs typeface="Calibri"/>
              <a:sym typeface="Calibri"/>
            </a:endParaRPr>
          </a:p>
        </p:txBody>
      </p:sp>
      <p:grpSp>
        <p:nvGrpSpPr>
          <p:cNvPr id="120" name="Group 89">
            <a:extLst>
              <a:ext uri="{FF2B5EF4-FFF2-40B4-BE49-F238E27FC236}">
                <a16:creationId xmlns:a16="http://schemas.microsoft.com/office/drawing/2014/main" id="{4EB69881-C8F7-4F19-B3B4-2C9C61978E11}"/>
              </a:ext>
            </a:extLst>
          </p:cNvPr>
          <p:cNvGrpSpPr/>
          <p:nvPr/>
        </p:nvGrpSpPr>
        <p:grpSpPr>
          <a:xfrm>
            <a:off x="5979606" y="5211543"/>
            <a:ext cx="484693" cy="291712"/>
            <a:chOff x="614149" y="4401223"/>
            <a:chExt cx="484693" cy="507248"/>
          </a:xfrm>
        </p:grpSpPr>
        <p:cxnSp>
          <p:nvCxnSpPr>
            <p:cNvPr id="121" name="Straight Connector 90">
              <a:extLst>
                <a:ext uri="{FF2B5EF4-FFF2-40B4-BE49-F238E27FC236}">
                  <a16:creationId xmlns:a16="http://schemas.microsoft.com/office/drawing/2014/main" id="{91207C74-9329-4FD4-A876-3C4DCAC7567B}"/>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91">
              <a:extLst>
                <a:ext uri="{FF2B5EF4-FFF2-40B4-BE49-F238E27FC236}">
                  <a16:creationId xmlns:a16="http://schemas.microsoft.com/office/drawing/2014/main" id="{EF5F5800-BB26-496A-A0F6-6AD428EAAB23}"/>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92">
              <a:extLst>
                <a:ext uri="{FF2B5EF4-FFF2-40B4-BE49-F238E27FC236}">
                  <a16:creationId xmlns:a16="http://schemas.microsoft.com/office/drawing/2014/main" id="{E69900D8-5BE4-43EC-ABC6-B5CCBBE3BF7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28" name="Google Shape;318;p38">
            <a:extLst>
              <a:ext uri="{FF2B5EF4-FFF2-40B4-BE49-F238E27FC236}">
                <a16:creationId xmlns:a16="http://schemas.microsoft.com/office/drawing/2014/main" id="{3928BE7B-3948-4AE5-AEEA-93C05981EA2B}"/>
              </a:ext>
            </a:extLst>
          </p:cNvPr>
          <p:cNvSpPr txBox="1"/>
          <p:nvPr/>
        </p:nvSpPr>
        <p:spPr>
          <a:xfrm>
            <a:off x="5757834" y="5517155"/>
            <a:ext cx="771106" cy="311632"/>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cxnSp>
        <p:nvCxnSpPr>
          <p:cNvPr id="130" name="Google Shape;275;p37">
            <a:extLst>
              <a:ext uri="{FF2B5EF4-FFF2-40B4-BE49-F238E27FC236}">
                <a16:creationId xmlns:a16="http://schemas.microsoft.com/office/drawing/2014/main" id="{780CE02A-E6D3-41D6-BD9B-D951EA8BD3ED}"/>
              </a:ext>
            </a:extLst>
          </p:cNvPr>
          <p:cNvCxnSpPr>
            <a:cxnSpLocks/>
          </p:cNvCxnSpPr>
          <p:nvPr/>
        </p:nvCxnSpPr>
        <p:spPr>
          <a:xfrm flipH="1">
            <a:off x="5464896" y="3274636"/>
            <a:ext cx="371402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33" name="Google Shape;318;p38">
            <a:extLst>
              <a:ext uri="{FF2B5EF4-FFF2-40B4-BE49-F238E27FC236}">
                <a16:creationId xmlns:a16="http://schemas.microsoft.com/office/drawing/2014/main" id="{82868445-484C-4CA1-992F-7F85A4BBF4AE}"/>
              </a:ext>
            </a:extLst>
          </p:cNvPr>
          <p:cNvSpPr txBox="1"/>
          <p:nvPr/>
        </p:nvSpPr>
        <p:spPr>
          <a:xfrm>
            <a:off x="6730984" y="3283239"/>
            <a:ext cx="134716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categoriesToShow</a:t>
            </a:r>
            <a:endParaRPr sz="1200" dirty="0">
              <a:solidFill>
                <a:schemeClr val="dk1"/>
              </a:solidFill>
              <a:latin typeface="Calibri"/>
              <a:ea typeface="Calibri"/>
              <a:cs typeface="Calibri"/>
              <a:sym typeface="Calibri"/>
            </a:endParaRPr>
          </a:p>
        </p:txBody>
      </p:sp>
      <p:cxnSp>
        <p:nvCxnSpPr>
          <p:cNvPr id="141" name="Google Shape;320;p38">
            <a:extLst>
              <a:ext uri="{FF2B5EF4-FFF2-40B4-BE49-F238E27FC236}">
                <a16:creationId xmlns:a16="http://schemas.microsoft.com/office/drawing/2014/main" id="{E631634C-09F8-469C-A425-CFC799A3CE51}"/>
              </a:ext>
            </a:extLst>
          </p:cNvPr>
          <p:cNvCxnSpPr>
            <a:cxnSpLocks/>
          </p:cNvCxnSpPr>
          <p:nvPr/>
        </p:nvCxnSpPr>
        <p:spPr>
          <a:xfrm flipV="1">
            <a:off x="8227294" y="4788158"/>
            <a:ext cx="2771146" cy="880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46" name="Google Shape;317;p38">
            <a:extLst>
              <a:ext uri="{FF2B5EF4-FFF2-40B4-BE49-F238E27FC236}">
                <a16:creationId xmlns:a16="http://schemas.microsoft.com/office/drawing/2014/main" id="{7F2674C5-4BE8-4401-B523-2FED347B14A0}"/>
              </a:ext>
            </a:extLst>
          </p:cNvPr>
          <p:cNvCxnSpPr>
            <a:cxnSpLocks/>
          </p:cNvCxnSpPr>
          <p:nvPr/>
        </p:nvCxnSpPr>
        <p:spPr>
          <a:xfrm flipH="1">
            <a:off x="8210958" y="5339448"/>
            <a:ext cx="27874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0" name="Google Shape;333;p38">
            <a:extLst>
              <a:ext uri="{FF2B5EF4-FFF2-40B4-BE49-F238E27FC236}">
                <a16:creationId xmlns:a16="http://schemas.microsoft.com/office/drawing/2014/main" id="{48DDC126-93B0-478C-8C19-483A5FBC54F5}"/>
              </a:ext>
            </a:extLst>
          </p:cNvPr>
          <p:cNvSpPr txBox="1"/>
          <p:nvPr/>
        </p:nvSpPr>
        <p:spPr>
          <a:xfrm>
            <a:off x="9379374" y="4515271"/>
            <a:ext cx="1689107" cy="29511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findAllCategories()</a:t>
            </a:r>
            <a:endParaRPr sz="1400" dirty="0">
              <a:solidFill>
                <a:schemeClr val="dk1"/>
              </a:solidFill>
              <a:latin typeface="Calibri"/>
              <a:ea typeface="Calibri"/>
              <a:cs typeface="Calibri"/>
              <a:sym typeface="Calibri"/>
            </a:endParaRPr>
          </a:p>
        </p:txBody>
      </p:sp>
      <p:sp>
        <p:nvSpPr>
          <p:cNvPr id="151" name="Google Shape;318;p38">
            <a:extLst>
              <a:ext uri="{FF2B5EF4-FFF2-40B4-BE49-F238E27FC236}">
                <a16:creationId xmlns:a16="http://schemas.microsoft.com/office/drawing/2014/main" id="{2FDFDBE4-EF5E-4EF2-8DF4-C6ABD88A9B56}"/>
              </a:ext>
            </a:extLst>
          </p:cNvPr>
          <p:cNvSpPr txBox="1"/>
          <p:nvPr/>
        </p:nvSpPr>
        <p:spPr>
          <a:xfrm>
            <a:off x="9546401" y="5352878"/>
            <a:ext cx="1265133" cy="30800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allCategories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970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Creazione categoria</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5" y="2294164"/>
            <a:ext cx="749545" cy="429183"/>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submit</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CreationForm</a:t>
            </a:r>
            <a:endParaRPr sz="14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flipV="1">
            <a:off x="1319237" y="2483171"/>
            <a:ext cx="5338032" cy="255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289361" y="2547210"/>
            <a:ext cx="1623808" cy="81025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AJAX POST</a:t>
            </a:r>
          </a:p>
          <a:p>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CreateCategory</a:t>
            </a:r>
            <a:endParaRPr lang="it-IT" sz="1400" dirty="0">
              <a:solidFill>
                <a:schemeClr val="dk1"/>
              </a:solidFill>
              <a:latin typeface="Calibri"/>
              <a:ea typeface="Calibri"/>
              <a:cs typeface="Calibri"/>
              <a:sym typeface="Calibri"/>
            </a:endParaRPr>
          </a:p>
          <a:p>
            <a:endParaRPr lang="it-IT" sz="1400" dirty="0">
              <a:solidFill>
                <a:schemeClr val="dk1"/>
              </a:solidFill>
              <a:latin typeface="Calibri"/>
              <a:ea typeface="Calibri"/>
              <a:cs typeface="Calibri"/>
              <a:sym typeface="Calibri"/>
            </a:endParaRPr>
          </a:p>
          <a:p>
            <a:r>
              <a:rPr lang="it-IT" sz="1400" dirty="0">
                <a:solidFill>
                  <a:schemeClr val="dk1"/>
                </a:solidFill>
                <a:latin typeface="Calibri"/>
                <a:ea typeface="Calibri"/>
                <a:cs typeface="Calibri"/>
                <a:sym typeface="Calibri"/>
              </a:rPr>
              <a:t>name</a:t>
            </a:r>
          </a:p>
          <a:p>
            <a:r>
              <a:rPr lang="it-IT" sz="1400" dirty="0" err="1">
                <a:solidFill>
                  <a:schemeClr val="dk1"/>
                </a:solidFill>
                <a:latin typeface="Calibri"/>
                <a:ea typeface="Calibri"/>
                <a:cs typeface="Calibri"/>
                <a:sym typeface="Calibri"/>
              </a:rPr>
              <a:t>fatherid</a:t>
            </a:r>
            <a:endParaRPr lang="it-IT" sz="1400" dirty="0">
              <a:solidFill>
                <a:schemeClr val="dk1"/>
              </a:solidFill>
              <a:latin typeface="Calibri"/>
              <a:ea typeface="Calibri"/>
              <a:cs typeface="Calibri"/>
              <a:sym typeface="Calibri"/>
            </a:endParaRPr>
          </a:p>
          <a:p>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flipV="1">
            <a:off x="1319237" y="5828789"/>
            <a:ext cx="9679203"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76674" y="5501436"/>
            <a:ext cx="917075"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refresh</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310" name="Google Shape;310;p38"/>
          <p:cNvSpPr/>
          <p:nvPr/>
        </p:nvSpPr>
        <p:spPr>
          <a:xfrm>
            <a:off x="8769738" y="1264030"/>
            <a:ext cx="1240678"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84058" y="2409097"/>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p>
          <a:p>
            <a:pPr algn="ctr"/>
            <a:r>
              <a:rPr lang="es-419" sz="14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0" name="Google Shape;320;p38"/>
          <p:cNvCxnSpPr>
            <a:cxnSpLocks/>
          </p:cNvCxnSpPr>
          <p:nvPr/>
        </p:nvCxnSpPr>
        <p:spPr>
          <a:xfrm flipV="1">
            <a:off x="6960170" y="2790251"/>
            <a:ext cx="2216739"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7019245" y="2271762"/>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createCategory</a:t>
            </a:r>
          </a:p>
          <a:p>
            <a:r>
              <a:rPr lang="es-419" sz="1400" dirty="0">
                <a:solidFill>
                  <a:schemeClr val="dk1"/>
                </a:solidFill>
                <a:latin typeface="Calibri"/>
                <a:ea typeface="Calibri"/>
                <a:cs typeface="Calibri"/>
                <a:sym typeface="Calibri"/>
              </a:rPr>
              <a:t>(name,fid)</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6795537" y="1919200"/>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a:t>
            </a:r>
          </a:p>
          <a:p>
            <a:pPr algn="ctr"/>
            <a:r>
              <a:rPr lang="es-419" sz="1400" dirty="0">
                <a:solidFill>
                  <a:schemeClr val="dk1"/>
                </a:solidFill>
                <a:latin typeface="Calibri"/>
                <a:ea typeface="Calibri"/>
                <a:cs typeface="Calibri"/>
                <a:sym typeface="Calibri"/>
              </a:rPr>
              <a:t>Category</a:t>
            </a:r>
            <a:endParaRPr sz="1400" dirty="0">
              <a:solidFill>
                <a:schemeClr val="dk1"/>
              </a:solidFill>
              <a:latin typeface="Calibri"/>
              <a:ea typeface="Calibri"/>
              <a:cs typeface="Calibri"/>
              <a:sym typeface="Calibri"/>
            </a:endParaRPr>
          </a:p>
        </p:txBody>
      </p:sp>
      <p:sp>
        <p:nvSpPr>
          <p:cNvPr id="69" name="Google Shape;292;p37"/>
          <p:cNvSpPr/>
          <p:nvPr/>
        </p:nvSpPr>
        <p:spPr>
          <a:xfrm>
            <a:off x="6657269" y="2230862"/>
            <a:ext cx="312661" cy="24182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19" name="Google Shape;319;p38"/>
          <p:cNvSpPr/>
          <p:nvPr/>
        </p:nvSpPr>
        <p:spPr>
          <a:xfrm>
            <a:off x="11002460" y="2305061"/>
            <a:ext cx="357209" cy="3731753"/>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86" name="Google Shape;442;p42">
            <a:extLst>
              <a:ext uri="{FF2B5EF4-FFF2-40B4-BE49-F238E27FC236}">
                <a16:creationId xmlns:a16="http://schemas.microsoft.com/office/drawing/2014/main" id="{77E44D03-3F73-4F68-B863-98E304C1F1E7}"/>
              </a:ext>
            </a:extLst>
          </p:cNvPr>
          <p:cNvCxnSpPr>
            <a:cxnSpLocks/>
          </p:cNvCxnSpPr>
          <p:nvPr/>
        </p:nvCxnSpPr>
        <p:spPr>
          <a:xfrm flipH="1">
            <a:off x="6999080" y="3257041"/>
            <a:ext cx="2177829" cy="17657"/>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100" name="Google Shape;442;p42">
            <a:extLst>
              <a:ext uri="{FF2B5EF4-FFF2-40B4-BE49-F238E27FC236}">
                <a16:creationId xmlns:a16="http://schemas.microsoft.com/office/drawing/2014/main" id="{CD57DC20-C562-40C9-8F47-9DE7B2C47AD6}"/>
              </a:ext>
            </a:extLst>
          </p:cNvPr>
          <p:cNvCxnSpPr>
            <a:cxnSpLocks/>
            <a:endCxn id="30" idx="3"/>
          </p:cNvCxnSpPr>
          <p:nvPr/>
        </p:nvCxnSpPr>
        <p:spPr>
          <a:xfrm flipH="1">
            <a:off x="1307338" y="4215562"/>
            <a:ext cx="5349844" cy="31778"/>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69991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09600" y="130182"/>
            <a:ext cx="10515600" cy="1325563"/>
          </a:xfrm>
        </p:spPr>
        <p:txBody>
          <a:bodyPr/>
          <a:lstStyle/>
          <a:p>
            <a:r>
              <a:rPr lang="it-IT" b="1" dirty="0"/>
              <a:t>Catalogazione di immagini  </a:t>
            </a:r>
            <a:r>
              <a:rPr lang="it-IT" sz="3200" dirty="0"/>
              <a:t>– Versione RIA</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09600" y="1266414"/>
            <a:ext cx="109728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44720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Drag &amp; Drop</a:t>
            </a:r>
            <a:endParaRPr dirty="0">
              <a:latin typeface="+mn-lt"/>
            </a:endParaRPr>
          </a:p>
        </p:txBody>
      </p:sp>
      <p:cxnSp>
        <p:nvCxnSpPr>
          <p:cNvPr id="27" name="Straight Connector 26"/>
          <p:cNvCxnSpPr>
            <a:cxnSpLocks/>
          </p:cNvCxnSpPr>
          <p:nvPr/>
        </p:nvCxnSpPr>
        <p:spPr>
          <a:xfrm flipH="1">
            <a:off x="1976413" y="1608756"/>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254382" y="2260763"/>
            <a:ext cx="1176571" cy="438959"/>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drag &amp; drop</a:t>
            </a:r>
            <a:endParaRPr dirty="0">
              <a:solidFill>
                <a:schemeClr val="dk1"/>
              </a:solidFill>
              <a:latin typeface="Calibri"/>
              <a:ea typeface="Calibri"/>
              <a:cs typeface="Calibri"/>
              <a:sym typeface="Calibri"/>
            </a:endParaRPr>
          </a:p>
        </p:txBody>
      </p:sp>
      <p:sp>
        <p:nvSpPr>
          <p:cNvPr id="29" name="Google Shape;290;p37"/>
          <p:cNvSpPr/>
          <p:nvPr/>
        </p:nvSpPr>
        <p:spPr>
          <a:xfrm>
            <a:off x="1199277"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CategoryList</a:t>
            </a:r>
            <a:endParaRPr sz="1400" dirty="0">
              <a:solidFill>
                <a:schemeClr val="dk1"/>
              </a:solidFill>
              <a:latin typeface="Calibri"/>
              <a:ea typeface="Calibri"/>
              <a:cs typeface="Calibri"/>
              <a:sym typeface="Calibri"/>
            </a:endParaRPr>
          </a:p>
        </p:txBody>
      </p:sp>
      <p:sp>
        <p:nvSpPr>
          <p:cNvPr id="30" name="Google Shape;292;p37"/>
          <p:cNvSpPr/>
          <p:nvPr/>
        </p:nvSpPr>
        <p:spPr>
          <a:xfrm>
            <a:off x="1804096" y="2096718"/>
            <a:ext cx="361267" cy="41793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a:off x="2177295" y="4314339"/>
            <a:ext cx="44898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 name="Straight Arrow Connector 4"/>
          <p:cNvCxnSpPr>
            <a:cxnSpLocks/>
          </p:cNvCxnSpPr>
          <p:nvPr/>
        </p:nvCxnSpPr>
        <p:spPr>
          <a:xfrm>
            <a:off x="641684" y="2594458"/>
            <a:ext cx="116241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0" name="Google Shape;310;p38"/>
          <p:cNvSpPr/>
          <p:nvPr/>
        </p:nvSpPr>
        <p:spPr>
          <a:xfrm>
            <a:off x="8758203" y="1264977"/>
            <a:ext cx="1240678" cy="58011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CreationForm</a:t>
            </a:r>
          </a:p>
        </p:txBody>
      </p:sp>
      <p:cxnSp>
        <p:nvCxnSpPr>
          <p:cNvPr id="311" name="Google Shape;311;p38"/>
          <p:cNvCxnSpPr>
            <a:cxnSpLocks/>
          </p:cNvCxnSpPr>
          <p:nvPr/>
        </p:nvCxnSpPr>
        <p:spPr>
          <a:xfrm>
            <a:off x="9378542" y="1869563"/>
            <a:ext cx="7228" cy="46864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79751" y="4202007"/>
            <a:ext cx="412039" cy="1188305"/>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0" name="Google Shape;320;p38"/>
          <p:cNvCxnSpPr>
            <a:cxnSpLocks/>
          </p:cNvCxnSpPr>
          <p:nvPr/>
        </p:nvCxnSpPr>
        <p:spPr>
          <a:xfrm flipV="1">
            <a:off x="2177295" y="5087508"/>
            <a:ext cx="7002456" cy="166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2187323" y="4779635"/>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reset</a:t>
            </a:r>
          </a:p>
        </p:txBody>
      </p:sp>
      <p:cxnSp>
        <p:nvCxnSpPr>
          <p:cNvPr id="67" name="Straight Connector 66"/>
          <p:cNvCxnSpPr>
            <a:cxnSpLocks/>
          </p:cNvCxnSpPr>
          <p:nvPr/>
        </p:nvCxnSpPr>
        <p:spPr>
          <a:xfrm>
            <a:off x="6804595" y="1919200"/>
            <a:ext cx="0" cy="458567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Confirm</a:t>
            </a:r>
          </a:p>
          <a:p>
            <a:pPr algn="ctr"/>
            <a:r>
              <a:rPr lang="es-419" sz="1400" dirty="0">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sp>
        <p:nvSpPr>
          <p:cNvPr id="69" name="Google Shape;292;p37"/>
          <p:cNvSpPr/>
          <p:nvPr/>
        </p:nvSpPr>
        <p:spPr>
          <a:xfrm>
            <a:off x="6657269" y="2230863"/>
            <a:ext cx="288805" cy="22235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5" name="Google Shape;290;p37">
            <a:extLst>
              <a:ext uri="{FF2B5EF4-FFF2-40B4-BE49-F238E27FC236}">
                <a16:creationId xmlns:a16="http://schemas.microsoft.com/office/drawing/2014/main" id="{600E6D0C-6A3F-4230-B959-4D2537898078}"/>
              </a:ext>
            </a:extLst>
          </p:cNvPr>
          <p:cNvSpPr/>
          <p:nvPr/>
        </p:nvSpPr>
        <p:spPr>
          <a:xfrm>
            <a:off x="4194016" y="1260627"/>
            <a:ext cx="1304189"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Straight Connector 66">
            <a:extLst>
              <a:ext uri="{FF2B5EF4-FFF2-40B4-BE49-F238E27FC236}">
                <a16:creationId xmlns:a16="http://schemas.microsoft.com/office/drawing/2014/main" id="{680BC6C1-19E9-4883-B2C8-5976390205C7}"/>
              </a:ext>
            </a:extLst>
          </p:cNvPr>
          <p:cNvCxnSpPr>
            <a:cxnSpLocks/>
            <a:stCxn id="25" idx="2"/>
          </p:cNvCxnSpPr>
          <p:nvPr/>
        </p:nvCxnSpPr>
        <p:spPr>
          <a:xfrm>
            <a:off x="4846111" y="1862924"/>
            <a:ext cx="3355" cy="4693057"/>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319;p38">
            <a:extLst>
              <a:ext uri="{FF2B5EF4-FFF2-40B4-BE49-F238E27FC236}">
                <a16:creationId xmlns:a16="http://schemas.microsoft.com/office/drawing/2014/main" id="{7D4956DC-1759-4E7F-A71E-405E8D8E08B5}"/>
              </a:ext>
            </a:extLst>
          </p:cNvPr>
          <p:cNvSpPr/>
          <p:nvPr/>
        </p:nvSpPr>
        <p:spPr>
          <a:xfrm>
            <a:off x="4644690" y="2203749"/>
            <a:ext cx="409551" cy="1794749"/>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9EA55D28-F53A-414B-B009-601A62AC273C}"/>
              </a:ext>
            </a:extLst>
          </p:cNvPr>
          <p:cNvCxnSpPr>
            <a:cxnSpLocks/>
          </p:cNvCxnSpPr>
          <p:nvPr/>
        </p:nvCxnSpPr>
        <p:spPr>
          <a:xfrm>
            <a:off x="2165363" y="3818803"/>
            <a:ext cx="248175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333;p38">
            <a:extLst>
              <a:ext uri="{FF2B5EF4-FFF2-40B4-BE49-F238E27FC236}">
                <a16:creationId xmlns:a16="http://schemas.microsoft.com/office/drawing/2014/main" id="{1F7067D3-BFAF-497C-94E2-8EF140E62D8B}"/>
              </a:ext>
            </a:extLst>
          </p:cNvPr>
          <p:cNvSpPr txBox="1"/>
          <p:nvPr/>
        </p:nvSpPr>
        <p:spPr>
          <a:xfrm>
            <a:off x="2165363" y="3510956"/>
            <a:ext cx="2432468" cy="307847"/>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updateLocalList(newElement)</a:t>
            </a:r>
            <a:endParaRPr sz="1400" dirty="0">
              <a:solidFill>
                <a:schemeClr val="dk1"/>
              </a:solidFill>
              <a:latin typeface="Calibri"/>
              <a:ea typeface="Calibri"/>
              <a:cs typeface="Calibri"/>
              <a:sym typeface="Calibri"/>
            </a:endParaRPr>
          </a:p>
        </p:txBody>
      </p:sp>
      <p:sp>
        <p:nvSpPr>
          <p:cNvPr id="40" name="Google Shape;333;p38">
            <a:extLst>
              <a:ext uri="{FF2B5EF4-FFF2-40B4-BE49-F238E27FC236}">
                <a16:creationId xmlns:a16="http://schemas.microsoft.com/office/drawing/2014/main" id="{D8F4F579-C939-4CD7-B851-CFFBE18F18D1}"/>
              </a:ext>
            </a:extLst>
          </p:cNvPr>
          <p:cNvSpPr txBox="1"/>
          <p:nvPr/>
        </p:nvSpPr>
        <p:spPr>
          <a:xfrm>
            <a:off x="2177295" y="4015491"/>
            <a:ext cx="2205088" cy="31160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48" name="Rectangle 1">
            <a:extLst>
              <a:ext uri="{FF2B5EF4-FFF2-40B4-BE49-F238E27FC236}">
                <a16:creationId xmlns:a16="http://schemas.microsoft.com/office/drawing/2014/main" id="{43BBC757-54F9-4DE2-BFDF-89C6149F3A7C}"/>
              </a:ext>
            </a:extLst>
          </p:cNvPr>
          <p:cNvSpPr/>
          <p:nvPr/>
        </p:nvSpPr>
        <p:spPr>
          <a:xfrm>
            <a:off x="1515666" y="3004031"/>
            <a:ext cx="8592839" cy="257552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Google Shape;297;p37">
            <a:extLst>
              <a:ext uri="{FF2B5EF4-FFF2-40B4-BE49-F238E27FC236}">
                <a16:creationId xmlns:a16="http://schemas.microsoft.com/office/drawing/2014/main" id="{BC2E2EBB-B9A1-49AB-A496-9559168BAC08}"/>
              </a:ext>
            </a:extLst>
          </p:cNvPr>
          <p:cNvSpPr txBox="1"/>
          <p:nvPr/>
        </p:nvSpPr>
        <p:spPr>
          <a:xfrm>
            <a:off x="1515666" y="2998085"/>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[confirm]</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1515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638300" y="185900"/>
            <a:ext cx="8915400" cy="11432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mn-lt"/>
              </a:rPr>
              <a:t>Evento: Spostamento categoria</a:t>
            </a:r>
            <a:endParaRPr dirty="0">
              <a:latin typeface="+mn-lt"/>
            </a:endParaRPr>
          </a:p>
        </p:txBody>
      </p:sp>
      <p:cxnSp>
        <p:nvCxnSpPr>
          <p:cNvPr id="27" name="Straight Connector 26"/>
          <p:cNvCxnSpPr>
            <a:cxnSpLocks/>
          </p:cNvCxnSpPr>
          <p:nvPr/>
        </p:nvCxnSpPr>
        <p:spPr>
          <a:xfrm flipH="1">
            <a:off x="1127464" y="1815399"/>
            <a:ext cx="2091" cy="489611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128845" y="2294164"/>
            <a:ext cx="749545" cy="42918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endParaRPr dirty="0">
              <a:solidFill>
                <a:schemeClr val="dk1"/>
              </a:solidFill>
              <a:latin typeface="Calibri"/>
              <a:ea typeface="Calibri"/>
              <a:cs typeface="Calibri"/>
              <a:sym typeface="Calibri"/>
            </a:endParaRPr>
          </a:p>
        </p:txBody>
      </p:sp>
      <p:sp>
        <p:nvSpPr>
          <p:cNvPr id="29" name="Google Shape;290;p37"/>
          <p:cNvSpPr/>
          <p:nvPr/>
        </p:nvSpPr>
        <p:spPr>
          <a:xfrm>
            <a:off x="351771" y="1264030"/>
            <a:ext cx="1555566" cy="60553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ConfirmButton</a:t>
            </a:r>
            <a:endParaRPr sz="1400" dirty="0">
              <a:solidFill>
                <a:schemeClr val="dk1"/>
              </a:solidFill>
              <a:latin typeface="Calibri"/>
              <a:ea typeface="Calibri"/>
              <a:cs typeface="Calibri"/>
              <a:sym typeface="Calibri"/>
            </a:endParaRPr>
          </a:p>
        </p:txBody>
      </p:sp>
      <p:sp>
        <p:nvSpPr>
          <p:cNvPr id="30" name="Google Shape;292;p37"/>
          <p:cNvSpPr/>
          <p:nvPr/>
        </p:nvSpPr>
        <p:spPr>
          <a:xfrm>
            <a:off x="935446" y="2002612"/>
            <a:ext cx="371892" cy="4489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6" name="Google Shape;275;p37"/>
          <p:cNvCxnSpPr>
            <a:cxnSpLocks/>
          </p:cNvCxnSpPr>
          <p:nvPr/>
        </p:nvCxnSpPr>
        <p:spPr>
          <a:xfrm flipV="1">
            <a:off x="1321573" y="3458019"/>
            <a:ext cx="5338032" cy="255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332869" y="3537454"/>
            <a:ext cx="1623808" cy="810253"/>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AJAX POST</a:t>
            </a:r>
          </a:p>
          <a:p>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MoveCategory</a:t>
            </a:r>
            <a:endParaRPr lang="it-IT" sz="1400" dirty="0">
              <a:solidFill>
                <a:schemeClr val="dk1"/>
              </a:solidFill>
              <a:latin typeface="Calibri"/>
              <a:ea typeface="Calibri"/>
              <a:cs typeface="Calibri"/>
              <a:sym typeface="Calibri"/>
            </a:endParaRPr>
          </a:p>
          <a:p>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modifiedList</a:t>
            </a:r>
            <a:endParaRPr lang="it-IT" sz="1400" dirty="0">
              <a:solidFill>
                <a:schemeClr val="dk1"/>
              </a:solidFill>
              <a:latin typeface="Calibri"/>
              <a:ea typeface="Calibri"/>
              <a:cs typeface="Calibri"/>
              <a:sym typeface="Calibri"/>
            </a:endParaRPr>
          </a:p>
          <a:p>
            <a:endParaRPr sz="1400" dirty="0">
              <a:solidFill>
                <a:schemeClr val="dk1"/>
              </a:solidFill>
              <a:latin typeface="Calibri"/>
              <a:ea typeface="Calibri"/>
              <a:cs typeface="Calibri"/>
              <a:sym typeface="Calibri"/>
            </a:endParaRPr>
          </a:p>
        </p:txBody>
      </p:sp>
      <p:cxnSp>
        <p:nvCxnSpPr>
          <p:cNvPr id="5" name="Straight Arrow Connector 4"/>
          <p:cNvCxnSpPr>
            <a:cxnSpLocks/>
          </p:cNvCxnSpPr>
          <p:nvPr/>
        </p:nvCxnSpPr>
        <p:spPr>
          <a:xfrm>
            <a:off x="199381" y="2629760"/>
            <a:ext cx="74263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9" name="Google Shape;275;p37"/>
          <p:cNvCxnSpPr>
            <a:cxnSpLocks/>
          </p:cNvCxnSpPr>
          <p:nvPr/>
        </p:nvCxnSpPr>
        <p:spPr>
          <a:xfrm flipV="1">
            <a:off x="1319237" y="5811998"/>
            <a:ext cx="9745299" cy="239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376674" y="5501436"/>
            <a:ext cx="917075" cy="449165"/>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refresh</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310" name="Google Shape;310;p38"/>
          <p:cNvSpPr/>
          <p:nvPr/>
        </p:nvSpPr>
        <p:spPr>
          <a:xfrm>
            <a:off x="8758203" y="1264977"/>
            <a:ext cx="1240678" cy="580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CategoryDAO</a:t>
            </a:r>
          </a:p>
        </p:txBody>
      </p:sp>
      <p:cxnSp>
        <p:nvCxnSpPr>
          <p:cNvPr id="311" name="Google Shape;311;p38"/>
          <p:cNvCxnSpPr/>
          <p:nvPr/>
        </p:nvCxnSpPr>
        <p:spPr>
          <a:xfrm>
            <a:off x="9378542" y="1869563"/>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4" name="Google Shape;314;p38"/>
          <p:cNvSpPr/>
          <p:nvPr/>
        </p:nvSpPr>
        <p:spPr>
          <a:xfrm>
            <a:off x="9191004" y="3674286"/>
            <a:ext cx="412039" cy="118830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315" name="Google Shape;315;p38"/>
          <p:cNvSpPr/>
          <p:nvPr/>
        </p:nvSpPr>
        <p:spPr>
          <a:xfrm>
            <a:off x="10460122" y="1253368"/>
            <a:ext cx="1395826" cy="58818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Page</a:t>
            </a:r>
          </a:p>
          <a:p>
            <a:pPr algn="ctr"/>
            <a:r>
              <a:rPr lang="es-419" sz="1400" dirty="0">
                <a:solidFill>
                  <a:schemeClr val="dk1"/>
                </a:solidFill>
                <a:latin typeface="Calibri"/>
                <a:ea typeface="Calibri"/>
                <a:cs typeface="Calibri"/>
                <a:sym typeface="Calibri"/>
              </a:rPr>
              <a:t>Orchestrator</a:t>
            </a:r>
            <a:endParaRPr sz="1400" dirty="0">
              <a:solidFill>
                <a:schemeClr val="dk1"/>
              </a:solidFill>
              <a:latin typeface="Calibri"/>
              <a:ea typeface="Calibri"/>
              <a:cs typeface="Calibri"/>
              <a:sym typeface="Calibri"/>
            </a:endParaRPr>
          </a:p>
        </p:txBody>
      </p:sp>
      <p:cxnSp>
        <p:nvCxnSpPr>
          <p:cNvPr id="316" name="Google Shape;316;p38"/>
          <p:cNvCxnSpPr>
            <a:cxnSpLocks/>
          </p:cNvCxnSpPr>
          <p:nvPr/>
        </p:nvCxnSpPr>
        <p:spPr>
          <a:xfrm>
            <a:off x="11158035" y="1878593"/>
            <a:ext cx="0" cy="484732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0" name="Google Shape;320;p38"/>
          <p:cNvCxnSpPr>
            <a:cxnSpLocks/>
          </p:cNvCxnSpPr>
          <p:nvPr/>
        </p:nvCxnSpPr>
        <p:spPr>
          <a:xfrm flipV="1">
            <a:off x="6960170" y="4129107"/>
            <a:ext cx="2216739" cy="71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6947033" y="3589753"/>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handleMove</a:t>
            </a:r>
          </a:p>
          <a:p>
            <a:r>
              <a:rPr lang="es-419" sz="1400" dirty="0">
                <a:solidFill>
                  <a:schemeClr val="dk1"/>
                </a:solidFill>
                <a:latin typeface="Calibri"/>
                <a:ea typeface="Calibri"/>
                <a:cs typeface="Calibri"/>
                <a:sym typeface="Calibri"/>
              </a:rPr>
              <a:t>(categoryArr)</a:t>
            </a:r>
            <a:endParaRPr sz="1400" dirty="0">
              <a:solidFill>
                <a:schemeClr val="dk1"/>
              </a:solidFill>
              <a:latin typeface="Calibri"/>
              <a:ea typeface="Calibri"/>
              <a:cs typeface="Calibri"/>
              <a:sym typeface="Calibri"/>
            </a:endParaRPr>
          </a:p>
        </p:txBody>
      </p:sp>
      <p:cxnSp>
        <p:nvCxnSpPr>
          <p:cNvPr id="67" name="Straight Connector 66"/>
          <p:cNvCxnSpPr>
            <a:cxnSpLocks/>
          </p:cNvCxnSpPr>
          <p:nvPr/>
        </p:nvCxnSpPr>
        <p:spPr>
          <a:xfrm flipH="1">
            <a:off x="6795537" y="1919200"/>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274545" y="1264030"/>
            <a:ext cx="1014513" cy="59889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a:t>
            </a:r>
          </a:p>
          <a:p>
            <a:pPr algn="ctr"/>
            <a:r>
              <a:rPr lang="es-419" sz="1400" dirty="0">
                <a:solidFill>
                  <a:schemeClr val="dk1"/>
                </a:solidFill>
                <a:latin typeface="Calibri"/>
                <a:ea typeface="Calibri"/>
                <a:cs typeface="Calibri"/>
                <a:sym typeface="Calibri"/>
              </a:rPr>
              <a:t>Category</a:t>
            </a:r>
            <a:endParaRPr sz="1400" dirty="0">
              <a:solidFill>
                <a:schemeClr val="dk1"/>
              </a:solidFill>
              <a:latin typeface="Calibri"/>
              <a:ea typeface="Calibri"/>
              <a:cs typeface="Calibri"/>
              <a:sym typeface="Calibri"/>
            </a:endParaRPr>
          </a:p>
        </p:txBody>
      </p:sp>
      <p:sp>
        <p:nvSpPr>
          <p:cNvPr id="69" name="Google Shape;292;p37"/>
          <p:cNvSpPr/>
          <p:nvPr/>
        </p:nvSpPr>
        <p:spPr>
          <a:xfrm>
            <a:off x="6657270" y="2230862"/>
            <a:ext cx="284784" cy="306410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19" name="Google Shape;319;p38"/>
          <p:cNvSpPr/>
          <p:nvPr/>
        </p:nvSpPr>
        <p:spPr>
          <a:xfrm>
            <a:off x="11002460" y="2305061"/>
            <a:ext cx="357209" cy="3731753"/>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86" name="Google Shape;442;p42">
            <a:extLst>
              <a:ext uri="{FF2B5EF4-FFF2-40B4-BE49-F238E27FC236}">
                <a16:creationId xmlns:a16="http://schemas.microsoft.com/office/drawing/2014/main" id="{77E44D03-3F73-4F68-B863-98E304C1F1E7}"/>
              </a:ext>
            </a:extLst>
          </p:cNvPr>
          <p:cNvCxnSpPr>
            <a:cxnSpLocks/>
          </p:cNvCxnSpPr>
          <p:nvPr/>
        </p:nvCxnSpPr>
        <p:spPr>
          <a:xfrm flipH="1">
            <a:off x="6983075" y="4624765"/>
            <a:ext cx="2177829" cy="17657"/>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cxnSp>
        <p:nvCxnSpPr>
          <p:cNvPr id="100" name="Google Shape;442;p42">
            <a:extLst>
              <a:ext uri="{FF2B5EF4-FFF2-40B4-BE49-F238E27FC236}">
                <a16:creationId xmlns:a16="http://schemas.microsoft.com/office/drawing/2014/main" id="{CD57DC20-C562-40C9-8F47-9DE7B2C47AD6}"/>
              </a:ext>
            </a:extLst>
          </p:cNvPr>
          <p:cNvCxnSpPr>
            <a:cxnSpLocks/>
          </p:cNvCxnSpPr>
          <p:nvPr/>
        </p:nvCxnSpPr>
        <p:spPr>
          <a:xfrm flipH="1">
            <a:off x="1305416" y="4721691"/>
            <a:ext cx="5349844" cy="31778"/>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25" name="Google Shape;290;p37">
            <a:extLst>
              <a:ext uri="{FF2B5EF4-FFF2-40B4-BE49-F238E27FC236}">
                <a16:creationId xmlns:a16="http://schemas.microsoft.com/office/drawing/2014/main" id="{600E6D0C-6A3F-4230-B959-4D2537898078}"/>
              </a:ext>
            </a:extLst>
          </p:cNvPr>
          <p:cNvSpPr/>
          <p:nvPr/>
        </p:nvSpPr>
        <p:spPr>
          <a:xfrm>
            <a:off x="2866500" y="1261576"/>
            <a:ext cx="1387450" cy="6022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Straight Connector 66">
            <a:extLst>
              <a:ext uri="{FF2B5EF4-FFF2-40B4-BE49-F238E27FC236}">
                <a16:creationId xmlns:a16="http://schemas.microsoft.com/office/drawing/2014/main" id="{680BC6C1-19E9-4883-B2C8-5976390205C7}"/>
              </a:ext>
            </a:extLst>
          </p:cNvPr>
          <p:cNvCxnSpPr>
            <a:cxnSpLocks/>
          </p:cNvCxnSpPr>
          <p:nvPr/>
        </p:nvCxnSpPr>
        <p:spPr>
          <a:xfrm flipH="1">
            <a:off x="3515964" y="1945042"/>
            <a:ext cx="9058" cy="471442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1" name="Google Shape;319;p38">
            <a:extLst>
              <a:ext uri="{FF2B5EF4-FFF2-40B4-BE49-F238E27FC236}">
                <a16:creationId xmlns:a16="http://schemas.microsoft.com/office/drawing/2014/main" id="{7D4956DC-1759-4E7F-A71E-405E8D8E08B5}"/>
              </a:ext>
            </a:extLst>
          </p:cNvPr>
          <p:cNvSpPr/>
          <p:nvPr/>
        </p:nvSpPr>
        <p:spPr>
          <a:xfrm>
            <a:off x="3346293" y="2104221"/>
            <a:ext cx="348151" cy="1088237"/>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9EA55D28-F53A-414B-B009-601A62AC273C}"/>
              </a:ext>
            </a:extLst>
          </p:cNvPr>
          <p:cNvCxnSpPr>
            <a:cxnSpLocks/>
          </p:cNvCxnSpPr>
          <p:nvPr/>
        </p:nvCxnSpPr>
        <p:spPr>
          <a:xfrm flipV="1">
            <a:off x="1305416" y="2324288"/>
            <a:ext cx="2040877" cy="1601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333;p38">
            <a:extLst>
              <a:ext uri="{FF2B5EF4-FFF2-40B4-BE49-F238E27FC236}">
                <a16:creationId xmlns:a16="http://schemas.microsoft.com/office/drawing/2014/main" id="{1F7067D3-BFAF-497C-94E2-8EF140E62D8B}"/>
              </a:ext>
            </a:extLst>
          </p:cNvPr>
          <p:cNvSpPr txBox="1"/>
          <p:nvPr/>
        </p:nvSpPr>
        <p:spPr>
          <a:xfrm>
            <a:off x="1315002" y="2029170"/>
            <a:ext cx="1689107" cy="295118"/>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getItem(“modList”)</a:t>
            </a:r>
            <a:endParaRPr sz="1400" dirty="0">
              <a:solidFill>
                <a:schemeClr val="dk1"/>
              </a:solidFill>
              <a:latin typeface="Calibri"/>
              <a:ea typeface="Calibri"/>
              <a:cs typeface="Calibri"/>
              <a:sym typeface="Calibri"/>
            </a:endParaRPr>
          </a:p>
        </p:txBody>
      </p:sp>
      <p:cxnSp>
        <p:nvCxnSpPr>
          <p:cNvPr id="35" name="Google Shape;275;p37">
            <a:extLst>
              <a:ext uri="{FF2B5EF4-FFF2-40B4-BE49-F238E27FC236}">
                <a16:creationId xmlns:a16="http://schemas.microsoft.com/office/drawing/2014/main" id="{99C008C8-1470-4F5C-ACA1-FD210EB105E3}"/>
              </a:ext>
            </a:extLst>
          </p:cNvPr>
          <p:cNvCxnSpPr>
            <a:cxnSpLocks/>
          </p:cNvCxnSpPr>
          <p:nvPr/>
        </p:nvCxnSpPr>
        <p:spPr>
          <a:xfrm flipH="1">
            <a:off x="1291347" y="2911190"/>
            <a:ext cx="205494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Google Shape;333;p38">
            <a:extLst>
              <a:ext uri="{FF2B5EF4-FFF2-40B4-BE49-F238E27FC236}">
                <a16:creationId xmlns:a16="http://schemas.microsoft.com/office/drawing/2014/main" id="{B2A70BB1-8FE3-4E92-A3C1-3493E3F2B35F}"/>
              </a:ext>
            </a:extLst>
          </p:cNvPr>
          <p:cNvSpPr txBox="1"/>
          <p:nvPr/>
        </p:nvSpPr>
        <p:spPr>
          <a:xfrm>
            <a:off x="2041403" y="2598099"/>
            <a:ext cx="1689107" cy="295118"/>
          </a:xfrm>
          <a:prstGeom prst="rect">
            <a:avLst/>
          </a:prstGeom>
          <a:noFill/>
          <a:ln>
            <a:noFill/>
          </a:ln>
        </p:spPr>
        <p:txBody>
          <a:bodyPr spcFirstLastPara="1" wrap="square" lIns="107269" tIns="53620" rIns="107269" bIns="53620" anchor="t" anchorCtr="0">
            <a:noAutofit/>
          </a:bodyPr>
          <a:lstStyle/>
          <a:p>
            <a:r>
              <a:rPr lang="it-IT" sz="1400" dirty="0" err="1">
                <a:solidFill>
                  <a:schemeClr val="dk1"/>
                </a:solidFill>
                <a:latin typeface="Calibri"/>
                <a:ea typeface="Calibri"/>
                <a:cs typeface="Calibri"/>
                <a:sym typeface="Calibri"/>
              </a:rPr>
              <a:t>modifiedList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2945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638300" y="274633"/>
            <a:ext cx="8915400" cy="1008000"/>
          </a:xfrm>
          <a:prstGeom prst="rect">
            <a:avLst/>
          </a:prstGeom>
          <a:noFill/>
          <a:ln>
            <a:noFill/>
          </a:ln>
        </p:spPr>
        <p:txBody>
          <a:bodyPr spcFirstLastPara="1" vert="horz" wrap="square" lIns="107269" tIns="53620" rIns="107269" bIns="53620" rtlCol="0" anchor="ctr" anchorCtr="0">
            <a:noAutofit/>
          </a:bodyPr>
          <a:lstStyle/>
          <a:p>
            <a:pPr algn="ctr">
              <a:buSzPts val="4400"/>
            </a:pPr>
            <a:r>
              <a:rPr lang="es-419" dirty="0">
                <a:latin typeface="Calibri" panose="020F0502020204030204" pitchFamily="34" charset="0"/>
                <a:cs typeface="Calibri" panose="020F0502020204030204" pitchFamily="34" charset="0"/>
              </a:rPr>
              <a:t>Evento: Logout</a:t>
            </a:r>
            <a:endParaRPr dirty="0">
              <a:latin typeface="Calibri" panose="020F0502020204030204" pitchFamily="34" charset="0"/>
              <a:cs typeface="Calibri" panose="020F0502020204030204" pitchFamily="34" charset="0"/>
            </a:endParaRPr>
          </a:p>
        </p:txBody>
      </p:sp>
      <p:sp>
        <p:nvSpPr>
          <p:cNvPr id="460" name="Google Shape;460;p43"/>
          <p:cNvSpPr/>
          <p:nvPr/>
        </p:nvSpPr>
        <p:spPr>
          <a:xfrm>
            <a:off x="4733129" y="1403575"/>
            <a:ext cx="1424150" cy="55148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Logout</a:t>
            </a:r>
            <a:endParaRPr sz="1400" dirty="0">
              <a:solidFill>
                <a:schemeClr val="dk1"/>
              </a:solidFill>
              <a:latin typeface="Calibri"/>
              <a:ea typeface="Calibri"/>
              <a:cs typeface="Calibri"/>
              <a:sym typeface="Calibri"/>
            </a:endParaRPr>
          </a:p>
        </p:txBody>
      </p:sp>
      <p:cxnSp>
        <p:nvCxnSpPr>
          <p:cNvPr id="461" name="Google Shape;461;p43"/>
          <p:cNvCxnSpPr>
            <a:cxnSpLocks/>
            <a:stCxn id="460" idx="2"/>
          </p:cNvCxnSpPr>
          <p:nvPr/>
        </p:nvCxnSpPr>
        <p:spPr>
          <a:xfrm flipH="1">
            <a:off x="5418554" y="1955064"/>
            <a:ext cx="26650" cy="431691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4" name="Google Shape;464;p43"/>
          <p:cNvSpPr/>
          <p:nvPr/>
        </p:nvSpPr>
        <p:spPr>
          <a:xfrm>
            <a:off x="5278254" y="234472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5" name="Google Shape;465;p43"/>
          <p:cNvSpPr/>
          <p:nvPr/>
        </p:nvSpPr>
        <p:spPr>
          <a:xfrm>
            <a:off x="7172259" y="1401742"/>
            <a:ext cx="1404987" cy="558963"/>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a:t>
            </a:r>
            <a:endParaRPr sz="1400" dirty="0">
              <a:solidFill>
                <a:schemeClr val="dk1"/>
              </a:solidFill>
              <a:latin typeface="Calibri"/>
              <a:ea typeface="Calibri"/>
              <a:cs typeface="Calibri"/>
              <a:sym typeface="Calibri"/>
            </a:endParaRPr>
          </a:p>
        </p:txBody>
      </p:sp>
      <p:cxnSp>
        <p:nvCxnSpPr>
          <p:cNvPr id="466" name="Google Shape;466;p43"/>
          <p:cNvCxnSpPr>
            <a:cxnSpLocks/>
          </p:cNvCxnSpPr>
          <p:nvPr/>
        </p:nvCxnSpPr>
        <p:spPr>
          <a:xfrm flipH="1">
            <a:off x="7843586" y="1955064"/>
            <a:ext cx="16414" cy="431691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a:cxnSpLocks/>
          </p:cNvCxnSpPr>
          <p:nvPr/>
        </p:nvCxnSpPr>
        <p:spPr>
          <a:xfrm flipV="1">
            <a:off x="5633739" y="2925286"/>
            <a:ext cx="2099432" cy="2111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733171" y="2399135"/>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69" name="Google Shape;469;p43"/>
          <p:cNvSpPr/>
          <p:nvPr/>
        </p:nvSpPr>
        <p:spPr>
          <a:xfrm>
            <a:off x="9522301" y="1396102"/>
            <a:ext cx="1482504" cy="5633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cxnSp>
        <p:nvCxnSpPr>
          <p:cNvPr id="470" name="Google Shape;470;p43"/>
          <p:cNvCxnSpPr>
            <a:cxnSpLocks/>
            <a:stCxn id="469" idx="2"/>
          </p:cNvCxnSpPr>
          <p:nvPr/>
        </p:nvCxnSpPr>
        <p:spPr>
          <a:xfrm>
            <a:off x="10263553" y="1959450"/>
            <a:ext cx="0" cy="44147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10069261" y="4104035"/>
            <a:ext cx="388583" cy="125673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72" name="Google Shape;472;p43"/>
          <p:cNvCxnSpPr>
            <a:cxnSpLocks/>
            <a:endCxn id="471" idx="1"/>
          </p:cNvCxnSpPr>
          <p:nvPr/>
        </p:nvCxnSpPr>
        <p:spPr>
          <a:xfrm flipV="1">
            <a:off x="5642057" y="4732401"/>
            <a:ext cx="4427204" cy="745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60973" y="3602485"/>
            <a:ext cx="1255587" cy="682621"/>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GET</a:t>
            </a:r>
            <a:endParaRPr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/Logout</a:t>
            </a:r>
            <a:endParaRPr sz="1400" dirty="0"/>
          </a:p>
          <a:p>
            <a:endParaRPr dirty="0">
              <a:solidFill>
                <a:schemeClr val="dk1"/>
              </a:solidFill>
              <a:latin typeface="Calibri"/>
              <a:ea typeface="Calibri"/>
              <a:cs typeface="Calibri"/>
              <a:sym typeface="Calibri"/>
            </a:endParaRPr>
          </a:p>
        </p:txBody>
      </p:sp>
      <p:sp>
        <p:nvSpPr>
          <p:cNvPr id="474" name="Google Shape;474;p43"/>
          <p:cNvSpPr txBox="1"/>
          <p:nvPr/>
        </p:nvSpPr>
        <p:spPr>
          <a:xfrm>
            <a:off x="4944110" y="4401454"/>
            <a:ext cx="229385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475" name="Google Shape;475;p43"/>
          <p:cNvSpPr txBox="1"/>
          <p:nvPr/>
        </p:nvSpPr>
        <p:spPr>
          <a:xfrm>
            <a:off x="5642057" y="2623327"/>
            <a:ext cx="1740050"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invalidate()</a:t>
            </a:r>
            <a:endParaRPr sz="1400" dirty="0">
              <a:solidFill>
                <a:schemeClr val="dk1"/>
              </a:solidFill>
              <a:latin typeface="Calibri"/>
              <a:ea typeface="Calibri"/>
              <a:cs typeface="Calibri"/>
              <a:sym typeface="Calibri"/>
            </a:endParaRPr>
          </a:p>
        </p:txBody>
      </p:sp>
      <p:sp>
        <p:nvSpPr>
          <p:cNvPr id="19" name="Google Shape;469;p43"/>
          <p:cNvSpPr/>
          <p:nvPr/>
        </p:nvSpPr>
        <p:spPr>
          <a:xfrm>
            <a:off x="729988" y="1403574"/>
            <a:ext cx="1424150" cy="55148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cxnSp>
        <p:nvCxnSpPr>
          <p:cNvPr id="20" name="Google Shape;470;p43"/>
          <p:cNvCxnSpPr>
            <a:cxnSpLocks/>
            <a:stCxn id="19" idx="2"/>
          </p:cNvCxnSpPr>
          <p:nvPr/>
        </p:nvCxnSpPr>
        <p:spPr>
          <a:xfrm>
            <a:off x="1442063" y="1955063"/>
            <a:ext cx="30616" cy="441910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1294391" y="2344726"/>
            <a:ext cx="335560" cy="164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cxnSp>
        <p:nvCxnSpPr>
          <p:cNvPr id="22" name="Google Shape;295;p37"/>
          <p:cNvCxnSpPr>
            <a:cxnSpLocks/>
            <a:stCxn id="24" idx="2"/>
          </p:cNvCxnSpPr>
          <p:nvPr/>
        </p:nvCxnSpPr>
        <p:spPr>
          <a:xfrm>
            <a:off x="3441874" y="1959450"/>
            <a:ext cx="0" cy="441471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6;p37"/>
          <p:cNvSpPr/>
          <p:nvPr/>
        </p:nvSpPr>
        <p:spPr>
          <a:xfrm>
            <a:off x="3293022" y="2299718"/>
            <a:ext cx="334188" cy="6858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4" name="Google Shape;302;p37"/>
          <p:cNvSpPr/>
          <p:nvPr/>
        </p:nvSpPr>
        <p:spPr>
          <a:xfrm>
            <a:off x="2735751" y="1404714"/>
            <a:ext cx="1412245" cy="5547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sessionStorage</a:t>
            </a:r>
            <a:endParaRPr sz="1400" dirty="0">
              <a:solidFill>
                <a:schemeClr val="dk1"/>
              </a:solidFill>
              <a:latin typeface="Calibri"/>
              <a:ea typeface="Calibri"/>
              <a:cs typeface="Calibri"/>
              <a:sym typeface="Calibri"/>
            </a:endParaRPr>
          </a:p>
        </p:txBody>
      </p:sp>
      <p:cxnSp>
        <p:nvCxnSpPr>
          <p:cNvPr id="26" name="Google Shape;467;p43"/>
          <p:cNvCxnSpPr>
            <a:cxnSpLocks/>
            <a:endCxn id="23" idx="1"/>
          </p:cNvCxnSpPr>
          <p:nvPr/>
        </p:nvCxnSpPr>
        <p:spPr>
          <a:xfrm>
            <a:off x="1638300" y="2642659"/>
            <a:ext cx="165472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8" name="Google Shape;467;p43"/>
          <p:cNvCxnSpPr>
            <a:cxnSpLocks/>
          </p:cNvCxnSpPr>
          <p:nvPr/>
        </p:nvCxnSpPr>
        <p:spPr>
          <a:xfrm>
            <a:off x="1638300" y="3531191"/>
            <a:ext cx="36399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 name="Rectangle 4"/>
          <p:cNvSpPr/>
          <p:nvPr/>
        </p:nvSpPr>
        <p:spPr>
          <a:xfrm>
            <a:off x="1704729" y="2119438"/>
            <a:ext cx="1077154" cy="523220"/>
          </a:xfrm>
          <a:prstGeom prst="rect">
            <a:avLst/>
          </a:prstGeom>
        </p:spPr>
        <p:txBody>
          <a:bodyPr wrap="none">
            <a:spAutoFit/>
          </a:bodyPr>
          <a:lstStyle/>
          <a:p>
            <a:r>
              <a:rPr lang="it-IT" sz="1400" dirty="0"/>
              <a:t>removeItem</a:t>
            </a:r>
            <a:br>
              <a:rPr lang="it-IT" sz="1400" dirty="0"/>
            </a:br>
            <a:r>
              <a:rPr lang="it-IT" sz="1400" dirty="0"/>
              <a:t>(</a:t>
            </a:r>
            <a:r>
              <a:rPr lang="it-IT" sz="1400" dirty="0" err="1"/>
              <a:t>userinfo</a:t>
            </a:r>
            <a:r>
              <a:rPr lang="it-IT" sz="1400" dirty="0"/>
              <a:t>)</a:t>
            </a:r>
          </a:p>
        </p:txBody>
      </p:sp>
      <p:cxnSp>
        <p:nvCxnSpPr>
          <p:cNvPr id="57" name="Google Shape;467;p43">
            <a:extLst>
              <a:ext uri="{FF2B5EF4-FFF2-40B4-BE49-F238E27FC236}">
                <a16:creationId xmlns:a16="http://schemas.microsoft.com/office/drawing/2014/main" id="{06A91E1B-DEBF-40BF-9570-66C3EF1F4411}"/>
              </a:ext>
            </a:extLst>
          </p:cNvPr>
          <p:cNvCxnSpPr>
            <a:cxnSpLocks/>
          </p:cNvCxnSpPr>
          <p:nvPr/>
        </p:nvCxnSpPr>
        <p:spPr>
          <a:xfrm>
            <a:off x="425601" y="2737791"/>
            <a:ext cx="8710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0" name="Google Shape;473;p43">
            <a:extLst>
              <a:ext uri="{FF2B5EF4-FFF2-40B4-BE49-F238E27FC236}">
                <a16:creationId xmlns:a16="http://schemas.microsoft.com/office/drawing/2014/main" id="{44FAB6E8-5B7D-4BB9-AC3F-15F16675CAE3}"/>
              </a:ext>
            </a:extLst>
          </p:cNvPr>
          <p:cNvSpPr txBox="1"/>
          <p:nvPr/>
        </p:nvSpPr>
        <p:spPr>
          <a:xfrm>
            <a:off x="306845" y="2848570"/>
            <a:ext cx="1255587" cy="682621"/>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a:solidFill>
                  <a:schemeClr val="dk1"/>
                </a:solidFill>
                <a:latin typeface="Calibri"/>
                <a:cs typeface="Calibri"/>
                <a:sym typeface="Calibri"/>
              </a:rPr>
              <a:t>logout</a:t>
            </a:r>
            <a:endParaRPr sz="1400" dirty="0"/>
          </a:p>
          <a:p>
            <a:endParaRPr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661554" y="0"/>
            <a:ext cx="10515600" cy="1325563"/>
          </a:xfrm>
        </p:spPr>
        <p:txBody>
          <a:bodyPr>
            <a:normAutofit/>
          </a:bodyPr>
          <a:lstStyle/>
          <a:p>
            <a:r>
              <a:rPr lang="it-IT" dirty="0">
                <a:latin typeface="+mn-lt"/>
              </a:rPr>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661554" y="1090862"/>
            <a:ext cx="10868892"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661554" y="6301812"/>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51188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364"/>
            <a:ext cx="10515600" cy="1325563"/>
          </a:xfrm>
        </p:spPr>
        <p:txBody>
          <a:bodyPr/>
          <a:lstStyle/>
          <a:p>
            <a:pPr algn="ctr"/>
            <a:r>
              <a:rPr lang="en-GB" dirty="0" err="1">
                <a:latin typeface="+mn-lt"/>
              </a:rPr>
              <a:t>Progettazione</a:t>
            </a:r>
            <a:r>
              <a:rPr lang="en-GB" dirty="0">
                <a:latin typeface="+mn-lt"/>
              </a:rPr>
              <a:t> del database</a:t>
            </a:r>
          </a:p>
        </p:txBody>
      </p:sp>
      <p:sp>
        <p:nvSpPr>
          <p:cNvPr id="4" name="Rectangle 3"/>
          <p:cNvSpPr/>
          <p:nvPr/>
        </p:nvSpPr>
        <p:spPr>
          <a:xfrm>
            <a:off x="2620704" y="3535759"/>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prstClr val="black"/>
                </a:solidFill>
                <a:latin typeface="Calibri" panose="020F0502020204030204"/>
              </a:rPr>
              <a:t>Category</a:t>
            </a:r>
          </a:p>
        </p:txBody>
      </p:sp>
      <p:cxnSp>
        <p:nvCxnSpPr>
          <p:cNvPr id="7" name="Elbow Connector 6"/>
          <p:cNvCxnSpPr>
            <a:stCxn id="4" idx="3"/>
            <a:endCxn id="16" idx="2"/>
          </p:cNvCxnSpPr>
          <p:nvPr/>
        </p:nvCxnSpPr>
        <p:spPr>
          <a:xfrm flipV="1">
            <a:off x="4228123" y="3205429"/>
            <a:ext cx="2807124" cy="6239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3424415" y="2947951"/>
            <a:ext cx="3313231" cy="5878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74526" y="4142121"/>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15" name="TextBox 14"/>
          <p:cNvSpPr txBox="1"/>
          <p:nvPr/>
        </p:nvSpPr>
        <p:spPr>
          <a:xfrm>
            <a:off x="5885238" y="3915315"/>
            <a:ext cx="1068754" cy="307777"/>
          </a:xfrm>
          <a:prstGeom prst="rect">
            <a:avLst/>
          </a:prstGeom>
          <a:noFill/>
        </p:spPr>
        <p:txBody>
          <a:bodyPr wrap="none" rtlCol="0">
            <a:spAutoFit/>
          </a:bodyPr>
          <a:lstStyle/>
          <a:p>
            <a:r>
              <a:rPr lang="en-GB" sz="1400" dirty="0">
                <a:solidFill>
                  <a:prstClr val="black"/>
                </a:solidFill>
                <a:latin typeface="Calibri" panose="020F0502020204030204"/>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prstClr val="black"/>
              </a:solidFill>
              <a:latin typeface="Calibri" panose="020F0502020204030204"/>
            </a:endParaRPr>
          </a:p>
        </p:txBody>
      </p:sp>
      <p:sp>
        <p:nvSpPr>
          <p:cNvPr id="21" name="TextBox 20"/>
          <p:cNvSpPr txBox="1"/>
          <p:nvPr/>
        </p:nvSpPr>
        <p:spPr>
          <a:xfrm>
            <a:off x="4371478" y="2615025"/>
            <a:ext cx="721672" cy="307777"/>
          </a:xfrm>
          <a:prstGeom prst="rect">
            <a:avLst/>
          </a:prstGeom>
          <a:noFill/>
        </p:spPr>
        <p:txBody>
          <a:bodyPr wrap="none" rtlCol="0">
            <a:spAutoFit/>
          </a:bodyPr>
          <a:lstStyle/>
          <a:p>
            <a:r>
              <a:rPr lang="en-GB" sz="1400" dirty="0">
                <a:solidFill>
                  <a:prstClr val="black"/>
                </a:solidFill>
                <a:latin typeface="Calibri" panose="020F0502020204030204"/>
              </a:rPr>
              <a:t>child of</a:t>
            </a:r>
          </a:p>
        </p:txBody>
      </p:sp>
      <p:sp>
        <p:nvSpPr>
          <p:cNvPr id="22" name="TextBox 21"/>
          <p:cNvSpPr txBox="1"/>
          <p:nvPr/>
        </p:nvSpPr>
        <p:spPr>
          <a:xfrm>
            <a:off x="3470862" y="2979756"/>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23" name="TextBox 22"/>
          <p:cNvSpPr txBox="1"/>
          <p:nvPr/>
        </p:nvSpPr>
        <p:spPr>
          <a:xfrm>
            <a:off x="7339268" y="2794063"/>
            <a:ext cx="713869" cy="307777"/>
          </a:xfrm>
          <a:prstGeom prst="rect">
            <a:avLst/>
          </a:prstGeom>
          <a:noFill/>
        </p:spPr>
        <p:txBody>
          <a:bodyPr wrap="square" rtlCol="0">
            <a:spAutoFit/>
          </a:bodyPr>
          <a:lstStyle/>
          <a:p>
            <a:r>
              <a:rPr lang="en-GB" sz="1400" dirty="0">
                <a:solidFill>
                  <a:srgbClr val="FF0000"/>
                </a:solidFill>
                <a:latin typeface="Calibri" panose="020F0502020204030204"/>
              </a:rPr>
              <a:t>  </a:t>
            </a:r>
          </a:p>
        </p:txBody>
      </p:sp>
      <p:sp>
        <p:nvSpPr>
          <p:cNvPr id="24" name="TextBox 23"/>
          <p:cNvSpPr txBox="1"/>
          <p:nvPr/>
        </p:nvSpPr>
        <p:spPr>
          <a:xfrm>
            <a:off x="2545197" y="4177608"/>
            <a:ext cx="859531" cy="830997"/>
          </a:xfrm>
          <a:prstGeom prst="rect">
            <a:avLst/>
          </a:prstGeom>
          <a:noFill/>
        </p:spPr>
        <p:txBody>
          <a:bodyPr wrap="none" rtlCol="0">
            <a:spAutoFit/>
          </a:bodyPr>
          <a:lstStyle/>
          <a:p>
            <a:r>
              <a:rPr lang="en-GB" sz="1600" b="1" u="sng" dirty="0">
                <a:solidFill>
                  <a:prstClr val="black"/>
                </a:solidFill>
                <a:latin typeface="Calibri" panose="020F0502020204030204"/>
              </a:rPr>
              <a:t>id</a:t>
            </a:r>
          </a:p>
          <a:p>
            <a:r>
              <a:rPr lang="en-GB" sz="1600" dirty="0">
                <a:solidFill>
                  <a:prstClr val="black"/>
                </a:solidFill>
                <a:latin typeface="Calibri" panose="020F0502020204030204"/>
              </a:rPr>
              <a:t>name</a:t>
            </a:r>
          </a:p>
          <a:p>
            <a:r>
              <a:rPr lang="en-GB" sz="1600" dirty="0">
                <a:solidFill>
                  <a:prstClr val="black"/>
                </a:solidFill>
                <a:latin typeface="Calibri" panose="020F0502020204030204"/>
              </a:rPr>
              <a:t>position</a:t>
            </a:r>
          </a:p>
        </p:txBody>
      </p:sp>
      <p:sp>
        <p:nvSpPr>
          <p:cNvPr id="13" name="TextBox 12"/>
          <p:cNvSpPr txBox="1"/>
          <p:nvPr/>
        </p:nvSpPr>
        <p:spPr>
          <a:xfrm>
            <a:off x="7144171" y="2411441"/>
            <a:ext cx="809389" cy="338554"/>
          </a:xfrm>
          <a:prstGeom prst="rect">
            <a:avLst/>
          </a:prstGeom>
          <a:noFill/>
        </p:spPr>
        <p:txBody>
          <a:bodyPr wrap="none" rtlCol="0">
            <a:spAutoFit/>
          </a:bodyPr>
          <a:lstStyle/>
          <a:p>
            <a:r>
              <a:rPr lang="en-GB" sz="1600" dirty="0" err="1">
                <a:solidFill>
                  <a:prstClr val="black"/>
                </a:solidFill>
                <a:latin typeface="Calibri" panose="020F0502020204030204"/>
              </a:rPr>
              <a:t>subcats</a:t>
            </a:r>
            <a:endParaRPr lang="en-GB" sz="1600" dirty="0">
              <a:solidFill>
                <a:prstClr val="black"/>
              </a:solidFill>
              <a:latin typeface="Calibri" panose="020F0502020204030204"/>
            </a:endParaRPr>
          </a:p>
        </p:txBody>
      </p:sp>
      <p:sp>
        <p:nvSpPr>
          <p:cNvPr id="3" name="TextBox 2"/>
          <p:cNvSpPr txBox="1"/>
          <p:nvPr/>
        </p:nvSpPr>
        <p:spPr>
          <a:xfrm>
            <a:off x="4643134" y="5823447"/>
            <a:ext cx="2905732" cy="461665"/>
          </a:xfrm>
          <a:prstGeom prst="rect">
            <a:avLst/>
          </a:prstGeom>
          <a:noFill/>
        </p:spPr>
        <p:txBody>
          <a:bodyPr wrap="none" rtlCol="0">
            <a:spAutoFit/>
          </a:bodyPr>
          <a:lstStyle/>
          <a:p>
            <a:r>
              <a:rPr lang="en-GB" sz="2400" dirty="0">
                <a:solidFill>
                  <a:prstClr val="black"/>
                </a:solidFill>
                <a:latin typeface="Calibri" panose="020F0502020204030204"/>
              </a:rPr>
              <a:t>Caso di </a:t>
            </a:r>
            <a:r>
              <a:rPr lang="en-GB" sz="2400" dirty="0" err="1">
                <a:solidFill>
                  <a:prstClr val="black"/>
                </a:solidFill>
                <a:latin typeface="Calibri" panose="020F0502020204030204"/>
              </a:rPr>
              <a:t>relazione</a:t>
            </a:r>
            <a:r>
              <a:rPr lang="en-GB" sz="2400" dirty="0">
                <a:solidFill>
                  <a:prstClr val="black"/>
                </a:solidFill>
                <a:latin typeface="Calibri" panose="020F0502020204030204"/>
              </a:rPr>
              <a:t> N:M</a:t>
            </a:r>
            <a:endParaRPr lang="en-GB" sz="2400" dirty="0">
              <a:solidFill>
                <a:srgbClr val="FF0000"/>
              </a:solidFill>
              <a:latin typeface="Calibri" panose="020F0502020204030204"/>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204609"/>
            <a:ext cx="1068300" cy="5149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s-419" sz="1600" b="1" u="sng" dirty="0">
                <a:solidFill>
                  <a:schemeClr val="dk1"/>
                </a:solidFill>
                <a:latin typeface="Calibri"/>
                <a:cs typeface="Calibri"/>
                <a:sym typeface="Calibri"/>
              </a:rPr>
              <a:t>id</a:t>
            </a:r>
            <a:endParaRPr sz="1600" b="1" u="sng" dirty="0"/>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b="0" i="0" u="none" strike="noStrike" cap="none" dirty="0">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name</a:t>
            </a:r>
            <a:endParaRPr sz="16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dirty="0">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it-IT" sz="2400" dirty="0"/>
              <a:t>CREATE TABLE `</a:t>
            </a:r>
            <a:r>
              <a:rPr lang="it-IT" sz="2400" b="1" dirty="0"/>
              <a:t>user</a:t>
            </a:r>
            <a:r>
              <a:rPr lang="it-IT" sz="2400" dirty="0"/>
              <a:t>` (  </a:t>
            </a:r>
          </a:p>
          <a:p>
            <a:pPr marL="0" indent="0">
              <a:buNone/>
            </a:pPr>
            <a:r>
              <a:rPr lang="it-IT" sz="2400" dirty="0"/>
              <a:t>	`id` </a:t>
            </a:r>
            <a:r>
              <a:rPr lang="it-IT" sz="2400" dirty="0" err="1"/>
              <a:t>int</a:t>
            </a:r>
            <a:r>
              <a:rPr lang="it-IT" sz="2400" dirty="0"/>
              <a:t> NOT NULL AUTO_INCREMENT,  </a:t>
            </a:r>
          </a:p>
          <a:p>
            <a:pPr marL="0" indent="0">
              <a:buNone/>
            </a:pPr>
            <a:r>
              <a:rPr lang="it-IT" sz="2400" dirty="0"/>
              <a:t>	`username` </a:t>
            </a:r>
            <a:r>
              <a:rPr lang="it-IT" sz="2400" dirty="0" err="1"/>
              <a:t>varchar</a:t>
            </a:r>
            <a:r>
              <a:rPr lang="it-IT" sz="2400" dirty="0"/>
              <a:t>(45) NOT NULL,  </a:t>
            </a:r>
          </a:p>
          <a:p>
            <a:pPr marL="0" indent="0">
              <a:buNone/>
            </a:pPr>
            <a:r>
              <a:rPr lang="it-IT" sz="2400" dirty="0"/>
              <a:t>	`password` </a:t>
            </a:r>
            <a:r>
              <a:rPr lang="it-IT" sz="2400" dirty="0" err="1"/>
              <a:t>varchar</a:t>
            </a:r>
            <a:r>
              <a:rPr lang="it-IT" sz="2400" dirty="0"/>
              <a:t>(45) NOT NULL,  </a:t>
            </a:r>
          </a:p>
          <a:p>
            <a:pPr marL="0" indent="0">
              <a:buNone/>
            </a:pPr>
            <a:r>
              <a:rPr lang="it-IT" sz="2400" dirty="0"/>
              <a:t>	`name` </a:t>
            </a:r>
            <a:r>
              <a:rPr lang="it-IT" sz="2400" dirty="0" err="1"/>
              <a:t>varchar</a:t>
            </a:r>
            <a:r>
              <a:rPr lang="it-IT" sz="2400" dirty="0"/>
              <a:t>(45) NOT NULL,  </a:t>
            </a:r>
          </a:p>
          <a:p>
            <a:pPr marL="0" indent="0">
              <a:buNone/>
            </a:pPr>
            <a:r>
              <a:rPr lang="it-IT" sz="2400" dirty="0"/>
              <a:t>	`</a:t>
            </a:r>
            <a:r>
              <a:rPr lang="it-IT" sz="2400" dirty="0" err="1"/>
              <a:t>surname</a:t>
            </a:r>
            <a:r>
              <a:rPr lang="it-IT" sz="2400" dirty="0"/>
              <a:t>` </a:t>
            </a:r>
            <a:r>
              <a:rPr lang="it-IT" sz="2400" dirty="0" err="1"/>
              <a:t>varchar</a:t>
            </a:r>
            <a:r>
              <a:rPr lang="it-IT" sz="2400" dirty="0"/>
              <a:t>(45) NOT NULL,  </a:t>
            </a:r>
          </a:p>
          <a:p>
            <a:pPr marL="0" indent="0">
              <a:buNone/>
            </a:pPr>
            <a:r>
              <a:rPr lang="it-IT" sz="2400" dirty="0"/>
              <a:t>	PRIMARY KEY (`id`),  </a:t>
            </a:r>
          </a:p>
          <a:p>
            <a:pPr marL="0" indent="0">
              <a:buNone/>
            </a:pPr>
            <a:r>
              <a:rPr lang="it-IT" sz="2400" dirty="0"/>
              <a:t>	UNIQUE KEY `</a:t>
            </a:r>
            <a:r>
              <a:rPr lang="it-IT" sz="2400" dirty="0" err="1"/>
              <a:t>username_UNIQUE</a:t>
            </a:r>
            <a:r>
              <a:rPr lang="it-IT" sz="2400" dirty="0"/>
              <a:t>` (`username`)</a:t>
            </a:r>
          </a:p>
          <a:p>
            <a:pPr marL="0" indent="0">
              <a:buNone/>
            </a:pPr>
            <a:r>
              <a:rPr lang="it-IT" sz="2400" dirty="0"/>
              <a:t>)</a:t>
            </a:r>
          </a:p>
        </p:txBody>
      </p:sp>
    </p:spTree>
    <p:extLst>
      <p:ext uri="{BB962C8B-B14F-4D97-AF65-F5344CB8AC3E}">
        <p14:creationId xmlns:p14="http://schemas.microsoft.com/office/powerpoint/2010/main" val="94920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sz="2400" dirty="0"/>
              <a:t>CREATE TABLE `</a:t>
            </a:r>
            <a:r>
              <a:rPr lang="en-US" sz="2400" b="1" dirty="0"/>
              <a:t>category</a:t>
            </a:r>
            <a:r>
              <a:rPr lang="en-US" sz="2400" dirty="0"/>
              <a:t>` (  </a:t>
            </a:r>
          </a:p>
          <a:p>
            <a:pPr marL="0" indent="0">
              <a:buNone/>
            </a:pPr>
            <a:r>
              <a:rPr lang="en-US" sz="2400" dirty="0"/>
              <a:t>	`id` int NOT NULL AUTO_INCREMENT,  </a:t>
            </a:r>
          </a:p>
          <a:p>
            <a:pPr marL="0" indent="0">
              <a:buNone/>
            </a:pPr>
            <a:r>
              <a:rPr lang="en-US" sz="2400" dirty="0"/>
              <a:t>	`name` varchar(45) NOT NULL,  </a:t>
            </a:r>
          </a:p>
          <a:p>
            <a:pPr marL="0" indent="0">
              <a:buNone/>
            </a:pPr>
            <a:r>
              <a:rPr lang="en-US" sz="2400" dirty="0"/>
              <a:t>	`position` varchar(45) NOT NULL,  </a:t>
            </a:r>
          </a:p>
          <a:p>
            <a:pPr marL="0" indent="0">
              <a:buNone/>
            </a:pPr>
            <a:r>
              <a:rPr lang="en-US" sz="2400" dirty="0"/>
              <a:t>	PRIMARY KEY (`id`),  </a:t>
            </a:r>
          </a:p>
          <a:p>
            <a:pPr marL="0" indent="0">
              <a:buNone/>
            </a:pPr>
            <a:r>
              <a:rPr lang="en-US" sz="2400" dirty="0"/>
              <a:t>	UNIQUE KEY `</a:t>
            </a:r>
            <a:r>
              <a:rPr lang="en-US" sz="2400" dirty="0" err="1"/>
              <a:t>name_UNIQUE</a:t>
            </a:r>
            <a:r>
              <a:rPr lang="en-US" sz="2400" dirty="0"/>
              <a:t>` (`name`)</a:t>
            </a:r>
          </a:p>
          <a:p>
            <a:pPr marL="0" indent="0">
              <a:buNone/>
            </a:pPr>
            <a:r>
              <a:rPr lang="en-US" sz="2400" dirty="0"/>
              <a:t>)</a:t>
            </a:r>
            <a:endParaRPr lang="it-IT" sz="2400" dirty="0"/>
          </a:p>
        </p:txBody>
      </p:sp>
    </p:spTree>
    <p:extLst>
      <p:ext uri="{BB962C8B-B14F-4D97-AF65-F5344CB8AC3E}">
        <p14:creationId xmlns:p14="http://schemas.microsoft.com/office/powerpoint/2010/main" val="26356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latin typeface="+mn-lt"/>
              </a:rPr>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a:xfrm>
            <a:off x="838200" y="1825625"/>
            <a:ext cx="10515600" cy="4351338"/>
          </a:xfrm>
        </p:spPr>
        <p:txBody>
          <a:bodyPr>
            <a:normAutofit/>
          </a:bodyPr>
          <a:lstStyle/>
          <a:p>
            <a:pPr marL="0" indent="0">
              <a:buNone/>
            </a:pPr>
            <a:r>
              <a:rPr lang="en-US" sz="2400" dirty="0"/>
              <a:t>CREATE TABLE `</a:t>
            </a:r>
            <a:r>
              <a:rPr lang="en-US" sz="2400" b="1" dirty="0" err="1"/>
              <a:t>subcats</a:t>
            </a:r>
            <a:r>
              <a:rPr lang="en-US" sz="2400" dirty="0"/>
              <a:t>` (  </a:t>
            </a:r>
          </a:p>
          <a:p>
            <a:pPr marL="0" indent="0">
              <a:buNone/>
            </a:pPr>
            <a:r>
              <a:rPr lang="en-US" sz="2400" dirty="0"/>
              <a:t>	`father` int NOT NULL,  </a:t>
            </a:r>
          </a:p>
          <a:p>
            <a:pPr marL="0" indent="0">
              <a:buNone/>
            </a:pPr>
            <a:r>
              <a:rPr lang="en-US" sz="2400" dirty="0"/>
              <a:t>	`child` int NOT NULL,  </a:t>
            </a:r>
          </a:p>
          <a:p>
            <a:pPr marL="0" indent="0">
              <a:buNone/>
            </a:pPr>
            <a:r>
              <a:rPr lang="en-US" sz="2400" dirty="0"/>
              <a:t>	PRIMARY KEY (`</a:t>
            </a:r>
            <a:r>
              <a:rPr lang="en-US" sz="2400" dirty="0" err="1"/>
              <a:t>father`,`child</a:t>
            </a:r>
            <a:r>
              <a:rPr lang="en-US" sz="2400" dirty="0"/>
              <a:t>`),  </a:t>
            </a:r>
          </a:p>
          <a:p>
            <a:pPr marL="0" indent="0">
              <a:buNone/>
            </a:pPr>
            <a:r>
              <a:rPr lang="en-US" sz="2400" dirty="0"/>
              <a:t>	KEY `</a:t>
            </a:r>
            <a:r>
              <a:rPr lang="en-US" sz="2400" dirty="0" err="1"/>
              <a:t>childtocategory_idx</a:t>
            </a:r>
            <a:r>
              <a:rPr lang="en-US" sz="2400" dirty="0"/>
              <a:t>` (`child`),  </a:t>
            </a:r>
          </a:p>
          <a:p>
            <a:pPr marL="0" indent="0">
              <a:buNone/>
            </a:pPr>
            <a:r>
              <a:rPr lang="en-US" sz="2400" dirty="0"/>
              <a:t>	CONSTRAINT `</a:t>
            </a:r>
            <a:r>
              <a:rPr lang="en-US" sz="2400" dirty="0" err="1"/>
              <a:t>childtocategory</a:t>
            </a:r>
            <a:r>
              <a:rPr lang="en-US" sz="2400" dirty="0"/>
              <a:t>` FOREIGN KEY (`child`) REFERENCES 	`category` (`id`),  </a:t>
            </a:r>
          </a:p>
          <a:p>
            <a:pPr marL="0" indent="0">
              <a:buNone/>
            </a:pPr>
            <a:r>
              <a:rPr lang="en-US" sz="2400" dirty="0"/>
              <a:t>	CONSTRAINT `</a:t>
            </a:r>
            <a:r>
              <a:rPr lang="en-US" sz="2400" dirty="0" err="1"/>
              <a:t>fathertocategory</a:t>
            </a:r>
            <a:r>
              <a:rPr lang="en-US" sz="2400" dirty="0"/>
              <a:t>` FOREIGN KEY (`father`) REFERENCES 	`category` (`id`)</a:t>
            </a:r>
          </a:p>
          <a:p>
            <a:pPr marL="0" indent="0">
              <a:buNone/>
            </a:pPr>
            <a:r>
              <a:rPr lang="en-US" sz="2400" dirty="0"/>
              <a:t>)</a:t>
            </a:r>
            <a:endParaRPr lang="it-IT" sz="2400" dirty="0"/>
          </a:p>
        </p:txBody>
      </p:sp>
    </p:spTree>
    <p:extLst>
      <p:ext uri="{BB962C8B-B14F-4D97-AF65-F5344CB8AC3E}">
        <p14:creationId xmlns:p14="http://schemas.microsoft.com/office/powerpoint/2010/main" val="28449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latin typeface="+mn-lt"/>
              </a:rPr>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una</a:t>
            </a:r>
            <a:r>
              <a:rPr lang="it-IT" sz="2000" dirty="0">
                <a:solidFill>
                  <a:srgbClr val="00B050"/>
                </a:solidFill>
              </a:rPr>
              <a:t>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432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a:xfrm>
            <a:off x="838200" y="268873"/>
            <a:ext cx="10515600" cy="1325563"/>
          </a:xfrm>
        </p:spPr>
        <p:txBody>
          <a:bodyPr/>
          <a:lstStyle/>
          <a:p>
            <a:r>
              <a:rPr lang="it-IT" dirty="0">
                <a:latin typeface="+mn-lt"/>
              </a:rPr>
              <a:t>Versione con </a:t>
            </a:r>
            <a:r>
              <a:rPr lang="it-IT" dirty="0" err="1">
                <a:latin typeface="+mn-lt"/>
              </a:rPr>
              <a:t>Javascript</a:t>
            </a:r>
            <a:endParaRPr lang="it-IT" dirty="0">
              <a:latin typeface="+mn-lt"/>
            </a:endParaRPr>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2046</Words>
  <Application>Microsoft Office PowerPoint</Application>
  <PresentationFormat>Widescreen</PresentationFormat>
  <Paragraphs>337</Paragraphs>
  <Slides>22</Slides>
  <Notes>8</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22</vt:i4>
      </vt:variant>
    </vt:vector>
  </HeadingPairs>
  <TitlesOfParts>
    <vt:vector size="28" baseType="lpstr">
      <vt:lpstr>Arial</vt:lpstr>
      <vt:lpstr>Calibri</vt:lpstr>
      <vt:lpstr>Calibri Light</vt:lpstr>
      <vt:lpstr>Wingdings</vt:lpstr>
      <vt:lpstr>Tema di Office</vt:lpstr>
      <vt:lpstr>1_Office Theme</vt:lpstr>
      <vt:lpstr>Tecnologie Informatiche per il Web  AA. 2020/21</vt:lpstr>
      <vt:lpstr>Catalogazione di immagini  – Versione RIA</vt:lpstr>
      <vt:lpstr>Analisi dei dati</vt:lpstr>
      <vt:lpstr>Progettazione del database</vt:lpstr>
      <vt:lpstr>Schema database locale</vt:lpstr>
      <vt:lpstr>Schema database locale</vt:lpstr>
      <vt:lpstr>Schema database locale</vt:lpstr>
      <vt:lpstr>Analisi dei requisiti dell’applicazione</vt:lpstr>
      <vt:lpstr>Versione con Javascript</vt:lpstr>
      <vt:lpstr>Completamento delle specifiche</vt:lpstr>
      <vt:lpstr>Progettazione dell’applicazione</vt:lpstr>
      <vt:lpstr>Progettazione dell’applicazione</vt:lpstr>
      <vt:lpstr>Eventi &amp; Azioni</vt:lpstr>
      <vt:lpstr>Controller &amp; Event Handler</vt:lpstr>
      <vt:lpstr>Componenti lato server</vt:lpstr>
      <vt:lpstr>Componenti lato client</vt:lpstr>
      <vt:lpstr>Evento: Login</vt:lpstr>
      <vt:lpstr>Evento: Caricamento Home page </vt:lpstr>
      <vt:lpstr>Evento: Creazione categoria</vt:lpstr>
      <vt:lpstr>Evento: Drag &amp; Drop</vt:lpstr>
      <vt:lpstr>Evento: Spostamento categoria</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Zheng Maria</dc:creator>
  <cp:lastModifiedBy>Zheng Maria</cp:lastModifiedBy>
  <cp:revision>12</cp:revision>
  <dcterms:created xsi:type="dcterms:W3CDTF">2021-08-19T11:28:40Z</dcterms:created>
  <dcterms:modified xsi:type="dcterms:W3CDTF">2021-09-02T14:40:58Z</dcterms:modified>
</cp:coreProperties>
</file>