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24"/>
  </p:notesMasterIdLst>
  <p:sldIdLst>
    <p:sldId id="256" r:id="rId4"/>
    <p:sldId id="257" r:id="rId5"/>
    <p:sldId id="267" r:id="rId6"/>
    <p:sldId id="276" r:id="rId7"/>
    <p:sldId id="258" r:id="rId8"/>
    <p:sldId id="269" r:id="rId9"/>
    <p:sldId id="271" r:id="rId10"/>
    <p:sldId id="277" r:id="rId11"/>
    <p:sldId id="272" r:id="rId12"/>
    <p:sldId id="260" r:id="rId13"/>
    <p:sldId id="292" r:id="rId14"/>
    <p:sldId id="285" r:id="rId15"/>
    <p:sldId id="284" r:id="rId16"/>
    <p:sldId id="275" r:id="rId17"/>
    <p:sldId id="268" r:id="rId18"/>
    <p:sldId id="286" r:id="rId19"/>
    <p:sldId id="288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2065" autoAdjust="0"/>
  </p:normalViewPr>
  <p:slideViewPr>
    <p:cSldViewPr snapToGrid="0">
      <p:cViewPr>
        <p:scale>
          <a:sx n="70" d="100"/>
          <a:sy n="70" d="100"/>
        </p:scale>
        <p:origin x="81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5980-0A08-465C-A79C-E86D134FAF9A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199B7-0EEA-4AEE-833A-AB943A764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5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e28bffb8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0e28bffb8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79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375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52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138c9699d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7138c9699d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0DD10-AD1A-4258-97E5-6135ED11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BB00E1-27A9-49EE-9F8D-15955CF2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9D8EA7-8E67-4724-9A06-75A1EEF2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434541-CA6E-4174-8567-5B84939C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A6625B-35FE-481B-8BE4-60F2315F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0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A18A5-7D8C-4982-8DBB-54E1AC50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E4BBDC-3454-4E23-A15F-CB1C4B9E2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6B00D-8F4C-4E9D-B841-F0EBF0D2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8259B7-E9F4-4CCC-8349-8F2A7DBB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38D7E4-82A1-4F81-B6CD-40AE3344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57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5303B6-68FC-47A5-A4BC-4A22C041D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28C951-82DA-4B7A-B02A-4215C6C3F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A82B1-F0FA-4DCE-A52D-78E94134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33E9B8-4CF8-4942-A264-14C0E0B8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57D07F-5348-4AAA-9BE3-3EC6A49D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88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48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0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78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40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08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71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182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7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1D4D2-104C-4962-9953-DAC984D7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26800A-0EC4-41D5-835A-09C3B7D5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12FE0-F7AE-4873-A5C9-55365952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9C8BAF-0333-46CE-9CA5-C48BA0D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BFE475-A56F-4852-9A3A-6F9CB8B6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74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0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25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35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40900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24500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762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786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3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75353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2831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57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1C884-C5D0-4DAF-9731-81BE8F84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E80542-0425-4A5E-B0E3-C049F143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7D7DCF-BAEC-476D-A188-9850DA46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225C2D-5D7F-40CD-8A71-5E1BA3DA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163366-62DA-4475-85C3-A6CC852E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467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75719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158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793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0375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868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2F5FD-E91A-4983-A2AF-B9D5473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A07F4-39EE-413E-9179-EF2046D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7A5232-96D7-489C-89B5-403FEF878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D04907-169A-4C9F-8D86-0B3DC8DA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899F31-DA23-4523-987A-0DBC33A1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A9E497-6DB0-41DB-B0FF-C062B764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8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2745F-91B3-49E6-A7DC-85C1ABAD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31C15D-27D4-42DD-85B1-A87AC11A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6D9107-4CF1-4D46-B77F-CC5A40FC9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4321B7-FC9F-4272-8C0E-DD0FA45F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6B63B9-FD27-4884-8644-CD781FCAF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38D3D5-A8F0-4C80-9890-28490804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21B4571-D66F-4484-9B9B-68535F41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EC5194-F8B7-4254-A656-6A90FF29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79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5F058-FD34-417C-ACFF-3FD5DAEE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0F935F-6A82-4215-BB50-3FDFF0F0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71BFE6-8117-4244-93A9-F8423C90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36C8CA-6463-4599-AC6E-521C92F0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73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E96708B-5930-4BD1-B631-A6A885EA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01EF3B-D950-42DC-A024-266EEE22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6EA256-1255-4F25-ADAE-4F392333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09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36771-3119-4D9B-B8DC-17056365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BC7C-1286-4AAA-89AF-FF87E283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8DAA07-BA4C-4464-BBEB-8156555DC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FA38BE-7B89-4B73-BB8F-F75AD8D0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8543DA-4E55-496E-8F73-99036E01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59A79-7740-4E8A-8D51-A957780A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5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A09D5-BF44-4EE1-B2CC-D2933BDF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2EF94A-1D98-4E96-ABC3-62AE43ADA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3F6227-73C9-439B-B2E4-6E0C011A6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F79124-4C0F-43B7-BE90-AE35A475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133FDD-8746-48FB-8425-D8403ED8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A8F542-DDFF-4156-AB01-973ABBEF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93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64A0F8-BCF9-4F3D-A3E0-FACA2BBD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BF982B-5ED5-474C-9EDD-B655599F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951881-9470-4DA6-B781-5D9018056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D452-AC6C-4F76-AAC2-D7F0BCF6D03B}" type="datetimeFigureOut">
              <a:rPr lang="it-IT" smtClean="0"/>
              <a:t>01/09/2021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A26F36-3166-4F01-8B6B-82C92E688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397804-57A2-470F-A459-149D6590A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36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7299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FCB77A5-9E96-45C2-9637-8D4C2FF2A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503" y="1467428"/>
            <a:ext cx="10844463" cy="2387600"/>
          </a:xfrm>
        </p:spPr>
        <p:txBody>
          <a:bodyPr/>
          <a:lstStyle/>
          <a:p>
            <a:r>
              <a:rPr lang="it-IT" b="1" dirty="0"/>
              <a:t>Tecnologie Informatiche per il Web</a:t>
            </a:r>
            <a:br>
              <a:rPr lang="it-IT" dirty="0"/>
            </a:br>
            <a:r>
              <a:rPr lang="it-IT" dirty="0"/>
              <a:t> </a:t>
            </a:r>
            <a:r>
              <a:rPr lang="it-IT" sz="3200" dirty="0"/>
              <a:t>AA. 2020/21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101101A-F2BF-427B-91DF-F4729F2E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734" y="4347874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/>
              <a:t>Docente: Piero Fraternali</a:t>
            </a:r>
          </a:p>
          <a:p>
            <a:pPr>
              <a:lnSpc>
                <a:spcPct val="100000"/>
              </a:lnSpc>
            </a:pPr>
            <a:endParaRPr lang="it-IT" sz="800" dirty="0"/>
          </a:p>
          <a:p>
            <a:r>
              <a:rPr lang="it-IT" dirty="0"/>
              <a:t>Studente: Zheng Maria Yu</a:t>
            </a:r>
          </a:p>
        </p:txBody>
      </p:sp>
    </p:spTree>
    <p:extLst>
      <p:ext uri="{BB962C8B-B14F-4D97-AF65-F5344CB8AC3E}">
        <p14:creationId xmlns:p14="http://schemas.microsoft.com/office/powerpoint/2010/main" val="236148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7D813-4A39-4AA9-992F-632FE8BE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Completamento delle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E45FC6-B724-4116-BDFB-097E35E3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Si effettua il login nella </a:t>
            </a:r>
            <a:r>
              <a:rPr lang="it-IT" dirty="0">
                <a:solidFill>
                  <a:srgbClr val="FF0000"/>
                </a:solidFill>
              </a:rPr>
              <a:t>pagina di default </a:t>
            </a:r>
            <a:r>
              <a:rPr lang="it-IT" dirty="0"/>
              <a:t>tramite una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form</a:t>
            </a:r>
            <a:r>
              <a:rPr lang="it-IT" dirty="0"/>
              <a:t>.</a:t>
            </a:r>
          </a:p>
          <a:p>
            <a:pPr>
              <a:buFontTx/>
              <a:buChar char="-"/>
            </a:pPr>
            <a:r>
              <a:rPr lang="it-IT" dirty="0"/>
              <a:t>Le categorie non possono avere nomi nulli.</a:t>
            </a:r>
          </a:p>
          <a:p>
            <a:pPr>
              <a:buFontTx/>
              <a:buChar char="-"/>
            </a:pPr>
            <a:r>
              <a:rPr lang="it-IT" dirty="0"/>
              <a:t>Non è possibile spostare una categoria in una delle sue sottocategorie.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247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97BDE-E0AA-4B16-87DA-741BB1E8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3344"/>
            <a:ext cx="10515600" cy="980027"/>
          </a:xfrm>
        </p:spPr>
        <p:txBody>
          <a:bodyPr/>
          <a:lstStyle/>
          <a:p>
            <a:pPr algn="ctr"/>
            <a:r>
              <a:rPr lang="it-IT" dirty="0">
                <a:latin typeface="+mn-lt"/>
              </a:rPr>
              <a:t>Tabella di requisiti dell’applicazione</a:t>
            </a:r>
          </a:p>
        </p:txBody>
      </p:sp>
      <p:graphicFrame>
        <p:nvGraphicFramePr>
          <p:cNvPr id="5" name="Google Shape;198;p25">
            <a:extLst>
              <a:ext uri="{FF2B5EF4-FFF2-40B4-BE49-F238E27FC236}">
                <a16:creationId xmlns:a16="http://schemas.microsoft.com/office/drawing/2014/main" id="{24702E23-7F7A-4900-8786-43A1498D0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195699"/>
              </p:ext>
            </p:extLst>
          </p:nvPr>
        </p:nvGraphicFramePr>
        <p:xfrm>
          <a:off x="1221919" y="1912982"/>
          <a:ext cx="9748159" cy="39326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3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Viste</a:t>
                      </a:r>
                      <a:r>
                        <a:rPr lang="en-US" sz="1800" u="none" strike="noStrike" cap="none" dirty="0"/>
                        <a:t> (</a:t>
                      </a:r>
                      <a:r>
                        <a:rPr lang="en-US" sz="1800" u="none" strike="noStrike" cap="none" dirty="0" err="1"/>
                        <a:t>Pagine</a:t>
                      </a:r>
                      <a:r>
                        <a:rPr lang="en-US" sz="1800" u="none" strike="noStrike" cap="none" dirty="0"/>
                        <a:t>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Componenti</a:t>
                      </a:r>
                      <a:r>
                        <a:rPr lang="en-US" sz="1800" dirty="0"/>
                        <a:t>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Eventi</a:t>
                      </a:r>
                      <a:r>
                        <a:rPr lang="en-US" sz="1800" dirty="0"/>
                        <a:t>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Azioni</a:t>
                      </a:r>
                      <a:r>
                        <a:rPr lang="en-US" sz="1800" dirty="0"/>
                        <a:t>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62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Login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Form per </a:t>
                      </a:r>
                      <a:r>
                        <a:rPr lang="en-US" sz="1800" dirty="0" err="1"/>
                        <a:t>l’accesso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Inviare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credenziali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Indirizzamento</a:t>
                      </a:r>
                      <a:r>
                        <a:rPr lang="en-US" sz="1800" dirty="0"/>
                        <a:t> al </a:t>
                      </a:r>
                      <a:r>
                        <a:rPr lang="en-US" sz="1800" dirty="0" err="1"/>
                        <a:t>HomePage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6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HomePage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 dirty="0" err="1"/>
                        <a:t>Albero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delle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categorie</a:t>
                      </a:r>
                      <a:endParaRPr lang="en-US" sz="18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 dirty="0" err="1"/>
                        <a:t>Scelta</a:t>
                      </a:r>
                      <a:r>
                        <a:rPr lang="en-US" sz="1800" dirty="0"/>
                        <a:t> di </a:t>
                      </a:r>
                      <a:r>
                        <a:rPr lang="es-419" sz="18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"Sposta"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None/>
                      </a:pPr>
                      <a:r>
                        <a:rPr lang="es-419" sz="18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    (oppure "Sposta qui")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/>
                        <a:t>Form per </a:t>
                      </a:r>
                      <a:r>
                        <a:rPr lang="en-US" sz="1800" dirty="0" err="1"/>
                        <a:t>creazione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categorie</a:t>
                      </a:r>
                      <a:endParaRPr lang="en-US" sz="18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 panose="020F0502020204030204" pitchFamily="34" charset="0"/>
                        <a:buChar char="-"/>
                      </a:pPr>
                      <a:r>
                        <a:rPr lang="en-US" sz="1800" dirty="0" err="1"/>
                        <a:t>Bottone</a:t>
                      </a:r>
                      <a:r>
                        <a:rPr lang="en-US" sz="1800" dirty="0"/>
                        <a:t> per logout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800" dirty="0" err="1"/>
                        <a:t>Spostare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categorie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esistenti</a:t>
                      </a: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800" dirty="0" err="1"/>
                        <a:t>Creare</a:t>
                      </a:r>
                      <a:r>
                        <a:rPr lang="en-US" sz="1800" dirty="0"/>
                        <a:t> una </a:t>
                      </a:r>
                      <a:r>
                        <a:rPr lang="en-US" sz="1800" dirty="0" err="1"/>
                        <a:t>nuova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categoria</a:t>
                      </a: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800" dirty="0"/>
                        <a:t>Logout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it-IT" dirty="0"/>
                        <a:t>Gestione spostamento con </a:t>
                      </a:r>
                      <a:r>
                        <a:rPr lang="it-IT" dirty="0" err="1"/>
                        <a:t>GoToMove</a:t>
                      </a:r>
                      <a:r>
                        <a:rPr lang="it-IT" dirty="0"/>
                        <a:t> / </a:t>
                      </a:r>
                      <a:r>
                        <a:rPr lang="it-IT" dirty="0" err="1"/>
                        <a:t>MoveCategory</a:t>
                      </a:r>
                      <a:endParaRPr lang="it-IT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it-IT" dirty="0"/>
                        <a:t>Gestione creazione categoria a </a:t>
                      </a:r>
                      <a:r>
                        <a:rPr lang="it-IT" dirty="0" err="1"/>
                        <a:t>CreateCategory</a:t>
                      </a:r>
                      <a:endParaRPr lang="it-IT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it-IT" dirty="0"/>
                        <a:t>Indirizzamento alla pagina di login (Logout)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7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Progettazione dell’applicazione</a:t>
            </a:r>
            <a:endParaRPr dirty="0"/>
          </a:p>
        </p:txBody>
      </p:sp>
      <p:sp>
        <p:nvSpPr>
          <p:cNvPr id="197" name="Google Shape;197;p33"/>
          <p:cNvSpPr/>
          <p:nvPr/>
        </p:nvSpPr>
        <p:spPr>
          <a:xfrm>
            <a:off x="431367" y="2156536"/>
            <a:ext cx="3744400" cy="2011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623259" y="2663437"/>
            <a:ext cx="2448400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20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8704385" y="4770629"/>
            <a:ext cx="2329871" cy="12081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s-419"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2975787" y="2984573"/>
            <a:ext cx="287764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33"/>
          <p:cNvCxnSpPr>
            <a:cxnSpLocks/>
          </p:cNvCxnSpPr>
          <p:nvPr/>
        </p:nvCxnSpPr>
        <p:spPr>
          <a:xfrm flipV="1">
            <a:off x="6343138" y="3113570"/>
            <a:ext cx="2105340" cy="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4" name="Google Shape;204;p33"/>
          <p:cNvSpPr txBox="1"/>
          <p:nvPr/>
        </p:nvSpPr>
        <p:spPr>
          <a:xfrm>
            <a:off x="3246852" y="2739808"/>
            <a:ext cx="1109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0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0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3"/>
          <p:cNvCxnSpPr>
            <a:cxnSpLocks/>
            <a:stCxn id="206" idx="4"/>
            <a:endCxn id="197" idx="2"/>
          </p:cNvCxnSpPr>
          <p:nvPr/>
        </p:nvCxnSpPr>
        <p:spPr>
          <a:xfrm rot="5400000">
            <a:off x="3283171" y="2601081"/>
            <a:ext cx="587452" cy="2546659"/>
          </a:xfrm>
          <a:prstGeom prst="bentConnector3">
            <a:avLst>
              <a:gd name="adj1" fmla="val 13891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7" name="Google Shape;207;p33"/>
          <p:cNvSpPr txBox="1"/>
          <p:nvPr/>
        </p:nvSpPr>
        <p:spPr>
          <a:xfrm>
            <a:off x="1050815" y="4506494"/>
            <a:ext cx="3869567" cy="72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 e password errate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559833" y="1964315"/>
            <a:ext cx="2844144" cy="4784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username, password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33"/>
          <p:cNvCxnSpPr>
            <a:cxnSpLocks/>
          </p:cNvCxnSpPr>
          <p:nvPr/>
        </p:nvCxnSpPr>
        <p:spPr>
          <a:xfrm flipH="1">
            <a:off x="4282645" y="2442767"/>
            <a:ext cx="359047" cy="6789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3"/>
          <p:cNvSpPr/>
          <p:nvPr/>
        </p:nvSpPr>
        <p:spPr>
          <a:xfrm>
            <a:off x="4559829" y="2774642"/>
            <a:ext cx="1824203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3"/>
          <p:cNvCxnSpPr>
            <a:cxnSpLocks/>
          </p:cNvCxnSpPr>
          <p:nvPr/>
        </p:nvCxnSpPr>
        <p:spPr>
          <a:xfrm flipV="1">
            <a:off x="3246852" y="3121708"/>
            <a:ext cx="1394839" cy="2709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11" name="Google Shape;211;p33"/>
          <p:cNvSpPr/>
          <p:nvPr/>
        </p:nvSpPr>
        <p:spPr>
          <a:xfrm>
            <a:off x="6144202" y="2991402"/>
            <a:ext cx="287638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4708165" y="3292652"/>
            <a:ext cx="284122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6365073" y="3252068"/>
            <a:ext cx="2069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33"/>
          <p:cNvCxnSpPr>
            <a:cxnSpLocks/>
            <a:stCxn id="203" idx="4"/>
            <a:endCxn id="199" idx="0"/>
          </p:cNvCxnSpPr>
          <p:nvPr/>
        </p:nvCxnSpPr>
        <p:spPr>
          <a:xfrm rot="5400000">
            <a:off x="9196837" y="4093817"/>
            <a:ext cx="1349296" cy="432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3" name="Google Shape;203;p33"/>
          <p:cNvSpPr/>
          <p:nvPr/>
        </p:nvSpPr>
        <p:spPr>
          <a:xfrm>
            <a:off x="8352467" y="2766933"/>
            <a:ext cx="3042364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33;p27">
            <a:extLst>
              <a:ext uri="{FF2B5EF4-FFF2-40B4-BE49-F238E27FC236}">
                <a16:creationId xmlns:a16="http://schemas.microsoft.com/office/drawing/2014/main" id="{F0A8E72D-5EF2-4115-AEB9-40791C951680}"/>
              </a:ext>
            </a:extLst>
          </p:cNvPr>
          <p:cNvSpPr/>
          <p:nvPr/>
        </p:nvSpPr>
        <p:spPr>
          <a:xfrm>
            <a:off x="5103688" y="5047549"/>
            <a:ext cx="1625586" cy="847224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400" cap="flat" cmpd="sng">
            <a:solidFill>
              <a:srgbClr val="C05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31;p27">
            <a:extLst>
              <a:ext uri="{FF2B5EF4-FFF2-40B4-BE49-F238E27FC236}">
                <a16:creationId xmlns:a16="http://schemas.microsoft.com/office/drawing/2014/main" id="{E4FB0F1E-5291-4F1A-AC4D-FB7B81A80534}"/>
              </a:ext>
            </a:extLst>
          </p:cNvPr>
          <p:cNvSpPr/>
          <p:nvPr/>
        </p:nvSpPr>
        <p:spPr>
          <a:xfrm>
            <a:off x="8560385" y="5279457"/>
            <a:ext cx="288000" cy="288000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201;p33">
            <a:extLst>
              <a:ext uri="{FF2B5EF4-FFF2-40B4-BE49-F238E27FC236}">
                <a16:creationId xmlns:a16="http://schemas.microsoft.com/office/drawing/2014/main" id="{D985C8FD-82D4-4B86-B40B-9C865E91D86A}"/>
              </a:ext>
            </a:extLst>
          </p:cNvPr>
          <p:cNvCxnSpPr>
            <a:cxnSpLocks/>
          </p:cNvCxnSpPr>
          <p:nvPr/>
        </p:nvCxnSpPr>
        <p:spPr>
          <a:xfrm rot="10800000">
            <a:off x="781236" y="4189852"/>
            <a:ext cx="4377993" cy="1198486"/>
          </a:xfrm>
          <a:prstGeom prst="bentConnector3">
            <a:avLst>
              <a:gd name="adj1" fmla="val 10008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8" name="Google Shape;231;p27">
            <a:extLst>
              <a:ext uri="{FF2B5EF4-FFF2-40B4-BE49-F238E27FC236}">
                <a16:creationId xmlns:a16="http://schemas.microsoft.com/office/drawing/2014/main" id="{4133A70E-3825-4DE8-B501-16E0258E2548}"/>
              </a:ext>
            </a:extLst>
          </p:cNvPr>
          <p:cNvSpPr/>
          <p:nvPr/>
        </p:nvSpPr>
        <p:spPr>
          <a:xfrm>
            <a:off x="5034128" y="5244338"/>
            <a:ext cx="288000" cy="288000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201;p33">
            <a:extLst>
              <a:ext uri="{FF2B5EF4-FFF2-40B4-BE49-F238E27FC236}">
                <a16:creationId xmlns:a16="http://schemas.microsoft.com/office/drawing/2014/main" id="{2F821DE4-0C9A-4978-84D6-D364CF3EC0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7847" y="5423457"/>
            <a:ext cx="1912538" cy="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981200" y="27432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s-419" dirty="0">
                <a:latin typeface="+mn-lt"/>
              </a:rPr>
              <a:t>Progettazione dell’applicazione</a:t>
            </a:r>
            <a:endParaRPr dirty="0">
              <a:latin typeface="+mn-lt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831157" y="1364874"/>
            <a:ext cx="4901745" cy="48516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24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sp>
        <p:nvSpPr>
          <p:cNvPr id="221" name="Google Shape;221;p34"/>
          <p:cNvSpPr/>
          <p:nvPr/>
        </p:nvSpPr>
        <p:spPr>
          <a:xfrm>
            <a:off x="1663377" y="4162492"/>
            <a:ext cx="3018661" cy="15346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Category creation form</a:t>
            </a:r>
            <a:b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[field: name</a:t>
            </a:r>
          </a:p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Selectionfield: father.name]</a:t>
            </a:r>
          </a:p>
        </p:txBody>
      </p:sp>
      <p:cxnSp>
        <p:nvCxnSpPr>
          <p:cNvPr id="223" name="Google Shape;223;p34"/>
          <p:cNvCxnSpPr>
            <a:cxnSpLocks/>
            <a:stCxn id="222" idx="6"/>
          </p:cNvCxnSpPr>
          <p:nvPr/>
        </p:nvCxnSpPr>
        <p:spPr>
          <a:xfrm flipV="1">
            <a:off x="4835183" y="1722519"/>
            <a:ext cx="2953630" cy="54437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5" name="Google Shape;225;p34"/>
          <p:cNvSpPr txBox="1"/>
          <p:nvPr/>
        </p:nvSpPr>
        <p:spPr>
          <a:xfrm>
            <a:off x="4900702" y="1914922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sposta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6598867" y="1133870"/>
            <a:ext cx="1164545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chosen id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4"/>
          <p:cNvCxnSpPr>
            <a:cxnSpLocks/>
          </p:cNvCxnSpPr>
          <p:nvPr/>
        </p:nvCxnSpPr>
        <p:spPr>
          <a:xfrm flipH="1">
            <a:off x="6565482" y="1478914"/>
            <a:ext cx="365350" cy="23262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34"/>
          <p:cNvSpPr/>
          <p:nvPr/>
        </p:nvSpPr>
        <p:spPr>
          <a:xfrm>
            <a:off x="7788813" y="5158775"/>
            <a:ext cx="2910173" cy="62934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CreateCategory</a:t>
            </a:r>
            <a:endParaRPr sz="20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</p:cNvCxnSpPr>
          <p:nvPr/>
        </p:nvCxnSpPr>
        <p:spPr>
          <a:xfrm rot="10800000" flipV="1">
            <a:off x="5710417" y="5612173"/>
            <a:ext cx="2113908" cy="22533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9" name="Google Shape;229;p34"/>
          <p:cNvSpPr/>
          <p:nvPr/>
        </p:nvSpPr>
        <p:spPr>
          <a:xfrm>
            <a:off x="1663377" y="2071363"/>
            <a:ext cx="3023815" cy="10717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[databinding: category]</a:t>
            </a:r>
          </a:p>
          <a:p>
            <a:pPr algn="ctr"/>
            <a:endParaRPr sz="16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36;p34">
            <a:extLst>
              <a:ext uri="{FF2B5EF4-FFF2-40B4-BE49-F238E27FC236}">
                <a16:creationId xmlns:a16="http://schemas.microsoft.com/office/drawing/2014/main" id="{83FBEA26-A7EE-5642-9462-EC0BAAB23D4B}"/>
              </a:ext>
            </a:extLst>
          </p:cNvPr>
          <p:cNvSpPr txBox="1"/>
          <p:nvPr/>
        </p:nvSpPr>
        <p:spPr>
          <a:xfrm>
            <a:off x="6693459" y="4690688"/>
            <a:ext cx="2966017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father id, new category name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>
            <a:extLst>
              <a:ext uri="{FF2B5EF4-FFF2-40B4-BE49-F238E27FC236}">
                <a16:creationId xmlns:a16="http://schemas.microsoft.com/office/drawing/2014/main" id="{82F3A085-FF26-994E-BB3C-12365DFA6906}"/>
              </a:ext>
            </a:extLst>
          </p:cNvPr>
          <p:cNvCxnSpPr>
            <a:cxnSpLocks/>
          </p:cNvCxnSpPr>
          <p:nvPr/>
        </p:nvCxnSpPr>
        <p:spPr>
          <a:xfrm flipH="1">
            <a:off x="6474920" y="5054347"/>
            <a:ext cx="350972" cy="2906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225;p34">
            <a:extLst>
              <a:ext uri="{FF2B5EF4-FFF2-40B4-BE49-F238E27FC236}">
                <a16:creationId xmlns:a16="http://schemas.microsoft.com/office/drawing/2014/main" id="{C681530A-916D-214C-82FD-7B6EA1F3667C}"/>
              </a:ext>
            </a:extLst>
          </p:cNvPr>
          <p:cNvSpPr txBox="1"/>
          <p:nvPr/>
        </p:nvSpPr>
        <p:spPr>
          <a:xfrm>
            <a:off x="4666898" y="2951072"/>
            <a:ext cx="1299807" cy="32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sposta qui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223;p34">
            <a:extLst>
              <a:ext uri="{FF2B5EF4-FFF2-40B4-BE49-F238E27FC236}">
                <a16:creationId xmlns:a16="http://schemas.microsoft.com/office/drawing/2014/main" id="{00AFFB21-AE2E-B94C-8070-08746EDD9508}"/>
              </a:ext>
            </a:extLst>
          </p:cNvPr>
          <p:cNvCxnSpPr>
            <a:cxnSpLocks/>
            <a:endCxn id="69" idx="5"/>
          </p:cNvCxnSpPr>
          <p:nvPr/>
        </p:nvCxnSpPr>
        <p:spPr>
          <a:xfrm>
            <a:off x="4826038" y="2876266"/>
            <a:ext cx="3424253" cy="104536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7" name="Google Shape;224;p34">
            <a:extLst>
              <a:ext uri="{FF2B5EF4-FFF2-40B4-BE49-F238E27FC236}">
                <a16:creationId xmlns:a16="http://schemas.microsoft.com/office/drawing/2014/main" id="{73BD0322-7F20-CF44-80D1-15580038E895}"/>
              </a:ext>
            </a:extLst>
          </p:cNvPr>
          <p:cNvSpPr/>
          <p:nvPr/>
        </p:nvSpPr>
        <p:spPr>
          <a:xfrm>
            <a:off x="7695451" y="1495527"/>
            <a:ext cx="1880745" cy="58816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GoToMove</a:t>
            </a:r>
            <a:endParaRPr sz="20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28;p34">
            <a:extLst>
              <a:ext uri="{FF2B5EF4-FFF2-40B4-BE49-F238E27FC236}">
                <a16:creationId xmlns:a16="http://schemas.microsoft.com/office/drawing/2014/main" id="{6D1409E8-D217-184B-B700-E6039A873B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2114" y="1898416"/>
            <a:ext cx="1976878" cy="679729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7" name="Google Shape;225;p34">
            <a:extLst>
              <a:ext uri="{FF2B5EF4-FFF2-40B4-BE49-F238E27FC236}">
                <a16:creationId xmlns:a16="http://schemas.microsoft.com/office/drawing/2014/main" id="{CE797C09-784C-BE47-805B-B7FAA9E47176}"/>
              </a:ext>
            </a:extLst>
          </p:cNvPr>
          <p:cNvSpPr txBox="1"/>
          <p:nvPr/>
        </p:nvSpPr>
        <p:spPr>
          <a:xfrm>
            <a:off x="4900702" y="4594234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223;p34">
            <a:extLst>
              <a:ext uri="{FF2B5EF4-FFF2-40B4-BE49-F238E27FC236}">
                <a16:creationId xmlns:a16="http://schemas.microsoft.com/office/drawing/2014/main" id="{FDB34E92-FD11-BD4E-BD6E-FCC7850ED41B}"/>
              </a:ext>
            </a:extLst>
          </p:cNvPr>
          <p:cNvCxnSpPr>
            <a:cxnSpLocks/>
          </p:cNvCxnSpPr>
          <p:nvPr/>
        </p:nvCxnSpPr>
        <p:spPr>
          <a:xfrm>
            <a:off x="4788153" y="4938880"/>
            <a:ext cx="3130730" cy="42359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9" name="Google Shape;224;p34">
            <a:extLst>
              <a:ext uri="{FF2B5EF4-FFF2-40B4-BE49-F238E27FC236}">
                <a16:creationId xmlns:a16="http://schemas.microsoft.com/office/drawing/2014/main" id="{5B0B1FE7-6B74-C34A-B24D-479D2385FBD2}"/>
              </a:ext>
            </a:extLst>
          </p:cNvPr>
          <p:cNvSpPr/>
          <p:nvPr/>
        </p:nvSpPr>
        <p:spPr>
          <a:xfrm>
            <a:off x="8176467" y="3626338"/>
            <a:ext cx="2439360" cy="590591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MoveCategory</a:t>
            </a:r>
            <a:endParaRPr sz="20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28;p34">
            <a:extLst>
              <a:ext uri="{FF2B5EF4-FFF2-40B4-BE49-F238E27FC236}">
                <a16:creationId xmlns:a16="http://schemas.microsoft.com/office/drawing/2014/main" id="{13DBF49F-A35A-BC47-90B7-AE2E9BC969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2903" y="4103893"/>
            <a:ext cx="2443565" cy="20374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1" name="Google Shape;227;p34">
            <a:extLst>
              <a:ext uri="{FF2B5EF4-FFF2-40B4-BE49-F238E27FC236}">
                <a16:creationId xmlns:a16="http://schemas.microsoft.com/office/drawing/2014/main" id="{7FAF2E8D-30D0-F340-BAFE-FEA3728DB360}"/>
              </a:ext>
            </a:extLst>
          </p:cNvPr>
          <p:cNvCxnSpPr>
            <a:cxnSpLocks/>
          </p:cNvCxnSpPr>
          <p:nvPr/>
        </p:nvCxnSpPr>
        <p:spPr>
          <a:xfrm flipH="1">
            <a:off x="6538164" y="3442691"/>
            <a:ext cx="599348" cy="45369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226;p34">
            <a:extLst>
              <a:ext uri="{FF2B5EF4-FFF2-40B4-BE49-F238E27FC236}">
                <a16:creationId xmlns:a16="http://schemas.microsoft.com/office/drawing/2014/main" id="{5EDCFD85-990D-D040-B2E6-FA2BC9B11D01}"/>
              </a:ext>
            </a:extLst>
          </p:cNvPr>
          <p:cNvSpPr txBox="1"/>
          <p:nvPr/>
        </p:nvSpPr>
        <p:spPr>
          <a:xfrm>
            <a:off x="7039925" y="3087300"/>
            <a:ext cx="2619552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chosen id, destination id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22;p34">
            <a:extLst>
              <a:ext uri="{FF2B5EF4-FFF2-40B4-BE49-F238E27FC236}">
                <a16:creationId xmlns:a16="http://schemas.microsoft.com/office/drawing/2014/main" id="{5F0F1ACB-E8C1-7847-99C7-EF6C4B6EDC7C}"/>
              </a:ext>
            </a:extLst>
          </p:cNvPr>
          <p:cNvSpPr/>
          <p:nvPr/>
        </p:nvSpPr>
        <p:spPr>
          <a:xfrm>
            <a:off x="4538038" y="4787854"/>
            <a:ext cx="288000" cy="283973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4547183" y="2124910"/>
            <a:ext cx="288000" cy="283973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2;p34">
            <a:extLst>
              <a:ext uri="{FF2B5EF4-FFF2-40B4-BE49-F238E27FC236}">
                <a16:creationId xmlns:a16="http://schemas.microsoft.com/office/drawing/2014/main" id="{10380D31-7F43-4B0C-87D0-B3A4B515AEC7}"/>
              </a:ext>
            </a:extLst>
          </p:cNvPr>
          <p:cNvSpPr/>
          <p:nvPr/>
        </p:nvSpPr>
        <p:spPr>
          <a:xfrm>
            <a:off x="4549561" y="2746005"/>
            <a:ext cx="288000" cy="283973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2BC08-9961-4F69-B13F-37D06F02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3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+mn-lt"/>
              </a:rPr>
              <a:t>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F1163A-414F-4A7D-9A28-79BE2B5AF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517" y="1485875"/>
            <a:ext cx="5442284" cy="5137220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Model Objects (</a:t>
            </a:r>
            <a:r>
              <a:rPr lang="it-IT" dirty="0" err="1"/>
              <a:t>Beans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/>
              <a:t>User</a:t>
            </a:r>
          </a:p>
          <a:p>
            <a:pPr lvl="1">
              <a:buFontTx/>
              <a:buChar char="-"/>
            </a:pPr>
            <a:r>
              <a:rPr lang="it-IT" dirty="0" err="1"/>
              <a:t>Category</a:t>
            </a: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r>
              <a:rPr lang="it-IT" dirty="0"/>
              <a:t>Data Access Objects (Classes)</a:t>
            </a:r>
          </a:p>
          <a:p>
            <a:pPr lvl="1"/>
            <a:r>
              <a:rPr lang="it-IT" dirty="0" err="1"/>
              <a:t>UserDAO</a:t>
            </a:r>
            <a:endParaRPr lang="it-IT" dirty="0"/>
          </a:p>
          <a:p>
            <a:pPr lvl="2">
              <a:buFont typeface="Calibri" panose="020F0502020204030204" pitchFamily="34" charset="0"/>
              <a:buChar char="-"/>
            </a:pPr>
            <a:r>
              <a:rPr lang="it-IT" sz="2100" dirty="0" err="1"/>
              <a:t>checkCredentials</a:t>
            </a:r>
            <a:r>
              <a:rPr lang="it-IT" sz="2100" dirty="0"/>
              <a:t>(</a:t>
            </a:r>
            <a:r>
              <a:rPr lang="it-IT" sz="2100" dirty="0" err="1"/>
              <a:t>username,password</a:t>
            </a:r>
            <a:r>
              <a:rPr lang="it-IT" sz="2100" dirty="0"/>
              <a:t>)</a:t>
            </a:r>
          </a:p>
          <a:p>
            <a:pPr lvl="1">
              <a:lnSpc>
                <a:spcPct val="120000"/>
              </a:lnSpc>
            </a:pPr>
            <a:r>
              <a:rPr lang="it-IT" dirty="0" err="1"/>
              <a:t>CategoryDAO</a:t>
            </a:r>
            <a:endParaRPr lang="it-IT" dirty="0"/>
          </a:p>
          <a:p>
            <a:pPr lvl="2">
              <a:buFontTx/>
              <a:buChar char="-"/>
            </a:pPr>
            <a:r>
              <a:rPr lang="it-IT" sz="2100" dirty="0" err="1"/>
              <a:t>findAllCategories</a:t>
            </a:r>
            <a:r>
              <a:rPr lang="it-IT" sz="2100" dirty="0"/>
              <a:t>()</a:t>
            </a:r>
          </a:p>
          <a:p>
            <a:pPr lvl="2">
              <a:buFontTx/>
              <a:buChar char="-"/>
            </a:pPr>
            <a:r>
              <a:rPr lang="it-IT" sz="2100" dirty="0" err="1"/>
              <a:t>findTopsAndSubtrees</a:t>
            </a:r>
            <a:r>
              <a:rPr lang="it-IT" sz="2100" dirty="0"/>
              <a:t>()</a:t>
            </a:r>
          </a:p>
          <a:p>
            <a:pPr lvl="2">
              <a:buFontTx/>
              <a:buChar char="-"/>
            </a:pPr>
            <a:r>
              <a:rPr lang="it-IT" sz="2100" dirty="0" err="1"/>
              <a:t>findSubclasses</a:t>
            </a:r>
            <a:r>
              <a:rPr lang="it-IT" sz="2100" dirty="0"/>
              <a:t>(</a:t>
            </a:r>
            <a:r>
              <a:rPr lang="it-IT" sz="2100" dirty="0" err="1"/>
              <a:t>category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createCategory</a:t>
            </a:r>
            <a:r>
              <a:rPr lang="it-IT" sz="2100" dirty="0"/>
              <a:t>(</a:t>
            </a:r>
            <a:r>
              <a:rPr lang="it-IT" sz="2100" dirty="0" err="1"/>
              <a:t>name,fid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moveCategory</a:t>
            </a:r>
            <a:r>
              <a:rPr lang="it-IT" sz="2100" dirty="0"/>
              <a:t>(</a:t>
            </a:r>
            <a:r>
              <a:rPr lang="it-IT" sz="2100" dirty="0" err="1"/>
              <a:t>cid,destid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findNumChild</a:t>
            </a:r>
            <a:r>
              <a:rPr lang="it-IT" sz="2100" dirty="0"/>
              <a:t>(</a:t>
            </a:r>
            <a:r>
              <a:rPr lang="it-IT" sz="2100" dirty="0" err="1"/>
              <a:t>father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updatePosition</a:t>
            </a:r>
            <a:r>
              <a:rPr lang="it-IT" sz="2100" dirty="0"/>
              <a:t>(</a:t>
            </a:r>
            <a:r>
              <a:rPr lang="it-IT" sz="2100" dirty="0" err="1"/>
              <a:t>position,id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insertNewCategory</a:t>
            </a:r>
            <a:r>
              <a:rPr lang="it-IT" sz="2100" dirty="0"/>
              <a:t>(</a:t>
            </a:r>
            <a:r>
              <a:rPr lang="it-IT" sz="2100" dirty="0" err="1"/>
              <a:t>name,position</a:t>
            </a:r>
            <a:r>
              <a:rPr lang="it-IT" sz="2100" dirty="0"/>
              <a:t>)</a:t>
            </a:r>
          </a:p>
          <a:p>
            <a:pPr lvl="2">
              <a:buFontTx/>
              <a:buChar char="-"/>
            </a:pPr>
            <a:r>
              <a:rPr lang="it-IT" sz="2100" dirty="0" err="1"/>
              <a:t>addLink</a:t>
            </a:r>
            <a:r>
              <a:rPr lang="it-IT" sz="2100" dirty="0"/>
              <a:t>(</a:t>
            </a:r>
            <a:r>
              <a:rPr lang="it-IT" sz="2100" dirty="0" err="1"/>
              <a:t>fid,cid</a:t>
            </a:r>
            <a:r>
              <a:rPr lang="it-IT" sz="2100" dirty="0"/>
              <a:t>)</a:t>
            </a:r>
          </a:p>
          <a:p>
            <a:pPr marL="457200" lvl="1" indent="0">
              <a:buNone/>
            </a:pP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4A45AE-1645-4998-A930-242D8B8E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5584" y="1485875"/>
            <a:ext cx="4738899" cy="4765258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Controllers (</a:t>
            </a:r>
            <a:r>
              <a:rPr lang="it-IT" dirty="0" err="1"/>
              <a:t>Servlets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/>
              <a:t>Login</a:t>
            </a:r>
          </a:p>
          <a:p>
            <a:pPr lvl="1">
              <a:buFontTx/>
              <a:buChar char="-"/>
            </a:pPr>
            <a:r>
              <a:rPr lang="it-IT" dirty="0" err="1"/>
              <a:t>GoToHomePage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CreateCategory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GoToMove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MoveCategory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/>
              <a:t>Logout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Views</a:t>
            </a:r>
            <a:r>
              <a:rPr lang="it-IT" dirty="0"/>
              <a:t> (Templates)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it-IT" dirty="0"/>
              <a:t>Login Page</a:t>
            </a:r>
          </a:p>
          <a:p>
            <a:pPr lvl="1">
              <a:buFontTx/>
              <a:buChar char="-"/>
            </a:pPr>
            <a:r>
              <a:rPr lang="it-IT" dirty="0"/>
              <a:t>Home Page</a:t>
            </a:r>
          </a:p>
          <a:p>
            <a:pPr lvl="1">
              <a:buFontTx/>
              <a:buChar char="-"/>
            </a:pPr>
            <a:r>
              <a:rPr lang="it-IT" dirty="0" err="1"/>
              <a:t>Category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: </a:t>
            </a:r>
            <a:r>
              <a:rPr lang="it-IT" dirty="0" err="1"/>
              <a:t>fragment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Category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: </a:t>
            </a:r>
            <a:r>
              <a:rPr lang="it-IT" dirty="0" err="1"/>
              <a:t>movefragment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382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1575834" y="1432069"/>
            <a:ext cx="943009" cy="3858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>
            <a:cxnSpLocks/>
            <a:stCxn id="273" idx="2"/>
          </p:cNvCxnSpPr>
          <p:nvPr/>
        </p:nvCxnSpPr>
        <p:spPr>
          <a:xfrm>
            <a:off x="2047339" y="1817949"/>
            <a:ext cx="0" cy="439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>
            <a:cxnSpLocks/>
          </p:cNvCxnSpPr>
          <p:nvPr/>
        </p:nvCxnSpPr>
        <p:spPr>
          <a:xfrm>
            <a:off x="288266" y="3005333"/>
            <a:ext cx="156731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507096" y="2524840"/>
            <a:ext cx="1220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1855577" y="2060136"/>
            <a:ext cx="408800" cy="386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4184855" y="1432069"/>
            <a:ext cx="1312000" cy="3910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>
            <a:cxnSpLocks/>
            <a:stCxn id="278" idx="2"/>
          </p:cNvCxnSpPr>
          <p:nvPr/>
        </p:nvCxnSpPr>
        <p:spPr>
          <a:xfrm>
            <a:off x="4840855" y="1823156"/>
            <a:ext cx="0" cy="43931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80" name="Google Shape;280;p37"/>
          <p:cNvCxnSpPr>
            <a:cxnSpLocks/>
          </p:cNvCxnSpPr>
          <p:nvPr/>
        </p:nvCxnSpPr>
        <p:spPr>
          <a:xfrm>
            <a:off x="2276255" y="2353302"/>
            <a:ext cx="238551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1" name="Google Shape;281;p37"/>
          <p:cNvSpPr txBox="1"/>
          <p:nvPr/>
        </p:nvSpPr>
        <p:spPr>
          <a:xfrm>
            <a:off x="2294828" y="2045702"/>
            <a:ext cx="274536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UserDAO(user, pass)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4649893" y="2057099"/>
            <a:ext cx="406400" cy="12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7"/>
          <p:cNvCxnSpPr>
            <a:cxnSpLocks/>
          </p:cNvCxnSpPr>
          <p:nvPr/>
        </p:nvCxnSpPr>
        <p:spPr>
          <a:xfrm flipH="1">
            <a:off x="2245197" y="3228280"/>
            <a:ext cx="2404696" cy="1717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37"/>
          <p:cNvSpPr txBox="1"/>
          <p:nvPr/>
        </p:nvSpPr>
        <p:spPr>
          <a:xfrm>
            <a:off x="2884365" y="2909219"/>
            <a:ext cx="1515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7567260" y="1422713"/>
            <a:ext cx="1001600" cy="3952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cxnSpLocks/>
            <a:stCxn id="285" idx="2"/>
          </p:cNvCxnSpPr>
          <p:nvPr/>
        </p:nvCxnSpPr>
        <p:spPr>
          <a:xfrm flipH="1">
            <a:off x="8059915" y="1817949"/>
            <a:ext cx="8145" cy="43245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7827326" y="4251700"/>
            <a:ext cx="4064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>
            <a:cxnSpLocks/>
            <a:endCxn id="287" idx="1"/>
          </p:cNvCxnSpPr>
          <p:nvPr/>
        </p:nvCxnSpPr>
        <p:spPr>
          <a:xfrm flipV="1">
            <a:off x="2264377" y="4442300"/>
            <a:ext cx="5562949" cy="145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2600301" y="4099189"/>
            <a:ext cx="4151416" cy="36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!= null ] setAttribute  ("user", user)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5880875" y="1422712"/>
            <a:ext cx="1408000" cy="4004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37"/>
          <p:cNvCxnSpPr>
            <a:cxnSpLocks/>
            <a:stCxn id="290" idx="2"/>
          </p:cNvCxnSpPr>
          <p:nvPr/>
        </p:nvCxnSpPr>
        <p:spPr>
          <a:xfrm flipH="1">
            <a:off x="6544475" y="1823155"/>
            <a:ext cx="40400" cy="432435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2" name="Google Shape;292;p37"/>
          <p:cNvSpPr/>
          <p:nvPr/>
        </p:nvSpPr>
        <p:spPr>
          <a:xfrm>
            <a:off x="6383781" y="3326835"/>
            <a:ext cx="4064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>
            <a:cxnSpLocks/>
          </p:cNvCxnSpPr>
          <p:nvPr/>
        </p:nvCxnSpPr>
        <p:spPr>
          <a:xfrm>
            <a:off x="2264377" y="3872551"/>
            <a:ext cx="411940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461754" y="3405549"/>
            <a:ext cx="1612800" cy="2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/Login</a:t>
            </a: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index.html</a:t>
            </a: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>
            <a:cxnSpLocks/>
          </p:cNvCxnSpPr>
          <p:nvPr/>
        </p:nvCxnSpPr>
        <p:spPr>
          <a:xfrm flipH="1">
            <a:off x="9775832" y="1817947"/>
            <a:ext cx="2277" cy="439840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9572632" y="4883680"/>
            <a:ext cx="406400" cy="100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711562" y="5017927"/>
            <a:ext cx="3817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!= null ] redirect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2216703" y="3529742"/>
            <a:ext cx="2823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== null ] redirect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>
            <a:cxnSpLocks/>
            <a:endCxn id="296" idx="1"/>
          </p:cNvCxnSpPr>
          <p:nvPr/>
        </p:nvCxnSpPr>
        <p:spPr>
          <a:xfrm>
            <a:off x="2264377" y="5371743"/>
            <a:ext cx="7308255" cy="159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>
            <a:cxnSpLocks/>
          </p:cNvCxnSpPr>
          <p:nvPr/>
        </p:nvCxnSpPr>
        <p:spPr>
          <a:xfrm>
            <a:off x="2264377" y="2801856"/>
            <a:ext cx="238551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2556283" y="2470603"/>
            <a:ext cx="21416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847245" y="1429994"/>
            <a:ext cx="1918353" cy="3952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37"/>
          <p:cNvCxnSpPr/>
          <p:nvPr/>
        </p:nvCxnSpPr>
        <p:spPr>
          <a:xfrm>
            <a:off x="9979032" y="5393803"/>
            <a:ext cx="1491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4" name="Google Shape;304;p37"/>
          <p:cNvSpPr txBox="1"/>
          <p:nvPr/>
        </p:nvSpPr>
        <p:spPr>
          <a:xfrm>
            <a:off x="9252598" y="4979389"/>
            <a:ext cx="302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0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 to home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5050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Go to home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970706" y="1713925"/>
            <a:ext cx="1882693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1912053" y="2189725"/>
            <a:ext cx="0" cy="42105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884009" y="32812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700194" y="2919882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1760309" y="2399206"/>
            <a:ext cx="306600" cy="37591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4165353" y="1718842"/>
            <a:ext cx="1744499" cy="472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5037603" y="2191396"/>
            <a:ext cx="0" cy="41484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7" name="Google Shape;317;p38"/>
          <p:cNvCxnSpPr/>
          <p:nvPr/>
        </p:nvCxnSpPr>
        <p:spPr>
          <a:xfrm rot="10800000">
            <a:off x="2046443" y="3428679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p38"/>
          <p:cNvSpPr txBox="1"/>
          <p:nvPr/>
        </p:nvSpPr>
        <p:spPr>
          <a:xfrm>
            <a:off x="3270870" y="3113635"/>
            <a:ext cx="1330831" cy="2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allCategories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4877319" y="2471887"/>
            <a:ext cx="304800" cy="1863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2067562" y="2680894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2050012" y="2369680"/>
            <a:ext cx="3123637" cy="1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CategoryDao(connection)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6904395" y="1717173"/>
            <a:ext cx="1530099" cy="4725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webContext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8"/>
          <p:cNvCxnSpPr>
            <a:cxnSpLocks/>
            <a:stCxn id="322" idx="2"/>
          </p:cNvCxnSpPr>
          <p:nvPr/>
        </p:nvCxnSpPr>
        <p:spPr>
          <a:xfrm>
            <a:off x="7669445" y="2189724"/>
            <a:ext cx="29867" cy="42105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24" name="Google Shape;324;p38"/>
          <p:cNvCxnSpPr>
            <a:cxnSpLocks/>
            <a:endCxn id="325" idx="1"/>
          </p:cNvCxnSpPr>
          <p:nvPr/>
        </p:nvCxnSpPr>
        <p:spPr>
          <a:xfrm>
            <a:off x="2066909" y="5743064"/>
            <a:ext cx="78920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9106978" y="1710408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10111388" y="2186208"/>
            <a:ext cx="0" cy="421409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9958988" y="54033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8"/>
          <p:cNvCxnSpPr>
            <a:cxnSpLocks/>
            <a:endCxn id="329" idx="1"/>
          </p:cNvCxnSpPr>
          <p:nvPr/>
        </p:nvCxnSpPr>
        <p:spPr>
          <a:xfrm flipV="1">
            <a:off x="2066909" y="4974764"/>
            <a:ext cx="5463423" cy="259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9" name="Google Shape;329;p38"/>
          <p:cNvSpPr/>
          <p:nvPr/>
        </p:nvSpPr>
        <p:spPr>
          <a:xfrm>
            <a:off x="7530332" y="46350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1874985" y="4680912"/>
            <a:ext cx="4777605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setVariable(allCategories, topCategories, "home")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1912052" y="5396751"/>
            <a:ext cx="416885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process(webContext, "HomePage.html", ..)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2060348" y="3116902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2065933" y="2804532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findAllCategories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cxnSp>
        <p:nvCxnSpPr>
          <p:cNvPr id="39" name="Google Shape;317;p38">
            <a:extLst>
              <a:ext uri="{FF2B5EF4-FFF2-40B4-BE49-F238E27FC236}">
                <a16:creationId xmlns:a16="http://schemas.microsoft.com/office/drawing/2014/main" id="{FF069E59-B8E4-BE4C-A9EF-85C1115D4617}"/>
              </a:ext>
            </a:extLst>
          </p:cNvPr>
          <p:cNvCxnSpPr/>
          <p:nvPr/>
        </p:nvCxnSpPr>
        <p:spPr>
          <a:xfrm rot="10800000">
            <a:off x="2064499" y="4104456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" name="Google Shape;318;p38">
            <a:extLst>
              <a:ext uri="{FF2B5EF4-FFF2-40B4-BE49-F238E27FC236}">
                <a16:creationId xmlns:a16="http://schemas.microsoft.com/office/drawing/2014/main" id="{9A1E19C0-0B9B-D447-9A7A-BE00C5DD649F}"/>
              </a:ext>
            </a:extLst>
          </p:cNvPr>
          <p:cNvSpPr txBox="1"/>
          <p:nvPr/>
        </p:nvSpPr>
        <p:spPr>
          <a:xfrm>
            <a:off x="3230378" y="3797460"/>
            <a:ext cx="1568242" cy="2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topCategories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332;p38">
            <a:extLst>
              <a:ext uri="{FF2B5EF4-FFF2-40B4-BE49-F238E27FC236}">
                <a16:creationId xmlns:a16="http://schemas.microsoft.com/office/drawing/2014/main" id="{2E005F56-B1B1-5F41-ADF2-98CFC16F2384}"/>
              </a:ext>
            </a:extLst>
          </p:cNvPr>
          <p:cNvCxnSpPr/>
          <p:nvPr/>
        </p:nvCxnSpPr>
        <p:spPr>
          <a:xfrm rot="10800000" flipH="1">
            <a:off x="2053478" y="3780133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333;p38">
            <a:extLst>
              <a:ext uri="{FF2B5EF4-FFF2-40B4-BE49-F238E27FC236}">
                <a16:creationId xmlns:a16="http://schemas.microsoft.com/office/drawing/2014/main" id="{FC190423-C0AF-FF43-BD45-926A3A896743}"/>
              </a:ext>
            </a:extLst>
          </p:cNvPr>
          <p:cNvSpPr txBox="1"/>
          <p:nvPr/>
        </p:nvSpPr>
        <p:spPr>
          <a:xfrm>
            <a:off x="2063798" y="3488474"/>
            <a:ext cx="3186558" cy="32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findTopsAndSubtrees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5050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Go to move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1272540" y="1713925"/>
            <a:ext cx="1272335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GoToMove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1908708" y="2189725"/>
            <a:ext cx="3345" cy="42105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884009" y="32812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592993" y="2896782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doGET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1760309" y="2399206"/>
            <a:ext cx="306600" cy="37591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4165353" y="1718842"/>
            <a:ext cx="1744499" cy="472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5037603" y="2191396"/>
            <a:ext cx="0" cy="41484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7" name="Google Shape;317;p38"/>
          <p:cNvCxnSpPr/>
          <p:nvPr/>
        </p:nvCxnSpPr>
        <p:spPr>
          <a:xfrm rot="10800000">
            <a:off x="2046443" y="3428679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p38"/>
          <p:cNvSpPr txBox="1"/>
          <p:nvPr/>
        </p:nvSpPr>
        <p:spPr>
          <a:xfrm>
            <a:off x="3270870" y="3113635"/>
            <a:ext cx="1330831" cy="2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allCategories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4877319" y="2471887"/>
            <a:ext cx="304800" cy="1863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2067562" y="2680894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2050012" y="2369680"/>
            <a:ext cx="3123637" cy="1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CategoryDao(connection)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6904395" y="1717173"/>
            <a:ext cx="1530099" cy="4725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webContext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8"/>
          <p:cNvCxnSpPr>
            <a:cxnSpLocks/>
            <a:stCxn id="322" idx="2"/>
          </p:cNvCxnSpPr>
          <p:nvPr/>
        </p:nvCxnSpPr>
        <p:spPr>
          <a:xfrm>
            <a:off x="7669445" y="2189724"/>
            <a:ext cx="29867" cy="42105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24" name="Google Shape;324;p38"/>
          <p:cNvCxnSpPr>
            <a:cxnSpLocks/>
            <a:endCxn id="325" idx="1"/>
          </p:cNvCxnSpPr>
          <p:nvPr/>
        </p:nvCxnSpPr>
        <p:spPr>
          <a:xfrm>
            <a:off x="2066909" y="5743064"/>
            <a:ext cx="78920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9106978" y="1710408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10111388" y="2186208"/>
            <a:ext cx="0" cy="421409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9958988" y="54033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8"/>
          <p:cNvCxnSpPr>
            <a:cxnSpLocks/>
            <a:endCxn id="329" idx="1"/>
          </p:cNvCxnSpPr>
          <p:nvPr/>
        </p:nvCxnSpPr>
        <p:spPr>
          <a:xfrm flipV="1">
            <a:off x="2066909" y="4974764"/>
            <a:ext cx="5463423" cy="259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9" name="Google Shape;329;p38"/>
          <p:cNvSpPr/>
          <p:nvPr/>
        </p:nvSpPr>
        <p:spPr>
          <a:xfrm>
            <a:off x="7530332" y="46350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028172" y="4663198"/>
            <a:ext cx="5341155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setVariable(allCategories, topCategories, categoryid, “move")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1912052" y="5396751"/>
            <a:ext cx="416885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process(webContext, "HomePage.html", ..)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2060348" y="3116902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2065933" y="2804532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findAllCategories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cxnSp>
        <p:nvCxnSpPr>
          <p:cNvPr id="39" name="Google Shape;317;p38">
            <a:extLst>
              <a:ext uri="{FF2B5EF4-FFF2-40B4-BE49-F238E27FC236}">
                <a16:creationId xmlns:a16="http://schemas.microsoft.com/office/drawing/2014/main" id="{FF069E59-B8E4-BE4C-A9EF-85C1115D4617}"/>
              </a:ext>
            </a:extLst>
          </p:cNvPr>
          <p:cNvCxnSpPr/>
          <p:nvPr/>
        </p:nvCxnSpPr>
        <p:spPr>
          <a:xfrm rot="10800000">
            <a:off x="2064499" y="4104456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" name="Google Shape;318;p38">
            <a:extLst>
              <a:ext uri="{FF2B5EF4-FFF2-40B4-BE49-F238E27FC236}">
                <a16:creationId xmlns:a16="http://schemas.microsoft.com/office/drawing/2014/main" id="{9A1E19C0-0B9B-D447-9A7A-BE00C5DD649F}"/>
              </a:ext>
            </a:extLst>
          </p:cNvPr>
          <p:cNvSpPr txBox="1"/>
          <p:nvPr/>
        </p:nvSpPr>
        <p:spPr>
          <a:xfrm>
            <a:off x="3230378" y="3797460"/>
            <a:ext cx="1568242" cy="2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topCategories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332;p38">
            <a:extLst>
              <a:ext uri="{FF2B5EF4-FFF2-40B4-BE49-F238E27FC236}">
                <a16:creationId xmlns:a16="http://schemas.microsoft.com/office/drawing/2014/main" id="{2E005F56-B1B1-5F41-ADF2-98CFC16F2384}"/>
              </a:ext>
            </a:extLst>
          </p:cNvPr>
          <p:cNvCxnSpPr/>
          <p:nvPr/>
        </p:nvCxnSpPr>
        <p:spPr>
          <a:xfrm rot="10800000" flipH="1">
            <a:off x="2053478" y="3780133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333;p38">
            <a:extLst>
              <a:ext uri="{FF2B5EF4-FFF2-40B4-BE49-F238E27FC236}">
                <a16:creationId xmlns:a16="http://schemas.microsoft.com/office/drawing/2014/main" id="{FC190423-C0AF-FF43-BD45-926A3A896743}"/>
              </a:ext>
            </a:extLst>
          </p:cNvPr>
          <p:cNvSpPr txBox="1"/>
          <p:nvPr/>
        </p:nvSpPr>
        <p:spPr>
          <a:xfrm>
            <a:off x="2063798" y="3488474"/>
            <a:ext cx="3186558" cy="32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findTopsAndSubtrees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BFD6254-A5D5-4ECA-B318-0F53B7194AB3}"/>
              </a:ext>
            </a:extLst>
          </p:cNvPr>
          <p:cNvSpPr txBox="1"/>
          <p:nvPr/>
        </p:nvSpPr>
        <p:spPr>
          <a:xfrm>
            <a:off x="276228" y="3580869"/>
            <a:ext cx="17446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GoToMove</a:t>
            </a: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categoryid</a:t>
            </a: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HomePage.html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(fragment)</a:t>
            </a:r>
          </a:p>
        </p:txBody>
      </p:sp>
    </p:spTree>
    <p:extLst>
      <p:ext uri="{BB962C8B-B14F-4D97-AF65-F5344CB8AC3E}">
        <p14:creationId xmlns:p14="http://schemas.microsoft.com/office/powerpoint/2010/main" val="63595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5050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Move category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917260" y="1713925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MoveCategory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 flipH="1">
            <a:off x="1912054" y="2189725"/>
            <a:ext cx="9616" cy="42105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884009" y="32812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592993" y="2896782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1760309" y="2399206"/>
            <a:ext cx="306600" cy="37591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4165353" y="1718842"/>
            <a:ext cx="1744499" cy="472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5037603" y="2191396"/>
            <a:ext cx="0" cy="41484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4877319" y="2471887"/>
            <a:ext cx="304800" cy="1863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2076807" y="3156728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2036068" y="2804918"/>
            <a:ext cx="3123637" cy="1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CategoryDao(connection)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8"/>
          <p:cNvCxnSpPr>
            <a:cxnSpLocks/>
            <a:endCxn id="325" idx="1"/>
          </p:cNvCxnSpPr>
          <p:nvPr/>
        </p:nvCxnSpPr>
        <p:spPr>
          <a:xfrm>
            <a:off x="2066909" y="5743064"/>
            <a:ext cx="78920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9106978" y="1710408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10111388" y="2186208"/>
            <a:ext cx="0" cy="421409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9958988" y="54033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4713030" y="5363845"/>
            <a:ext cx="416885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2073415" y="400566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2052630" y="3664294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moveCategory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cid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destid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BFD6254-A5D5-4ECA-B318-0F53B7194AB3}"/>
              </a:ext>
            </a:extLst>
          </p:cNvPr>
          <p:cNvSpPr txBox="1"/>
          <p:nvPr/>
        </p:nvSpPr>
        <p:spPr>
          <a:xfrm>
            <a:off x="176766" y="3629642"/>
            <a:ext cx="17446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MoveCategory</a:t>
            </a: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categoryid</a:t>
            </a: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destinationid</a:t>
            </a: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HomePage.html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movefragment</a:t>
            </a: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43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5050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Create category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917260" y="1713925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CreateCategory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 flipH="1">
            <a:off x="1912054" y="2189725"/>
            <a:ext cx="9616" cy="42105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884009" y="32812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592993" y="2896782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1760309" y="2399206"/>
            <a:ext cx="306600" cy="37591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4165353" y="1718842"/>
            <a:ext cx="1744499" cy="472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5037603" y="2191396"/>
            <a:ext cx="0" cy="41484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4877319" y="2471887"/>
            <a:ext cx="304800" cy="1863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2076807" y="3156728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2036068" y="2804918"/>
            <a:ext cx="3123637" cy="1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CategoryDao(connection)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8"/>
          <p:cNvCxnSpPr>
            <a:cxnSpLocks/>
            <a:endCxn id="325" idx="1"/>
          </p:cNvCxnSpPr>
          <p:nvPr/>
        </p:nvCxnSpPr>
        <p:spPr>
          <a:xfrm>
            <a:off x="2066909" y="5743064"/>
            <a:ext cx="78920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9106978" y="1710408"/>
            <a:ext cx="200882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10111388" y="2186208"/>
            <a:ext cx="0" cy="421409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9958988" y="5403314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4758326" y="5403314"/>
            <a:ext cx="416885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2073415" y="400566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2052630" y="3664294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createCategory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cid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destid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BFD6254-A5D5-4ECA-B318-0F53B7194AB3}"/>
              </a:ext>
            </a:extLst>
          </p:cNvPr>
          <p:cNvSpPr txBox="1"/>
          <p:nvPr/>
        </p:nvSpPr>
        <p:spPr>
          <a:xfrm>
            <a:off x="176766" y="3629642"/>
            <a:ext cx="17446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CreateCategory</a:t>
            </a: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fatherid</a:t>
            </a: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defTabSz="1219170"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HomePage.html</a:t>
            </a:r>
          </a:p>
          <a:p>
            <a:pPr defTabSz="1219170"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53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182"/>
            <a:ext cx="10515600" cy="1325563"/>
          </a:xfrm>
        </p:spPr>
        <p:txBody>
          <a:bodyPr/>
          <a:lstStyle/>
          <a:p>
            <a:r>
              <a:rPr lang="it-IT" dirty="0"/>
              <a:t>Progetto 3: </a:t>
            </a:r>
            <a:r>
              <a:rPr lang="it-IT" b="1" dirty="0"/>
              <a:t>Catalogazione di immagini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6414"/>
            <a:ext cx="10972800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login, l’utente accede a una pagina HOME in cui compare un albero gerarchico di categorie. Le categorie non dipendono dall’utente e sono in comune tra tutti gli utenti. Le categorie hanno nomi distinti.</a:t>
            </a:r>
          </a:p>
          <a:p>
            <a:pPr marL="0" indent="0">
              <a:buNone/>
            </a:pPr>
            <a:r>
              <a:rPr lang="it-IT" sz="2000" dirty="0"/>
              <a:t>L’utente può inserire una nuova categoria nell’albero. Per fare ciò usa una </a:t>
            </a:r>
            <a:r>
              <a:rPr lang="it-IT" sz="2000" dirty="0" err="1"/>
              <a:t>form</a:t>
            </a:r>
            <a:r>
              <a:rPr lang="it-IT" sz="2000" dirty="0"/>
              <a:t> nella pagina HOME in cui specifica il nome della nuova categoria e sceglie la categoria padre. L’invio della nuova categoria comporta l’aggiornamento dell’albero: la nuova categoria è appesa alla categoria padre come ultimo </a:t>
            </a:r>
            <a:r>
              <a:rPr lang="it-IT" sz="2000" dirty="0" err="1"/>
              <a:t>sottoelemento</a:t>
            </a:r>
            <a:r>
              <a:rPr lang="it-IT" sz="2000" dirty="0"/>
              <a:t>. Alla nuova categoria viene assegnato un codice numerico che ne riflette la posizione.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spostare di posizione una categoria: per fare ciò clicca sul link “sposta” associato alla categoria da spostare. A seguito di tale azione l’applicazione mostra, sempre nella HOME page, l’albero con evidenziato il sotto albero attestato sulla categoria da spostare: tutte le altre categorie hanno un link “sposta qui”. La selezione di un link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5515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Logout</a:t>
            </a:r>
            <a:endParaRPr dirty="0"/>
          </a:p>
        </p:txBody>
      </p:sp>
      <p:sp>
        <p:nvSpPr>
          <p:cNvPr id="460" name="Google Shape;460;p43"/>
          <p:cNvSpPr/>
          <p:nvPr/>
        </p:nvSpPr>
        <p:spPr>
          <a:xfrm>
            <a:off x="2870351" y="1427967"/>
            <a:ext cx="1328842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43"/>
          <p:cNvCxnSpPr>
            <a:cxnSpLocks/>
            <a:stCxn id="460" idx="2"/>
          </p:cNvCxnSpPr>
          <p:nvPr/>
        </p:nvCxnSpPr>
        <p:spPr>
          <a:xfrm>
            <a:off x="3534772" y="1809167"/>
            <a:ext cx="0" cy="45001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2" name="Google Shape;462;p43"/>
          <p:cNvCxnSpPr/>
          <p:nvPr/>
        </p:nvCxnSpPr>
        <p:spPr>
          <a:xfrm>
            <a:off x="2168167" y="2982547"/>
            <a:ext cx="116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3" name="Google Shape;463;p43"/>
          <p:cNvSpPr txBox="1"/>
          <p:nvPr/>
        </p:nvSpPr>
        <p:spPr>
          <a:xfrm>
            <a:off x="1988100" y="2518218"/>
            <a:ext cx="1220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3336567" y="2024967"/>
            <a:ext cx="408800" cy="386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5841502" y="1427967"/>
            <a:ext cx="1312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43"/>
          <p:cNvCxnSpPr>
            <a:cxnSpLocks/>
            <a:stCxn id="465" idx="2"/>
          </p:cNvCxnSpPr>
          <p:nvPr/>
        </p:nvCxnSpPr>
        <p:spPr>
          <a:xfrm>
            <a:off x="6497502" y="1809167"/>
            <a:ext cx="0" cy="45001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7" name="Google Shape;467;p43"/>
          <p:cNvCxnSpPr>
            <a:cxnSpLocks/>
          </p:cNvCxnSpPr>
          <p:nvPr/>
        </p:nvCxnSpPr>
        <p:spPr>
          <a:xfrm flipV="1">
            <a:off x="3745367" y="2566666"/>
            <a:ext cx="2548934" cy="2642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8" name="Google Shape;468;p43"/>
          <p:cNvSpPr/>
          <p:nvPr/>
        </p:nvSpPr>
        <p:spPr>
          <a:xfrm>
            <a:off x="6294301" y="2044451"/>
            <a:ext cx="406400" cy="7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8756231" y="1427967"/>
            <a:ext cx="1408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43"/>
          <p:cNvCxnSpPr>
            <a:cxnSpLocks/>
            <a:stCxn id="469" idx="2"/>
          </p:cNvCxnSpPr>
          <p:nvPr/>
        </p:nvCxnSpPr>
        <p:spPr>
          <a:xfrm>
            <a:off x="9460231" y="1809167"/>
            <a:ext cx="0" cy="45001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71" name="Google Shape;471;p43"/>
          <p:cNvSpPr/>
          <p:nvPr/>
        </p:nvSpPr>
        <p:spPr>
          <a:xfrm>
            <a:off x="9261206" y="4690477"/>
            <a:ext cx="4064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43"/>
          <p:cNvCxnSpPr>
            <a:cxnSpLocks/>
            <a:endCxn id="471" idx="1"/>
          </p:cNvCxnSpPr>
          <p:nvPr/>
        </p:nvCxnSpPr>
        <p:spPr>
          <a:xfrm>
            <a:off x="3745367" y="5133877"/>
            <a:ext cx="551583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3" name="Google Shape;473;p43"/>
          <p:cNvSpPr txBox="1"/>
          <p:nvPr/>
        </p:nvSpPr>
        <p:spPr>
          <a:xfrm>
            <a:off x="1476966" y="3283517"/>
            <a:ext cx="1752457" cy="2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/Logout</a:t>
            </a:r>
            <a:endParaRPr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HomePage.html</a:t>
            </a: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6285031" y="4774077"/>
            <a:ext cx="2823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3"/>
          <p:cNvSpPr txBox="1"/>
          <p:nvPr/>
        </p:nvSpPr>
        <p:spPr>
          <a:xfrm>
            <a:off x="3840122" y="2230877"/>
            <a:ext cx="21416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invalidate()</a:t>
            </a:r>
            <a:endParaRPr sz="16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4" y="0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latin typeface="+mn-lt"/>
              </a:rPr>
              <a:t>Analisi dei dati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54" y="1090862"/>
            <a:ext cx="10868892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login, l’</a:t>
            </a:r>
            <a:r>
              <a:rPr lang="it-IT" sz="2000" dirty="0">
                <a:solidFill>
                  <a:srgbClr val="FF0000"/>
                </a:solidFill>
              </a:rPr>
              <a:t>utente</a:t>
            </a:r>
            <a:r>
              <a:rPr lang="it-IT" sz="2000" dirty="0"/>
              <a:t> accede a una pagina HOME in cui compare un albero gerarchico di </a:t>
            </a:r>
            <a:r>
              <a:rPr lang="it-IT" sz="2000" dirty="0">
                <a:solidFill>
                  <a:srgbClr val="FF0000"/>
                </a:solidFill>
              </a:rPr>
              <a:t>categorie</a:t>
            </a:r>
            <a:r>
              <a:rPr lang="it-IT" sz="2000" dirty="0"/>
              <a:t>. Le categorie non dipendono dall’utente e sono in comune tra tutti gli utenti. Le categorie hanno </a:t>
            </a:r>
            <a:r>
              <a:rPr lang="it-IT" sz="2000" dirty="0">
                <a:solidFill>
                  <a:srgbClr val="00B050"/>
                </a:solidFill>
              </a:rPr>
              <a:t>nomi</a:t>
            </a:r>
            <a:r>
              <a:rPr lang="it-IT" sz="2000" dirty="0"/>
              <a:t> distinti.</a:t>
            </a:r>
          </a:p>
          <a:p>
            <a:pPr marL="0" indent="0">
              <a:buNone/>
            </a:pPr>
            <a:r>
              <a:rPr lang="it-IT" sz="2000" dirty="0"/>
              <a:t>L’utente può inserire una nuova categoria nell’albero. Per fare ciò usa una </a:t>
            </a:r>
            <a:r>
              <a:rPr lang="it-IT" sz="2000" dirty="0" err="1"/>
              <a:t>form</a:t>
            </a:r>
            <a:r>
              <a:rPr lang="it-IT" sz="2000" dirty="0"/>
              <a:t> nella pagina HOME in cui specifica il nome della nuova categoria e sceglie la </a:t>
            </a:r>
            <a:r>
              <a:rPr lang="it-IT" sz="2000" dirty="0">
                <a:solidFill>
                  <a:srgbClr val="00B050"/>
                </a:solidFill>
              </a:rPr>
              <a:t>categoria padre</a:t>
            </a:r>
            <a:r>
              <a:rPr lang="it-IT" sz="2000" dirty="0"/>
              <a:t>. L’invio della nuova categoria comporta l’aggiornamento dell’albero: la nuova categoria è </a:t>
            </a:r>
            <a:r>
              <a:rPr lang="it-IT" sz="2000" dirty="0">
                <a:solidFill>
                  <a:srgbClr val="0070C0"/>
                </a:solidFill>
              </a:rPr>
              <a:t>appesa alla categoria padre come ultimo </a:t>
            </a:r>
            <a:r>
              <a:rPr lang="it-IT" sz="2000" dirty="0" err="1">
                <a:solidFill>
                  <a:srgbClr val="0070C0"/>
                </a:solidFill>
              </a:rPr>
              <a:t>sottoelemento</a:t>
            </a:r>
            <a:r>
              <a:rPr lang="it-IT" sz="2000" dirty="0"/>
              <a:t>. Alla nuova categoria viene assegnato un codice numerico che ne riflette la </a:t>
            </a:r>
            <a:r>
              <a:rPr lang="it-IT" sz="2000" dirty="0">
                <a:solidFill>
                  <a:srgbClr val="00B050"/>
                </a:solidFill>
              </a:rPr>
              <a:t>posizione</a:t>
            </a:r>
            <a:r>
              <a:rPr lang="it-IT" sz="2000" dirty="0"/>
              <a:t>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spostare di posizione una categoria: per fare ciò clicca sul link “sposta” associato alla categoria da spostare. A seguito di tale azione l’applicazione mostra, sempre nella HOME page, l’albero con evidenziato il sotto albero attestato sulla categoria da spostare: tutte le altre categorie hanno un link “sposta qui”. La selezione di un link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B10EFC-4989-4772-8382-6D7A253E87E1}"/>
              </a:ext>
            </a:extLst>
          </p:cNvPr>
          <p:cNvSpPr txBox="1"/>
          <p:nvPr/>
        </p:nvSpPr>
        <p:spPr>
          <a:xfrm>
            <a:off x="661554" y="6301812"/>
            <a:ext cx="269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b="1" dirty="0">
                <a:solidFill>
                  <a:srgbClr val="FF0000"/>
                </a:solidFill>
              </a:rPr>
              <a:t>Entità</a:t>
            </a:r>
            <a:r>
              <a:rPr lang="it-IT" dirty="0"/>
              <a:t>, </a:t>
            </a:r>
            <a:r>
              <a:rPr lang="it-IT" b="1" dirty="0">
                <a:solidFill>
                  <a:srgbClr val="00B050"/>
                </a:solidFill>
              </a:rPr>
              <a:t>attributi</a:t>
            </a:r>
            <a:r>
              <a:rPr lang="it-IT" dirty="0"/>
              <a:t>, </a:t>
            </a:r>
            <a:r>
              <a:rPr lang="it-IT" b="1" dirty="0">
                <a:solidFill>
                  <a:srgbClr val="0070C0"/>
                </a:solidFill>
              </a:rPr>
              <a:t>relazioni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033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53B54-34BD-4BB6-86A4-8D0DB44A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72" y="26249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+mn-lt"/>
              </a:rPr>
              <a:t>Esempio dell’interfaccia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BDB773-FAC0-41EE-95CA-FF56DE84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131" y="1888855"/>
            <a:ext cx="5509737" cy="4298052"/>
          </a:xfrm>
        </p:spPr>
      </p:pic>
    </p:spTree>
    <p:extLst>
      <p:ext uri="{BB962C8B-B14F-4D97-AF65-F5344CB8AC3E}">
        <p14:creationId xmlns:p14="http://schemas.microsoft.com/office/powerpoint/2010/main" val="291492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64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latin typeface="+mn-lt"/>
              </a:rPr>
              <a:t>Progettazione</a:t>
            </a:r>
            <a:r>
              <a:rPr lang="en-GB" dirty="0">
                <a:latin typeface="+mn-lt"/>
              </a:rPr>
              <a:t> del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0704" y="3535759"/>
            <a:ext cx="16074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Category</a:t>
            </a:r>
          </a:p>
        </p:txBody>
      </p:sp>
      <p:cxnSp>
        <p:nvCxnSpPr>
          <p:cNvPr id="7" name="Elbow Connector 6"/>
          <p:cNvCxnSpPr>
            <a:stCxn id="4" idx="3"/>
            <a:endCxn id="16" idx="2"/>
          </p:cNvCxnSpPr>
          <p:nvPr/>
        </p:nvCxnSpPr>
        <p:spPr>
          <a:xfrm flipV="1">
            <a:off x="4228123" y="3205429"/>
            <a:ext cx="2807124" cy="6239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6" idx="1"/>
            <a:endCxn id="4" idx="0"/>
          </p:cNvCxnSpPr>
          <p:nvPr/>
        </p:nvCxnSpPr>
        <p:spPr>
          <a:xfrm rot="10800000" flipV="1">
            <a:off x="3424415" y="2947951"/>
            <a:ext cx="3313231" cy="5878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74526" y="414212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0:N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5238" y="3915315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has children</a:t>
            </a:r>
          </a:p>
        </p:txBody>
      </p:sp>
      <p:sp>
        <p:nvSpPr>
          <p:cNvPr id="16" name="Diamond 15"/>
          <p:cNvSpPr/>
          <p:nvPr/>
        </p:nvSpPr>
        <p:spPr>
          <a:xfrm>
            <a:off x="6737645" y="269047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1478" y="261502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child of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70862" y="297975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0:N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9268" y="2794063"/>
            <a:ext cx="71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alibri" panose="020F0502020204030204"/>
              </a:rPr>
              <a:t>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45197" y="4177608"/>
            <a:ext cx="859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>
                <a:solidFill>
                  <a:prstClr val="black"/>
                </a:solidFill>
                <a:latin typeface="Calibri" panose="020F0502020204030204"/>
              </a:rPr>
              <a:t>id</a:t>
            </a:r>
          </a:p>
          <a:p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name</a:t>
            </a:r>
          </a:p>
          <a:p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position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1226" y="2402630"/>
            <a:ext cx="734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prstClr val="black"/>
                </a:solidFill>
                <a:latin typeface="Calibri" panose="020F0502020204030204"/>
              </a:rPr>
              <a:t>subcats</a:t>
            </a:r>
            <a:endParaRPr lang="en-GB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3134" y="5823447"/>
            <a:ext cx="290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Caso di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relazione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N:M</a:t>
            </a:r>
            <a:endParaRPr lang="en-GB" sz="240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9" name="Google Shape;150;p28">
            <a:extLst>
              <a:ext uri="{FF2B5EF4-FFF2-40B4-BE49-F238E27FC236}">
                <a16:creationId xmlns:a16="http://schemas.microsoft.com/office/drawing/2014/main" id="{D8B402FC-1BD0-48D9-8214-FEB2741D3A03}"/>
              </a:ext>
            </a:extLst>
          </p:cNvPr>
          <p:cNvSpPr/>
          <p:nvPr/>
        </p:nvSpPr>
        <p:spPr>
          <a:xfrm>
            <a:off x="9042987" y="2324765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9;p28">
            <a:extLst>
              <a:ext uri="{FF2B5EF4-FFF2-40B4-BE49-F238E27FC236}">
                <a16:creationId xmlns:a16="http://schemas.microsoft.com/office/drawing/2014/main" id="{BF826A0D-CFFF-4639-8301-A7568ABA62D8}"/>
              </a:ext>
            </a:extLst>
          </p:cNvPr>
          <p:cNvSpPr txBox="1"/>
          <p:nvPr/>
        </p:nvSpPr>
        <p:spPr>
          <a:xfrm>
            <a:off x="8767587" y="2837036"/>
            <a:ext cx="13437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id</a:t>
            </a:r>
            <a:endParaRPr sz="1600" b="1" u="sng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CREATE TABLE `</a:t>
            </a:r>
            <a:r>
              <a:rPr lang="it-IT" sz="2400" b="1" dirty="0"/>
              <a:t>user</a:t>
            </a:r>
            <a:r>
              <a:rPr lang="it-IT" sz="2400" dirty="0"/>
              <a:t>` (  </a:t>
            </a:r>
          </a:p>
          <a:p>
            <a:pPr marL="0" indent="0">
              <a:buNone/>
            </a:pPr>
            <a:r>
              <a:rPr lang="it-IT" sz="2400" dirty="0"/>
              <a:t>	`id` </a:t>
            </a:r>
            <a:r>
              <a:rPr lang="it-IT" sz="2400" dirty="0" err="1"/>
              <a:t>int</a:t>
            </a:r>
            <a:r>
              <a:rPr lang="it-IT" sz="2400" dirty="0"/>
              <a:t> NOT NULL AUTO_INCREMENT,  </a:t>
            </a:r>
          </a:p>
          <a:p>
            <a:pPr marL="0" indent="0">
              <a:buNone/>
            </a:pPr>
            <a:r>
              <a:rPr lang="it-IT" sz="2400" dirty="0"/>
              <a:t>	`username` </a:t>
            </a:r>
            <a:r>
              <a:rPr lang="it-IT" sz="2400" dirty="0" err="1"/>
              <a:t>varchar</a:t>
            </a:r>
            <a:r>
              <a:rPr lang="it-IT" sz="2400" dirty="0"/>
              <a:t>(45) NOT NULL,  </a:t>
            </a:r>
          </a:p>
          <a:p>
            <a:pPr marL="0" indent="0">
              <a:buNone/>
            </a:pPr>
            <a:r>
              <a:rPr lang="it-IT" sz="2400" dirty="0"/>
              <a:t>	`password` </a:t>
            </a:r>
            <a:r>
              <a:rPr lang="it-IT" sz="2400" dirty="0" err="1"/>
              <a:t>varchar</a:t>
            </a:r>
            <a:r>
              <a:rPr lang="it-IT" sz="2400" dirty="0"/>
              <a:t>(45) NOT NULL,  </a:t>
            </a:r>
          </a:p>
          <a:p>
            <a:pPr marL="0" indent="0">
              <a:buNone/>
            </a:pPr>
            <a:r>
              <a:rPr lang="it-IT" sz="2400" dirty="0"/>
              <a:t>	`name` </a:t>
            </a:r>
            <a:r>
              <a:rPr lang="it-IT" sz="2400" dirty="0" err="1"/>
              <a:t>varchar</a:t>
            </a:r>
            <a:r>
              <a:rPr lang="it-IT" sz="2400" dirty="0"/>
              <a:t>(45) NOT NULL,  </a:t>
            </a:r>
          </a:p>
          <a:p>
            <a:pPr marL="0" indent="0">
              <a:buNone/>
            </a:pPr>
            <a:r>
              <a:rPr lang="it-IT" sz="2400" dirty="0"/>
              <a:t>	`</a:t>
            </a:r>
            <a:r>
              <a:rPr lang="it-IT" sz="2400" dirty="0" err="1"/>
              <a:t>surname</a:t>
            </a:r>
            <a:r>
              <a:rPr lang="it-IT" sz="2400" dirty="0"/>
              <a:t>` </a:t>
            </a:r>
            <a:r>
              <a:rPr lang="it-IT" sz="2400" dirty="0" err="1"/>
              <a:t>varchar</a:t>
            </a:r>
            <a:r>
              <a:rPr lang="it-IT" sz="2400" dirty="0"/>
              <a:t>(45) NOT NULL,  </a:t>
            </a:r>
          </a:p>
          <a:p>
            <a:pPr marL="0" indent="0">
              <a:buNone/>
            </a:pPr>
            <a:r>
              <a:rPr lang="it-IT" sz="2400" dirty="0"/>
              <a:t>	PRIMARY KEY (`id`),  </a:t>
            </a:r>
          </a:p>
          <a:p>
            <a:pPr marL="0" indent="0">
              <a:buNone/>
            </a:pPr>
            <a:r>
              <a:rPr lang="it-IT" sz="2400" dirty="0"/>
              <a:t>	UNIQUE KEY `</a:t>
            </a:r>
            <a:r>
              <a:rPr lang="it-IT" sz="2400" dirty="0" err="1"/>
              <a:t>username_UNIQUE</a:t>
            </a:r>
            <a:r>
              <a:rPr lang="it-IT" sz="2400" dirty="0"/>
              <a:t>` (`username`)</a:t>
            </a:r>
          </a:p>
          <a:p>
            <a:pPr marL="0" indent="0">
              <a:buNone/>
            </a:pP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878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TABLE `</a:t>
            </a:r>
            <a:r>
              <a:rPr lang="en-US" sz="2400" b="1" dirty="0"/>
              <a:t>category</a:t>
            </a:r>
            <a:r>
              <a:rPr lang="en-US" sz="2400" dirty="0"/>
              <a:t>` (  </a:t>
            </a:r>
          </a:p>
          <a:p>
            <a:pPr marL="0" indent="0">
              <a:buNone/>
            </a:pPr>
            <a:r>
              <a:rPr lang="en-US" sz="2400" dirty="0"/>
              <a:t>	`id` int NOT NULL AUTO_INCREMENT,  </a:t>
            </a:r>
          </a:p>
          <a:p>
            <a:pPr marL="0" indent="0">
              <a:buNone/>
            </a:pPr>
            <a:r>
              <a:rPr lang="en-US" sz="2400" dirty="0"/>
              <a:t>	`name` varchar(45) NOT NULL,  </a:t>
            </a:r>
          </a:p>
          <a:p>
            <a:pPr marL="0" indent="0">
              <a:buNone/>
            </a:pPr>
            <a:r>
              <a:rPr lang="en-US" sz="2400" dirty="0"/>
              <a:t>	`position` varchar(45) NOT NULL,  </a:t>
            </a:r>
          </a:p>
          <a:p>
            <a:pPr marL="0" indent="0">
              <a:buNone/>
            </a:pPr>
            <a:r>
              <a:rPr lang="en-US" sz="2400" dirty="0"/>
              <a:t>	PRIMARY KEY (`id`),  </a:t>
            </a:r>
          </a:p>
          <a:p>
            <a:pPr marL="0" indent="0">
              <a:buNone/>
            </a:pPr>
            <a:r>
              <a:rPr lang="en-US" sz="2400" dirty="0"/>
              <a:t>	UNIQUE KEY `</a:t>
            </a:r>
            <a:r>
              <a:rPr lang="en-US" sz="2400" dirty="0" err="1"/>
              <a:t>name_UNIQUE</a:t>
            </a:r>
            <a:r>
              <a:rPr lang="en-US" sz="2400" dirty="0"/>
              <a:t>` (`name`)</a:t>
            </a:r>
          </a:p>
          <a:p>
            <a:pPr marL="0" indent="0">
              <a:buNone/>
            </a:pPr>
            <a:r>
              <a:rPr lang="en-US" sz="2400" dirty="0"/>
              <a:t>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6861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+mn-lt"/>
              </a:rPr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TABLE `</a:t>
            </a:r>
            <a:r>
              <a:rPr lang="en-US" sz="2400" b="1" dirty="0" err="1"/>
              <a:t>subcats</a:t>
            </a:r>
            <a:r>
              <a:rPr lang="en-US" sz="2400" dirty="0"/>
              <a:t>` (  </a:t>
            </a:r>
          </a:p>
          <a:p>
            <a:pPr marL="0" indent="0">
              <a:buNone/>
            </a:pPr>
            <a:r>
              <a:rPr lang="en-US" sz="2400" dirty="0"/>
              <a:t>	`father` int NOT NULL,  </a:t>
            </a:r>
          </a:p>
          <a:p>
            <a:pPr marL="0" indent="0">
              <a:buNone/>
            </a:pPr>
            <a:r>
              <a:rPr lang="en-US" sz="2400" dirty="0"/>
              <a:t>	`child` int NOT NULL,  </a:t>
            </a:r>
          </a:p>
          <a:p>
            <a:pPr marL="0" indent="0">
              <a:buNone/>
            </a:pPr>
            <a:r>
              <a:rPr lang="en-US" sz="2400" dirty="0"/>
              <a:t>	PRIMARY KEY (`</a:t>
            </a:r>
            <a:r>
              <a:rPr lang="en-US" sz="2400" dirty="0" err="1"/>
              <a:t>father`,`child</a:t>
            </a:r>
            <a:r>
              <a:rPr lang="en-US" sz="2400" dirty="0"/>
              <a:t>`),  </a:t>
            </a:r>
          </a:p>
          <a:p>
            <a:pPr marL="0" indent="0">
              <a:buNone/>
            </a:pPr>
            <a:r>
              <a:rPr lang="en-US" sz="2400" dirty="0"/>
              <a:t>	KEY `</a:t>
            </a:r>
            <a:r>
              <a:rPr lang="en-US" sz="2400" dirty="0" err="1"/>
              <a:t>childtocategory_idx</a:t>
            </a:r>
            <a:r>
              <a:rPr lang="en-US" sz="2400" dirty="0"/>
              <a:t>` (`child`),  </a:t>
            </a:r>
          </a:p>
          <a:p>
            <a:pPr marL="0" indent="0">
              <a:buNone/>
            </a:pPr>
            <a:r>
              <a:rPr lang="en-US" sz="2400" dirty="0"/>
              <a:t>	CONSTRAINT `</a:t>
            </a:r>
            <a:r>
              <a:rPr lang="en-US" sz="2400" dirty="0" err="1"/>
              <a:t>childtocategory</a:t>
            </a:r>
            <a:r>
              <a:rPr lang="en-US" sz="2400" dirty="0"/>
              <a:t>` FOREIGN KEY (`child`) REFERENCES 	`category` (`id`),  </a:t>
            </a:r>
          </a:p>
          <a:p>
            <a:pPr marL="0" indent="0">
              <a:buNone/>
            </a:pPr>
            <a:r>
              <a:rPr lang="en-US" sz="2400" dirty="0"/>
              <a:t>	CONSTRAINT `</a:t>
            </a:r>
            <a:r>
              <a:rPr lang="en-US" sz="2400" dirty="0" err="1"/>
              <a:t>fathertocategory</a:t>
            </a:r>
            <a:r>
              <a:rPr lang="en-US" sz="2400" dirty="0"/>
              <a:t>` FOREIGN KEY (`father`) REFERENCES 	`category` (`id`)</a:t>
            </a:r>
          </a:p>
          <a:p>
            <a:pPr marL="0" indent="0">
              <a:buNone/>
            </a:pPr>
            <a:r>
              <a:rPr lang="en-US" sz="2400" dirty="0"/>
              <a:t>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742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769"/>
            <a:ext cx="10515600" cy="1325563"/>
          </a:xfrm>
        </p:spPr>
        <p:txBody>
          <a:bodyPr/>
          <a:lstStyle/>
          <a:p>
            <a:r>
              <a:rPr lang="it-IT" dirty="0">
                <a:latin typeface="+mn-lt"/>
              </a:rPr>
              <a:t>Analisi dei requisiti dell’applicazione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2"/>
            <a:ext cx="10515600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it-IT" sz="2000" dirty="0"/>
              <a:t>, l’utente </a:t>
            </a:r>
            <a:r>
              <a:rPr lang="it-IT" sz="2000" dirty="0">
                <a:solidFill>
                  <a:srgbClr val="0070C0"/>
                </a:solidFill>
              </a:rPr>
              <a:t>accede a una pagina </a:t>
            </a:r>
            <a:r>
              <a:rPr lang="it-IT" sz="2000" dirty="0">
                <a:solidFill>
                  <a:srgbClr val="FF0000"/>
                </a:solidFill>
              </a:rPr>
              <a:t>HOME</a:t>
            </a:r>
            <a:r>
              <a:rPr lang="it-IT" sz="2000" dirty="0"/>
              <a:t> in cui compare </a:t>
            </a:r>
            <a:r>
              <a:rPr lang="it-IT" sz="2000" dirty="0">
                <a:solidFill>
                  <a:srgbClr val="00B050"/>
                </a:solidFill>
              </a:rPr>
              <a:t>un albero gerarchico di categorie</a:t>
            </a:r>
            <a:r>
              <a:rPr lang="it-IT" sz="2000" dirty="0"/>
              <a:t>. Le categorie non dipendono dall’utente e sono in comune tra tutti gli utenti. Le categorie hanno nomi distinti.</a:t>
            </a:r>
          </a:p>
          <a:p>
            <a:pPr marL="0" indent="0">
              <a:buNone/>
            </a:pPr>
            <a:r>
              <a:rPr lang="it-IT" sz="2000" dirty="0"/>
              <a:t>L’utente può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inserire una nuova categoria nell’albero</a:t>
            </a:r>
            <a:r>
              <a:rPr lang="it-IT" sz="2000" dirty="0"/>
              <a:t>. Per fare ciò usa una</a:t>
            </a:r>
            <a:r>
              <a:rPr lang="it-IT" sz="2000" dirty="0">
                <a:solidFill>
                  <a:srgbClr val="00B050"/>
                </a:solidFill>
              </a:rPr>
              <a:t> </a:t>
            </a:r>
            <a:r>
              <a:rPr lang="it-IT" sz="2000" dirty="0" err="1">
                <a:solidFill>
                  <a:srgbClr val="00B050"/>
                </a:solidFill>
              </a:rPr>
              <a:t>form</a:t>
            </a:r>
            <a:r>
              <a:rPr lang="it-IT" sz="2000" dirty="0">
                <a:solidFill>
                  <a:srgbClr val="00B050"/>
                </a:solidFill>
              </a:rPr>
              <a:t> </a:t>
            </a:r>
            <a:r>
              <a:rPr lang="it-IT" sz="2000" dirty="0"/>
              <a:t>nella pagina HOME in cui specifica il nome della nuova categoria e sceglie la categoria padre. L’</a:t>
            </a:r>
            <a:r>
              <a:rPr lang="it-IT" sz="2000" dirty="0">
                <a:solidFill>
                  <a:srgbClr val="0070C0"/>
                </a:solidFill>
              </a:rPr>
              <a:t>invio</a:t>
            </a:r>
            <a:r>
              <a:rPr lang="it-IT" sz="2000" dirty="0"/>
              <a:t> della nuova categoria comporta l’aggiornamento dell’albero: la nuova categoria è appesa alla categoria padre come ultimo </a:t>
            </a:r>
            <a:r>
              <a:rPr lang="it-IT" sz="2000" dirty="0" err="1"/>
              <a:t>sottoelemento</a:t>
            </a:r>
            <a:r>
              <a:rPr lang="it-IT" sz="2000" dirty="0"/>
              <a:t>. Alla nuova categoria viene assegnato un codice numerico che ne riflette la posizione.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spostare di posizione una categoria</a:t>
            </a:r>
            <a:r>
              <a:rPr lang="it-IT" sz="2000" dirty="0"/>
              <a:t>: per fare ciò </a:t>
            </a:r>
            <a:r>
              <a:rPr lang="it-IT" sz="2000" dirty="0">
                <a:solidFill>
                  <a:srgbClr val="0070C0"/>
                </a:solidFill>
              </a:rPr>
              <a:t>clicca</a:t>
            </a:r>
            <a:r>
              <a:rPr lang="it-IT" sz="2000" dirty="0"/>
              <a:t> sul </a:t>
            </a:r>
            <a:r>
              <a:rPr lang="it-IT" sz="2000" dirty="0">
                <a:solidFill>
                  <a:srgbClr val="00B050"/>
                </a:solidFill>
              </a:rPr>
              <a:t>link “sposta” </a:t>
            </a:r>
            <a:r>
              <a:rPr lang="it-IT" sz="2000" dirty="0"/>
              <a:t>associato alla categoria da spostare. A seguito di tale azione l’applicazione mostra, sempre nella HOME page, l’albero con evidenziato il sotto albero attestato sulla categoria da spostare: tutte le altre categorie hanno un </a:t>
            </a:r>
            <a:r>
              <a:rPr lang="it-IT" sz="2000" dirty="0">
                <a:solidFill>
                  <a:srgbClr val="00B050"/>
                </a:solidFill>
              </a:rPr>
              <a:t>link “sposta qui”</a:t>
            </a:r>
            <a:r>
              <a:rPr lang="it-IT" sz="2000" dirty="0"/>
              <a:t>. La </a:t>
            </a:r>
            <a:r>
              <a:rPr lang="it-IT" sz="2000" dirty="0">
                <a:solidFill>
                  <a:srgbClr val="0070C0"/>
                </a:solidFill>
              </a:rPr>
              <a:t>selezione di un link</a:t>
            </a:r>
            <a:r>
              <a:rPr lang="it-IT" sz="2000" dirty="0"/>
              <a:t>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B10EFC-4989-4772-8382-6D7A253E87E1}"/>
              </a:ext>
            </a:extLst>
          </p:cNvPr>
          <p:cNvSpPr txBox="1"/>
          <p:nvPr/>
        </p:nvSpPr>
        <p:spPr>
          <a:xfrm>
            <a:off x="838200" y="6304547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b="1" dirty="0">
                <a:solidFill>
                  <a:srgbClr val="FF0000"/>
                </a:solidFill>
              </a:rPr>
              <a:t>Pagine</a:t>
            </a:r>
            <a:r>
              <a:rPr lang="it-IT" dirty="0"/>
              <a:t>, </a:t>
            </a:r>
            <a:r>
              <a:rPr lang="it-IT" b="1" dirty="0">
                <a:solidFill>
                  <a:srgbClr val="00B050"/>
                </a:solidFill>
              </a:rPr>
              <a:t>componenti</a:t>
            </a:r>
            <a:r>
              <a:rPr lang="it-IT" dirty="0"/>
              <a:t>, </a:t>
            </a:r>
            <a:r>
              <a:rPr lang="it-IT" b="1" dirty="0">
                <a:solidFill>
                  <a:srgbClr val="0070C0"/>
                </a:solidFill>
              </a:rPr>
              <a:t>eventi</a:t>
            </a:r>
            <a:r>
              <a:rPr lang="it-IT" dirty="0"/>
              <a:t>,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azioni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5870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1613</Words>
  <Application>Microsoft Office PowerPoint</Application>
  <PresentationFormat>Widescreen</PresentationFormat>
  <Paragraphs>245</Paragraphs>
  <Slides>20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Office Theme</vt:lpstr>
      <vt:lpstr>1_Office Theme</vt:lpstr>
      <vt:lpstr>Tecnologie Informatiche per il Web  AA. 2020/21</vt:lpstr>
      <vt:lpstr>Progetto 3: Catalogazione di immagini</vt:lpstr>
      <vt:lpstr>Analisi dei dati</vt:lpstr>
      <vt:lpstr>Esempio dell’interfaccia</vt:lpstr>
      <vt:lpstr>Progettazione del database</vt:lpstr>
      <vt:lpstr>Schema database locale</vt:lpstr>
      <vt:lpstr>Schema database locale</vt:lpstr>
      <vt:lpstr>Schema database locale</vt:lpstr>
      <vt:lpstr>Analisi dei requisiti dell’applicazione</vt:lpstr>
      <vt:lpstr>Completamento delle specifiche</vt:lpstr>
      <vt:lpstr>Tabella di requisiti dell’applicazione</vt:lpstr>
      <vt:lpstr>Progettazione dell’applicazione</vt:lpstr>
      <vt:lpstr>Progettazione dell’applicazione</vt:lpstr>
      <vt:lpstr>Componenti</vt:lpstr>
      <vt:lpstr>Evento: Login</vt:lpstr>
      <vt:lpstr>Evento: Go to home</vt:lpstr>
      <vt:lpstr>Evento: Go to move</vt:lpstr>
      <vt:lpstr>Evento: Move category</vt:lpstr>
      <vt:lpstr>Evento: Create category</vt:lpstr>
      <vt:lpstr>Evento: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 Informatiche per il Web – AA. 2020/21</dc:title>
  <dc:creator>Zheng Maria</dc:creator>
  <cp:lastModifiedBy>Zheng Maria</cp:lastModifiedBy>
  <cp:revision>9</cp:revision>
  <dcterms:created xsi:type="dcterms:W3CDTF">2021-08-01T19:26:36Z</dcterms:created>
  <dcterms:modified xsi:type="dcterms:W3CDTF">2021-09-01T20:36:59Z</dcterms:modified>
</cp:coreProperties>
</file>