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</p:sldMasterIdLst>
  <p:notesMasterIdLst>
    <p:notesMasterId r:id="rId25"/>
  </p:notesMasterIdLst>
  <p:sldIdLst>
    <p:sldId id="256" r:id="rId4"/>
    <p:sldId id="257" r:id="rId5"/>
    <p:sldId id="267" r:id="rId6"/>
    <p:sldId id="276" r:id="rId7"/>
    <p:sldId id="258" r:id="rId8"/>
    <p:sldId id="269" r:id="rId9"/>
    <p:sldId id="271" r:id="rId10"/>
    <p:sldId id="277" r:id="rId11"/>
    <p:sldId id="272" r:id="rId12"/>
    <p:sldId id="260" r:id="rId13"/>
    <p:sldId id="285" r:id="rId14"/>
    <p:sldId id="284" r:id="rId15"/>
    <p:sldId id="263" r:id="rId16"/>
    <p:sldId id="275" r:id="rId17"/>
    <p:sldId id="268" r:id="rId18"/>
    <p:sldId id="286" r:id="rId19"/>
    <p:sldId id="287" r:id="rId20"/>
    <p:sldId id="273" r:id="rId21"/>
    <p:sldId id="274" r:id="rId22"/>
    <p:sldId id="264" r:id="rId23"/>
    <p:sldId id="265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10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5980-0A08-465C-A79C-E86D134FAF9A}" type="datetimeFigureOut">
              <a:rPr lang="it-IT" smtClean="0"/>
              <a:t>01/09/2021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199B7-0EEA-4AEE-833A-AB943A7644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195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0e28bffb8_2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70e28bffb8_2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0e28bffb8_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70e28bffb8_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0e28bffb8_2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70e28bffb8_2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8c969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7138c969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8c969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7138c969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2593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7138c9699d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g7138c9699d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90DD10-AD1A-4258-97E5-6135ED112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EBB00E1-27A9-49EE-9F8D-15955CF2C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9D8EA7-8E67-4724-9A06-75A1EEF2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01/09/2021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434541-CA6E-4174-8567-5B84939C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A6625B-35FE-481B-8BE4-60F2315F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706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5A18A5-7D8C-4982-8DBB-54E1AC50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CE4BBDC-3454-4E23-A15F-CB1C4B9E2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F6B00D-8F4C-4E9D-B841-F0EBF0D2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01/09/2021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8259B7-E9F4-4CCC-8349-8F2A7DBB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38D7E4-82A1-4F81-B6CD-40AE3344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57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C5303B6-68FC-47A5-A4BC-4A22C041D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628C951-82DA-4B7A-B02A-4215C6C3F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FA82B1-F0FA-4DCE-A52D-78E94134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01/09/2021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33E9B8-4CF8-4942-A264-14C0E0B8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57D07F-5348-4AAA-9BE3-3EC6A49D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0885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048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700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278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404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908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6719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1824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71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81D4D2-104C-4962-9953-DAC984D7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26800A-0EC4-41D5-835A-09C3B7D58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312FE0-F7AE-4873-A5C9-55365952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01/09/2021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9C8BAF-0333-46CE-9CA5-C48BA0DA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BFE475-A56F-4852-9A3A-6F9CB8B6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5574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90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4253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1351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853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747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409005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024500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776277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3733"/>
            </a:lvl1pPr>
            <a:lvl2pPr marL="1219170" lvl="1" indent="-507987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3200"/>
            </a:lvl2pPr>
            <a:lvl3pPr marL="1828754" lvl="2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400"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4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3733"/>
            </a:lvl1pPr>
            <a:lvl2pPr marL="1219170" lvl="1" indent="-507987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3200"/>
            </a:lvl2pPr>
            <a:lvl3pPr marL="1828754" lvl="2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400"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4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57865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5333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667">
                <a:solidFill>
                  <a:srgbClr val="888888"/>
                </a:solidFill>
              </a:defRPr>
            </a:lvl1pPr>
            <a:lvl2pPr marL="1219170" lvl="1" indent="-304792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2pPr>
            <a:lvl3pPr marL="1828754" lvl="2" indent="-304792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133">
                <a:solidFill>
                  <a:srgbClr val="888888"/>
                </a:solidFill>
              </a:defRPr>
            </a:lvl3pPr>
            <a:lvl4pPr marL="2438339" lvl="3" indent="-304792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4pPr>
            <a:lvl5pPr marL="3047924" lvl="4" indent="-304792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5pPr>
            <a:lvl6pPr marL="3657509" lvl="5" indent="-304792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6pPr>
            <a:lvl7pPr marL="4267093" lvl="6" indent="-304792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7pPr>
            <a:lvl8pPr marL="4876678" lvl="7" indent="-304792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8pPr>
            <a:lvl9pPr marL="5486263" lvl="8" indent="-304792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753531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/>
            </a:lvl1pPr>
            <a:lvl2pPr marL="1219170" lvl="1" indent="-304792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2pPr>
            <a:lvl3pPr marL="1828754" lvl="2" indent="-304792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3pPr>
            <a:lvl4pPr marL="2438339" lvl="3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4pPr>
            <a:lvl5pPr marL="3047924" lvl="4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5pPr>
            <a:lvl6pPr marL="3657509" lvl="5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6pPr>
            <a:lvl7pPr marL="4267093" lvl="6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7pPr>
            <a:lvl8pPr marL="4876678" lvl="7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8pPr>
            <a:lvl9pPr marL="5486263" lvl="8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07987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7"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2133"/>
            </a:lvl4pPr>
            <a:lvl5pPr marL="3047924" lvl="4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2133"/>
            </a:lvl5pPr>
            <a:lvl6pPr marL="3657509" lvl="5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6pPr>
            <a:lvl7pPr marL="4267093" lvl="6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7pPr>
            <a:lvl8pPr marL="4876678" lvl="7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8pPr>
            <a:lvl9pPr marL="5486263" lvl="8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/>
            </a:lvl1pPr>
            <a:lvl2pPr marL="1219170" lvl="1" indent="-304792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2pPr>
            <a:lvl3pPr marL="1828754" lvl="2" indent="-304792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3pPr>
            <a:lvl4pPr marL="2438339" lvl="3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4pPr>
            <a:lvl5pPr marL="3047924" lvl="4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5pPr>
            <a:lvl6pPr marL="3657509" lvl="5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6pPr>
            <a:lvl7pPr marL="4267093" lvl="6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7pPr>
            <a:lvl8pPr marL="4876678" lvl="7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8pPr>
            <a:lvl9pPr marL="5486263" lvl="8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07987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7"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2133"/>
            </a:lvl4pPr>
            <a:lvl5pPr marL="3047924" lvl="4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2133"/>
            </a:lvl5pPr>
            <a:lvl6pPr marL="3657509" lvl="5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6pPr>
            <a:lvl7pPr marL="4267093" lvl="6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7pPr>
            <a:lvl8pPr marL="4876678" lvl="7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8pPr>
            <a:lvl9pPr marL="5486263" lvl="8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228311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1571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31C884-C5D0-4DAF-9731-81BE8F842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E80542-0425-4A5E-B0E3-C049F1436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7D7DCF-BAEC-476D-A188-9850DA46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01/09/2021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225C2D-5D7F-40CD-8A71-5E1BA3DA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163366-62DA-4475-85C3-A6CC852E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04679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667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75719" algn="l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4267"/>
            </a:lvl1pPr>
            <a:lvl2pPr marL="1219170" lvl="1" indent="-541853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3733"/>
            </a:lvl2pPr>
            <a:lvl3pPr marL="1828754" lvl="2" indent="-507987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3pPr>
            <a:lvl4pPr marL="2438339" lvl="3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7"/>
            </a:lvl4pPr>
            <a:lvl5pPr marL="3047924" lvl="4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667"/>
            </a:lvl5pPr>
            <a:lvl6pPr marL="3657509" lvl="5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6pPr>
            <a:lvl7pPr marL="4267093" lvl="6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7pPr>
            <a:lvl8pPr marL="4876678" lvl="7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8pPr>
            <a:lvl9pPr marL="5486263" lvl="8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marL="1219170" lvl="1" indent="-3047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2pPr>
            <a:lvl3pPr marL="1828754" lvl="2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/>
            </a:lvl3pPr>
            <a:lvl4pPr marL="2438339" lvl="3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6pPr>
            <a:lvl7pPr marL="4267093" lvl="6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7pPr>
            <a:lvl8pPr marL="4876678" lvl="7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8pPr>
            <a:lvl9pPr marL="5486263" lvl="8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31587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2389717" y="4800601"/>
            <a:ext cx="7315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667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marL="1219170" lvl="1" indent="-3047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2pPr>
            <a:lvl3pPr marL="1828754" lvl="2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/>
            </a:lvl3pPr>
            <a:lvl4pPr marL="2438339" lvl="3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6pPr>
            <a:lvl7pPr marL="4267093" lvl="6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7pPr>
            <a:lvl8pPr marL="4876678" lvl="7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8pPr>
            <a:lvl9pPr marL="5486263" lvl="8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479351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503756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1868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22F5FD-E91A-4983-A2AF-B9D54734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5A07F4-39EE-413E-9179-EF2046D3A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7A5232-96D7-489C-89B5-403FEF878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8D04907-169A-4C9F-8D86-0B3DC8DA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01/09/2021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899F31-DA23-4523-987A-0DBC33A1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7A9E497-6DB0-41DB-B0FF-C062B764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788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52745F-91B3-49E6-A7DC-85C1ABAD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31C15D-27D4-42DD-85B1-A87AC11A2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86D9107-4CF1-4D46-B77F-CC5A40FC9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D4321B7-FC9F-4272-8C0E-DD0FA45FE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26B63B9-FD27-4884-8644-CD781FCAF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C38D3D5-A8F0-4C80-9890-28490804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01/09/2021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21B4571-D66F-4484-9B9B-68535F41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EC5194-F8B7-4254-A656-6A90FF29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079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45F058-FD34-417C-ACFF-3FD5DAEE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E0F935F-6A82-4215-BB50-3FDFF0F0E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01/09/2021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B71BFE6-8117-4244-93A9-F8423C901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636C8CA-6463-4599-AC6E-521C92F0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173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E96708B-5930-4BD1-B631-A6A885EA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01/09/2021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501EF3B-D950-42DC-A024-266EEE22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C6EA256-1255-4F25-ADAE-4F392333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09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E36771-3119-4D9B-B8DC-17056365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81BC7C-1286-4AAA-89AF-FF87E283C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D8DAA07-BA4C-4464-BBEB-8156555DC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FA38BE-7B89-4B73-BB8F-F75AD8D0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01/09/2021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D8543DA-4E55-496E-8F73-99036E01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059A79-7740-4E8A-8D51-A957780A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553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AA09D5-BF44-4EE1-B2CC-D2933BDF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A2EF94A-1D98-4E96-ABC3-62AE43ADA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3F6227-73C9-439B-B2E4-6E0C011A6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4F79124-4C0F-43B7-BE90-AE35A475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01/09/2021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E133FDD-8746-48FB-8425-D8403ED8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A8F542-DDFF-4156-AB01-973ABBEF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293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F64A0F8-BCF9-4F3D-A3E0-FACA2BBD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BF982B-5ED5-474C-9EDD-B655599FE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951881-9470-4DA6-B781-5D9018056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5D452-AC6C-4F76-AAC2-D7F0BCF6D03B}" type="datetimeFigureOut">
              <a:rPr lang="it-IT" smtClean="0"/>
              <a:t>01/09/2021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A26F36-3166-4F01-8B6B-82C92E688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397804-57A2-470F-A459-149D6590A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736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A9714-E498-4BB1-946F-9B4AA3A4C648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50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172997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FCB77A5-9E96-45C2-9637-8D4C2FF2A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503" y="1467428"/>
            <a:ext cx="10844463" cy="2387600"/>
          </a:xfrm>
        </p:spPr>
        <p:txBody>
          <a:bodyPr/>
          <a:lstStyle/>
          <a:p>
            <a:r>
              <a:rPr lang="it-IT" dirty="0"/>
              <a:t>Tecnologie Informatiche per il Web</a:t>
            </a:r>
            <a:br>
              <a:rPr lang="it-IT" dirty="0"/>
            </a:br>
            <a:r>
              <a:rPr lang="it-IT" dirty="0"/>
              <a:t> </a:t>
            </a:r>
            <a:r>
              <a:rPr lang="it-IT" sz="3200" dirty="0"/>
              <a:t>AA. 2020/21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5101101A-F2BF-427B-91DF-F4729F2ED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6734" y="4347874"/>
            <a:ext cx="9144000" cy="1655762"/>
          </a:xfrm>
        </p:spPr>
        <p:txBody>
          <a:bodyPr>
            <a:normAutofit/>
          </a:bodyPr>
          <a:lstStyle/>
          <a:p>
            <a:r>
              <a:rPr lang="it-IT" dirty="0"/>
              <a:t>Docente: Prof. Piero Fraternali</a:t>
            </a:r>
          </a:p>
          <a:p>
            <a:pPr>
              <a:lnSpc>
                <a:spcPct val="100000"/>
              </a:lnSpc>
            </a:pPr>
            <a:endParaRPr lang="it-IT" sz="800" dirty="0"/>
          </a:p>
          <a:p>
            <a:r>
              <a:rPr lang="it-IT" dirty="0"/>
              <a:t>Studente: Zheng Maria Yu</a:t>
            </a:r>
          </a:p>
        </p:txBody>
      </p:sp>
    </p:spTree>
    <p:extLst>
      <p:ext uri="{BB962C8B-B14F-4D97-AF65-F5344CB8AC3E}">
        <p14:creationId xmlns:p14="http://schemas.microsoft.com/office/powerpoint/2010/main" val="2361489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7D813-4A39-4AA9-992F-632FE8BE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Completamento delle specifiche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E45FC6-B724-4116-BDFB-097E35E3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it-IT" dirty="0"/>
              <a:t>Si effettua il login nella </a:t>
            </a:r>
            <a:r>
              <a:rPr lang="it-IT" dirty="0">
                <a:solidFill>
                  <a:srgbClr val="FF0000"/>
                </a:solidFill>
              </a:rPr>
              <a:t>pagina di default</a:t>
            </a:r>
          </a:p>
          <a:p>
            <a:pPr>
              <a:buFontTx/>
              <a:buChar char="-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2476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Progettazione dell’applicazione</a:t>
            </a:r>
            <a:endParaRPr dirty="0"/>
          </a:p>
        </p:txBody>
      </p:sp>
      <p:sp>
        <p:nvSpPr>
          <p:cNvPr id="197" name="Google Shape;197;p33"/>
          <p:cNvSpPr/>
          <p:nvPr/>
        </p:nvSpPr>
        <p:spPr>
          <a:xfrm>
            <a:off x="431367" y="2156536"/>
            <a:ext cx="3744400" cy="2011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LOGIN PAGE</a:t>
            </a: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3"/>
          <p:cNvSpPr/>
          <p:nvPr/>
        </p:nvSpPr>
        <p:spPr>
          <a:xfrm>
            <a:off x="623259" y="2663437"/>
            <a:ext cx="2448400" cy="114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Login form</a:t>
            </a:r>
            <a:br>
              <a:rPr lang="es-419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es-419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field: password]</a:t>
            </a: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3"/>
          <p:cNvSpPr/>
          <p:nvPr/>
        </p:nvSpPr>
        <p:spPr>
          <a:xfrm>
            <a:off x="7673856" y="4485623"/>
            <a:ext cx="3360400" cy="172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3"/>
          <p:cNvSpPr/>
          <p:nvPr/>
        </p:nvSpPr>
        <p:spPr>
          <a:xfrm>
            <a:off x="2927648" y="2942523"/>
            <a:ext cx="384043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Google Shape;201;p33"/>
          <p:cNvCxnSpPr>
            <a:stCxn id="202" idx="2"/>
            <a:endCxn id="203" idx="5"/>
          </p:cNvCxnSpPr>
          <p:nvPr/>
        </p:nvCxnSpPr>
        <p:spPr>
          <a:xfrm rot="10800000" flipH="1">
            <a:off x="6302237" y="3094220"/>
            <a:ext cx="2132000" cy="7600"/>
          </a:xfrm>
          <a:prstGeom prst="bentConnector3">
            <a:avLst>
              <a:gd name="adj1" fmla="val 50001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04" name="Google Shape;204;p33"/>
          <p:cNvSpPr txBox="1"/>
          <p:nvPr/>
        </p:nvSpPr>
        <p:spPr>
          <a:xfrm>
            <a:off x="3104381" y="2571212"/>
            <a:ext cx="11096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" name="Google Shape;205;p33"/>
          <p:cNvCxnSpPr>
            <a:stCxn id="206" idx="4"/>
            <a:endCxn id="197" idx="2"/>
          </p:cNvCxnSpPr>
          <p:nvPr/>
        </p:nvCxnSpPr>
        <p:spPr>
          <a:xfrm rot="5400000">
            <a:off x="3335861" y="2656168"/>
            <a:ext cx="479600" cy="2544400"/>
          </a:xfrm>
          <a:prstGeom prst="bentConnector3">
            <a:avLst>
              <a:gd name="adj1" fmla="val 16619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07" name="Google Shape;207;p33"/>
          <p:cNvSpPr txBox="1"/>
          <p:nvPr/>
        </p:nvSpPr>
        <p:spPr>
          <a:xfrm>
            <a:off x="1007433" y="4365100"/>
            <a:ext cx="33184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wrong user + pswd</a:t>
            </a: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4559833" y="1890931"/>
            <a:ext cx="2915600" cy="410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username, password</a:t>
            </a: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p33"/>
          <p:cNvCxnSpPr/>
          <p:nvPr/>
        </p:nvCxnSpPr>
        <p:spPr>
          <a:xfrm flipH="1">
            <a:off x="4247000" y="2339467"/>
            <a:ext cx="630000" cy="744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33"/>
          <p:cNvSpPr/>
          <p:nvPr/>
        </p:nvSpPr>
        <p:spPr>
          <a:xfrm>
            <a:off x="4559829" y="2774642"/>
            <a:ext cx="1824203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24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33"/>
          <p:cNvCxnSpPr>
            <a:stCxn id="200" idx="6"/>
            <a:endCxn id="202" idx="5"/>
          </p:cNvCxnSpPr>
          <p:nvPr/>
        </p:nvCxnSpPr>
        <p:spPr>
          <a:xfrm>
            <a:off x="3311691" y="3086539"/>
            <a:ext cx="1330000" cy="15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11" name="Google Shape;211;p33"/>
          <p:cNvSpPr/>
          <p:nvPr/>
        </p:nvSpPr>
        <p:spPr>
          <a:xfrm>
            <a:off x="6096000" y="2996952"/>
            <a:ext cx="384043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3"/>
          <p:cNvSpPr/>
          <p:nvPr/>
        </p:nvSpPr>
        <p:spPr>
          <a:xfrm>
            <a:off x="4655840" y="3400536"/>
            <a:ext cx="384043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6384039" y="3284989"/>
            <a:ext cx="2069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-&gt; session</a:t>
            </a: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33"/>
          <p:cNvCxnSpPr>
            <a:stCxn id="203" idx="2"/>
            <a:endCxn id="199" idx="0"/>
          </p:cNvCxnSpPr>
          <p:nvPr/>
        </p:nvCxnSpPr>
        <p:spPr>
          <a:xfrm flipH="1">
            <a:off x="9353867" y="3094133"/>
            <a:ext cx="1158000" cy="1391600"/>
          </a:xfrm>
          <a:prstGeom prst="bentConnector4">
            <a:avLst>
              <a:gd name="adj1" fmla="val -34482"/>
              <a:gd name="adj2" fmla="val 61752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03" name="Google Shape;203;p33"/>
          <p:cNvSpPr/>
          <p:nvPr/>
        </p:nvSpPr>
        <p:spPr>
          <a:xfrm>
            <a:off x="8352467" y="2766933"/>
            <a:ext cx="2241200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GoToHome</a:t>
            </a: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9473805" y="3995889"/>
            <a:ext cx="2069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missions</a:t>
            </a: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1981200" y="27432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s-419" dirty="0"/>
              <a:t>Progettazione dell’applicazione</a:t>
            </a:r>
            <a:endParaRPr dirty="0"/>
          </a:p>
        </p:txBody>
      </p:sp>
      <p:sp>
        <p:nvSpPr>
          <p:cNvPr id="220" name="Google Shape;220;p34"/>
          <p:cNvSpPr/>
          <p:nvPr/>
        </p:nvSpPr>
        <p:spPr>
          <a:xfrm>
            <a:off x="850232" y="1131720"/>
            <a:ext cx="5544718" cy="545196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HOME </a:t>
            </a:r>
          </a:p>
          <a:p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4"/>
          <p:cNvSpPr/>
          <p:nvPr/>
        </p:nvSpPr>
        <p:spPr>
          <a:xfrm>
            <a:off x="1670648" y="1248058"/>
            <a:ext cx="2996636" cy="146125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sz="16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Category creation form</a:t>
            </a:r>
            <a:br>
              <a:rPr lang="es-419" sz="16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[field: name</a:t>
            </a:r>
          </a:p>
          <a:p>
            <a:pPr algn="ctr"/>
            <a:r>
              <a:rPr lang="es-419" sz="16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Selectionfield: father.name]</a:t>
            </a:r>
          </a:p>
        </p:txBody>
      </p:sp>
      <p:sp>
        <p:nvSpPr>
          <p:cNvPr id="222" name="Google Shape;222;p34"/>
          <p:cNvSpPr/>
          <p:nvPr/>
        </p:nvSpPr>
        <p:spPr>
          <a:xfrm>
            <a:off x="4543192" y="1761550"/>
            <a:ext cx="288000" cy="216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34"/>
          <p:cNvCxnSpPr>
            <a:cxnSpLocks/>
            <a:stCxn id="222" idx="6"/>
          </p:cNvCxnSpPr>
          <p:nvPr/>
        </p:nvCxnSpPr>
        <p:spPr>
          <a:xfrm flipV="1">
            <a:off x="4831192" y="1527516"/>
            <a:ext cx="2747100" cy="342034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25" name="Google Shape;225;p34"/>
          <p:cNvSpPr txBox="1"/>
          <p:nvPr/>
        </p:nvSpPr>
        <p:spPr>
          <a:xfrm>
            <a:off x="4987700" y="1293421"/>
            <a:ext cx="8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6665388" y="965422"/>
            <a:ext cx="3856800" cy="34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Name, cost, description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34"/>
          <p:cNvCxnSpPr>
            <a:cxnSpLocks/>
          </p:cNvCxnSpPr>
          <p:nvPr/>
        </p:nvCxnSpPr>
        <p:spPr>
          <a:xfrm flipH="1">
            <a:off x="6663783" y="1317396"/>
            <a:ext cx="365350" cy="23262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4" name="Google Shape;224;p34"/>
          <p:cNvSpPr/>
          <p:nvPr/>
        </p:nvSpPr>
        <p:spPr>
          <a:xfrm>
            <a:off x="7477124" y="1412645"/>
            <a:ext cx="1368300" cy="4908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Create category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34"/>
          <p:cNvCxnSpPr>
            <a:cxnSpLocks/>
            <a:stCxn id="224" idx="5"/>
          </p:cNvCxnSpPr>
          <p:nvPr/>
        </p:nvCxnSpPr>
        <p:spPr>
          <a:xfrm rot="10800000" flipV="1">
            <a:off x="6386785" y="1658045"/>
            <a:ext cx="1151691" cy="288592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29" name="Google Shape;229;p34"/>
          <p:cNvSpPr/>
          <p:nvPr/>
        </p:nvSpPr>
        <p:spPr>
          <a:xfrm>
            <a:off x="1741778" y="5640831"/>
            <a:ext cx="2898461" cy="83697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sz="16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:List</a:t>
            </a:r>
            <a:endParaRPr dirty="0">
              <a:solidFill>
                <a:prstClr val="black"/>
              </a:solidFill>
              <a:latin typeface="Calibri" panose="020F0502020204030204"/>
            </a:endParaRPr>
          </a:p>
          <a:p>
            <a:pPr algn="ctr"/>
            <a:r>
              <a:rPr lang="es-419" sz="16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[databinding: category]</a:t>
            </a:r>
          </a:p>
          <a:p>
            <a:pPr algn="ctr"/>
            <a:endParaRPr sz="1600"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4"/>
          <p:cNvSpPr/>
          <p:nvPr/>
        </p:nvSpPr>
        <p:spPr>
          <a:xfrm>
            <a:off x="5240239" y="6036552"/>
            <a:ext cx="288000" cy="216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" name="Google Shape;233;p34"/>
          <p:cNvCxnSpPr>
            <a:cxnSpLocks/>
            <a:stCxn id="232" idx="6"/>
            <a:endCxn id="234" idx="5"/>
          </p:cNvCxnSpPr>
          <p:nvPr/>
        </p:nvCxnSpPr>
        <p:spPr>
          <a:xfrm flipV="1">
            <a:off x="5528239" y="6130496"/>
            <a:ext cx="3055526" cy="1405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36" name="Google Shape;236;p34"/>
          <p:cNvSpPr txBox="1"/>
          <p:nvPr/>
        </p:nvSpPr>
        <p:spPr>
          <a:xfrm>
            <a:off x="7801175" y="5394669"/>
            <a:ext cx="2085392" cy="34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BomProduct.id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7" name="Google Shape;237;p34"/>
          <p:cNvCxnSpPr>
            <a:cxnSpLocks/>
          </p:cNvCxnSpPr>
          <p:nvPr/>
        </p:nvCxnSpPr>
        <p:spPr>
          <a:xfrm flipH="1">
            <a:off x="7274462" y="5620743"/>
            <a:ext cx="516300" cy="4980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4" name="Google Shape;234;p34"/>
          <p:cNvSpPr/>
          <p:nvPr/>
        </p:nvSpPr>
        <p:spPr>
          <a:xfrm>
            <a:off x="8522415" y="5885095"/>
            <a:ext cx="1368300" cy="4908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Delete product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5;p34"/>
          <p:cNvSpPr txBox="1"/>
          <p:nvPr/>
        </p:nvSpPr>
        <p:spPr>
          <a:xfrm>
            <a:off x="5467812" y="5845001"/>
            <a:ext cx="918244" cy="68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Delete product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228;p34">
            <a:extLst>
              <a:ext uri="{FF2B5EF4-FFF2-40B4-BE49-F238E27FC236}">
                <a16:creationId xmlns:a16="http://schemas.microsoft.com/office/drawing/2014/main" id="{64DDAB91-210A-3540-A3FA-FF65382497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86783" y="6264304"/>
            <a:ext cx="2103974" cy="174865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7" name="Google Shape;232;p34">
            <a:extLst>
              <a:ext uri="{FF2B5EF4-FFF2-40B4-BE49-F238E27FC236}">
                <a16:creationId xmlns:a16="http://schemas.microsoft.com/office/drawing/2014/main" id="{29E921F2-131D-C049-8FEF-1031E5E984EF}"/>
              </a:ext>
            </a:extLst>
          </p:cNvPr>
          <p:cNvSpPr/>
          <p:nvPr/>
        </p:nvSpPr>
        <p:spPr>
          <a:xfrm>
            <a:off x="5230579" y="5629001"/>
            <a:ext cx="288000" cy="216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Google Shape;233;p34">
            <a:extLst>
              <a:ext uri="{FF2B5EF4-FFF2-40B4-BE49-F238E27FC236}">
                <a16:creationId xmlns:a16="http://schemas.microsoft.com/office/drawing/2014/main" id="{AF697293-1A0A-F546-937E-49D235DC564C}"/>
              </a:ext>
            </a:extLst>
          </p:cNvPr>
          <p:cNvCxnSpPr>
            <a:stCxn id="27" idx="6"/>
          </p:cNvCxnSpPr>
          <p:nvPr/>
        </p:nvCxnSpPr>
        <p:spPr>
          <a:xfrm flipV="1">
            <a:off x="5518579" y="5006241"/>
            <a:ext cx="2972178" cy="730761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9" name="Google Shape;236;p34">
            <a:extLst>
              <a:ext uri="{FF2B5EF4-FFF2-40B4-BE49-F238E27FC236}">
                <a16:creationId xmlns:a16="http://schemas.microsoft.com/office/drawing/2014/main" id="{83FBEA26-A7EE-5642-9462-EC0BAAB23D4B}"/>
              </a:ext>
            </a:extLst>
          </p:cNvPr>
          <p:cNvSpPr txBox="1"/>
          <p:nvPr/>
        </p:nvSpPr>
        <p:spPr>
          <a:xfrm>
            <a:off x="8064257" y="4246339"/>
            <a:ext cx="2108271" cy="34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Father id, child id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237;p34">
            <a:extLst>
              <a:ext uri="{FF2B5EF4-FFF2-40B4-BE49-F238E27FC236}">
                <a16:creationId xmlns:a16="http://schemas.microsoft.com/office/drawing/2014/main" id="{82F3A085-FF26-994E-BB3C-12365DFA6906}"/>
              </a:ext>
            </a:extLst>
          </p:cNvPr>
          <p:cNvCxnSpPr>
            <a:cxnSpLocks/>
          </p:cNvCxnSpPr>
          <p:nvPr/>
        </p:nvCxnSpPr>
        <p:spPr>
          <a:xfrm flipH="1">
            <a:off x="7566175" y="4513616"/>
            <a:ext cx="516300" cy="4980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234;p34">
            <a:extLst>
              <a:ext uri="{FF2B5EF4-FFF2-40B4-BE49-F238E27FC236}">
                <a16:creationId xmlns:a16="http://schemas.microsoft.com/office/drawing/2014/main" id="{5A416E3D-7CD1-8047-B73D-13D481BD4B82}"/>
              </a:ext>
            </a:extLst>
          </p:cNvPr>
          <p:cNvSpPr/>
          <p:nvPr/>
        </p:nvSpPr>
        <p:spPr>
          <a:xfrm>
            <a:off x="8490757" y="4687209"/>
            <a:ext cx="1368300" cy="4908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Delete Link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225;p34">
            <a:extLst>
              <a:ext uri="{FF2B5EF4-FFF2-40B4-BE49-F238E27FC236}">
                <a16:creationId xmlns:a16="http://schemas.microsoft.com/office/drawing/2014/main" id="{5AD6012B-1149-D549-B3CD-8BF236F38FE6}"/>
              </a:ext>
            </a:extLst>
          </p:cNvPr>
          <p:cNvSpPr txBox="1"/>
          <p:nvPr/>
        </p:nvSpPr>
        <p:spPr>
          <a:xfrm>
            <a:off x="5467462" y="5277851"/>
            <a:ext cx="918244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Delete link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228;p34">
            <a:extLst>
              <a:ext uri="{FF2B5EF4-FFF2-40B4-BE49-F238E27FC236}">
                <a16:creationId xmlns:a16="http://schemas.microsoft.com/office/drawing/2014/main" id="{6F0EBBB9-C8F9-8344-A030-1914123F014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05365" y="4746559"/>
            <a:ext cx="2178400" cy="736783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0" name="Google Shape;221;p34">
            <a:extLst>
              <a:ext uri="{FF2B5EF4-FFF2-40B4-BE49-F238E27FC236}">
                <a16:creationId xmlns:a16="http://schemas.microsoft.com/office/drawing/2014/main" id="{1D97FEDF-8FB9-EE4C-B12A-F7B71369EE9D}"/>
              </a:ext>
            </a:extLst>
          </p:cNvPr>
          <p:cNvSpPr/>
          <p:nvPr/>
        </p:nvSpPr>
        <p:spPr>
          <a:xfrm>
            <a:off x="1670649" y="2823380"/>
            <a:ext cx="2978490" cy="1029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sz="16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Product edit form</a:t>
            </a:r>
            <a:br>
              <a:rPr lang="es-419" sz="16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/>
              </a:rPr>
              <a:t>selectionfield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: BomProduct.name </a:t>
            </a:r>
          </a:p>
          <a:p>
            <a:pPr algn="ctr"/>
            <a:r>
              <a:rPr lang="es-419" sz="16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field: cost]</a:t>
            </a:r>
          </a:p>
        </p:txBody>
      </p:sp>
      <p:sp>
        <p:nvSpPr>
          <p:cNvPr id="53" name="Google Shape;222;p34">
            <a:extLst>
              <a:ext uri="{FF2B5EF4-FFF2-40B4-BE49-F238E27FC236}">
                <a16:creationId xmlns:a16="http://schemas.microsoft.com/office/drawing/2014/main" id="{E0B05744-3527-9145-A46F-2D862283D281}"/>
              </a:ext>
            </a:extLst>
          </p:cNvPr>
          <p:cNvSpPr/>
          <p:nvPr/>
        </p:nvSpPr>
        <p:spPr>
          <a:xfrm>
            <a:off x="4976772" y="3216755"/>
            <a:ext cx="288000" cy="216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225;p34">
            <a:extLst>
              <a:ext uri="{FF2B5EF4-FFF2-40B4-BE49-F238E27FC236}">
                <a16:creationId xmlns:a16="http://schemas.microsoft.com/office/drawing/2014/main" id="{C681530A-916D-214C-82FD-7B6EA1F3667C}"/>
              </a:ext>
            </a:extLst>
          </p:cNvPr>
          <p:cNvSpPr txBox="1"/>
          <p:nvPr/>
        </p:nvSpPr>
        <p:spPr>
          <a:xfrm>
            <a:off x="5086250" y="2860493"/>
            <a:ext cx="8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" name="Google Shape;223;p34">
            <a:extLst>
              <a:ext uri="{FF2B5EF4-FFF2-40B4-BE49-F238E27FC236}">
                <a16:creationId xmlns:a16="http://schemas.microsoft.com/office/drawing/2014/main" id="{00AFFB21-AE2E-B94C-8070-08746EDD9508}"/>
              </a:ext>
            </a:extLst>
          </p:cNvPr>
          <p:cNvCxnSpPr>
            <a:cxnSpLocks/>
          </p:cNvCxnSpPr>
          <p:nvPr/>
        </p:nvCxnSpPr>
        <p:spPr>
          <a:xfrm flipV="1">
            <a:off x="5264773" y="2607235"/>
            <a:ext cx="2457897" cy="668620"/>
          </a:xfrm>
          <a:prstGeom prst="bentConnector3">
            <a:avLst>
              <a:gd name="adj1" fmla="val 32769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7" name="Google Shape;224;p34">
            <a:extLst>
              <a:ext uri="{FF2B5EF4-FFF2-40B4-BE49-F238E27FC236}">
                <a16:creationId xmlns:a16="http://schemas.microsoft.com/office/drawing/2014/main" id="{73BD0322-7F20-CF44-80D1-15580038E895}"/>
              </a:ext>
            </a:extLst>
          </p:cNvPr>
          <p:cNvSpPr/>
          <p:nvPr/>
        </p:nvSpPr>
        <p:spPr>
          <a:xfrm>
            <a:off x="7674444" y="2488223"/>
            <a:ext cx="1368300" cy="4908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Update product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228;p34">
            <a:extLst>
              <a:ext uri="{FF2B5EF4-FFF2-40B4-BE49-F238E27FC236}">
                <a16:creationId xmlns:a16="http://schemas.microsoft.com/office/drawing/2014/main" id="{6D1409E8-D217-184B-B700-E6039A873B2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94954" y="2759433"/>
            <a:ext cx="1306923" cy="320631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64" name="Google Shape;227;p34">
            <a:extLst>
              <a:ext uri="{FF2B5EF4-FFF2-40B4-BE49-F238E27FC236}">
                <a16:creationId xmlns:a16="http://schemas.microsoft.com/office/drawing/2014/main" id="{9AAD6D7E-32E9-1A4B-B85E-2905DE8A4932}"/>
              </a:ext>
            </a:extLst>
          </p:cNvPr>
          <p:cNvCxnSpPr>
            <a:cxnSpLocks/>
          </p:cNvCxnSpPr>
          <p:nvPr/>
        </p:nvCxnSpPr>
        <p:spPr>
          <a:xfrm flipH="1">
            <a:off x="6693459" y="2374610"/>
            <a:ext cx="365350" cy="23262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226;p34">
            <a:extLst>
              <a:ext uri="{FF2B5EF4-FFF2-40B4-BE49-F238E27FC236}">
                <a16:creationId xmlns:a16="http://schemas.microsoft.com/office/drawing/2014/main" id="{5B973706-1511-6544-818C-D4D51012AF06}"/>
              </a:ext>
            </a:extLst>
          </p:cNvPr>
          <p:cNvSpPr txBox="1"/>
          <p:nvPr/>
        </p:nvSpPr>
        <p:spPr>
          <a:xfrm>
            <a:off x="7147787" y="2061767"/>
            <a:ext cx="2966017" cy="34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Bomproduct.id, cost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221;p34">
            <a:extLst>
              <a:ext uri="{FF2B5EF4-FFF2-40B4-BE49-F238E27FC236}">
                <a16:creationId xmlns:a16="http://schemas.microsoft.com/office/drawing/2014/main" id="{3B587CAF-F574-124D-9A95-840865024C5F}"/>
              </a:ext>
            </a:extLst>
          </p:cNvPr>
          <p:cNvSpPr/>
          <p:nvPr/>
        </p:nvSpPr>
        <p:spPr>
          <a:xfrm>
            <a:off x="1728469" y="4052870"/>
            <a:ext cx="2847344" cy="138837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sz="16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Link creation form</a:t>
            </a:r>
            <a:br>
              <a:rPr lang="es-419" sz="16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/>
              </a:rPr>
              <a:t>selectionfield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: 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/>
              </a:rPr>
              <a:t>father.name</a:t>
            </a:r>
            <a:endParaRPr lang="en-US" sz="1600" dirty="0">
              <a:solidFill>
                <a:prstClr val="black"/>
              </a:solidFill>
              <a:latin typeface="Calibri" panose="020F0502020204030204"/>
            </a:endParaRPr>
          </a:p>
          <a:p>
            <a:pPr algn="ctr"/>
            <a:r>
              <a:rPr lang="en-US" sz="1600" dirty="0" err="1">
                <a:solidFill>
                  <a:prstClr val="black"/>
                </a:solidFill>
                <a:latin typeface="Calibri" panose="020F0502020204030204"/>
              </a:rPr>
              <a:t>selectionfield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: 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/>
              </a:rPr>
              <a:t>child.name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algn="ctr"/>
            <a:r>
              <a:rPr lang="es-419" sz="16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field: quantity]</a:t>
            </a:r>
          </a:p>
        </p:txBody>
      </p:sp>
      <p:sp>
        <p:nvSpPr>
          <p:cNvPr id="67" name="Google Shape;225;p34">
            <a:extLst>
              <a:ext uri="{FF2B5EF4-FFF2-40B4-BE49-F238E27FC236}">
                <a16:creationId xmlns:a16="http://schemas.microsoft.com/office/drawing/2014/main" id="{CE797C09-784C-BE47-805B-B7FAA9E47176}"/>
              </a:ext>
            </a:extLst>
          </p:cNvPr>
          <p:cNvSpPr txBox="1"/>
          <p:nvPr/>
        </p:nvSpPr>
        <p:spPr>
          <a:xfrm>
            <a:off x="5168404" y="4236333"/>
            <a:ext cx="8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" name="Google Shape;223;p34">
            <a:extLst>
              <a:ext uri="{FF2B5EF4-FFF2-40B4-BE49-F238E27FC236}">
                <a16:creationId xmlns:a16="http://schemas.microsoft.com/office/drawing/2014/main" id="{FDB34E92-FD11-BD4E-BD6E-FCC7850ED41B}"/>
              </a:ext>
            </a:extLst>
          </p:cNvPr>
          <p:cNvCxnSpPr>
            <a:cxnSpLocks/>
          </p:cNvCxnSpPr>
          <p:nvPr/>
        </p:nvCxnSpPr>
        <p:spPr>
          <a:xfrm flipV="1">
            <a:off x="5476123" y="3790704"/>
            <a:ext cx="2237650" cy="891258"/>
          </a:xfrm>
          <a:prstGeom prst="bentConnector3">
            <a:avLst>
              <a:gd name="adj1" fmla="val 28062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9" name="Google Shape;224;p34">
            <a:extLst>
              <a:ext uri="{FF2B5EF4-FFF2-40B4-BE49-F238E27FC236}">
                <a16:creationId xmlns:a16="http://schemas.microsoft.com/office/drawing/2014/main" id="{5B0B1FE7-6B74-C34A-B24D-479D2385FBD2}"/>
              </a:ext>
            </a:extLst>
          </p:cNvPr>
          <p:cNvSpPr/>
          <p:nvPr/>
        </p:nvSpPr>
        <p:spPr>
          <a:xfrm>
            <a:off x="7665548" y="3671692"/>
            <a:ext cx="1368300" cy="4908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Create link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228;p34">
            <a:extLst>
              <a:ext uri="{FF2B5EF4-FFF2-40B4-BE49-F238E27FC236}">
                <a16:creationId xmlns:a16="http://schemas.microsoft.com/office/drawing/2014/main" id="{13DBF49F-A35A-BC47-90B7-AE2E9BC9692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86058" y="3942902"/>
            <a:ext cx="1306923" cy="320631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71" name="Google Shape;227;p34">
            <a:extLst>
              <a:ext uri="{FF2B5EF4-FFF2-40B4-BE49-F238E27FC236}">
                <a16:creationId xmlns:a16="http://schemas.microsoft.com/office/drawing/2014/main" id="{7FAF2E8D-30D0-F340-BAFE-FEA3728DB360}"/>
              </a:ext>
            </a:extLst>
          </p:cNvPr>
          <p:cNvCxnSpPr>
            <a:cxnSpLocks/>
          </p:cNvCxnSpPr>
          <p:nvPr/>
        </p:nvCxnSpPr>
        <p:spPr>
          <a:xfrm flipH="1">
            <a:off x="6684563" y="3558079"/>
            <a:ext cx="365350" cy="23262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226;p34">
            <a:extLst>
              <a:ext uri="{FF2B5EF4-FFF2-40B4-BE49-F238E27FC236}">
                <a16:creationId xmlns:a16="http://schemas.microsoft.com/office/drawing/2014/main" id="{5EDCFD85-990D-D040-B2E6-FA2BC9B11D01}"/>
              </a:ext>
            </a:extLst>
          </p:cNvPr>
          <p:cNvSpPr txBox="1"/>
          <p:nvPr/>
        </p:nvSpPr>
        <p:spPr>
          <a:xfrm>
            <a:off x="7138891" y="3245236"/>
            <a:ext cx="2966017" cy="34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Father id, child id, quantity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222;p34">
            <a:extLst>
              <a:ext uri="{FF2B5EF4-FFF2-40B4-BE49-F238E27FC236}">
                <a16:creationId xmlns:a16="http://schemas.microsoft.com/office/drawing/2014/main" id="{5F0F1ACB-E8C1-7847-99C7-EF6C4B6EDC7C}"/>
              </a:ext>
            </a:extLst>
          </p:cNvPr>
          <p:cNvSpPr/>
          <p:nvPr/>
        </p:nvSpPr>
        <p:spPr>
          <a:xfrm>
            <a:off x="5170398" y="4596707"/>
            <a:ext cx="288000" cy="216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3176B3-2BF8-42BD-BBE1-5ED359B2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dell’applicazione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848E88-5E3F-4A30-890E-9DAB5285A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2166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72BC08-9961-4F69-B13F-37D06F02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703"/>
            <a:ext cx="10515600" cy="1325563"/>
          </a:xfrm>
        </p:spPr>
        <p:txBody>
          <a:bodyPr/>
          <a:lstStyle/>
          <a:p>
            <a:r>
              <a:rPr lang="it-IT" dirty="0"/>
              <a:t>Componenti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F1163A-414F-4A7D-9A28-79BE2B5AF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7516" y="1411705"/>
            <a:ext cx="5442284" cy="4765258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Model </a:t>
            </a:r>
            <a:r>
              <a:rPr lang="it-IT" dirty="0" err="1"/>
              <a:t>objects</a:t>
            </a:r>
            <a:r>
              <a:rPr lang="it-IT" dirty="0"/>
              <a:t> (</a:t>
            </a:r>
            <a:r>
              <a:rPr lang="it-IT" dirty="0" err="1"/>
              <a:t>Beans</a:t>
            </a:r>
            <a:r>
              <a:rPr lang="it-IT" dirty="0"/>
              <a:t>)</a:t>
            </a:r>
          </a:p>
          <a:p>
            <a:pPr lvl="1">
              <a:buFontTx/>
              <a:buChar char="-"/>
            </a:pPr>
            <a:r>
              <a:rPr lang="it-IT" dirty="0"/>
              <a:t>User</a:t>
            </a:r>
          </a:p>
          <a:p>
            <a:pPr lvl="1">
              <a:buFontTx/>
              <a:buChar char="-"/>
            </a:pPr>
            <a:r>
              <a:rPr lang="it-IT" dirty="0" err="1"/>
              <a:t>Category</a:t>
            </a:r>
            <a:endParaRPr lang="it-IT" dirty="0"/>
          </a:p>
          <a:p>
            <a:r>
              <a:rPr lang="it-IT" dirty="0"/>
              <a:t>Data Access Objects (Classes)</a:t>
            </a:r>
          </a:p>
          <a:p>
            <a:pPr>
              <a:buFontTx/>
              <a:buChar char="-"/>
            </a:pPr>
            <a:r>
              <a:rPr lang="it-IT" dirty="0" err="1"/>
              <a:t>UserDAO</a:t>
            </a:r>
            <a:endParaRPr lang="it-IT" dirty="0"/>
          </a:p>
          <a:p>
            <a:pPr lvl="1">
              <a:buFontTx/>
              <a:buChar char="-"/>
            </a:pPr>
            <a:r>
              <a:rPr lang="it-IT" dirty="0" err="1"/>
              <a:t>checkCredentials</a:t>
            </a:r>
            <a:r>
              <a:rPr lang="it-IT" dirty="0"/>
              <a:t>(</a:t>
            </a:r>
            <a:r>
              <a:rPr lang="it-IT" dirty="0" err="1"/>
              <a:t>username,password</a:t>
            </a:r>
            <a:r>
              <a:rPr lang="it-IT" dirty="0"/>
              <a:t>)</a:t>
            </a:r>
          </a:p>
          <a:p>
            <a:pPr>
              <a:buFontTx/>
              <a:buChar char="-"/>
            </a:pPr>
            <a:r>
              <a:rPr lang="it-IT" dirty="0" err="1"/>
              <a:t>CategoryDAO</a:t>
            </a:r>
            <a:endParaRPr lang="it-IT" dirty="0"/>
          </a:p>
          <a:p>
            <a:pPr lvl="1">
              <a:buFontTx/>
              <a:buChar char="-"/>
            </a:pPr>
            <a:r>
              <a:rPr lang="it-IT" dirty="0" err="1"/>
              <a:t>findAllCategories</a:t>
            </a:r>
            <a:r>
              <a:rPr lang="it-IT" dirty="0"/>
              <a:t>()</a:t>
            </a:r>
          </a:p>
          <a:p>
            <a:pPr lvl="1">
              <a:buFontTx/>
              <a:buChar char="-"/>
            </a:pPr>
            <a:r>
              <a:rPr lang="it-IT" dirty="0" err="1"/>
              <a:t>findTopsAndSubtrees</a:t>
            </a:r>
            <a:r>
              <a:rPr lang="it-IT" dirty="0"/>
              <a:t>()</a:t>
            </a:r>
          </a:p>
          <a:p>
            <a:pPr lvl="1">
              <a:buFontTx/>
              <a:buChar char="-"/>
            </a:pPr>
            <a:r>
              <a:rPr lang="it-IT" dirty="0" err="1"/>
              <a:t>findSubclasses</a:t>
            </a:r>
            <a:r>
              <a:rPr lang="it-IT" dirty="0"/>
              <a:t>(</a:t>
            </a:r>
            <a:r>
              <a:rPr lang="it-IT" dirty="0" err="1"/>
              <a:t>category</a:t>
            </a:r>
            <a:r>
              <a:rPr lang="it-IT" dirty="0"/>
              <a:t>)</a:t>
            </a:r>
          </a:p>
          <a:p>
            <a:pPr lvl="1">
              <a:buFontTx/>
              <a:buChar char="-"/>
            </a:pPr>
            <a:r>
              <a:rPr lang="it-IT" dirty="0" err="1"/>
              <a:t>createCategory</a:t>
            </a:r>
            <a:r>
              <a:rPr lang="it-IT" dirty="0"/>
              <a:t>(</a:t>
            </a:r>
            <a:r>
              <a:rPr lang="it-IT" dirty="0" err="1"/>
              <a:t>name,fid</a:t>
            </a:r>
            <a:r>
              <a:rPr lang="it-IT" dirty="0"/>
              <a:t>)</a:t>
            </a:r>
          </a:p>
          <a:p>
            <a:pPr lvl="1">
              <a:buFontTx/>
              <a:buChar char="-"/>
            </a:pPr>
            <a:r>
              <a:rPr lang="it-IT" dirty="0" err="1"/>
              <a:t>moveCategory</a:t>
            </a:r>
            <a:r>
              <a:rPr lang="it-IT" dirty="0"/>
              <a:t>(</a:t>
            </a:r>
            <a:r>
              <a:rPr lang="it-IT" dirty="0" err="1"/>
              <a:t>cid,destid</a:t>
            </a:r>
            <a:r>
              <a:rPr lang="it-IT" dirty="0"/>
              <a:t>)</a:t>
            </a:r>
          </a:p>
          <a:p>
            <a:pPr marL="457200" lvl="1" indent="0">
              <a:buNone/>
            </a:pPr>
            <a:endParaRPr lang="it-IT" dirty="0"/>
          </a:p>
          <a:p>
            <a:pPr lvl="1">
              <a:buFontTx/>
              <a:buChar char="-"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14A45AE-1645-4998-A930-242D8B8E7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1705"/>
            <a:ext cx="5442284" cy="4765258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Controllers (</a:t>
            </a:r>
            <a:r>
              <a:rPr lang="it-IT" dirty="0" err="1"/>
              <a:t>Servlets</a:t>
            </a:r>
            <a:r>
              <a:rPr lang="it-IT" dirty="0"/>
              <a:t>)</a:t>
            </a:r>
          </a:p>
          <a:p>
            <a:pPr lvl="1">
              <a:buFontTx/>
              <a:buChar char="-"/>
            </a:pPr>
            <a:r>
              <a:rPr lang="it-IT" dirty="0"/>
              <a:t>Login</a:t>
            </a:r>
          </a:p>
          <a:p>
            <a:pPr lvl="1">
              <a:buFontTx/>
              <a:buChar char="-"/>
            </a:pPr>
            <a:r>
              <a:rPr lang="it-IT" dirty="0" err="1"/>
              <a:t>GoToHomePage</a:t>
            </a:r>
            <a:endParaRPr lang="it-IT" dirty="0"/>
          </a:p>
          <a:p>
            <a:pPr lvl="1">
              <a:buFontTx/>
              <a:buChar char="-"/>
            </a:pPr>
            <a:r>
              <a:rPr lang="it-IT" dirty="0" err="1"/>
              <a:t>CreateCategory</a:t>
            </a:r>
            <a:endParaRPr lang="it-IT" dirty="0"/>
          </a:p>
          <a:p>
            <a:pPr lvl="1">
              <a:buFontTx/>
              <a:buChar char="-"/>
            </a:pPr>
            <a:r>
              <a:rPr lang="it-IT" dirty="0" err="1"/>
              <a:t>GoToMovePage</a:t>
            </a:r>
            <a:endParaRPr lang="it-IT" dirty="0"/>
          </a:p>
          <a:p>
            <a:pPr lvl="1">
              <a:buFontTx/>
              <a:buChar char="-"/>
            </a:pPr>
            <a:r>
              <a:rPr lang="it-IT" dirty="0" err="1"/>
              <a:t>MoveCategory</a:t>
            </a:r>
            <a:endParaRPr lang="it-IT" dirty="0"/>
          </a:p>
          <a:p>
            <a:pPr lvl="1">
              <a:buFontTx/>
              <a:buChar char="-"/>
            </a:pPr>
            <a:r>
              <a:rPr lang="it-IT" dirty="0"/>
              <a:t>Logout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Views</a:t>
            </a:r>
            <a:r>
              <a:rPr lang="it-IT" dirty="0"/>
              <a:t> (Templates)</a:t>
            </a:r>
          </a:p>
          <a:p>
            <a:pPr lvl="1">
              <a:buFontTx/>
              <a:buChar char="-"/>
            </a:pPr>
            <a:r>
              <a:rPr lang="it-IT" dirty="0"/>
              <a:t>Home</a:t>
            </a:r>
          </a:p>
          <a:p>
            <a:pPr lvl="1">
              <a:buFontTx/>
              <a:buChar char="-"/>
            </a:pPr>
            <a:r>
              <a:rPr lang="it-IT" dirty="0" err="1"/>
              <a:t>Category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(</a:t>
            </a:r>
            <a:r>
              <a:rPr lang="it-IT" dirty="0" err="1"/>
              <a:t>fragment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3823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9728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Evento: login</a:t>
            </a:r>
            <a:endParaRPr dirty="0"/>
          </a:p>
        </p:txBody>
      </p:sp>
      <p:sp>
        <p:nvSpPr>
          <p:cNvPr id="273" name="Google Shape;273;p37"/>
          <p:cNvSpPr/>
          <p:nvPr/>
        </p:nvSpPr>
        <p:spPr>
          <a:xfrm>
            <a:off x="1156827" y="1428067"/>
            <a:ext cx="1752800" cy="381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18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CheckLogin</a:t>
            </a:r>
            <a:endParaRPr sz="18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p37"/>
          <p:cNvCxnSpPr>
            <a:stCxn id="273" idx="2"/>
          </p:cNvCxnSpPr>
          <p:nvPr/>
        </p:nvCxnSpPr>
        <p:spPr>
          <a:xfrm flipH="1">
            <a:off x="2000427" y="1809267"/>
            <a:ext cx="32800" cy="4487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75" name="Google Shape;275;p37"/>
          <p:cNvCxnSpPr/>
          <p:nvPr/>
        </p:nvCxnSpPr>
        <p:spPr>
          <a:xfrm>
            <a:off x="572628" y="2952067"/>
            <a:ext cx="11684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76" name="Google Shape;276;p37"/>
          <p:cNvSpPr txBox="1"/>
          <p:nvPr/>
        </p:nvSpPr>
        <p:spPr>
          <a:xfrm>
            <a:off x="471028" y="2582735"/>
            <a:ext cx="12208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doPOST</a:t>
            </a: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7"/>
          <p:cNvSpPr/>
          <p:nvPr/>
        </p:nvSpPr>
        <p:spPr>
          <a:xfrm>
            <a:off x="1789500" y="2024967"/>
            <a:ext cx="408800" cy="386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7"/>
          <p:cNvSpPr/>
          <p:nvPr/>
        </p:nvSpPr>
        <p:spPr>
          <a:xfrm>
            <a:off x="3841532" y="1428067"/>
            <a:ext cx="1312000" cy="381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18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endParaRPr sz="18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p37"/>
          <p:cNvCxnSpPr/>
          <p:nvPr/>
        </p:nvCxnSpPr>
        <p:spPr>
          <a:xfrm flipH="1">
            <a:off x="4530756" y="1809067"/>
            <a:ext cx="40400" cy="4343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80" name="Google Shape;280;p37"/>
          <p:cNvCxnSpPr/>
          <p:nvPr/>
        </p:nvCxnSpPr>
        <p:spPr>
          <a:xfrm>
            <a:off x="2198227" y="2494867"/>
            <a:ext cx="21276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1" name="Google Shape;281;p37"/>
          <p:cNvSpPr txBox="1"/>
          <p:nvPr/>
        </p:nvSpPr>
        <p:spPr>
          <a:xfrm>
            <a:off x="2192400" y="1910700"/>
            <a:ext cx="229080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18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UserDAO(user, pass)</a:t>
            </a:r>
            <a:endParaRPr sz="18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7"/>
          <p:cNvSpPr/>
          <p:nvPr/>
        </p:nvSpPr>
        <p:spPr>
          <a:xfrm>
            <a:off x="4366052" y="2042033"/>
            <a:ext cx="406400" cy="12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3" name="Google Shape;283;p37"/>
          <p:cNvCxnSpPr/>
          <p:nvPr/>
        </p:nvCxnSpPr>
        <p:spPr>
          <a:xfrm rot="10800000">
            <a:off x="2221633" y="3192033"/>
            <a:ext cx="21336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4" name="Google Shape;284;p37"/>
          <p:cNvSpPr txBox="1"/>
          <p:nvPr/>
        </p:nvSpPr>
        <p:spPr>
          <a:xfrm>
            <a:off x="2524384" y="2790249"/>
            <a:ext cx="15156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18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|| null</a:t>
            </a:r>
            <a:endParaRPr sz="18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7"/>
          <p:cNvSpPr/>
          <p:nvPr/>
        </p:nvSpPr>
        <p:spPr>
          <a:xfrm>
            <a:off x="6961933" y="1428067"/>
            <a:ext cx="1001600" cy="381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18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18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6" name="Google Shape;286;p37"/>
          <p:cNvCxnSpPr>
            <a:stCxn id="285" idx="2"/>
          </p:cNvCxnSpPr>
          <p:nvPr/>
        </p:nvCxnSpPr>
        <p:spPr>
          <a:xfrm flipH="1">
            <a:off x="7422333" y="1809267"/>
            <a:ext cx="40400" cy="4343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7" name="Google Shape;287;p37"/>
          <p:cNvSpPr/>
          <p:nvPr/>
        </p:nvSpPr>
        <p:spPr>
          <a:xfrm>
            <a:off x="7245667" y="4253889"/>
            <a:ext cx="406400" cy="381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8" name="Google Shape;288;p37"/>
          <p:cNvCxnSpPr/>
          <p:nvPr/>
        </p:nvCxnSpPr>
        <p:spPr>
          <a:xfrm rot="10800000" flipH="1">
            <a:off x="2198533" y="4442300"/>
            <a:ext cx="5058400" cy="4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9" name="Google Shape;289;p37"/>
          <p:cNvSpPr txBox="1"/>
          <p:nvPr/>
        </p:nvSpPr>
        <p:spPr>
          <a:xfrm>
            <a:off x="2321956" y="4091428"/>
            <a:ext cx="4151416" cy="36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1867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[user != null ] setAttribute  ("user", user)</a:t>
            </a:r>
            <a:endParaRPr sz="1867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7"/>
          <p:cNvSpPr/>
          <p:nvPr/>
        </p:nvSpPr>
        <p:spPr>
          <a:xfrm>
            <a:off x="5457333" y="1427967"/>
            <a:ext cx="1408000" cy="381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18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8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1" name="Google Shape;291;p37"/>
          <p:cNvCxnSpPr>
            <a:stCxn id="290" idx="2"/>
          </p:cNvCxnSpPr>
          <p:nvPr/>
        </p:nvCxnSpPr>
        <p:spPr>
          <a:xfrm flipH="1">
            <a:off x="6120933" y="1809167"/>
            <a:ext cx="40400" cy="4343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92" name="Google Shape;292;p37"/>
          <p:cNvSpPr/>
          <p:nvPr/>
        </p:nvSpPr>
        <p:spPr>
          <a:xfrm>
            <a:off x="5952151" y="3331661"/>
            <a:ext cx="406400" cy="886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3" name="Google Shape;293;p37"/>
          <p:cNvCxnSpPr/>
          <p:nvPr/>
        </p:nvCxnSpPr>
        <p:spPr>
          <a:xfrm>
            <a:off x="2227020" y="3868951"/>
            <a:ext cx="3700000" cy="36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94" name="Google Shape;294;p37"/>
          <p:cNvSpPr txBox="1"/>
          <p:nvPr/>
        </p:nvSpPr>
        <p:spPr>
          <a:xfrm>
            <a:off x="128100" y="3081367"/>
            <a:ext cx="1612800" cy="2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2133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endParaRPr sz="2133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s-419" sz="2133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/CheckLogin</a:t>
            </a:r>
            <a:endParaRPr sz="2133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s-419" sz="18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s-419" sz="18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2133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s-419" sz="2133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From: index.html</a:t>
            </a:r>
            <a:endParaRPr sz="2133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" name="Google Shape;295;p37"/>
          <p:cNvCxnSpPr/>
          <p:nvPr/>
        </p:nvCxnSpPr>
        <p:spPr>
          <a:xfrm flipH="1">
            <a:off x="8791467" y="1853467"/>
            <a:ext cx="6400" cy="4398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96" name="Google Shape;296;p37"/>
          <p:cNvSpPr/>
          <p:nvPr/>
        </p:nvSpPr>
        <p:spPr>
          <a:xfrm>
            <a:off x="8591459" y="4562485"/>
            <a:ext cx="406400" cy="100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7"/>
          <p:cNvSpPr txBox="1"/>
          <p:nvPr/>
        </p:nvSpPr>
        <p:spPr>
          <a:xfrm>
            <a:off x="2276255" y="4670129"/>
            <a:ext cx="38172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2133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[user != null ] redirect</a:t>
            </a:r>
            <a:endParaRPr sz="2133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7"/>
          <p:cNvSpPr txBox="1"/>
          <p:nvPr/>
        </p:nvSpPr>
        <p:spPr>
          <a:xfrm>
            <a:off x="2434931" y="3483665"/>
            <a:ext cx="28232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18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[user == null ] redirect</a:t>
            </a:r>
            <a:endParaRPr sz="18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9" name="Google Shape;299;p37"/>
          <p:cNvCxnSpPr>
            <a:endCxn id="296" idx="1"/>
          </p:cNvCxnSpPr>
          <p:nvPr/>
        </p:nvCxnSpPr>
        <p:spPr>
          <a:xfrm rot="10800000" flipH="1">
            <a:off x="2227059" y="5066485"/>
            <a:ext cx="6364400" cy="8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00" name="Google Shape;300;p37"/>
          <p:cNvCxnSpPr/>
          <p:nvPr/>
        </p:nvCxnSpPr>
        <p:spPr>
          <a:xfrm rot="10800000">
            <a:off x="2214033" y="2846367"/>
            <a:ext cx="21412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01" name="Google Shape;301;p37"/>
          <p:cNvSpPr txBox="1"/>
          <p:nvPr/>
        </p:nvSpPr>
        <p:spPr>
          <a:xfrm>
            <a:off x="2341633" y="2516833"/>
            <a:ext cx="214160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18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checkCredentials()</a:t>
            </a:r>
            <a:endParaRPr sz="18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7"/>
          <p:cNvSpPr/>
          <p:nvPr/>
        </p:nvSpPr>
        <p:spPr>
          <a:xfrm>
            <a:off x="8177733" y="1433968"/>
            <a:ext cx="1515600" cy="369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18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GoToHome</a:t>
            </a:r>
            <a:endParaRPr sz="18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3" name="Google Shape;303;p37"/>
          <p:cNvCxnSpPr/>
          <p:nvPr/>
        </p:nvCxnSpPr>
        <p:spPr>
          <a:xfrm>
            <a:off x="8997867" y="5066500"/>
            <a:ext cx="14916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04" name="Google Shape;304;p37"/>
          <p:cNvSpPr txBox="1"/>
          <p:nvPr/>
        </p:nvSpPr>
        <p:spPr>
          <a:xfrm>
            <a:off x="9123180" y="4670133"/>
            <a:ext cx="302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2133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See slide “go to home”</a:t>
            </a:r>
            <a:endParaRPr sz="2133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1981200" y="61913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Evento: go to home</a:t>
            </a:r>
            <a:endParaRPr dirty="0"/>
          </a:p>
        </p:txBody>
      </p:sp>
      <p:sp>
        <p:nvSpPr>
          <p:cNvPr id="310" name="Google Shape;310;p38"/>
          <p:cNvSpPr/>
          <p:nvPr/>
        </p:nvSpPr>
        <p:spPr>
          <a:xfrm>
            <a:off x="2465517" y="1714426"/>
            <a:ext cx="1882693" cy="49638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GoToHomePage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p38"/>
          <p:cNvCxnSpPr>
            <a:cxnSpLocks/>
            <a:stCxn id="310" idx="2"/>
          </p:cNvCxnSpPr>
          <p:nvPr/>
        </p:nvCxnSpPr>
        <p:spPr>
          <a:xfrm>
            <a:off x="3406863" y="2210812"/>
            <a:ext cx="0" cy="418998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12" name="Google Shape;312;p38"/>
          <p:cNvCxnSpPr/>
          <p:nvPr/>
        </p:nvCxnSpPr>
        <p:spPr>
          <a:xfrm>
            <a:off x="2355776" y="3086100"/>
            <a:ext cx="876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3" name="Google Shape;313;p38"/>
          <p:cNvSpPr txBox="1"/>
          <p:nvPr/>
        </p:nvSpPr>
        <p:spPr>
          <a:xfrm>
            <a:off x="2279576" y="2809101"/>
            <a:ext cx="91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redirect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8"/>
          <p:cNvSpPr/>
          <p:nvPr/>
        </p:nvSpPr>
        <p:spPr>
          <a:xfrm>
            <a:off x="3268425" y="2390775"/>
            <a:ext cx="306600" cy="375916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5855577" y="1732614"/>
            <a:ext cx="1452911" cy="4781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BomDAO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38"/>
          <p:cNvCxnSpPr>
            <a:cxnSpLocks/>
            <a:stCxn id="315" idx="2"/>
          </p:cNvCxnSpPr>
          <p:nvPr/>
        </p:nvCxnSpPr>
        <p:spPr>
          <a:xfrm>
            <a:off x="6582032" y="2210812"/>
            <a:ext cx="0" cy="3699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17" name="Google Shape;317;p38"/>
          <p:cNvCxnSpPr/>
          <p:nvPr/>
        </p:nvCxnSpPr>
        <p:spPr>
          <a:xfrm rot="10800000">
            <a:off x="3593350" y="3281200"/>
            <a:ext cx="2815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8" name="Google Shape;318;p38"/>
          <p:cNvSpPr txBox="1"/>
          <p:nvPr/>
        </p:nvSpPr>
        <p:spPr>
          <a:xfrm>
            <a:off x="4077375" y="3030826"/>
            <a:ext cx="1330831" cy="22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allProds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8"/>
          <p:cNvSpPr/>
          <p:nvPr/>
        </p:nvSpPr>
        <p:spPr>
          <a:xfrm>
            <a:off x="6408187" y="2572308"/>
            <a:ext cx="304800" cy="186360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p38"/>
          <p:cNvCxnSpPr/>
          <p:nvPr/>
        </p:nvCxnSpPr>
        <p:spPr>
          <a:xfrm rot="10800000" flipH="1">
            <a:off x="3585825" y="2734025"/>
            <a:ext cx="2822400" cy="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21" name="Google Shape;321;p38"/>
          <p:cNvSpPr txBox="1"/>
          <p:nvPr/>
        </p:nvSpPr>
        <p:spPr>
          <a:xfrm>
            <a:off x="3694994" y="2399206"/>
            <a:ext cx="2660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BomDao()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8"/>
          <p:cNvSpPr/>
          <p:nvPr/>
        </p:nvSpPr>
        <p:spPr>
          <a:xfrm>
            <a:off x="7479282" y="1771976"/>
            <a:ext cx="10800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ctx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" name="Google Shape;323;p38"/>
          <p:cNvCxnSpPr>
            <a:cxnSpLocks/>
            <a:stCxn id="322" idx="2"/>
          </p:cNvCxnSpPr>
          <p:nvPr/>
        </p:nvCxnSpPr>
        <p:spPr>
          <a:xfrm>
            <a:off x="8019282" y="2057876"/>
            <a:ext cx="0" cy="385203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24" name="Google Shape;324;p38"/>
          <p:cNvCxnSpPr>
            <a:endCxn id="325" idx="1"/>
          </p:cNvCxnSpPr>
          <p:nvPr/>
        </p:nvCxnSpPr>
        <p:spPr>
          <a:xfrm>
            <a:off x="3575025" y="5448667"/>
            <a:ext cx="5618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26" name="Google Shape;326;p38"/>
          <p:cNvSpPr/>
          <p:nvPr/>
        </p:nvSpPr>
        <p:spPr>
          <a:xfrm>
            <a:off x="8798600" y="1713924"/>
            <a:ext cx="1080000" cy="475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</a:t>
            </a:r>
            <a:b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7" name="Google Shape;327;p38"/>
          <p:cNvCxnSpPr>
            <a:cxnSpLocks/>
            <a:stCxn id="326" idx="2"/>
          </p:cNvCxnSpPr>
          <p:nvPr/>
        </p:nvCxnSpPr>
        <p:spPr>
          <a:xfrm>
            <a:off x="9338600" y="2189725"/>
            <a:ext cx="0" cy="380681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325" name="Google Shape;325;p38"/>
          <p:cNvSpPr/>
          <p:nvPr/>
        </p:nvSpPr>
        <p:spPr>
          <a:xfrm>
            <a:off x="9193725" y="5108917"/>
            <a:ext cx="304800" cy="679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8" name="Google Shape;328;p38"/>
          <p:cNvCxnSpPr/>
          <p:nvPr/>
        </p:nvCxnSpPr>
        <p:spPr>
          <a:xfrm>
            <a:off x="3707109" y="4780053"/>
            <a:ext cx="412764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29" name="Google Shape;329;p38"/>
          <p:cNvSpPr/>
          <p:nvPr/>
        </p:nvSpPr>
        <p:spPr>
          <a:xfrm>
            <a:off x="7834757" y="4440303"/>
            <a:ext cx="304800" cy="679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8"/>
          <p:cNvSpPr txBox="1"/>
          <p:nvPr/>
        </p:nvSpPr>
        <p:spPr>
          <a:xfrm>
            <a:off x="3593351" y="4481232"/>
            <a:ext cx="3362925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setVariable(allProds, topProds)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8"/>
          <p:cNvSpPr txBox="1"/>
          <p:nvPr/>
        </p:nvSpPr>
        <p:spPr>
          <a:xfrm>
            <a:off x="3707214" y="5078270"/>
            <a:ext cx="25821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process(ctx, "Home.html", ..)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2" name="Google Shape;332;p38"/>
          <p:cNvCxnSpPr/>
          <p:nvPr/>
        </p:nvCxnSpPr>
        <p:spPr>
          <a:xfrm rot="10800000" flipH="1">
            <a:off x="3579550" y="3057875"/>
            <a:ext cx="2822400" cy="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33" name="Google Shape;333;p38"/>
          <p:cNvSpPr txBox="1"/>
          <p:nvPr/>
        </p:nvSpPr>
        <p:spPr>
          <a:xfrm>
            <a:off x="3642200" y="2780750"/>
            <a:ext cx="2660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dirty="0" err="1"/>
              <a:t>findAllProducts</a:t>
            </a:r>
            <a:r>
              <a:rPr lang="it-IT" dirty="0"/>
              <a:t>()</a:t>
            </a:r>
          </a:p>
        </p:txBody>
      </p:sp>
      <p:cxnSp>
        <p:nvCxnSpPr>
          <p:cNvPr id="39" name="Google Shape;317;p38">
            <a:extLst>
              <a:ext uri="{FF2B5EF4-FFF2-40B4-BE49-F238E27FC236}">
                <a16:creationId xmlns:a16="http://schemas.microsoft.com/office/drawing/2014/main" id="{FF069E59-B8E4-BE4C-A9EF-85C1115D4617}"/>
              </a:ext>
            </a:extLst>
          </p:cNvPr>
          <p:cNvCxnSpPr/>
          <p:nvPr/>
        </p:nvCxnSpPr>
        <p:spPr>
          <a:xfrm rot="10800000">
            <a:off x="3591921" y="3990094"/>
            <a:ext cx="2815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0" name="Google Shape;318;p38">
            <a:extLst>
              <a:ext uri="{FF2B5EF4-FFF2-40B4-BE49-F238E27FC236}">
                <a16:creationId xmlns:a16="http://schemas.microsoft.com/office/drawing/2014/main" id="{9A1E19C0-0B9B-D447-9A7A-BE00C5DD649F}"/>
              </a:ext>
            </a:extLst>
          </p:cNvPr>
          <p:cNvSpPr txBox="1"/>
          <p:nvPr/>
        </p:nvSpPr>
        <p:spPr>
          <a:xfrm>
            <a:off x="4075946" y="3739720"/>
            <a:ext cx="1330831" cy="22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topProds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332;p38">
            <a:extLst>
              <a:ext uri="{FF2B5EF4-FFF2-40B4-BE49-F238E27FC236}">
                <a16:creationId xmlns:a16="http://schemas.microsoft.com/office/drawing/2014/main" id="{2E005F56-B1B1-5F41-ADF2-98CFC16F2384}"/>
              </a:ext>
            </a:extLst>
          </p:cNvPr>
          <p:cNvCxnSpPr/>
          <p:nvPr/>
        </p:nvCxnSpPr>
        <p:spPr>
          <a:xfrm rot="10800000" flipH="1">
            <a:off x="3578121" y="3766769"/>
            <a:ext cx="2822400" cy="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2" name="Google Shape;333;p38">
            <a:extLst>
              <a:ext uri="{FF2B5EF4-FFF2-40B4-BE49-F238E27FC236}">
                <a16:creationId xmlns:a16="http://schemas.microsoft.com/office/drawing/2014/main" id="{FC190423-C0AF-FF43-BD45-926A3A896743}"/>
              </a:ext>
            </a:extLst>
          </p:cNvPr>
          <p:cNvSpPr txBox="1"/>
          <p:nvPr/>
        </p:nvSpPr>
        <p:spPr>
          <a:xfrm>
            <a:off x="3633266" y="3420868"/>
            <a:ext cx="2822399" cy="20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1600" dirty="0" err="1"/>
              <a:t>findTopProductsAndSubtrees</a:t>
            </a:r>
            <a:r>
              <a:rPr lang="it-IT" sz="1600" dirty="0"/>
              <a:t>()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1981200" y="61913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Event: create product</a:t>
            </a:r>
            <a:endParaRPr dirty="0"/>
          </a:p>
        </p:txBody>
      </p:sp>
      <p:sp>
        <p:nvSpPr>
          <p:cNvPr id="310" name="Google Shape;310;p38"/>
          <p:cNvSpPr/>
          <p:nvPr/>
        </p:nvSpPr>
        <p:spPr>
          <a:xfrm>
            <a:off x="2465517" y="1714426"/>
            <a:ext cx="1882693" cy="49638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CreateProduct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p38"/>
          <p:cNvCxnSpPr>
            <a:cxnSpLocks/>
            <a:stCxn id="310" idx="2"/>
          </p:cNvCxnSpPr>
          <p:nvPr/>
        </p:nvCxnSpPr>
        <p:spPr>
          <a:xfrm>
            <a:off x="3406863" y="2210813"/>
            <a:ext cx="4436" cy="324771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12" name="Google Shape;312;p38"/>
          <p:cNvCxnSpPr/>
          <p:nvPr/>
        </p:nvCxnSpPr>
        <p:spPr>
          <a:xfrm>
            <a:off x="2355776" y="3086100"/>
            <a:ext cx="876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4" name="Google Shape;314;p38"/>
          <p:cNvSpPr/>
          <p:nvPr/>
        </p:nvSpPr>
        <p:spPr>
          <a:xfrm>
            <a:off x="3268425" y="2390775"/>
            <a:ext cx="306600" cy="210879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5855577" y="1732614"/>
            <a:ext cx="1452911" cy="4781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BomDAO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38"/>
          <p:cNvCxnSpPr>
            <a:cxnSpLocks/>
            <a:stCxn id="315" idx="2"/>
          </p:cNvCxnSpPr>
          <p:nvPr/>
        </p:nvCxnSpPr>
        <p:spPr>
          <a:xfrm flipH="1">
            <a:off x="6561240" y="2210813"/>
            <a:ext cx="20793" cy="334296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319" name="Google Shape;319;p38"/>
          <p:cNvSpPr/>
          <p:nvPr/>
        </p:nvSpPr>
        <p:spPr>
          <a:xfrm>
            <a:off x="6408187" y="2572308"/>
            <a:ext cx="304800" cy="8557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p38"/>
          <p:cNvCxnSpPr/>
          <p:nvPr/>
        </p:nvCxnSpPr>
        <p:spPr>
          <a:xfrm rot="10800000" flipH="1">
            <a:off x="3585825" y="2734025"/>
            <a:ext cx="2822400" cy="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21" name="Google Shape;321;p38"/>
          <p:cNvSpPr txBox="1"/>
          <p:nvPr/>
        </p:nvSpPr>
        <p:spPr>
          <a:xfrm>
            <a:off x="3694994" y="2399206"/>
            <a:ext cx="2660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BomDao()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4" name="Google Shape;324;p38"/>
          <p:cNvCxnSpPr>
            <a:cxnSpLocks/>
          </p:cNvCxnSpPr>
          <p:nvPr/>
        </p:nvCxnSpPr>
        <p:spPr>
          <a:xfrm>
            <a:off x="3575025" y="4154914"/>
            <a:ext cx="465076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26" name="Google Shape;326;p38"/>
          <p:cNvSpPr/>
          <p:nvPr/>
        </p:nvSpPr>
        <p:spPr>
          <a:xfrm>
            <a:off x="7834293" y="1633911"/>
            <a:ext cx="1080000" cy="65815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GoToHomePage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7" name="Google Shape;327;p38"/>
          <p:cNvCxnSpPr>
            <a:cxnSpLocks/>
            <a:stCxn id="326" idx="2"/>
          </p:cNvCxnSpPr>
          <p:nvPr/>
        </p:nvCxnSpPr>
        <p:spPr>
          <a:xfrm>
            <a:off x="8374293" y="2292067"/>
            <a:ext cx="14700" cy="307534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325" name="Google Shape;325;p38"/>
          <p:cNvSpPr/>
          <p:nvPr/>
        </p:nvSpPr>
        <p:spPr>
          <a:xfrm>
            <a:off x="8227382" y="3821576"/>
            <a:ext cx="304800" cy="679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8"/>
          <p:cNvSpPr txBox="1"/>
          <p:nvPr/>
        </p:nvSpPr>
        <p:spPr>
          <a:xfrm>
            <a:off x="3642200" y="3780288"/>
            <a:ext cx="25821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redirect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2" name="Google Shape;332;p38"/>
          <p:cNvCxnSpPr/>
          <p:nvPr/>
        </p:nvCxnSpPr>
        <p:spPr>
          <a:xfrm rot="10800000" flipH="1">
            <a:off x="3579550" y="3057875"/>
            <a:ext cx="2822400" cy="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33" name="Google Shape;333;p38"/>
          <p:cNvSpPr txBox="1"/>
          <p:nvPr/>
        </p:nvSpPr>
        <p:spPr>
          <a:xfrm>
            <a:off x="3642200" y="2780750"/>
            <a:ext cx="2660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dirty="0" err="1"/>
              <a:t>createProduct</a:t>
            </a:r>
            <a:r>
              <a:rPr lang="it-IT" dirty="0"/>
              <a:t>(</a:t>
            </a:r>
            <a:r>
              <a:rPr lang="it-IT" dirty="0" err="1"/>
              <a:t>name</a:t>
            </a:r>
            <a:r>
              <a:rPr lang="it-IT" dirty="0"/>
              <a:t>, </a:t>
            </a:r>
            <a:r>
              <a:rPr lang="it-IT" dirty="0" err="1"/>
              <a:t>cost</a:t>
            </a:r>
            <a:r>
              <a:rPr lang="it-IT" dirty="0"/>
              <a:t>, </a:t>
            </a:r>
            <a:r>
              <a:rPr lang="it-IT" dirty="0" err="1"/>
              <a:t>desc</a:t>
            </a:r>
            <a:r>
              <a:rPr lang="it-IT" dirty="0"/>
              <a:t>)</a:t>
            </a:r>
          </a:p>
        </p:txBody>
      </p:sp>
      <p:sp>
        <p:nvSpPr>
          <p:cNvPr id="31" name="Google Shape;342;p39">
            <a:extLst>
              <a:ext uri="{FF2B5EF4-FFF2-40B4-BE49-F238E27FC236}">
                <a16:creationId xmlns:a16="http://schemas.microsoft.com/office/drawing/2014/main" id="{26D8ABE0-5D1D-8041-B18D-8E436E8B2187}"/>
              </a:ext>
            </a:extLst>
          </p:cNvPr>
          <p:cNvSpPr txBox="1"/>
          <p:nvPr/>
        </p:nvSpPr>
        <p:spPr>
          <a:xfrm>
            <a:off x="2326394" y="2774417"/>
            <a:ext cx="9156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doPOST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54;p39">
            <a:extLst>
              <a:ext uri="{FF2B5EF4-FFF2-40B4-BE49-F238E27FC236}">
                <a16:creationId xmlns:a16="http://schemas.microsoft.com/office/drawing/2014/main" id="{E7A661D7-4228-8D40-A613-7B72DD1293DB}"/>
              </a:ext>
            </a:extLst>
          </p:cNvPr>
          <p:cNvSpPr txBox="1"/>
          <p:nvPr/>
        </p:nvSpPr>
        <p:spPr>
          <a:xfrm>
            <a:off x="1592697" y="3853562"/>
            <a:ext cx="1837103" cy="22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/CreateProduct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</a:t>
            </a:r>
          </a:p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From: 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Home.html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2003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2CE0BB-F6DD-4574-BB88-56120777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C3A902-B31D-4941-A768-9FA4BA21B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5775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3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9728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Evento: logout</a:t>
            </a:r>
            <a:endParaRPr dirty="0"/>
          </a:p>
        </p:txBody>
      </p:sp>
      <p:sp>
        <p:nvSpPr>
          <p:cNvPr id="460" name="Google Shape;460;p43"/>
          <p:cNvSpPr/>
          <p:nvPr/>
        </p:nvSpPr>
        <p:spPr>
          <a:xfrm>
            <a:off x="2703893" y="1428067"/>
            <a:ext cx="1752800" cy="381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18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sz="18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1" name="Google Shape;461;p43"/>
          <p:cNvCxnSpPr>
            <a:stCxn id="460" idx="2"/>
          </p:cNvCxnSpPr>
          <p:nvPr/>
        </p:nvCxnSpPr>
        <p:spPr>
          <a:xfrm flipH="1">
            <a:off x="3547493" y="1809267"/>
            <a:ext cx="32800" cy="4487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462" name="Google Shape;462;p43"/>
          <p:cNvCxnSpPr/>
          <p:nvPr/>
        </p:nvCxnSpPr>
        <p:spPr>
          <a:xfrm>
            <a:off x="2119695" y="2952067"/>
            <a:ext cx="11684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63" name="Google Shape;463;p43"/>
          <p:cNvSpPr txBox="1"/>
          <p:nvPr/>
        </p:nvSpPr>
        <p:spPr>
          <a:xfrm>
            <a:off x="2018095" y="2582735"/>
            <a:ext cx="12208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doPOST</a:t>
            </a: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3"/>
          <p:cNvSpPr/>
          <p:nvPr/>
        </p:nvSpPr>
        <p:spPr>
          <a:xfrm>
            <a:off x="3336567" y="2024967"/>
            <a:ext cx="408800" cy="386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3"/>
          <p:cNvSpPr/>
          <p:nvPr/>
        </p:nvSpPr>
        <p:spPr>
          <a:xfrm>
            <a:off x="5388599" y="1428067"/>
            <a:ext cx="1312000" cy="381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18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18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6" name="Google Shape;466;p43"/>
          <p:cNvCxnSpPr/>
          <p:nvPr/>
        </p:nvCxnSpPr>
        <p:spPr>
          <a:xfrm flipH="1">
            <a:off x="6077823" y="1809067"/>
            <a:ext cx="40400" cy="4343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467" name="Google Shape;467;p43"/>
          <p:cNvCxnSpPr/>
          <p:nvPr/>
        </p:nvCxnSpPr>
        <p:spPr>
          <a:xfrm>
            <a:off x="3745293" y="2494867"/>
            <a:ext cx="21276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68" name="Google Shape;468;p43"/>
          <p:cNvSpPr/>
          <p:nvPr/>
        </p:nvSpPr>
        <p:spPr>
          <a:xfrm>
            <a:off x="5913133" y="2042033"/>
            <a:ext cx="406400" cy="769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43"/>
          <p:cNvSpPr/>
          <p:nvPr/>
        </p:nvSpPr>
        <p:spPr>
          <a:xfrm>
            <a:off x="7004400" y="1427967"/>
            <a:ext cx="1408000" cy="381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18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8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0" name="Google Shape;470;p43"/>
          <p:cNvCxnSpPr>
            <a:stCxn id="469" idx="2"/>
          </p:cNvCxnSpPr>
          <p:nvPr/>
        </p:nvCxnSpPr>
        <p:spPr>
          <a:xfrm flipH="1">
            <a:off x="7668000" y="1809167"/>
            <a:ext cx="40400" cy="4343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471" name="Google Shape;471;p43"/>
          <p:cNvSpPr/>
          <p:nvPr/>
        </p:nvSpPr>
        <p:spPr>
          <a:xfrm>
            <a:off x="7499217" y="3331661"/>
            <a:ext cx="406400" cy="886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2" name="Google Shape;472;p43"/>
          <p:cNvCxnSpPr/>
          <p:nvPr/>
        </p:nvCxnSpPr>
        <p:spPr>
          <a:xfrm>
            <a:off x="3774087" y="3868951"/>
            <a:ext cx="3700000" cy="36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73" name="Google Shape;473;p43"/>
          <p:cNvSpPr txBox="1"/>
          <p:nvPr/>
        </p:nvSpPr>
        <p:spPr>
          <a:xfrm>
            <a:off x="1675167" y="3081367"/>
            <a:ext cx="1612800" cy="2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2133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endParaRPr sz="2133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s-419" sz="2133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/Logout</a:t>
            </a: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2133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s-419" sz="2133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s-419" sz="2133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Home</a:t>
            </a:r>
            <a:endParaRPr sz="2133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43"/>
          <p:cNvSpPr txBox="1"/>
          <p:nvPr/>
        </p:nvSpPr>
        <p:spPr>
          <a:xfrm>
            <a:off x="3981997" y="3483665"/>
            <a:ext cx="28232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18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redirect</a:t>
            </a:r>
            <a:endParaRPr sz="18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43"/>
          <p:cNvSpPr txBox="1"/>
          <p:nvPr/>
        </p:nvSpPr>
        <p:spPr>
          <a:xfrm>
            <a:off x="3982000" y="2083533"/>
            <a:ext cx="214160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18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invalidate()</a:t>
            </a:r>
            <a:endParaRPr sz="18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5E9091D-F543-4CDC-A17B-B04B87A7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0182"/>
            <a:ext cx="10515600" cy="1325563"/>
          </a:xfrm>
        </p:spPr>
        <p:txBody>
          <a:bodyPr/>
          <a:lstStyle/>
          <a:p>
            <a:r>
              <a:rPr lang="it-IT" dirty="0"/>
              <a:t>Progetto 3: Catalogazione di immagini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A62D560-AFED-473C-80C1-8F270C53A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6414"/>
            <a:ext cx="10972800" cy="5213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Un’applicazione permette all’utente di gestire una tassonomia di classificazione utile per etichettare immagini allo scopo di consentire la ricerca in base alla categoria. Dopo il login, l’utente accede a una pagina HOME in cui compare un albero gerarchico di categorie. Le categorie non dipendono dall’utente e sono in comune tra tutti gli utenti. Le categorie hanno nomi distinti.</a:t>
            </a:r>
          </a:p>
          <a:p>
            <a:pPr marL="0" indent="0">
              <a:buNone/>
            </a:pPr>
            <a:r>
              <a:rPr lang="it-IT" sz="2000" dirty="0"/>
              <a:t>L’utente può inserire una nuova categoria nell’albero. Per fare ciò usa una </a:t>
            </a:r>
            <a:r>
              <a:rPr lang="it-IT" sz="2000" dirty="0" err="1"/>
              <a:t>form</a:t>
            </a:r>
            <a:r>
              <a:rPr lang="it-IT" sz="2000" dirty="0"/>
              <a:t> nella pagina HOME in cui specifica il nome della nuova categoria e sceglie la categoria padre. L’invio della nuova categoria comporta l’aggiornamento dell’albero: la nuova categoria è appesa alla categoria padre come ultimo </a:t>
            </a:r>
            <a:r>
              <a:rPr lang="it-IT" sz="2000" dirty="0" err="1"/>
              <a:t>sottoelemento</a:t>
            </a:r>
            <a:r>
              <a:rPr lang="it-IT" sz="2000" dirty="0"/>
              <a:t>. Alla nuova categoria viene assegnato un codice numerico che ne riflette la posizione. Per ogni categoria il numero massimo di sottocategorie è 9.</a:t>
            </a:r>
          </a:p>
          <a:p>
            <a:pPr marL="0" indent="0">
              <a:buNone/>
            </a:pPr>
            <a:r>
              <a:rPr lang="it-IT" sz="2000" dirty="0"/>
              <a:t>Dopo la creazione di una categoria, la pagina HOME mostra l’albero aggiornato. L’utente può spostare di posizione una categoria: per fare ciò clicca sul link “sposta” associato alla categoria da spostare. A seguito di tale azione l’applicazione mostra, sempre nella HOME page, l’albero con evidenziato il sotto albero attestato sulla categoria da spostare: tutte le altre categorie hanno un link “sposta qui”. La selezione di un link “sposta qui” comporta l’inserimento della categoria da spostare come ultimo figlio della categoria destinazione.</a:t>
            </a:r>
          </a:p>
          <a:p>
            <a:pPr marL="0" indent="0">
              <a:buNone/>
            </a:pPr>
            <a:r>
              <a:rPr lang="it-IT" sz="2000" dirty="0"/>
              <a:t>Le modifiche effettuate da un utente e salvate nella base di dati diventano visibili agli altri utenti. Lo spostamento potrebbe creare un vuoto nella numerazione delle categorie figlie dello stesso padre.</a:t>
            </a:r>
          </a:p>
          <a:p>
            <a:pPr marL="0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155154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AB7EC6-8512-4755-BD12-B69C9251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E8CE37-BB63-4734-AE97-D16F6A281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8975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DC9AAD-221C-4FF5-8090-A0FD8751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91570E-BB23-444E-9B5B-C05F528E5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515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5E9091D-F543-4CDC-A17B-B04B87A7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54" y="0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Analisi dei dati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A62D560-AFED-473C-80C1-8F270C53A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554" y="1090862"/>
            <a:ext cx="10868892" cy="5213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Un’applicazione permette all’utente di gestire una tassonomia di classificazione utile per etichettare immagini allo scopo di consentire la ricerca in base alla categoria. Dopo il login, l’</a:t>
            </a:r>
            <a:r>
              <a:rPr lang="it-IT" sz="2000" dirty="0">
                <a:solidFill>
                  <a:srgbClr val="FF0000"/>
                </a:solidFill>
              </a:rPr>
              <a:t>utente</a:t>
            </a:r>
            <a:r>
              <a:rPr lang="it-IT" sz="2000" dirty="0"/>
              <a:t> accede a una pagina HOME in cui compare un albero gerarchico di </a:t>
            </a:r>
            <a:r>
              <a:rPr lang="it-IT" sz="2000" dirty="0">
                <a:solidFill>
                  <a:srgbClr val="FF0000"/>
                </a:solidFill>
              </a:rPr>
              <a:t>categorie</a:t>
            </a:r>
            <a:r>
              <a:rPr lang="it-IT" sz="2000" dirty="0"/>
              <a:t>. Le categorie non dipendono dall’utente e sono in comune tra tutti gli utenti. Le categorie hanno </a:t>
            </a:r>
            <a:r>
              <a:rPr lang="it-IT" sz="2000" dirty="0">
                <a:solidFill>
                  <a:srgbClr val="00B050"/>
                </a:solidFill>
              </a:rPr>
              <a:t>nomi</a:t>
            </a:r>
            <a:r>
              <a:rPr lang="it-IT" sz="2000" dirty="0"/>
              <a:t> distinti.</a:t>
            </a:r>
          </a:p>
          <a:p>
            <a:pPr marL="0" indent="0">
              <a:buNone/>
            </a:pPr>
            <a:r>
              <a:rPr lang="it-IT" sz="2000" dirty="0"/>
              <a:t>L’utente può inserire una nuova categoria nell’albero. Per fare ciò usa una </a:t>
            </a:r>
            <a:r>
              <a:rPr lang="it-IT" sz="2000" dirty="0" err="1"/>
              <a:t>form</a:t>
            </a:r>
            <a:r>
              <a:rPr lang="it-IT" sz="2000" dirty="0"/>
              <a:t> nella pagina HOME in cui specifica il nome della nuova categoria e sceglie la </a:t>
            </a:r>
            <a:r>
              <a:rPr lang="it-IT" sz="2000" dirty="0">
                <a:solidFill>
                  <a:srgbClr val="00B050"/>
                </a:solidFill>
              </a:rPr>
              <a:t>categoria padre</a:t>
            </a:r>
            <a:r>
              <a:rPr lang="it-IT" sz="2000" dirty="0"/>
              <a:t>. L’invio della nuova categoria comporta l’aggiornamento dell’albero: la nuova categoria è </a:t>
            </a:r>
            <a:r>
              <a:rPr lang="it-IT" sz="2000" dirty="0">
                <a:solidFill>
                  <a:srgbClr val="0070C0"/>
                </a:solidFill>
              </a:rPr>
              <a:t>appesa alla categoria padre come ultimo </a:t>
            </a:r>
            <a:r>
              <a:rPr lang="it-IT" sz="2000" dirty="0" err="1">
                <a:solidFill>
                  <a:srgbClr val="0070C0"/>
                </a:solidFill>
              </a:rPr>
              <a:t>sottoelemento</a:t>
            </a:r>
            <a:r>
              <a:rPr lang="it-IT" sz="2000" dirty="0"/>
              <a:t>. Alla nuova categoria viene assegnato un codice numerico che ne riflette la </a:t>
            </a:r>
            <a:r>
              <a:rPr lang="it-IT" sz="2000" dirty="0">
                <a:solidFill>
                  <a:srgbClr val="00B050"/>
                </a:solidFill>
              </a:rPr>
              <a:t>posizione</a:t>
            </a:r>
            <a:r>
              <a:rPr lang="it-IT" sz="2000" dirty="0"/>
              <a:t>. Per ogni categoria il numero massimo di sottocategorie è 9.</a:t>
            </a:r>
          </a:p>
          <a:p>
            <a:pPr marL="0" indent="0">
              <a:buNone/>
            </a:pPr>
            <a:r>
              <a:rPr lang="it-IT" sz="2000" dirty="0"/>
              <a:t>Dopo la creazione di una categoria, la pagina HOME mostra l’albero aggiornato. L’utente può spostare di posizione una categoria: per fare ciò clicca sul link “sposta” associato alla categoria da spostare. A seguito di tale azione l’applicazione mostra, sempre nella HOME page, l’albero con evidenziato il sotto albero attestato sulla categoria da spostare: tutte le altre categorie hanno un link “sposta qui”. La selezione di un link “sposta qui” comporta l’inserimento della categoria da spostare come ultimo figlio della categoria destinazione.</a:t>
            </a:r>
          </a:p>
          <a:p>
            <a:pPr marL="0" indent="0">
              <a:buNone/>
            </a:pPr>
            <a:r>
              <a:rPr lang="it-IT" sz="2000" dirty="0"/>
              <a:t>Le modifiche effettuate da un utente e salvate nella base di dati diventano visibili agli altri utenti. Lo spostamento potrebbe creare un vuoto nella numerazione delle categorie figlie dello stesso padre.</a:t>
            </a:r>
          </a:p>
          <a:p>
            <a:pPr marL="0" indent="0">
              <a:buNone/>
            </a:pPr>
            <a:endParaRPr lang="it-IT" sz="20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B10EFC-4989-4772-8382-6D7A253E87E1}"/>
              </a:ext>
            </a:extLst>
          </p:cNvPr>
          <p:cNvSpPr txBox="1"/>
          <p:nvPr/>
        </p:nvSpPr>
        <p:spPr>
          <a:xfrm>
            <a:off x="661554" y="6301812"/>
            <a:ext cx="269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</a:t>
            </a:r>
            <a:r>
              <a:rPr lang="it-IT" b="1" dirty="0">
                <a:solidFill>
                  <a:srgbClr val="FF0000"/>
                </a:solidFill>
              </a:rPr>
              <a:t>Entità</a:t>
            </a:r>
            <a:r>
              <a:rPr lang="it-IT" dirty="0"/>
              <a:t>, </a:t>
            </a:r>
            <a:r>
              <a:rPr lang="it-IT" b="1" dirty="0">
                <a:solidFill>
                  <a:srgbClr val="00B050"/>
                </a:solidFill>
              </a:rPr>
              <a:t>attributi</a:t>
            </a:r>
            <a:r>
              <a:rPr lang="it-IT" dirty="0"/>
              <a:t>, </a:t>
            </a:r>
            <a:r>
              <a:rPr lang="it-IT" b="1" dirty="0">
                <a:solidFill>
                  <a:srgbClr val="0070C0"/>
                </a:solidFill>
              </a:rPr>
              <a:t>relazioni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033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353B54-34BD-4BB6-86A4-8D0DB44A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dell’interfaccia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B310DC-405C-4402-A76D-22F9B1C9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492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3955"/>
            <a:ext cx="10515600" cy="1325563"/>
          </a:xfrm>
        </p:spPr>
        <p:txBody>
          <a:bodyPr/>
          <a:lstStyle/>
          <a:p>
            <a:pPr algn="ctr"/>
            <a:r>
              <a:rPr lang="en-GB" dirty="0" err="1"/>
              <a:t>Progettazione</a:t>
            </a:r>
            <a:r>
              <a:rPr lang="en-GB" dirty="0"/>
              <a:t> del database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62354" y="3440964"/>
            <a:ext cx="1607419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Category</a:t>
            </a:r>
          </a:p>
        </p:txBody>
      </p:sp>
      <p:cxnSp>
        <p:nvCxnSpPr>
          <p:cNvPr id="7" name="Elbow Connector 6"/>
          <p:cNvCxnSpPr>
            <a:stCxn id="4" idx="3"/>
            <a:endCxn id="16" idx="2"/>
          </p:cNvCxnSpPr>
          <p:nvPr/>
        </p:nvCxnSpPr>
        <p:spPr>
          <a:xfrm flipV="1">
            <a:off x="4869773" y="3205429"/>
            <a:ext cx="2165474" cy="5291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6" idx="1"/>
            <a:endCxn id="4" idx="0"/>
          </p:cNvCxnSpPr>
          <p:nvPr/>
        </p:nvCxnSpPr>
        <p:spPr>
          <a:xfrm rot="10800000" flipV="1">
            <a:off x="4066065" y="2947950"/>
            <a:ext cx="2671581" cy="4930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95869" y="398164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0:N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18133" y="3734534"/>
            <a:ext cx="1068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prstClr val="black"/>
                </a:solidFill>
                <a:latin typeface="Calibri" panose="020F0502020204030204"/>
              </a:rPr>
              <a:t>has children</a:t>
            </a:r>
          </a:p>
        </p:txBody>
      </p:sp>
      <p:sp>
        <p:nvSpPr>
          <p:cNvPr id="16" name="Diamond 15"/>
          <p:cNvSpPr/>
          <p:nvPr/>
        </p:nvSpPr>
        <p:spPr>
          <a:xfrm>
            <a:off x="6737645" y="2690473"/>
            <a:ext cx="595204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25609" y="2605516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solidFill>
                  <a:prstClr val="black"/>
                </a:solidFill>
                <a:latin typeface="Calibri" panose="020F0502020204030204"/>
              </a:rPr>
              <a:t>child </a:t>
            </a:r>
            <a:r>
              <a:rPr lang="en-GB" sz="1400" dirty="0">
                <a:solidFill>
                  <a:prstClr val="black"/>
                </a:solidFill>
                <a:latin typeface="Calibri" panose="020F0502020204030204"/>
              </a:rPr>
              <a:t>of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70862" y="297975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0:N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39268" y="2794063"/>
            <a:ext cx="713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alibri" panose="020F0502020204030204"/>
              </a:rPr>
              <a:t> 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87411" y="4062342"/>
            <a:ext cx="7777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>
                <a:solidFill>
                  <a:prstClr val="black"/>
                </a:solidFill>
                <a:latin typeface="Calibri" panose="020F0502020204030204"/>
              </a:rPr>
              <a:t>Id</a:t>
            </a:r>
          </a:p>
          <a:p>
            <a:r>
              <a:rPr lang="en-GB" sz="1400" u="sng" dirty="0">
                <a:solidFill>
                  <a:prstClr val="black"/>
                </a:solidFill>
                <a:latin typeface="Calibri" panose="020F0502020204030204"/>
              </a:rPr>
              <a:t>name</a:t>
            </a:r>
          </a:p>
          <a:p>
            <a:r>
              <a:rPr lang="en-GB" sz="1400" u="sng" dirty="0">
                <a:solidFill>
                  <a:prstClr val="black"/>
                </a:solidFill>
                <a:latin typeface="Calibri" panose="020F0502020204030204"/>
              </a:rPr>
              <a:t>position</a:t>
            </a:r>
            <a:endParaRPr lang="en-GB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31226" y="2402630"/>
            <a:ext cx="752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prstClr val="black"/>
                </a:solidFill>
                <a:latin typeface="Calibri" panose="020F0502020204030204"/>
              </a:rPr>
              <a:t>relation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23710" y="5872380"/>
            <a:ext cx="4734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prstClr val="black"/>
                </a:solidFill>
                <a:latin typeface="Calibri" panose="020F0502020204030204"/>
              </a:rPr>
              <a:t>This is a case of N:M relationship</a:t>
            </a:r>
            <a:endParaRPr lang="en-GB" sz="2400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9" name="Google Shape;150;p28">
            <a:extLst>
              <a:ext uri="{FF2B5EF4-FFF2-40B4-BE49-F238E27FC236}">
                <a16:creationId xmlns:a16="http://schemas.microsoft.com/office/drawing/2014/main" id="{D8B402FC-1BD0-48D9-8214-FEB2741D3A03}"/>
              </a:ext>
            </a:extLst>
          </p:cNvPr>
          <p:cNvSpPr/>
          <p:nvPr/>
        </p:nvSpPr>
        <p:spPr>
          <a:xfrm>
            <a:off x="9042987" y="2324765"/>
            <a:ext cx="1068300" cy="39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49;p28">
            <a:extLst>
              <a:ext uri="{FF2B5EF4-FFF2-40B4-BE49-F238E27FC236}">
                <a16:creationId xmlns:a16="http://schemas.microsoft.com/office/drawing/2014/main" id="{BF826A0D-CFFF-4639-8301-A7568ABA62D8}"/>
              </a:ext>
            </a:extLst>
          </p:cNvPr>
          <p:cNvSpPr txBox="1"/>
          <p:nvPr/>
        </p:nvSpPr>
        <p:spPr>
          <a:xfrm>
            <a:off x="8767587" y="2837036"/>
            <a:ext cx="1343700" cy="13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1800" b="1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surname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91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282455-4C19-444E-BFE7-FA39C010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database locale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3667B8-3E6F-4D6B-858E-03ECE1963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CREATE TABLE `user` (  </a:t>
            </a:r>
          </a:p>
          <a:p>
            <a:pPr marL="0" indent="0">
              <a:buNone/>
            </a:pPr>
            <a:r>
              <a:rPr lang="it-IT" dirty="0"/>
              <a:t>`id` </a:t>
            </a:r>
            <a:r>
              <a:rPr lang="it-IT" dirty="0" err="1"/>
              <a:t>int</a:t>
            </a:r>
            <a:r>
              <a:rPr lang="it-IT" dirty="0"/>
              <a:t> NOT NULL AUTO_INCREMENT,  </a:t>
            </a:r>
          </a:p>
          <a:p>
            <a:pPr marL="0" indent="0">
              <a:buNone/>
            </a:pPr>
            <a:r>
              <a:rPr lang="it-IT" dirty="0"/>
              <a:t>`username` </a:t>
            </a:r>
            <a:r>
              <a:rPr lang="it-IT" dirty="0" err="1"/>
              <a:t>varchar</a:t>
            </a:r>
            <a:r>
              <a:rPr lang="it-IT" dirty="0"/>
              <a:t>(45) NOT NULL,  </a:t>
            </a:r>
          </a:p>
          <a:p>
            <a:pPr marL="0" indent="0">
              <a:buNone/>
            </a:pPr>
            <a:r>
              <a:rPr lang="it-IT" dirty="0"/>
              <a:t>`password` </a:t>
            </a:r>
            <a:r>
              <a:rPr lang="it-IT" dirty="0" err="1"/>
              <a:t>varchar</a:t>
            </a:r>
            <a:r>
              <a:rPr lang="it-IT" dirty="0"/>
              <a:t>(45) NOT NULL,  </a:t>
            </a:r>
          </a:p>
          <a:p>
            <a:pPr marL="0" indent="0">
              <a:buNone/>
            </a:pPr>
            <a:r>
              <a:rPr lang="it-IT" dirty="0"/>
              <a:t>`name` </a:t>
            </a:r>
            <a:r>
              <a:rPr lang="it-IT" dirty="0" err="1"/>
              <a:t>varchar</a:t>
            </a:r>
            <a:r>
              <a:rPr lang="it-IT" dirty="0"/>
              <a:t>(45) NOT NULL,  </a:t>
            </a:r>
          </a:p>
          <a:p>
            <a:pPr marL="0" indent="0">
              <a:buNone/>
            </a:pPr>
            <a:r>
              <a:rPr lang="it-IT" dirty="0"/>
              <a:t>`</a:t>
            </a:r>
            <a:r>
              <a:rPr lang="it-IT" dirty="0" err="1"/>
              <a:t>surname</a:t>
            </a:r>
            <a:r>
              <a:rPr lang="it-IT" dirty="0"/>
              <a:t>` </a:t>
            </a:r>
            <a:r>
              <a:rPr lang="it-IT" dirty="0" err="1"/>
              <a:t>varchar</a:t>
            </a:r>
            <a:r>
              <a:rPr lang="it-IT" dirty="0"/>
              <a:t>(45) NOT NULL,  </a:t>
            </a:r>
          </a:p>
          <a:p>
            <a:pPr marL="0" indent="0">
              <a:buNone/>
            </a:pPr>
            <a:r>
              <a:rPr lang="it-IT" dirty="0"/>
              <a:t>PRIMARY KEY (`id`),  </a:t>
            </a:r>
          </a:p>
          <a:p>
            <a:pPr marL="0" indent="0">
              <a:buNone/>
            </a:pPr>
            <a:r>
              <a:rPr lang="it-IT" dirty="0"/>
              <a:t>UNIQUE KEY `</a:t>
            </a:r>
            <a:r>
              <a:rPr lang="it-IT" dirty="0" err="1"/>
              <a:t>Username_UNIQUE</a:t>
            </a:r>
            <a:r>
              <a:rPr lang="it-IT" dirty="0"/>
              <a:t>` (`username`)</a:t>
            </a:r>
          </a:p>
          <a:p>
            <a:pPr marL="0" indent="0">
              <a:buNone/>
            </a:pP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878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282455-4C19-444E-BFE7-FA39C010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database locale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3667B8-3E6F-4D6B-858E-03ECE1963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`category` (  </a:t>
            </a:r>
          </a:p>
          <a:p>
            <a:pPr marL="0" indent="0">
              <a:buNone/>
            </a:pPr>
            <a:r>
              <a:rPr lang="en-US" dirty="0"/>
              <a:t>`id` int NOT NULL AUTO_INCREMENT,  </a:t>
            </a:r>
          </a:p>
          <a:p>
            <a:pPr marL="0" indent="0">
              <a:buNone/>
            </a:pPr>
            <a:r>
              <a:rPr lang="en-US" dirty="0"/>
              <a:t>`name` varchar(45) NOT NULL,  </a:t>
            </a:r>
          </a:p>
          <a:p>
            <a:pPr marL="0" indent="0">
              <a:buNone/>
            </a:pPr>
            <a:r>
              <a:rPr lang="en-US" dirty="0"/>
              <a:t>`position` int NOT NULL,  </a:t>
            </a:r>
          </a:p>
          <a:p>
            <a:pPr marL="0" indent="0">
              <a:buNone/>
            </a:pPr>
            <a:r>
              <a:rPr lang="en-US" dirty="0"/>
              <a:t>`</a:t>
            </a:r>
            <a:r>
              <a:rPr lang="en-US" dirty="0" err="1"/>
              <a:t>num_child</a:t>
            </a:r>
            <a:r>
              <a:rPr lang="en-US" dirty="0"/>
              <a:t>` int NOT NULL DEFAULT '0’,  </a:t>
            </a:r>
          </a:p>
          <a:p>
            <a:pPr marL="0" indent="0">
              <a:buNone/>
            </a:pPr>
            <a:r>
              <a:rPr lang="en-US" dirty="0"/>
              <a:t>PRIMARY KEY (`id`),  </a:t>
            </a:r>
          </a:p>
          <a:p>
            <a:pPr marL="0" indent="0">
              <a:buNone/>
            </a:pPr>
            <a:r>
              <a:rPr lang="en-US" dirty="0"/>
              <a:t>UNIQUE KEY `</a:t>
            </a:r>
            <a:r>
              <a:rPr lang="en-US" dirty="0" err="1"/>
              <a:t>Name_UNIQUE</a:t>
            </a:r>
            <a:r>
              <a:rPr lang="en-US" dirty="0"/>
              <a:t>` (`name`)</a:t>
            </a:r>
          </a:p>
          <a:p>
            <a:pPr marL="0" indent="0">
              <a:buNone/>
            </a:pPr>
            <a:r>
              <a:rPr lang="en-US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861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282455-4C19-444E-BFE7-FA39C010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database locale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3667B8-3E6F-4D6B-858E-03ECE1963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CREATE TABLE `relations` (  </a:t>
            </a:r>
          </a:p>
          <a:p>
            <a:pPr marL="0" indent="0">
              <a:buNone/>
            </a:pPr>
            <a:r>
              <a:rPr lang="en-US" dirty="0"/>
              <a:t>`father` int NOT NULL,  </a:t>
            </a:r>
          </a:p>
          <a:p>
            <a:pPr marL="0" indent="0">
              <a:buNone/>
            </a:pPr>
            <a:r>
              <a:rPr lang="en-US" dirty="0"/>
              <a:t>`child` int NOT NULL,  </a:t>
            </a:r>
          </a:p>
          <a:p>
            <a:pPr marL="0" indent="0">
              <a:buNone/>
            </a:pPr>
            <a:r>
              <a:rPr lang="en-US" dirty="0"/>
              <a:t>PRIMARY KEY (`</a:t>
            </a:r>
            <a:r>
              <a:rPr lang="en-US" dirty="0" err="1"/>
              <a:t>father`,`child</a:t>
            </a:r>
            <a:r>
              <a:rPr lang="en-US" dirty="0"/>
              <a:t>`),  </a:t>
            </a:r>
          </a:p>
          <a:p>
            <a:pPr marL="0" indent="0">
              <a:buNone/>
            </a:pPr>
            <a:r>
              <a:rPr lang="en-US" dirty="0"/>
              <a:t>KEY `</a:t>
            </a:r>
            <a:r>
              <a:rPr lang="en-US" dirty="0" err="1"/>
              <a:t>childtocategory_idx</a:t>
            </a:r>
            <a:r>
              <a:rPr lang="en-US" dirty="0"/>
              <a:t>` (`child`),  </a:t>
            </a:r>
          </a:p>
          <a:p>
            <a:pPr marL="0" indent="0">
              <a:buNone/>
            </a:pPr>
            <a:r>
              <a:rPr lang="en-US" dirty="0"/>
              <a:t>CONSTRAINT `</a:t>
            </a:r>
            <a:r>
              <a:rPr lang="en-US" dirty="0" err="1"/>
              <a:t>childtocategory</a:t>
            </a:r>
            <a:r>
              <a:rPr lang="en-US" dirty="0"/>
              <a:t>` FOREIGN KEY (`child`) REFERENCES `category` (`id`),  </a:t>
            </a:r>
          </a:p>
          <a:p>
            <a:pPr marL="0" indent="0">
              <a:buNone/>
            </a:pPr>
            <a:r>
              <a:rPr lang="en-US" dirty="0"/>
              <a:t>CONSTRAINT `</a:t>
            </a:r>
            <a:r>
              <a:rPr lang="en-US" dirty="0" err="1"/>
              <a:t>fathertocategory</a:t>
            </a:r>
            <a:r>
              <a:rPr lang="en-US" dirty="0"/>
              <a:t>` FOREIGN KEY (`father`) REFERENCES `category` (`id`)</a:t>
            </a:r>
          </a:p>
          <a:p>
            <a:pPr marL="0" indent="0">
              <a:buNone/>
            </a:pPr>
            <a:r>
              <a:rPr lang="en-US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4201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5E9091D-F543-4CDC-A17B-B04B87A7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769"/>
            <a:ext cx="10515600" cy="1325563"/>
          </a:xfrm>
        </p:spPr>
        <p:txBody>
          <a:bodyPr/>
          <a:lstStyle/>
          <a:p>
            <a:r>
              <a:rPr lang="it-IT" dirty="0"/>
              <a:t>Analisi dei requisiti dell’applicazione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A62D560-AFED-473C-80C1-8F270C53A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862"/>
            <a:ext cx="10515600" cy="5213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Un’applicazione permette all’utente di gestire una tassonomia di classificazione utile per etichettare immagini allo scopo di consentire la ricerca in base alla categoria. Dopo il </a:t>
            </a:r>
            <a:r>
              <a:rPr lang="it-IT" sz="2000" dirty="0">
                <a:solidFill>
                  <a:schemeClr val="accent4">
                    <a:lumMod val="75000"/>
                  </a:schemeClr>
                </a:solidFill>
              </a:rPr>
              <a:t>login</a:t>
            </a:r>
            <a:r>
              <a:rPr lang="it-IT" sz="2000" dirty="0"/>
              <a:t>, l’utente </a:t>
            </a:r>
            <a:r>
              <a:rPr lang="it-IT" sz="2000" dirty="0">
                <a:solidFill>
                  <a:srgbClr val="0070C0"/>
                </a:solidFill>
              </a:rPr>
              <a:t>accede a una pagina </a:t>
            </a:r>
            <a:r>
              <a:rPr lang="it-IT" sz="2000" dirty="0">
                <a:solidFill>
                  <a:srgbClr val="FF0000"/>
                </a:solidFill>
              </a:rPr>
              <a:t>HOME</a:t>
            </a:r>
            <a:r>
              <a:rPr lang="it-IT" sz="2000" dirty="0"/>
              <a:t> in cui compare </a:t>
            </a:r>
            <a:r>
              <a:rPr lang="it-IT" sz="2000" dirty="0">
                <a:solidFill>
                  <a:srgbClr val="00B050"/>
                </a:solidFill>
              </a:rPr>
              <a:t>un albero gerarchico di categorie</a:t>
            </a:r>
            <a:r>
              <a:rPr lang="it-IT" sz="2000" dirty="0"/>
              <a:t>. Le categorie non dipendono dall’utente e sono in comune tra tutti gli utenti. Le categorie hanno nomi distinti.</a:t>
            </a:r>
          </a:p>
          <a:p>
            <a:pPr marL="0" indent="0">
              <a:buNone/>
            </a:pPr>
            <a:r>
              <a:rPr lang="it-IT" sz="2000" dirty="0"/>
              <a:t>L’utente può </a:t>
            </a:r>
            <a:r>
              <a:rPr lang="it-IT" sz="2000" dirty="0">
                <a:solidFill>
                  <a:schemeClr val="accent4">
                    <a:lumMod val="75000"/>
                  </a:schemeClr>
                </a:solidFill>
              </a:rPr>
              <a:t>inserire una nuova categoria nell’albero</a:t>
            </a:r>
            <a:r>
              <a:rPr lang="it-IT" sz="2000" dirty="0"/>
              <a:t>. Per fare ciò usa </a:t>
            </a:r>
            <a:r>
              <a:rPr lang="it-IT" sz="2000" dirty="0">
                <a:solidFill>
                  <a:srgbClr val="00B050"/>
                </a:solidFill>
              </a:rPr>
              <a:t>una </a:t>
            </a:r>
            <a:r>
              <a:rPr lang="it-IT" sz="2000" dirty="0" err="1">
                <a:solidFill>
                  <a:srgbClr val="00B050"/>
                </a:solidFill>
              </a:rPr>
              <a:t>form</a:t>
            </a:r>
            <a:r>
              <a:rPr lang="it-IT" sz="2000" dirty="0">
                <a:solidFill>
                  <a:srgbClr val="00B050"/>
                </a:solidFill>
              </a:rPr>
              <a:t> </a:t>
            </a:r>
            <a:r>
              <a:rPr lang="it-IT" sz="2000" dirty="0"/>
              <a:t>nella pagina HOME in cui specifica il nome della nuova categoria e sceglie la categoria padre. L’</a:t>
            </a:r>
            <a:r>
              <a:rPr lang="it-IT" sz="2000" dirty="0">
                <a:solidFill>
                  <a:srgbClr val="0070C0"/>
                </a:solidFill>
              </a:rPr>
              <a:t>invio</a:t>
            </a:r>
            <a:r>
              <a:rPr lang="it-IT" sz="2000" dirty="0"/>
              <a:t> della nuova categoria comporta l’aggiornamento dell’albero: la nuova categoria è appesa alla categoria padre come ultimo </a:t>
            </a:r>
            <a:r>
              <a:rPr lang="it-IT" sz="2000" dirty="0" err="1"/>
              <a:t>sottoelemento</a:t>
            </a:r>
            <a:r>
              <a:rPr lang="it-IT" sz="2000" dirty="0"/>
              <a:t>. Alla nuova categoria viene assegnato un codice numerico che ne riflette la posizione. Per ogni categoria il numero massimo di sottocategorie è 9.</a:t>
            </a:r>
          </a:p>
          <a:p>
            <a:pPr marL="0" indent="0">
              <a:buNone/>
            </a:pPr>
            <a:r>
              <a:rPr lang="it-IT" sz="2000" dirty="0"/>
              <a:t>Dopo la creazione di una categoria, la pagina HOME mostra l’albero aggiornato. L’utente può </a:t>
            </a:r>
            <a:r>
              <a:rPr lang="it-IT" sz="2000" dirty="0">
                <a:solidFill>
                  <a:schemeClr val="accent4">
                    <a:lumMod val="75000"/>
                  </a:schemeClr>
                </a:solidFill>
              </a:rPr>
              <a:t>spostare di posizione una categoria</a:t>
            </a:r>
            <a:r>
              <a:rPr lang="it-IT" sz="2000" dirty="0"/>
              <a:t>: per fare ciò </a:t>
            </a:r>
            <a:r>
              <a:rPr lang="it-IT" sz="2000" dirty="0">
                <a:solidFill>
                  <a:srgbClr val="0070C0"/>
                </a:solidFill>
              </a:rPr>
              <a:t>clicca</a:t>
            </a:r>
            <a:r>
              <a:rPr lang="it-IT" sz="2000" dirty="0"/>
              <a:t> sul </a:t>
            </a:r>
            <a:r>
              <a:rPr lang="it-IT" sz="2000" dirty="0">
                <a:solidFill>
                  <a:srgbClr val="00B050"/>
                </a:solidFill>
              </a:rPr>
              <a:t>link “sposta” </a:t>
            </a:r>
            <a:r>
              <a:rPr lang="it-IT" sz="2000" dirty="0"/>
              <a:t>associato alla categoria da spostare. A seguito di tale azione l’applicazione mostra, sempre nella HOME page, l’albero con evidenziato il sotto albero attestato sulla categoria da spostare: tutte le altre categorie hanno un </a:t>
            </a:r>
            <a:r>
              <a:rPr lang="it-IT" sz="2000" dirty="0">
                <a:solidFill>
                  <a:srgbClr val="00B050"/>
                </a:solidFill>
              </a:rPr>
              <a:t>link “sposta qui”</a:t>
            </a:r>
            <a:r>
              <a:rPr lang="it-IT" sz="2000" dirty="0"/>
              <a:t>. La </a:t>
            </a:r>
            <a:r>
              <a:rPr lang="it-IT" sz="2000" dirty="0">
                <a:solidFill>
                  <a:srgbClr val="0070C0"/>
                </a:solidFill>
              </a:rPr>
              <a:t>selezione di un link</a:t>
            </a:r>
            <a:r>
              <a:rPr lang="it-IT" sz="2000" dirty="0"/>
              <a:t> “sposta qui” comporta l’inserimento della categoria da spostare come ultimo figlio della categoria destinazione.</a:t>
            </a:r>
          </a:p>
          <a:p>
            <a:pPr marL="0" indent="0">
              <a:buNone/>
            </a:pPr>
            <a:r>
              <a:rPr lang="it-IT" sz="2000" dirty="0"/>
              <a:t>Le modifiche effettuate da un utente e salvate nella base di dati diventano visibili agli altri utenti. Lo spostamento potrebbe creare un vuoto nella numerazione delle categorie figlie dello stesso padre.</a:t>
            </a:r>
          </a:p>
          <a:p>
            <a:pPr marL="0" indent="0">
              <a:buNone/>
            </a:pPr>
            <a:endParaRPr lang="it-IT" sz="20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B10EFC-4989-4772-8382-6D7A253E87E1}"/>
              </a:ext>
            </a:extLst>
          </p:cNvPr>
          <p:cNvSpPr txBox="1"/>
          <p:nvPr/>
        </p:nvSpPr>
        <p:spPr>
          <a:xfrm>
            <a:off x="838200" y="6448926"/>
            <a:ext cx="360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</a:t>
            </a:r>
            <a:r>
              <a:rPr lang="it-IT" b="1" dirty="0">
                <a:solidFill>
                  <a:srgbClr val="FF0000"/>
                </a:solidFill>
              </a:rPr>
              <a:t>Pagine</a:t>
            </a:r>
            <a:r>
              <a:rPr lang="it-IT" dirty="0"/>
              <a:t>, </a:t>
            </a:r>
            <a:r>
              <a:rPr lang="it-IT" b="1" dirty="0">
                <a:solidFill>
                  <a:srgbClr val="00B050"/>
                </a:solidFill>
              </a:rPr>
              <a:t>componenti</a:t>
            </a:r>
            <a:r>
              <a:rPr lang="it-IT" dirty="0"/>
              <a:t>, </a:t>
            </a:r>
            <a:r>
              <a:rPr lang="it-IT" b="1" dirty="0">
                <a:solidFill>
                  <a:srgbClr val="0070C0"/>
                </a:solidFill>
              </a:rPr>
              <a:t>eventi</a:t>
            </a:r>
            <a:r>
              <a:rPr lang="it-IT" dirty="0"/>
              <a:t>,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azioni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5870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1540</TotalTime>
  <Words>1451</Words>
  <Application>Microsoft Office PowerPoint</Application>
  <PresentationFormat>Widescreen</PresentationFormat>
  <Paragraphs>195</Paragraphs>
  <Slides>21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Tema di Office</vt:lpstr>
      <vt:lpstr>Office Theme</vt:lpstr>
      <vt:lpstr>1_Office Theme</vt:lpstr>
      <vt:lpstr>Tecnologie Informatiche per il Web  AA. 2020/21</vt:lpstr>
      <vt:lpstr>Progetto 3: Catalogazione di immagini</vt:lpstr>
      <vt:lpstr>Analisi dei dati</vt:lpstr>
      <vt:lpstr>Esempio dell’interfaccia</vt:lpstr>
      <vt:lpstr>Progettazione del database</vt:lpstr>
      <vt:lpstr>Schema database locale</vt:lpstr>
      <vt:lpstr>Schema database locale</vt:lpstr>
      <vt:lpstr>Schema database locale</vt:lpstr>
      <vt:lpstr>Analisi dei requisiti dell’applicazione</vt:lpstr>
      <vt:lpstr>Completamento delle specifiche</vt:lpstr>
      <vt:lpstr>Progettazione dell’applicazione</vt:lpstr>
      <vt:lpstr>Progettazione dell’applicazione</vt:lpstr>
      <vt:lpstr>Progettazione dell’applicazione</vt:lpstr>
      <vt:lpstr>Componenti</vt:lpstr>
      <vt:lpstr>Evento: login</vt:lpstr>
      <vt:lpstr>Evento: go to home</vt:lpstr>
      <vt:lpstr>Event: create product</vt:lpstr>
      <vt:lpstr>Presentazione standard di PowerPoint</vt:lpstr>
      <vt:lpstr>Evento: logout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Tecnologie Informatiche per il Web – AA. 2020/21</dc:title>
  <dc:creator>Zheng Maria</dc:creator>
  <cp:lastModifiedBy>Zheng Maria</cp:lastModifiedBy>
  <cp:revision>7</cp:revision>
  <dcterms:created xsi:type="dcterms:W3CDTF">2021-08-01T19:26:36Z</dcterms:created>
  <dcterms:modified xsi:type="dcterms:W3CDTF">2021-09-01T13:37:40Z</dcterms:modified>
</cp:coreProperties>
</file>