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7" r:id="rId4"/>
    <p:sldId id="270" r:id="rId5"/>
    <p:sldId id="269" r:id="rId6"/>
    <p:sldId id="271" r:id="rId7"/>
    <p:sldId id="272" r:id="rId8"/>
    <p:sldId id="260" r:id="rId9"/>
    <p:sldId id="262" r:id="rId10"/>
    <p:sldId id="263" r:id="rId11"/>
    <p:sldId id="261" r:id="rId12"/>
    <p:sldId id="264" r:id="rId13"/>
    <p:sldId id="265"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35" d="100"/>
          <a:sy n="35" d="100"/>
        </p:scale>
        <p:origin x="43"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0DD10-AD1A-4258-97E5-6135ED112CC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EBB00E1-27A9-49EE-9F8D-15955CF2C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49D8EA7-8E67-4724-9A06-75A1EEF22485}"/>
              </a:ext>
            </a:extLst>
          </p:cNvPr>
          <p:cNvSpPr>
            <a:spLocks noGrp="1"/>
          </p:cNvSpPr>
          <p:nvPr>
            <p:ph type="dt" sz="half" idx="10"/>
          </p:nvPr>
        </p:nvSpPr>
        <p:spPr/>
        <p:txBody>
          <a:bodyPr/>
          <a:lstStyle/>
          <a:p>
            <a:fld id="{9095D452-AC6C-4F76-AAC2-D7F0BCF6D03B}" type="datetimeFigureOut">
              <a:rPr lang="it-IT" smtClean="0"/>
              <a:t>12/08/2021</a:t>
            </a:fld>
            <a:endParaRPr lang="it-IT"/>
          </a:p>
        </p:txBody>
      </p:sp>
      <p:sp>
        <p:nvSpPr>
          <p:cNvPr id="5" name="Segnaposto piè di pagina 4">
            <a:extLst>
              <a:ext uri="{FF2B5EF4-FFF2-40B4-BE49-F238E27FC236}">
                <a16:creationId xmlns:a16="http://schemas.microsoft.com/office/drawing/2014/main" id="{58434541-CA6E-4174-8567-5B84939CF94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5A6625B-35FE-481B-8BE4-60F2315F25DB}"/>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787060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5A18A5-7D8C-4982-8DBB-54E1AC50102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CE4BBDC-3454-4E23-A15F-CB1C4B9E28F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4F6B00D-8F4C-4E9D-B841-F0EBF0D22F85}"/>
              </a:ext>
            </a:extLst>
          </p:cNvPr>
          <p:cNvSpPr>
            <a:spLocks noGrp="1"/>
          </p:cNvSpPr>
          <p:nvPr>
            <p:ph type="dt" sz="half" idx="10"/>
          </p:nvPr>
        </p:nvSpPr>
        <p:spPr/>
        <p:txBody>
          <a:bodyPr/>
          <a:lstStyle/>
          <a:p>
            <a:fld id="{9095D452-AC6C-4F76-AAC2-D7F0BCF6D03B}" type="datetimeFigureOut">
              <a:rPr lang="it-IT" smtClean="0"/>
              <a:t>12/08/2021</a:t>
            </a:fld>
            <a:endParaRPr lang="it-IT"/>
          </a:p>
        </p:txBody>
      </p:sp>
      <p:sp>
        <p:nvSpPr>
          <p:cNvPr id="5" name="Segnaposto piè di pagina 4">
            <a:extLst>
              <a:ext uri="{FF2B5EF4-FFF2-40B4-BE49-F238E27FC236}">
                <a16:creationId xmlns:a16="http://schemas.microsoft.com/office/drawing/2014/main" id="{EB8259B7-E9F4-4CCC-8349-8F2A7DBB4EB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38D7E4-82A1-4F81-B6CD-40AE33449C0D}"/>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54057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C5303B6-68FC-47A5-A4BC-4A22C041D98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628C951-82DA-4B7A-B02A-4215C6C3F64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7FA82B1-F0FA-4DCE-A52D-78E94134BD0C}"/>
              </a:ext>
            </a:extLst>
          </p:cNvPr>
          <p:cNvSpPr>
            <a:spLocks noGrp="1"/>
          </p:cNvSpPr>
          <p:nvPr>
            <p:ph type="dt" sz="half" idx="10"/>
          </p:nvPr>
        </p:nvSpPr>
        <p:spPr/>
        <p:txBody>
          <a:bodyPr/>
          <a:lstStyle/>
          <a:p>
            <a:fld id="{9095D452-AC6C-4F76-AAC2-D7F0BCF6D03B}" type="datetimeFigureOut">
              <a:rPr lang="it-IT" smtClean="0"/>
              <a:t>12/08/2021</a:t>
            </a:fld>
            <a:endParaRPr lang="it-IT"/>
          </a:p>
        </p:txBody>
      </p:sp>
      <p:sp>
        <p:nvSpPr>
          <p:cNvPr id="5" name="Segnaposto piè di pagina 4">
            <a:extLst>
              <a:ext uri="{FF2B5EF4-FFF2-40B4-BE49-F238E27FC236}">
                <a16:creationId xmlns:a16="http://schemas.microsoft.com/office/drawing/2014/main" id="{2733E9B8-4CF8-4942-A264-14C0E0B866C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157D07F-5348-4AAA-9BE3-3EC6A49DD028}"/>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1070885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81D4D2-104C-4962-9953-DAC984D7EB3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426800A-0EC4-41D5-835A-09C3B7D58B8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3312FE0-F7AE-4873-A5C9-553659521C45}"/>
              </a:ext>
            </a:extLst>
          </p:cNvPr>
          <p:cNvSpPr>
            <a:spLocks noGrp="1"/>
          </p:cNvSpPr>
          <p:nvPr>
            <p:ph type="dt" sz="half" idx="10"/>
          </p:nvPr>
        </p:nvSpPr>
        <p:spPr/>
        <p:txBody>
          <a:bodyPr/>
          <a:lstStyle/>
          <a:p>
            <a:fld id="{9095D452-AC6C-4F76-AAC2-D7F0BCF6D03B}" type="datetimeFigureOut">
              <a:rPr lang="it-IT" smtClean="0"/>
              <a:t>12/08/2021</a:t>
            </a:fld>
            <a:endParaRPr lang="it-IT"/>
          </a:p>
        </p:txBody>
      </p:sp>
      <p:sp>
        <p:nvSpPr>
          <p:cNvPr id="5" name="Segnaposto piè di pagina 4">
            <a:extLst>
              <a:ext uri="{FF2B5EF4-FFF2-40B4-BE49-F238E27FC236}">
                <a16:creationId xmlns:a16="http://schemas.microsoft.com/office/drawing/2014/main" id="{9E9C8BAF-0333-46CE-9CA5-C48BA0DA5F6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1BFE475-A56F-4852-9A3A-6F9CB8B62B4A}"/>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535574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31C884-C5D0-4DAF-9731-81BE8F842D8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0E80542-0425-4A5E-B0E3-C049F14361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77D7DCF-BAEC-476D-A188-9850DA461D0E}"/>
              </a:ext>
            </a:extLst>
          </p:cNvPr>
          <p:cNvSpPr>
            <a:spLocks noGrp="1"/>
          </p:cNvSpPr>
          <p:nvPr>
            <p:ph type="dt" sz="half" idx="10"/>
          </p:nvPr>
        </p:nvSpPr>
        <p:spPr/>
        <p:txBody>
          <a:bodyPr/>
          <a:lstStyle/>
          <a:p>
            <a:fld id="{9095D452-AC6C-4F76-AAC2-D7F0BCF6D03B}" type="datetimeFigureOut">
              <a:rPr lang="it-IT" smtClean="0"/>
              <a:t>12/08/2021</a:t>
            </a:fld>
            <a:endParaRPr lang="it-IT"/>
          </a:p>
        </p:txBody>
      </p:sp>
      <p:sp>
        <p:nvSpPr>
          <p:cNvPr id="5" name="Segnaposto piè di pagina 4">
            <a:extLst>
              <a:ext uri="{FF2B5EF4-FFF2-40B4-BE49-F238E27FC236}">
                <a16:creationId xmlns:a16="http://schemas.microsoft.com/office/drawing/2014/main" id="{9B225C2D-5D7F-40CD-8A71-5E1BA3DA2E2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F163366-62DA-4475-85C3-A6CC852EF594}"/>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1510467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22F5FD-E91A-4983-A2AF-B9D547347D6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F5A07F4-39EE-413E-9179-EF2046D3A49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7A5232-96D7-489C-89B5-403FEF878F9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8D04907-169A-4C9F-8D86-0B3DC8DA4B0A}"/>
              </a:ext>
            </a:extLst>
          </p:cNvPr>
          <p:cNvSpPr>
            <a:spLocks noGrp="1"/>
          </p:cNvSpPr>
          <p:nvPr>
            <p:ph type="dt" sz="half" idx="10"/>
          </p:nvPr>
        </p:nvSpPr>
        <p:spPr/>
        <p:txBody>
          <a:bodyPr/>
          <a:lstStyle/>
          <a:p>
            <a:fld id="{9095D452-AC6C-4F76-AAC2-D7F0BCF6D03B}" type="datetimeFigureOut">
              <a:rPr lang="it-IT" smtClean="0"/>
              <a:t>12/08/2021</a:t>
            </a:fld>
            <a:endParaRPr lang="it-IT"/>
          </a:p>
        </p:txBody>
      </p:sp>
      <p:sp>
        <p:nvSpPr>
          <p:cNvPr id="6" name="Segnaposto piè di pagina 5">
            <a:extLst>
              <a:ext uri="{FF2B5EF4-FFF2-40B4-BE49-F238E27FC236}">
                <a16:creationId xmlns:a16="http://schemas.microsoft.com/office/drawing/2014/main" id="{F3899F31-DA23-4523-987A-0DBC33A1A4E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7A9E497-6DB0-41DB-B0FF-C062B764F8BF}"/>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318788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52745F-91B3-49E6-A7DC-85C1ABAD5BA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531C15D-27D4-42DD-85B1-A87AC11A2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86D9107-4CF1-4D46-B77F-CC5A40FC9BD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D4321B7-FC9F-4272-8C0E-DD0FA45FE8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26B63B9-FD27-4884-8644-CD781FCAF37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C38D3D5-A8F0-4C80-9890-284908044308}"/>
              </a:ext>
            </a:extLst>
          </p:cNvPr>
          <p:cNvSpPr>
            <a:spLocks noGrp="1"/>
          </p:cNvSpPr>
          <p:nvPr>
            <p:ph type="dt" sz="half" idx="10"/>
          </p:nvPr>
        </p:nvSpPr>
        <p:spPr/>
        <p:txBody>
          <a:bodyPr/>
          <a:lstStyle/>
          <a:p>
            <a:fld id="{9095D452-AC6C-4F76-AAC2-D7F0BCF6D03B}" type="datetimeFigureOut">
              <a:rPr lang="it-IT" smtClean="0"/>
              <a:t>12/08/2021</a:t>
            </a:fld>
            <a:endParaRPr lang="it-IT"/>
          </a:p>
        </p:txBody>
      </p:sp>
      <p:sp>
        <p:nvSpPr>
          <p:cNvPr id="8" name="Segnaposto piè di pagina 7">
            <a:extLst>
              <a:ext uri="{FF2B5EF4-FFF2-40B4-BE49-F238E27FC236}">
                <a16:creationId xmlns:a16="http://schemas.microsoft.com/office/drawing/2014/main" id="{621B4571-D66F-4484-9B9B-68535F41DF4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C3EC5194-F8B7-4254-A656-6A90FF29B575}"/>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81079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45F058-FD34-417C-ACFF-3FD5DAEE23A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E0F935F-6A82-4215-BB50-3FDFF0F0ED57}"/>
              </a:ext>
            </a:extLst>
          </p:cNvPr>
          <p:cNvSpPr>
            <a:spLocks noGrp="1"/>
          </p:cNvSpPr>
          <p:nvPr>
            <p:ph type="dt" sz="half" idx="10"/>
          </p:nvPr>
        </p:nvSpPr>
        <p:spPr/>
        <p:txBody>
          <a:bodyPr/>
          <a:lstStyle/>
          <a:p>
            <a:fld id="{9095D452-AC6C-4F76-AAC2-D7F0BCF6D03B}" type="datetimeFigureOut">
              <a:rPr lang="it-IT" smtClean="0"/>
              <a:t>12/08/2021</a:t>
            </a:fld>
            <a:endParaRPr lang="it-IT"/>
          </a:p>
        </p:txBody>
      </p:sp>
      <p:sp>
        <p:nvSpPr>
          <p:cNvPr id="4" name="Segnaposto piè di pagina 3">
            <a:extLst>
              <a:ext uri="{FF2B5EF4-FFF2-40B4-BE49-F238E27FC236}">
                <a16:creationId xmlns:a16="http://schemas.microsoft.com/office/drawing/2014/main" id="{AB71BFE6-8117-4244-93A9-F8423C9010C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636C8CA-6463-4599-AC6E-521C92F00C5B}"/>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320173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E96708B-5930-4BD1-B631-A6A885EA2944}"/>
              </a:ext>
            </a:extLst>
          </p:cNvPr>
          <p:cNvSpPr>
            <a:spLocks noGrp="1"/>
          </p:cNvSpPr>
          <p:nvPr>
            <p:ph type="dt" sz="half" idx="10"/>
          </p:nvPr>
        </p:nvSpPr>
        <p:spPr/>
        <p:txBody>
          <a:bodyPr/>
          <a:lstStyle/>
          <a:p>
            <a:fld id="{9095D452-AC6C-4F76-AAC2-D7F0BCF6D03B}" type="datetimeFigureOut">
              <a:rPr lang="it-IT" smtClean="0"/>
              <a:t>12/08/2021</a:t>
            </a:fld>
            <a:endParaRPr lang="it-IT"/>
          </a:p>
        </p:txBody>
      </p:sp>
      <p:sp>
        <p:nvSpPr>
          <p:cNvPr id="3" name="Segnaposto piè di pagina 2">
            <a:extLst>
              <a:ext uri="{FF2B5EF4-FFF2-40B4-BE49-F238E27FC236}">
                <a16:creationId xmlns:a16="http://schemas.microsoft.com/office/drawing/2014/main" id="{6501EF3B-D950-42DC-A024-266EEE22DE0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C6EA256-1255-4F25-ADAE-4F392333BE6E}"/>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07009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E36771-3119-4D9B-B8DC-170563655D6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D81BC7C-1286-4AAA-89AF-FF87E283C5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D8DAA07-BA4C-4464-BBEB-8156555DC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3FA38BE-7B89-4B73-BB8F-F75AD8D044FF}"/>
              </a:ext>
            </a:extLst>
          </p:cNvPr>
          <p:cNvSpPr>
            <a:spLocks noGrp="1"/>
          </p:cNvSpPr>
          <p:nvPr>
            <p:ph type="dt" sz="half" idx="10"/>
          </p:nvPr>
        </p:nvSpPr>
        <p:spPr/>
        <p:txBody>
          <a:bodyPr/>
          <a:lstStyle/>
          <a:p>
            <a:fld id="{9095D452-AC6C-4F76-AAC2-D7F0BCF6D03B}" type="datetimeFigureOut">
              <a:rPr lang="it-IT" smtClean="0"/>
              <a:t>12/08/2021</a:t>
            </a:fld>
            <a:endParaRPr lang="it-IT"/>
          </a:p>
        </p:txBody>
      </p:sp>
      <p:sp>
        <p:nvSpPr>
          <p:cNvPr id="6" name="Segnaposto piè di pagina 5">
            <a:extLst>
              <a:ext uri="{FF2B5EF4-FFF2-40B4-BE49-F238E27FC236}">
                <a16:creationId xmlns:a16="http://schemas.microsoft.com/office/drawing/2014/main" id="{ED8543DA-4E55-496E-8F73-99036E01EB0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F059A79-7740-4E8A-8D51-A957780A38C9}"/>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175553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AA09D5-BF44-4EE1-B2CC-D2933BDFC4E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A2EF94A-1D98-4E96-ABC3-62AE43ADA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93F6227-73C9-439B-B2E4-6E0C011A6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4F79124-4C0F-43B7-BE90-AE35A47528CA}"/>
              </a:ext>
            </a:extLst>
          </p:cNvPr>
          <p:cNvSpPr>
            <a:spLocks noGrp="1"/>
          </p:cNvSpPr>
          <p:nvPr>
            <p:ph type="dt" sz="half" idx="10"/>
          </p:nvPr>
        </p:nvSpPr>
        <p:spPr/>
        <p:txBody>
          <a:bodyPr/>
          <a:lstStyle/>
          <a:p>
            <a:fld id="{9095D452-AC6C-4F76-AAC2-D7F0BCF6D03B}" type="datetimeFigureOut">
              <a:rPr lang="it-IT" smtClean="0"/>
              <a:t>12/08/2021</a:t>
            </a:fld>
            <a:endParaRPr lang="it-IT"/>
          </a:p>
        </p:txBody>
      </p:sp>
      <p:sp>
        <p:nvSpPr>
          <p:cNvPr id="6" name="Segnaposto piè di pagina 5">
            <a:extLst>
              <a:ext uri="{FF2B5EF4-FFF2-40B4-BE49-F238E27FC236}">
                <a16:creationId xmlns:a16="http://schemas.microsoft.com/office/drawing/2014/main" id="{3E133FDD-8746-48FB-8425-D8403ED86E1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EA8F542-DDFF-4156-AB01-973ABBEF2E18}"/>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406293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F64A0F8-BCF9-4F3D-A3E0-FACA2BBDB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4BF982B-5ED5-474C-9EDD-B655599FE5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A951881-9470-4DA6-B781-5D9018056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5D452-AC6C-4F76-AAC2-D7F0BCF6D03B}" type="datetimeFigureOut">
              <a:rPr lang="it-IT" smtClean="0"/>
              <a:t>12/08/2021</a:t>
            </a:fld>
            <a:endParaRPr lang="it-IT"/>
          </a:p>
        </p:txBody>
      </p:sp>
      <p:sp>
        <p:nvSpPr>
          <p:cNvPr id="5" name="Segnaposto piè di pagina 4">
            <a:extLst>
              <a:ext uri="{FF2B5EF4-FFF2-40B4-BE49-F238E27FC236}">
                <a16:creationId xmlns:a16="http://schemas.microsoft.com/office/drawing/2014/main" id="{91A26F36-3166-4F01-8B6B-82C92E688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44397804-57A2-470F-A459-149D6590A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1E827-4344-41CC-84C6-B043C092C389}" type="slidenum">
              <a:rPr lang="it-IT" smtClean="0"/>
              <a:t>‹N›</a:t>
            </a:fld>
            <a:endParaRPr lang="it-IT"/>
          </a:p>
        </p:txBody>
      </p:sp>
    </p:spTree>
    <p:extLst>
      <p:ext uri="{BB962C8B-B14F-4D97-AF65-F5344CB8AC3E}">
        <p14:creationId xmlns:p14="http://schemas.microsoft.com/office/powerpoint/2010/main" val="31573612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FCB77A5-9E96-45C2-9637-8D4C2FF2A2F8}"/>
              </a:ext>
            </a:extLst>
          </p:cNvPr>
          <p:cNvSpPr>
            <a:spLocks noGrp="1"/>
          </p:cNvSpPr>
          <p:nvPr>
            <p:ph type="ctrTitle"/>
          </p:nvPr>
        </p:nvSpPr>
        <p:spPr/>
        <p:txBody>
          <a:bodyPr/>
          <a:lstStyle/>
          <a:p>
            <a:r>
              <a:rPr lang="it-IT" dirty="0"/>
              <a:t>Tecnologie Informatiche per il Web – AA. 2020/21</a:t>
            </a:r>
          </a:p>
        </p:txBody>
      </p:sp>
      <p:sp>
        <p:nvSpPr>
          <p:cNvPr id="5" name="Sottotitolo 4">
            <a:extLst>
              <a:ext uri="{FF2B5EF4-FFF2-40B4-BE49-F238E27FC236}">
                <a16:creationId xmlns:a16="http://schemas.microsoft.com/office/drawing/2014/main" id="{5101101A-F2BF-427B-91DF-F4729F2EDA6E}"/>
              </a:ext>
            </a:extLst>
          </p:cNvPr>
          <p:cNvSpPr>
            <a:spLocks noGrp="1"/>
          </p:cNvSpPr>
          <p:nvPr>
            <p:ph type="subTitle" idx="1"/>
          </p:nvPr>
        </p:nvSpPr>
        <p:spPr/>
        <p:txBody>
          <a:bodyPr>
            <a:normAutofit/>
          </a:bodyPr>
          <a:lstStyle/>
          <a:p>
            <a:r>
              <a:rPr lang="it-IT" dirty="0"/>
              <a:t>Docente: Prof. Piero Fraternali</a:t>
            </a:r>
          </a:p>
          <a:p>
            <a:endParaRPr lang="it-IT" dirty="0"/>
          </a:p>
          <a:p>
            <a:r>
              <a:rPr lang="it-IT" dirty="0"/>
              <a:t>Studenti: Linda Zhu, Zheng Maria Yu</a:t>
            </a:r>
          </a:p>
        </p:txBody>
      </p:sp>
    </p:spTree>
    <p:extLst>
      <p:ext uri="{BB962C8B-B14F-4D97-AF65-F5344CB8AC3E}">
        <p14:creationId xmlns:p14="http://schemas.microsoft.com/office/powerpoint/2010/main" val="2361489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176B3-2BF8-42BD-BBE1-5ED359B21BD0}"/>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F1848E88-5E3F-4A30-890E-9DAB5285AFBA}"/>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392166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F20C24-C8EC-4969-99B8-B17B8E39B4A2}"/>
              </a:ext>
            </a:extLst>
          </p:cNvPr>
          <p:cNvSpPr>
            <a:spLocks noGrp="1"/>
          </p:cNvSpPr>
          <p:nvPr>
            <p:ph type="title"/>
          </p:nvPr>
        </p:nvSpPr>
        <p:spPr/>
        <p:txBody>
          <a:bodyPr/>
          <a:lstStyle/>
          <a:p>
            <a:r>
              <a:rPr lang="it-IT" dirty="0"/>
              <a:t>Versione con </a:t>
            </a:r>
            <a:r>
              <a:rPr lang="it-IT" dirty="0" err="1"/>
              <a:t>Javascript</a:t>
            </a:r>
            <a:endParaRPr lang="it-IT" dirty="0"/>
          </a:p>
        </p:txBody>
      </p:sp>
      <p:sp>
        <p:nvSpPr>
          <p:cNvPr id="3" name="Segnaposto contenuto 2">
            <a:extLst>
              <a:ext uri="{FF2B5EF4-FFF2-40B4-BE49-F238E27FC236}">
                <a16:creationId xmlns:a16="http://schemas.microsoft.com/office/drawing/2014/main" id="{C7010E9C-DD2C-4451-8DF7-9D8250D61CE7}"/>
              </a:ext>
            </a:extLst>
          </p:cNvPr>
          <p:cNvSpPr>
            <a:spLocks noGrp="1"/>
          </p:cNvSpPr>
          <p:nvPr>
            <p:ph idx="1"/>
          </p:nvPr>
        </p:nvSpPr>
        <p:spPr>
          <a:xfrm>
            <a:off x="838200" y="1459832"/>
            <a:ext cx="10515600" cy="4717131"/>
          </a:xfrm>
        </p:spPr>
        <p:txBody>
          <a:bodyPr>
            <a:normAutofit fontScale="85000" lnSpcReduction="20000"/>
          </a:bodyPr>
          <a:lstStyle/>
          <a:p>
            <a:pPr marL="0" indent="0">
              <a:buNone/>
            </a:pPr>
            <a:r>
              <a:rPr lang="it-IT" dirty="0"/>
              <a:t>Si realizzi un’applicazione client server web che estende e/o modifica le specifiche precedenti come segue:</a:t>
            </a:r>
          </a:p>
          <a:p>
            <a:pPr marL="0" indent="0">
              <a:buNone/>
            </a:pPr>
            <a:r>
              <a:rPr lang="it-IT" dirty="0"/>
              <a:t>● Dopo il login dell’utente, l’intera applicazione è realizzata con un’unica pagina.</a:t>
            </a:r>
          </a:p>
          <a:p>
            <a:pPr marL="0" indent="0">
              <a:buNone/>
            </a:pPr>
            <a:r>
              <a:rPr lang="it-IT" dirty="0"/>
              <a:t>● Ogni interazione dell’utente è gestita senza ricaricare completamente la pagina, ma produce l’invocazione asincrona del server e l’eventuale modifica del contenuto da aggiornare a seguito dell’evento. </a:t>
            </a:r>
          </a:p>
          <a:p>
            <a:pPr marL="0" indent="0">
              <a:buNone/>
            </a:pPr>
            <a:r>
              <a:rPr lang="it-IT" dirty="0"/>
              <a:t>● La funzione di spostamento di una categoria è realizzata mediante drag &amp; drop.</a:t>
            </a:r>
          </a:p>
          <a:p>
            <a:pPr marL="0" indent="0">
              <a:buNone/>
            </a:pPr>
            <a:r>
              <a:rPr lang="it-IT" dirty="0"/>
              <a:t>● A seguito del drop della categoria da spostare compare una finestra di dialogo con cui l’utente può confermare o cancellare lo spostamento. La conferma produce l’aggiornamento a lato client dell’albero.</a:t>
            </a:r>
          </a:p>
          <a:p>
            <a:pPr marL="0" indent="0">
              <a:buNone/>
            </a:pPr>
            <a:r>
              <a:rPr lang="it-IT" dirty="0"/>
              <a:t>● 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60710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AB7EC6-8512-4755-BD12-B69C9251B9BB}"/>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79E8CE37-BB63-4734-AE97-D16F6A281AE6}"/>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308975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DC9AAD-221C-4FF5-8090-A0FD8751D6F6}"/>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9291570E-BB23-444E-9B5B-C05F528E59CD}"/>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87515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838200" y="99009"/>
            <a:ext cx="10515600" cy="1325563"/>
          </a:xfrm>
        </p:spPr>
        <p:txBody>
          <a:bodyPr/>
          <a:lstStyle/>
          <a:p>
            <a:r>
              <a:rPr lang="it-IT" dirty="0"/>
              <a:t>Progetto 3: Catalogazione di immagini</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838200" y="1235241"/>
            <a:ext cx="105156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login, l’utente accede a una pagina HOME in cui compare un albero gerarchico di categorie. Le categorie non dipendono dall’utente e sono in comune tra tutti gli utenti. Le categorie hanno nomi distinti.</a:t>
            </a:r>
          </a:p>
          <a:p>
            <a:pPr marL="0" indent="0">
              <a:buNone/>
            </a:pPr>
            <a:r>
              <a:rPr lang="it-IT" sz="2000" dirty="0"/>
              <a:t>L’utente può inserire una nuova categoria nell’albero. Per fare ciò usa una </a:t>
            </a:r>
            <a:r>
              <a:rPr lang="it-IT" sz="2000" dirty="0" err="1"/>
              <a:t>form</a:t>
            </a:r>
            <a:r>
              <a:rPr lang="it-IT" sz="2000" dirty="0"/>
              <a:t> nella pagina HOME in cui specifica il nome della nuova categoria e sceglie la categoria padre. L’invio della nuova categoria comporta l’aggiornamento dell’albero: la nuova categoria è appesa alla categoria padre come ultimo </a:t>
            </a:r>
            <a:r>
              <a:rPr lang="it-IT" sz="2000" dirty="0" err="1"/>
              <a:t>sottoelemento</a:t>
            </a:r>
            <a:r>
              <a:rPr lang="it-IT" sz="2000" dirty="0"/>
              <a:t>. Alla nuova categoria viene assegnato un codice numerico che ne riflette la posizione. Per ogni categoria il numero massimo di sottocategorie è 9.</a:t>
            </a:r>
          </a:p>
          <a:p>
            <a:pPr marL="0" indent="0">
              <a:buNone/>
            </a:pPr>
            <a:r>
              <a:rPr lang="it-IT" sz="2000" dirty="0"/>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Tree>
    <p:extLst>
      <p:ext uri="{BB962C8B-B14F-4D97-AF65-F5344CB8AC3E}">
        <p14:creationId xmlns:p14="http://schemas.microsoft.com/office/powerpoint/2010/main" val="315515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838200" y="-16769"/>
            <a:ext cx="10515600" cy="1325563"/>
          </a:xfrm>
        </p:spPr>
        <p:txBody>
          <a:bodyPr/>
          <a:lstStyle/>
          <a:p>
            <a:r>
              <a:rPr lang="it-IT" dirty="0"/>
              <a:t>Analisi dei dati</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838200" y="1090862"/>
            <a:ext cx="10515600" cy="5213685"/>
          </a:xfrm>
        </p:spPr>
        <p:txBody>
          <a:bodyPr>
            <a:normAutofit/>
          </a:bodyPr>
          <a:lstStyle/>
          <a:p>
            <a:pPr marL="0" indent="0">
              <a:buNone/>
            </a:pPr>
            <a:r>
              <a:rPr lang="it-IT" sz="2000" dirty="0"/>
              <a:t>Un’applicazione permette all’utente di gestire una tassonomia di classificazione utile per etichettare </a:t>
            </a:r>
            <a:r>
              <a:rPr lang="it-IT" sz="2000" dirty="0">
                <a:solidFill>
                  <a:srgbClr val="FF0000"/>
                </a:solidFill>
              </a:rPr>
              <a:t>immagini</a:t>
            </a:r>
            <a:r>
              <a:rPr lang="it-IT" sz="2000" dirty="0"/>
              <a:t> allo scopo di consentire la ricerca in base alla </a:t>
            </a:r>
            <a:r>
              <a:rPr lang="it-IT" sz="2000" dirty="0">
                <a:solidFill>
                  <a:srgbClr val="FF0000"/>
                </a:solidFill>
              </a:rPr>
              <a:t>categoria</a:t>
            </a:r>
            <a:r>
              <a:rPr lang="it-IT" sz="2000" dirty="0"/>
              <a:t>. Dopo il login, l’</a:t>
            </a:r>
            <a:r>
              <a:rPr lang="it-IT" sz="2000" dirty="0">
                <a:solidFill>
                  <a:srgbClr val="FF0000"/>
                </a:solidFill>
              </a:rPr>
              <a:t>utente</a:t>
            </a:r>
            <a:r>
              <a:rPr lang="it-IT" sz="2000" dirty="0"/>
              <a:t> accede a una pagina HOME in cui compare un albero gerarchico di categorie. Le categorie non dipendono dall’utente e sono in comune tra tutti gli utenti. Le categorie hanno </a:t>
            </a:r>
            <a:r>
              <a:rPr lang="it-IT" sz="2000" dirty="0">
                <a:solidFill>
                  <a:srgbClr val="00B050"/>
                </a:solidFill>
              </a:rPr>
              <a:t>nomi</a:t>
            </a:r>
            <a:r>
              <a:rPr lang="it-IT" sz="2000" dirty="0"/>
              <a:t> distinti.</a:t>
            </a:r>
          </a:p>
          <a:p>
            <a:pPr marL="0" indent="0">
              <a:buNone/>
            </a:pPr>
            <a:r>
              <a:rPr lang="it-IT" sz="2000" dirty="0"/>
              <a:t>L’utente può inserire una nuova categoria nell’albero. Per fare ciò usa una </a:t>
            </a:r>
            <a:r>
              <a:rPr lang="it-IT" sz="2000" dirty="0" err="1"/>
              <a:t>form</a:t>
            </a:r>
            <a:r>
              <a:rPr lang="it-IT" sz="2000" dirty="0"/>
              <a:t> nella pagina HOME in cui specifica il nome della nuova categoria e sceglie la </a:t>
            </a:r>
            <a:r>
              <a:rPr lang="it-IT" sz="2000" dirty="0">
                <a:solidFill>
                  <a:srgbClr val="00B050"/>
                </a:solidFill>
              </a:rPr>
              <a:t>categoria padre</a:t>
            </a:r>
            <a:r>
              <a:rPr lang="it-IT" sz="2000" dirty="0"/>
              <a:t>. L’invio della nuova categoria comporta l’aggiornamento dell’albero: la nuova categoria è </a:t>
            </a:r>
            <a:r>
              <a:rPr lang="it-IT" sz="2000" dirty="0">
                <a:solidFill>
                  <a:srgbClr val="0070C0"/>
                </a:solidFill>
              </a:rPr>
              <a:t>appesa alla categoria padre come ultimo </a:t>
            </a:r>
            <a:r>
              <a:rPr lang="it-IT" sz="2000" dirty="0" err="1">
                <a:solidFill>
                  <a:srgbClr val="0070C0"/>
                </a:solidFill>
              </a:rPr>
              <a:t>sottoelemento</a:t>
            </a:r>
            <a:r>
              <a:rPr lang="it-IT" sz="2000" dirty="0"/>
              <a:t>. Alla nuova categoria viene assegnato un </a:t>
            </a:r>
            <a:r>
              <a:rPr lang="it-IT" sz="2000" dirty="0">
                <a:solidFill>
                  <a:srgbClr val="00B050"/>
                </a:solidFill>
              </a:rPr>
              <a:t>codice numerico </a:t>
            </a:r>
            <a:r>
              <a:rPr lang="it-IT" sz="2000" dirty="0"/>
              <a:t>che ne riflette la posizione. Per ogni categoria il numero massimo di sottocategorie è 9.</a:t>
            </a:r>
          </a:p>
          <a:p>
            <a:pPr marL="0" indent="0">
              <a:buNone/>
            </a:pPr>
            <a:r>
              <a:rPr lang="it-IT" sz="2000" dirty="0"/>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
        <p:nvSpPr>
          <p:cNvPr id="2" name="CasellaDiTesto 1">
            <a:extLst>
              <a:ext uri="{FF2B5EF4-FFF2-40B4-BE49-F238E27FC236}">
                <a16:creationId xmlns:a16="http://schemas.microsoft.com/office/drawing/2014/main" id="{96B10EFC-4989-4772-8382-6D7A253E87E1}"/>
              </a:ext>
            </a:extLst>
          </p:cNvPr>
          <p:cNvSpPr txBox="1"/>
          <p:nvPr/>
        </p:nvSpPr>
        <p:spPr>
          <a:xfrm>
            <a:off x="838200" y="6448926"/>
            <a:ext cx="2695610" cy="369332"/>
          </a:xfrm>
          <a:prstGeom prst="rect">
            <a:avLst/>
          </a:prstGeom>
          <a:noFill/>
        </p:spPr>
        <p:txBody>
          <a:bodyPr wrap="none" rtlCol="0">
            <a:spAutoFit/>
          </a:bodyPr>
          <a:lstStyle/>
          <a:p>
            <a:r>
              <a:rPr lang="it-IT" dirty="0"/>
              <a:t>(</a:t>
            </a:r>
            <a:r>
              <a:rPr lang="it-IT" b="1" dirty="0">
                <a:solidFill>
                  <a:srgbClr val="FF0000"/>
                </a:solidFill>
              </a:rPr>
              <a:t>Entità</a:t>
            </a:r>
            <a:r>
              <a:rPr lang="it-IT" dirty="0"/>
              <a:t>, </a:t>
            </a:r>
            <a:r>
              <a:rPr lang="it-IT" b="1" dirty="0">
                <a:solidFill>
                  <a:srgbClr val="00B050"/>
                </a:solidFill>
              </a:rPr>
              <a:t>attributi</a:t>
            </a:r>
            <a:r>
              <a:rPr lang="it-IT" dirty="0"/>
              <a:t>, </a:t>
            </a:r>
            <a:r>
              <a:rPr lang="it-IT" b="1" dirty="0">
                <a:solidFill>
                  <a:srgbClr val="0070C0"/>
                </a:solidFill>
              </a:rPr>
              <a:t>relazioni</a:t>
            </a:r>
            <a:r>
              <a:rPr lang="it-IT" dirty="0"/>
              <a:t>)</a:t>
            </a:r>
          </a:p>
        </p:txBody>
      </p:sp>
    </p:spTree>
    <p:extLst>
      <p:ext uri="{BB962C8B-B14F-4D97-AF65-F5344CB8AC3E}">
        <p14:creationId xmlns:p14="http://schemas.microsoft.com/office/powerpoint/2010/main" val="195033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69018D-842F-4C47-93C7-532921C3C73C}"/>
              </a:ext>
            </a:extLst>
          </p:cNvPr>
          <p:cNvSpPr>
            <a:spLocks noGrp="1"/>
          </p:cNvSpPr>
          <p:nvPr>
            <p:ph type="title"/>
          </p:nvPr>
        </p:nvSpPr>
        <p:spPr/>
        <p:txBody>
          <a:bodyPr/>
          <a:lstStyle/>
          <a:p>
            <a:r>
              <a:rPr lang="it-IT" dirty="0"/>
              <a:t>Progettazione del database</a:t>
            </a:r>
          </a:p>
        </p:txBody>
      </p:sp>
      <p:sp>
        <p:nvSpPr>
          <p:cNvPr id="3" name="Segnaposto contenuto 2">
            <a:extLst>
              <a:ext uri="{FF2B5EF4-FFF2-40B4-BE49-F238E27FC236}">
                <a16:creationId xmlns:a16="http://schemas.microsoft.com/office/drawing/2014/main" id="{6C9AC135-CF78-412D-A43F-C93D99859C93}"/>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3060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lnSpcReduction="10000"/>
          </a:bodyPr>
          <a:lstStyle/>
          <a:p>
            <a:pPr marL="0" indent="0">
              <a:buNone/>
            </a:pPr>
            <a:r>
              <a:rPr lang="it-IT" dirty="0"/>
              <a:t>CREATE TABLE `user` (  </a:t>
            </a:r>
          </a:p>
          <a:p>
            <a:pPr marL="0" indent="0">
              <a:buNone/>
            </a:pPr>
            <a:r>
              <a:rPr lang="it-IT" dirty="0"/>
              <a:t>`</a:t>
            </a:r>
            <a:r>
              <a:rPr lang="it-IT" dirty="0" err="1"/>
              <a:t>UserId</a:t>
            </a:r>
            <a:r>
              <a:rPr lang="it-IT" dirty="0"/>
              <a:t>` </a:t>
            </a:r>
            <a:r>
              <a:rPr lang="it-IT" dirty="0" err="1"/>
              <a:t>int</a:t>
            </a:r>
            <a:r>
              <a:rPr lang="it-IT" dirty="0"/>
              <a:t> NOT NULL AUTO_INCREMENT,  </a:t>
            </a:r>
          </a:p>
          <a:p>
            <a:pPr marL="0" indent="0">
              <a:buNone/>
            </a:pPr>
            <a:r>
              <a:rPr lang="it-IT" dirty="0"/>
              <a:t>`Username` </a:t>
            </a:r>
            <a:r>
              <a:rPr lang="it-IT" dirty="0" err="1"/>
              <a:t>varchar</a:t>
            </a:r>
            <a:r>
              <a:rPr lang="it-IT" dirty="0"/>
              <a:t>(45) NOT NULL,  </a:t>
            </a:r>
          </a:p>
          <a:p>
            <a:pPr marL="0" indent="0">
              <a:buNone/>
            </a:pPr>
            <a:r>
              <a:rPr lang="it-IT" dirty="0"/>
              <a:t>`Password` </a:t>
            </a:r>
            <a:r>
              <a:rPr lang="it-IT" dirty="0" err="1"/>
              <a:t>varchar</a:t>
            </a:r>
            <a:r>
              <a:rPr lang="it-IT" dirty="0"/>
              <a:t>(45) NOT NULL,  </a:t>
            </a:r>
          </a:p>
          <a:p>
            <a:pPr marL="0" indent="0">
              <a:buNone/>
            </a:pPr>
            <a:r>
              <a:rPr lang="it-IT" dirty="0"/>
              <a:t>`Name` </a:t>
            </a:r>
            <a:r>
              <a:rPr lang="it-IT" dirty="0" err="1"/>
              <a:t>varchar</a:t>
            </a:r>
            <a:r>
              <a:rPr lang="it-IT" dirty="0"/>
              <a:t>(45) NOT NULL,  </a:t>
            </a:r>
          </a:p>
          <a:p>
            <a:pPr marL="0" indent="0">
              <a:buNone/>
            </a:pPr>
            <a:r>
              <a:rPr lang="it-IT" dirty="0"/>
              <a:t>`</a:t>
            </a:r>
            <a:r>
              <a:rPr lang="it-IT" dirty="0" err="1"/>
              <a:t>Surname</a:t>
            </a:r>
            <a:r>
              <a:rPr lang="it-IT" dirty="0"/>
              <a:t>` </a:t>
            </a:r>
            <a:r>
              <a:rPr lang="it-IT" dirty="0" err="1"/>
              <a:t>varchar</a:t>
            </a:r>
            <a:r>
              <a:rPr lang="it-IT" dirty="0"/>
              <a:t>(45) NOT NULL,  </a:t>
            </a:r>
          </a:p>
          <a:p>
            <a:pPr marL="0" indent="0">
              <a:buNone/>
            </a:pPr>
            <a:r>
              <a:rPr lang="it-IT" dirty="0"/>
              <a:t>PRIMARY KEY (`</a:t>
            </a:r>
            <a:r>
              <a:rPr lang="it-IT" dirty="0" err="1"/>
              <a:t>UserId</a:t>
            </a:r>
            <a:r>
              <a:rPr lang="it-IT" dirty="0"/>
              <a:t>`),  </a:t>
            </a:r>
          </a:p>
          <a:p>
            <a:pPr marL="0" indent="0">
              <a:buNone/>
            </a:pPr>
            <a:r>
              <a:rPr lang="it-IT" dirty="0"/>
              <a:t>UNIQUE KEY `</a:t>
            </a:r>
            <a:r>
              <a:rPr lang="it-IT" dirty="0" err="1"/>
              <a:t>Username_UNIQUE</a:t>
            </a:r>
            <a:r>
              <a:rPr lang="it-IT" dirty="0"/>
              <a:t>` (`Username`)</a:t>
            </a:r>
          </a:p>
          <a:p>
            <a:pPr marL="0" indent="0">
              <a:buNone/>
            </a:pPr>
            <a:r>
              <a:rPr lang="it-IT" dirty="0"/>
              <a:t>)</a:t>
            </a:r>
          </a:p>
        </p:txBody>
      </p:sp>
    </p:spTree>
    <p:extLst>
      <p:ext uri="{BB962C8B-B14F-4D97-AF65-F5344CB8AC3E}">
        <p14:creationId xmlns:p14="http://schemas.microsoft.com/office/powerpoint/2010/main" val="91878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a:bodyPr>
          <a:lstStyle/>
          <a:p>
            <a:pPr marL="0" indent="0">
              <a:buNone/>
            </a:pPr>
            <a:r>
              <a:rPr lang="en-US" dirty="0"/>
              <a:t>CREATE TABLE `category` (  </a:t>
            </a:r>
          </a:p>
          <a:p>
            <a:pPr marL="0" indent="0">
              <a:buNone/>
            </a:pPr>
            <a:r>
              <a:rPr lang="en-US" dirty="0"/>
              <a:t>`Id` int NOT NULL AUTO_INCREMENT,  </a:t>
            </a:r>
          </a:p>
          <a:p>
            <a:pPr marL="0" indent="0">
              <a:buNone/>
            </a:pPr>
            <a:r>
              <a:rPr lang="en-US" dirty="0"/>
              <a:t>`Name` varchar(45) NOT NULL,  </a:t>
            </a:r>
          </a:p>
          <a:p>
            <a:pPr marL="0" indent="0">
              <a:buNone/>
            </a:pPr>
            <a:r>
              <a:rPr lang="en-US" dirty="0"/>
              <a:t>`Father` int DEFAULT NULL,  </a:t>
            </a:r>
          </a:p>
          <a:p>
            <a:pPr marL="0" indent="0">
              <a:buNone/>
            </a:pPr>
            <a:r>
              <a:rPr lang="en-US" dirty="0"/>
              <a:t>`Position` int NOT NULL,  </a:t>
            </a:r>
          </a:p>
          <a:p>
            <a:pPr marL="0" indent="0">
              <a:buNone/>
            </a:pPr>
            <a:r>
              <a:rPr lang="en-US" dirty="0"/>
              <a:t>PRIMARY KEY (`Id`),  </a:t>
            </a:r>
          </a:p>
          <a:p>
            <a:pPr marL="0" indent="0">
              <a:buNone/>
            </a:pPr>
            <a:r>
              <a:rPr lang="en-US" dirty="0"/>
              <a:t>UNIQUE KEY `</a:t>
            </a:r>
            <a:r>
              <a:rPr lang="en-US" dirty="0" err="1"/>
              <a:t>Name_UNIQUE</a:t>
            </a:r>
            <a:r>
              <a:rPr lang="en-US" dirty="0"/>
              <a:t>` (`Name`)</a:t>
            </a:r>
          </a:p>
          <a:p>
            <a:pPr marL="0" indent="0">
              <a:buNone/>
            </a:pPr>
            <a:r>
              <a:rPr lang="en-US" dirty="0"/>
              <a:t>) </a:t>
            </a:r>
            <a:endParaRPr lang="it-IT" dirty="0"/>
          </a:p>
        </p:txBody>
      </p:sp>
    </p:spTree>
    <p:extLst>
      <p:ext uri="{BB962C8B-B14F-4D97-AF65-F5344CB8AC3E}">
        <p14:creationId xmlns:p14="http://schemas.microsoft.com/office/powerpoint/2010/main" val="366861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838200" y="-16769"/>
            <a:ext cx="10515600" cy="1325563"/>
          </a:xfrm>
        </p:spPr>
        <p:txBody>
          <a:bodyPr/>
          <a:lstStyle/>
          <a:p>
            <a:r>
              <a:rPr lang="it-IT" dirty="0"/>
              <a:t>Analisi dei requisiti dell’applicazione</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838200" y="1090862"/>
            <a:ext cx="105156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a:t>
            </a:r>
            <a:r>
              <a:rPr lang="it-IT" sz="2000" dirty="0">
                <a:solidFill>
                  <a:schemeClr val="accent4">
                    <a:lumMod val="75000"/>
                  </a:schemeClr>
                </a:solidFill>
              </a:rPr>
              <a:t>login</a:t>
            </a:r>
            <a:r>
              <a:rPr lang="it-IT" sz="2000" dirty="0"/>
              <a:t>, l’utente </a:t>
            </a:r>
            <a:r>
              <a:rPr lang="it-IT" sz="2000" dirty="0">
                <a:solidFill>
                  <a:srgbClr val="0070C0"/>
                </a:solidFill>
              </a:rPr>
              <a:t>accede a una pagina </a:t>
            </a:r>
            <a:r>
              <a:rPr lang="it-IT" sz="2000" dirty="0">
                <a:solidFill>
                  <a:srgbClr val="FF0000"/>
                </a:solidFill>
              </a:rPr>
              <a:t>HOME</a:t>
            </a:r>
            <a:r>
              <a:rPr lang="it-IT" sz="2000" dirty="0"/>
              <a:t> in cui compare </a:t>
            </a:r>
            <a:r>
              <a:rPr lang="it-IT" sz="2000" dirty="0">
                <a:solidFill>
                  <a:srgbClr val="00B050"/>
                </a:solidFill>
              </a:rPr>
              <a:t>un albero gerarchico di categorie</a:t>
            </a:r>
            <a:r>
              <a:rPr lang="it-IT" sz="2000" dirty="0"/>
              <a:t>. Le categorie non dipendono dall’utente e sono in comune tra tutti gli utenti. Le categorie hanno nomi distinti.</a:t>
            </a:r>
          </a:p>
          <a:p>
            <a:pPr marL="0" indent="0">
              <a:buNone/>
            </a:pPr>
            <a:r>
              <a:rPr lang="it-IT" sz="2000" dirty="0"/>
              <a:t>L’utente può </a:t>
            </a:r>
            <a:r>
              <a:rPr lang="it-IT" sz="2000" dirty="0">
                <a:solidFill>
                  <a:schemeClr val="accent4">
                    <a:lumMod val="75000"/>
                  </a:schemeClr>
                </a:solidFill>
              </a:rPr>
              <a:t>inserire una nuova categoria nell’albero</a:t>
            </a:r>
            <a:r>
              <a:rPr lang="it-IT" sz="2000" dirty="0"/>
              <a:t>. Per fare ciò usa una</a:t>
            </a:r>
            <a:r>
              <a:rPr lang="it-IT" sz="2000" dirty="0">
                <a:solidFill>
                  <a:srgbClr val="00B050"/>
                </a:solidFill>
              </a:rPr>
              <a:t> </a:t>
            </a:r>
            <a:r>
              <a:rPr lang="it-IT" sz="2000" dirty="0" err="1">
                <a:solidFill>
                  <a:srgbClr val="00B050"/>
                </a:solidFill>
              </a:rPr>
              <a:t>form</a:t>
            </a:r>
            <a:r>
              <a:rPr lang="it-IT" sz="2000" dirty="0">
                <a:solidFill>
                  <a:srgbClr val="00B050"/>
                </a:solidFill>
              </a:rPr>
              <a:t> </a:t>
            </a:r>
            <a:r>
              <a:rPr lang="it-IT" sz="2000" dirty="0"/>
              <a:t>nella pagina HOME in cui specifica il nome della nuova categoria e sceglie la categoria padre. L’</a:t>
            </a:r>
            <a:r>
              <a:rPr lang="it-IT" sz="2000" dirty="0">
                <a:solidFill>
                  <a:srgbClr val="0070C0"/>
                </a:solidFill>
              </a:rPr>
              <a:t>invio</a:t>
            </a:r>
            <a:r>
              <a:rPr lang="it-IT" sz="2000" dirty="0"/>
              <a:t> della nuova categoria comporta l’aggiornamento dell’albero: la nuova categoria è appesa alla categoria padre come ultimo </a:t>
            </a:r>
            <a:r>
              <a:rPr lang="it-IT" sz="2000" dirty="0" err="1"/>
              <a:t>sottoelemento</a:t>
            </a:r>
            <a:r>
              <a:rPr lang="it-IT" sz="2000" dirty="0"/>
              <a:t>. Alla nuova categoria viene assegnato un codice numerico che ne riflette la posizione. Per ogni categoria il numero massimo di sottocategorie è 9.</a:t>
            </a:r>
          </a:p>
          <a:p>
            <a:pPr marL="0" indent="0">
              <a:buNone/>
            </a:pPr>
            <a:r>
              <a:rPr lang="it-IT" sz="2000" dirty="0"/>
              <a:t>Dopo la creazione di una categoria, la pagina HOME mostra l’albero aggiornato. L’utente può </a:t>
            </a:r>
            <a:r>
              <a:rPr lang="it-IT" sz="2000" dirty="0">
                <a:solidFill>
                  <a:schemeClr val="accent4">
                    <a:lumMod val="75000"/>
                  </a:schemeClr>
                </a:solidFill>
              </a:rPr>
              <a:t>spostare di posizione una categoria</a:t>
            </a:r>
            <a:r>
              <a:rPr lang="it-IT" sz="2000" dirty="0"/>
              <a:t>: per fare ciò </a:t>
            </a:r>
            <a:r>
              <a:rPr lang="it-IT" sz="2000" dirty="0">
                <a:solidFill>
                  <a:srgbClr val="0070C0"/>
                </a:solidFill>
              </a:rPr>
              <a:t>clicca</a:t>
            </a:r>
            <a:r>
              <a:rPr lang="it-IT" sz="2000" dirty="0"/>
              <a:t> sul </a:t>
            </a:r>
            <a:r>
              <a:rPr lang="it-IT" sz="2000" dirty="0">
                <a:solidFill>
                  <a:srgbClr val="00B050"/>
                </a:solidFill>
              </a:rPr>
              <a:t>link “sposta” </a:t>
            </a:r>
            <a:r>
              <a:rPr lang="it-IT" sz="2000" dirty="0"/>
              <a:t>associato alla categoria da spostare. A seguito di tale azione l’applicazione mostra, sempre nella HOME page, l’albero con evidenziato il sotto albero attestato sulla categoria da spostare: tutte le altre categorie hanno un </a:t>
            </a:r>
            <a:r>
              <a:rPr lang="it-IT" sz="2000" dirty="0">
                <a:solidFill>
                  <a:srgbClr val="00B050"/>
                </a:solidFill>
              </a:rPr>
              <a:t>link “sposta qui”</a:t>
            </a:r>
            <a:r>
              <a:rPr lang="it-IT" sz="2000" dirty="0"/>
              <a:t>. La </a:t>
            </a:r>
            <a:r>
              <a:rPr lang="it-IT" sz="2000" dirty="0">
                <a:solidFill>
                  <a:srgbClr val="0070C0"/>
                </a:solidFill>
              </a:rPr>
              <a:t>selezione di un link</a:t>
            </a:r>
            <a:r>
              <a:rPr lang="it-IT" sz="2000" dirty="0"/>
              <a:t>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
        <p:nvSpPr>
          <p:cNvPr id="2" name="CasellaDiTesto 1">
            <a:extLst>
              <a:ext uri="{FF2B5EF4-FFF2-40B4-BE49-F238E27FC236}">
                <a16:creationId xmlns:a16="http://schemas.microsoft.com/office/drawing/2014/main" id="{96B10EFC-4989-4772-8382-6D7A253E87E1}"/>
              </a:ext>
            </a:extLst>
          </p:cNvPr>
          <p:cNvSpPr txBox="1"/>
          <p:nvPr/>
        </p:nvSpPr>
        <p:spPr>
          <a:xfrm>
            <a:off x="838200" y="6448926"/>
            <a:ext cx="3603551" cy="369332"/>
          </a:xfrm>
          <a:prstGeom prst="rect">
            <a:avLst/>
          </a:prstGeom>
          <a:noFill/>
        </p:spPr>
        <p:txBody>
          <a:bodyPr wrap="none" rtlCol="0">
            <a:spAutoFit/>
          </a:bodyPr>
          <a:lstStyle/>
          <a:p>
            <a:r>
              <a:rPr lang="it-IT" dirty="0"/>
              <a:t>(</a:t>
            </a:r>
            <a:r>
              <a:rPr lang="it-IT" b="1" dirty="0">
                <a:solidFill>
                  <a:srgbClr val="FF0000"/>
                </a:solidFill>
              </a:rPr>
              <a:t>Pagine</a:t>
            </a:r>
            <a:r>
              <a:rPr lang="it-IT" dirty="0"/>
              <a:t>, </a:t>
            </a:r>
            <a:r>
              <a:rPr lang="it-IT" b="1" dirty="0">
                <a:solidFill>
                  <a:srgbClr val="00B050"/>
                </a:solidFill>
              </a:rPr>
              <a:t>componenti</a:t>
            </a:r>
            <a:r>
              <a:rPr lang="it-IT" dirty="0"/>
              <a:t>, </a:t>
            </a:r>
            <a:r>
              <a:rPr lang="it-IT" b="1" dirty="0">
                <a:solidFill>
                  <a:srgbClr val="0070C0"/>
                </a:solidFill>
              </a:rPr>
              <a:t>eventi</a:t>
            </a:r>
            <a:r>
              <a:rPr lang="it-IT" dirty="0"/>
              <a:t>,</a:t>
            </a:r>
            <a:r>
              <a:rPr lang="it-IT" dirty="0">
                <a:solidFill>
                  <a:srgbClr val="0070C0"/>
                </a:solidFill>
              </a:rPr>
              <a:t> </a:t>
            </a:r>
            <a:r>
              <a:rPr lang="it-IT" b="1" dirty="0">
                <a:solidFill>
                  <a:schemeClr val="accent4">
                    <a:lumMod val="75000"/>
                  </a:schemeClr>
                </a:solidFill>
              </a:rPr>
              <a:t>azioni</a:t>
            </a:r>
            <a:r>
              <a:rPr lang="it-IT" dirty="0"/>
              <a:t>)</a:t>
            </a:r>
          </a:p>
        </p:txBody>
      </p:sp>
    </p:spTree>
    <p:extLst>
      <p:ext uri="{BB962C8B-B14F-4D97-AF65-F5344CB8AC3E}">
        <p14:creationId xmlns:p14="http://schemas.microsoft.com/office/powerpoint/2010/main" val="65587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07D813-4A39-4AA9-992F-632FE8BE3EB3}"/>
              </a:ext>
            </a:extLst>
          </p:cNvPr>
          <p:cNvSpPr>
            <a:spLocks noGrp="1"/>
          </p:cNvSpPr>
          <p:nvPr>
            <p:ph type="title"/>
          </p:nvPr>
        </p:nvSpPr>
        <p:spPr/>
        <p:txBody>
          <a:bodyPr/>
          <a:lstStyle/>
          <a:p>
            <a:r>
              <a:rPr lang="it-IT" dirty="0"/>
              <a:t>Completamento delle specifiche</a:t>
            </a:r>
          </a:p>
        </p:txBody>
      </p:sp>
      <p:sp>
        <p:nvSpPr>
          <p:cNvPr id="3" name="Segnaposto contenuto 2">
            <a:extLst>
              <a:ext uri="{FF2B5EF4-FFF2-40B4-BE49-F238E27FC236}">
                <a16:creationId xmlns:a16="http://schemas.microsoft.com/office/drawing/2014/main" id="{D9E45FC6-B724-4116-BDFB-097E35E31870}"/>
              </a:ext>
            </a:extLst>
          </p:cNvPr>
          <p:cNvSpPr>
            <a:spLocks noGrp="1"/>
          </p:cNvSpPr>
          <p:nvPr>
            <p:ph idx="1"/>
          </p:nvPr>
        </p:nvSpPr>
        <p:spPr/>
        <p:txBody>
          <a:bodyPr/>
          <a:lstStyle/>
          <a:p>
            <a:pPr>
              <a:buFontTx/>
              <a:buChar char="-"/>
            </a:pPr>
            <a:r>
              <a:rPr lang="it-IT" dirty="0"/>
              <a:t>Si effettua il login nella </a:t>
            </a:r>
            <a:r>
              <a:rPr lang="it-IT" dirty="0">
                <a:solidFill>
                  <a:srgbClr val="FF0000"/>
                </a:solidFill>
              </a:rPr>
              <a:t>pagina di default</a:t>
            </a:r>
          </a:p>
          <a:p>
            <a:pPr>
              <a:buFontTx/>
              <a:buChar char="-"/>
            </a:pPr>
            <a:endParaRPr lang="it-IT" dirty="0"/>
          </a:p>
        </p:txBody>
      </p:sp>
    </p:spTree>
    <p:extLst>
      <p:ext uri="{BB962C8B-B14F-4D97-AF65-F5344CB8AC3E}">
        <p14:creationId xmlns:p14="http://schemas.microsoft.com/office/powerpoint/2010/main" val="672476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D2DD75-96FE-46A2-87A6-E8636D0624AE}"/>
              </a:ext>
            </a:extLst>
          </p:cNvPr>
          <p:cNvSpPr>
            <a:spLocks noGrp="1"/>
          </p:cNvSpPr>
          <p:nvPr>
            <p:ph type="title"/>
          </p:nvPr>
        </p:nvSpPr>
        <p:spPr/>
        <p:txBody>
          <a:bodyPr/>
          <a:lstStyle/>
          <a:p>
            <a:r>
              <a:rPr lang="it-IT" dirty="0"/>
              <a:t>Progettazione dell’applicazione</a:t>
            </a:r>
          </a:p>
        </p:txBody>
      </p:sp>
      <p:sp>
        <p:nvSpPr>
          <p:cNvPr id="3" name="Segnaposto contenuto 2">
            <a:extLst>
              <a:ext uri="{FF2B5EF4-FFF2-40B4-BE49-F238E27FC236}">
                <a16:creationId xmlns:a16="http://schemas.microsoft.com/office/drawing/2014/main" id="{B4F555D9-62A5-44F6-913F-517590D1606F}"/>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3070546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1171</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Arial</vt:lpstr>
      <vt:lpstr>Calibri</vt:lpstr>
      <vt:lpstr>Calibri Light</vt:lpstr>
      <vt:lpstr>Tema di Office</vt:lpstr>
      <vt:lpstr>Tecnologie Informatiche per il Web – AA. 2020/21</vt:lpstr>
      <vt:lpstr>Progetto 3: Catalogazione di immagini</vt:lpstr>
      <vt:lpstr>Analisi dei dati</vt:lpstr>
      <vt:lpstr>Progettazione del database</vt:lpstr>
      <vt:lpstr>Schema database locale</vt:lpstr>
      <vt:lpstr>Schema database locale</vt:lpstr>
      <vt:lpstr>Analisi dei requisiti dell’applicazione</vt:lpstr>
      <vt:lpstr>Completamento delle specifiche</vt:lpstr>
      <vt:lpstr>Progettazione dell’applicazione</vt:lpstr>
      <vt:lpstr>Presentazione standard di PowerPoint</vt:lpstr>
      <vt:lpstr>Versione con Javascript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Tecnologie Informatiche per il Web – AA. 2020/21</dc:title>
  <dc:creator>Zheng Maria</dc:creator>
  <cp:lastModifiedBy>Zheng Maria</cp:lastModifiedBy>
  <cp:revision>3</cp:revision>
  <dcterms:created xsi:type="dcterms:W3CDTF">2021-08-01T19:26:36Z</dcterms:created>
  <dcterms:modified xsi:type="dcterms:W3CDTF">2021-08-11T23:51:10Z</dcterms:modified>
</cp:coreProperties>
</file>