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40.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cran.r-project.org/"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14.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posit.co/download/rstudio-desktop/"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0" y="0"/>
            <a:ext cx="12192000" cy="6858000"/>
          </a:xfrm>
          <a:prstGeom prst="rect">
            <a:avLst/>
          </a:prstGeom>
          <a:solidFill>
            <a:srgbClr val="EB4F2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3"/>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3"/>
          <p:cNvSpPr txBox="1"/>
          <p:nvPr/>
        </p:nvSpPr>
        <p:spPr>
          <a:xfrm>
            <a:off x="1062681" y="2317315"/>
            <a:ext cx="9292200" cy="1600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400" u="none" cap="none" strike="noStrike">
                <a:solidFill>
                  <a:schemeClr val="lt1"/>
                </a:solidFill>
                <a:latin typeface="Calibri"/>
                <a:ea typeface="Calibri"/>
                <a:cs typeface="Calibri"/>
                <a:sym typeface="Calibri"/>
              </a:rPr>
              <a:t>Foundational Data Science in R</a:t>
            </a:r>
            <a:endParaRPr b="1" i="0" sz="54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i="0" sz="44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22"/>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22"/>
          <p:cNvSpPr txBox="1"/>
          <p:nvPr/>
        </p:nvSpPr>
        <p:spPr>
          <a:xfrm>
            <a:off x="263047" y="300625"/>
            <a:ext cx="11260898"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How to Download &amp; Install R-Studio</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Click on “Install“ to begin installation</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59" name="Google Shape;159;p22"/>
          <p:cNvPicPr preferRelativeResize="0"/>
          <p:nvPr/>
        </p:nvPicPr>
        <p:blipFill rotWithShape="1">
          <a:blip r:embed="rId3">
            <a:alphaModFix/>
          </a:blip>
          <a:srcRect b="0" l="0" r="0" t="0"/>
          <a:stretch/>
        </p:blipFill>
        <p:spPr>
          <a:xfrm>
            <a:off x="338245" y="673526"/>
            <a:ext cx="4531467" cy="2792688"/>
          </a:xfrm>
          <a:prstGeom prst="rect">
            <a:avLst/>
          </a:prstGeom>
          <a:noFill/>
          <a:ln>
            <a:noFill/>
          </a:ln>
        </p:spPr>
      </p:pic>
      <p:pic>
        <p:nvPicPr>
          <p:cNvPr id="160" name="Google Shape;160;p22"/>
          <p:cNvPicPr preferRelativeResize="0"/>
          <p:nvPr/>
        </p:nvPicPr>
        <p:blipFill rotWithShape="1">
          <a:blip r:embed="rId4">
            <a:alphaModFix/>
          </a:blip>
          <a:srcRect b="0" l="0" r="0" t="0"/>
          <a:stretch/>
        </p:blipFill>
        <p:spPr>
          <a:xfrm>
            <a:off x="338245" y="3987209"/>
            <a:ext cx="4489706" cy="2800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23"/>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23"/>
          <p:cNvSpPr txBox="1"/>
          <p:nvPr/>
        </p:nvSpPr>
        <p:spPr>
          <a:xfrm>
            <a:off x="263047" y="300625"/>
            <a:ext cx="11260898" cy="646330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Click on "Finish" once installation is complete</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68" name="Google Shape;168;p23"/>
          <p:cNvPicPr preferRelativeResize="0"/>
          <p:nvPr/>
        </p:nvPicPr>
        <p:blipFill rotWithShape="1">
          <a:blip r:embed="rId3">
            <a:alphaModFix/>
          </a:blip>
          <a:srcRect b="0" l="0" r="0" t="0"/>
          <a:stretch/>
        </p:blipFill>
        <p:spPr>
          <a:xfrm>
            <a:off x="263047" y="686758"/>
            <a:ext cx="4677428" cy="2845521"/>
          </a:xfrm>
          <a:prstGeom prst="rect">
            <a:avLst/>
          </a:prstGeom>
          <a:noFill/>
          <a:ln>
            <a:noFill/>
          </a:ln>
        </p:spPr>
      </p:pic>
      <p:pic>
        <p:nvPicPr>
          <p:cNvPr id="169" name="Google Shape;169;p23"/>
          <p:cNvPicPr preferRelativeResize="0"/>
          <p:nvPr/>
        </p:nvPicPr>
        <p:blipFill rotWithShape="1">
          <a:blip r:embed="rId4">
            <a:alphaModFix/>
          </a:blip>
          <a:srcRect b="0" l="0" r="0" t="0"/>
          <a:stretch/>
        </p:blipFill>
        <p:spPr>
          <a:xfrm>
            <a:off x="263047" y="3834443"/>
            <a:ext cx="4648849" cy="29294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24"/>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24"/>
          <p:cNvSpPr txBox="1"/>
          <p:nvPr/>
        </p:nvSpPr>
        <p:spPr>
          <a:xfrm>
            <a:off x="263046" y="58844"/>
            <a:ext cx="11260898"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R-Studio Interface</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77" name="Google Shape;177;p24"/>
          <p:cNvPicPr preferRelativeResize="0"/>
          <p:nvPr/>
        </p:nvPicPr>
        <p:blipFill rotWithShape="1">
          <a:blip r:embed="rId3">
            <a:alphaModFix/>
          </a:blip>
          <a:srcRect b="0" l="0" r="0" t="0"/>
          <a:stretch/>
        </p:blipFill>
        <p:spPr>
          <a:xfrm>
            <a:off x="263046" y="477885"/>
            <a:ext cx="10911773" cy="63212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25"/>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25"/>
          <p:cNvSpPr txBox="1"/>
          <p:nvPr/>
        </p:nvSpPr>
        <p:spPr>
          <a:xfrm>
            <a:off x="263047" y="300625"/>
            <a:ext cx="11260898"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Rstudio</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Rstudio has four major parts</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Source- This is where you will write and edit your R programs and documents.</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Console - the place where commands written in the R language can be typed and executed immediately by the computer</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History - shows every line of code executed in the current session.</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Files/plots/packages/viewer -The Files tab has a navigable file manager, just like the file system on your operating 				     system.</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-The Packages tab shows you the packages that are installed and those that can be 				     installed.</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-The Plot tab is where graphics you create will appear. &amp;nbsp;</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-The Help tab allows you to search the R documentation for help and is where the help 			     appears when you ask for it from the Console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26"/>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26"/>
          <p:cNvSpPr txBox="1"/>
          <p:nvPr/>
        </p:nvSpPr>
        <p:spPr>
          <a:xfrm>
            <a:off x="263047" y="300625"/>
            <a:ext cx="11081893" cy="51090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Packages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R packages are a collection of R functions, complied code and sample data. They are stored under a directory called "library" in the R environment.</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Packages in R-gives R more functionality</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To install a package-you </a:t>
            </a:r>
            <a:r>
              <a:rPr lang="en-US" sz="1800" u="sng">
                <a:solidFill>
                  <a:schemeClr val="lt1"/>
                </a:solidFill>
                <a:latin typeface="Calibri"/>
                <a:ea typeface="Calibri"/>
                <a:cs typeface="Calibri"/>
                <a:sym typeface="Calibri"/>
              </a:rPr>
              <a:t>must</a:t>
            </a:r>
            <a:r>
              <a:rPr lang="en-US" sz="1800">
                <a:solidFill>
                  <a:schemeClr val="lt1"/>
                </a:solidFill>
                <a:latin typeface="Calibri"/>
                <a:ea typeface="Calibri"/>
                <a:cs typeface="Calibri"/>
                <a:sym typeface="Calibri"/>
              </a:rPr>
              <a:t> be connected to the internet</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800">
                <a:solidFill>
                  <a:schemeClr val="accent2"/>
                </a:solidFill>
                <a:latin typeface="Calibri"/>
                <a:ea typeface="Calibri"/>
                <a:cs typeface="Calibri"/>
                <a:sym typeface="Calibri"/>
              </a:rPr>
              <a:t>Help</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The </a:t>
            </a:r>
            <a:r>
              <a:rPr lang="en-US" sz="1800">
                <a:solidFill>
                  <a:schemeClr val="accent2"/>
                </a:solidFill>
                <a:latin typeface="Calibri"/>
                <a:ea typeface="Calibri"/>
                <a:cs typeface="Calibri"/>
                <a:sym typeface="Calibri"/>
              </a:rPr>
              <a:t>help() </a:t>
            </a:r>
            <a:r>
              <a:rPr lang="en-US" sz="1800">
                <a:solidFill>
                  <a:schemeClr val="lt1"/>
                </a:solidFill>
                <a:latin typeface="Calibri"/>
                <a:ea typeface="Calibri"/>
                <a:cs typeface="Calibri"/>
                <a:sym typeface="Calibri"/>
              </a:rPr>
              <a:t>function and </a:t>
            </a:r>
            <a:r>
              <a:rPr lang="en-US" sz="1800">
                <a:solidFill>
                  <a:schemeClr val="accent2"/>
                </a:solidFill>
                <a:latin typeface="Calibri"/>
                <a:ea typeface="Calibri"/>
                <a:cs typeface="Calibri"/>
                <a:sym typeface="Calibri"/>
              </a:rPr>
              <a:t>? </a:t>
            </a:r>
            <a:r>
              <a:rPr lang="en-US" sz="1800">
                <a:solidFill>
                  <a:schemeClr val="lt1"/>
                </a:solidFill>
                <a:latin typeface="Calibri"/>
                <a:ea typeface="Calibri"/>
                <a:cs typeface="Calibri"/>
                <a:sym typeface="Calibri"/>
              </a:rPr>
              <a:t>help</a:t>
            </a:r>
            <a:r>
              <a:rPr lang="en-US" sz="1800">
                <a:solidFill>
                  <a:schemeClr val="accent2"/>
                </a:solidFill>
                <a:latin typeface="Calibri"/>
                <a:ea typeface="Calibri"/>
                <a:cs typeface="Calibri"/>
                <a:sym typeface="Calibri"/>
              </a:rPr>
              <a:t> </a:t>
            </a:r>
            <a:r>
              <a:rPr lang="en-US" sz="1800">
                <a:solidFill>
                  <a:schemeClr val="lt1"/>
                </a:solidFill>
                <a:latin typeface="Calibri"/>
                <a:ea typeface="Calibri"/>
                <a:cs typeface="Calibri"/>
                <a:sym typeface="Calibri"/>
              </a:rPr>
              <a:t>operator in R provide access to the documentation pages for R functions, data sets, and other objects, both for packages in the standard R distribution and for contributed packages</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92" name="Google Shape;192;p26"/>
          <p:cNvPicPr preferRelativeResize="0"/>
          <p:nvPr/>
        </p:nvPicPr>
        <p:blipFill rotWithShape="1">
          <a:blip r:embed="rId3">
            <a:alphaModFix/>
          </a:blip>
          <a:srcRect b="0" l="0" r="0" t="0"/>
          <a:stretch/>
        </p:blipFill>
        <p:spPr>
          <a:xfrm>
            <a:off x="263047" y="3381149"/>
            <a:ext cx="5410955" cy="1971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27"/>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27"/>
          <p:cNvSpPr txBox="1"/>
          <p:nvPr/>
        </p:nvSpPr>
        <p:spPr>
          <a:xfrm>
            <a:off x="754911" y="318976"/>
            <a:ext cx="9239694" cy="5816977"/>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lang="en-US" sz="2400">
                <a:solidFill>
                  <a:schemeClr val="accent2"/>
                </a:solidFill>
                <a:latin typeface="Calibri"/>
                <a:ea typeface="Calibri"/>
                <a:cs typeface="Calibri"/>
                <a:sym typeface="Calibri"/>
              </a:rPr>
              <a:t>Loading Packages</a:t>
            </a:r>
            <a:endParaRPr/>
          </a:p>
          <a:p>
            <a:pPr indent="0" lvl="0" marL="0" marR="0" rtl="0" algn="l">
              <a:lnSpc>
                <a:spcPct val="150000"/>
              </a:lnSpc>
              <a:spcBef>
                <a:spcPts val="0"/>
              </a:spcBef>
              <a:spcAft>
                <a:spcPts val="0"/>
              </a:spcAft>
              <a:buNone/>
            </a:pPr>
            <a:r>
              <a:rPr lang="en-US" sz="1800">
                <a:solidFill>
                  <a:schemeClr val="lt1"/>
                </a:solidFill>
                <a:latin typeface="Calibri"/>
                <a:ea typeface="Calibri"/>
                <a:cs typeface="Calibri"/>
                <a:sym typeface="Calibri"/>
              </a:rPr>
              <a:t>Choose Install Packages from the Packages menu.</a:t>
            </a:r>
            <a:endParaRPr/>
          </a:p>
          <a:p>
            <a:pPr indent="0" lvl="0" marL="0" marR="0" rtl="0" algn="l">
              <a:lnSpc>
                <a:spcPct val="150000"/>
              </a:lnSpc>
              <a:spcBef>
                <a:spcPts val="0"/>
              </a:spcBef>
              <a:spcAft>
                <a:spcPts val="0"/>
              </a:spcAft>
              <a:buNone/>
            </a:pPr>
            <a:r>
              <a:rPr lang="en-US" sz="1800">
                <a:solidFill>
                  <a:schemeClr val="lt1"/>
                </a:solidFill>
                <a:latin typeface="Calibri"/>
                <a:ea typeface="Calibri"/>
                <a:cs typeface="Calibri"/>
                <a:sym typeface="Calibri"/>
              </a:rPr>
              <a:t>Select a package. (e.g. readr)</a:t>
            </a:r>
            <a:endParaRPr sz="18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US" sz="1800">
                <a:solidFill>
                  <a:schemeClr val="lt1"/>
                </a:solidFill>
                <a:latin typeface="Calibri"/>
                <a:ea typeface="Calibri"/>
                <a:cs typeface="Calibri"/>
                <a:sym typeface="Calibri"/>
              </a:rPr>
              <a:t>Then use the library(package) function to load it for use. (e.g. library(boot))</a:t>
            </a:r>
            <a:endParaRPr/>
          </a:p>
          <a:p>
            <a:pPr indent="0" lvl="0" marL="0" marR="0" rtl="0" algn="l">
              <a:lnSpc>
                <a:spcPct val="150000"/>
              </a:lnSpc>
              <a:spcBef>
                <a:spcPts val="0"/>
              </a:spcBef>
              <a:spcAft>
                <a:spcPts val="0"/>
              </a:spcAft>
              <a:buNone/>
            </a:pPr>
            <a:r>
              <a:rPr lang="en-US" sz="1800">
                <a:solidFill>
                  <a:schemeClr val="lt1"/>
                </a:solidFill>
                <a:latin typeface="Calibri"/>
                <a:ea typeface="Calibri"/>
                <a:cs typeface="Calibri"/>
                <a:sym typeface="Calibri"/>
              </a:rPr>
              <a:t>• For Linux Use the R Cmd Install</a:t>
            </a:r>
            <a:endParaRPr/>
          </a:p>
          <a:p>
            <a:pPr indent="0" lvl="0" marL="0" marR="0" rtl="0" algn="l">
              <a:lnSpc>
                <a:spcPct val="150000"/>
              </a:lnSpc>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1800">
              <a:solidFill>
                <a:schemeClr val="lt1"/>
              </a:solidFill>
              <a:latin typeface="Calibri"/>
              <a:ea typeface="Calibri"/>
              <a:cs typeface="Calibri"/>
              <a:sym typeface="Calibri"/>
            </a:endParaRPr>
          </a:p>
        </p:txBody>
      </p:sp>
      <p:pic>
        <p:nvPicPr>
          <p:cNvPr id="200" name="Google Shape;200;p27"/>
          <p:cNvPicPr preferRelativeResize="0"/>
          <p:nvPr/>
        </p:nvPicPr>
        <p:blipFill rotWithShape="1">
          <a:blip r:embed="rId3">
            <a:alphaModFix/>
          </a:blip>
          <a:srcRect b="0" l="0" r="0" t="0"/>
          <a:stretch/>
        </p:blipFill>
        <p:spPr>
          <a:xfrm>
            <a:off x="754911" y="3509170"/>
            <a:ext cx="6173061" cy="18385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28"/>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28"/>
          <p:cNvSpPr txBox="1"/>
          <p:nvPr/>
        </p:nvSpPr>
        <p:spPr>
          <a:xfrm>
            <a:off x="263047" y="300625"/>
            <a:ext cx="10008004" cy="40626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Data Types</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Data Types or Data Structures in R Programming:</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Scalars</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Vectors (numerical, character, logical)</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Matrices</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Data frames</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Lists</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000">
                <a:solidFill>
                  <a:schemeClr val="accent2"/>
                </a:solidFill>
                <a:latin typeface="Calibri"/>
                <a:ea typeface="Calibri"/>
                <a:cs typeface="Calibri"/>
                <a:sym typeface="Calibri"/>
              </a:rPr>
              <a:t>Basics types</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4.5 is a decimal value called numerics.</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4 is a natural value called integers. Integers are also numerics.</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TRUE or FALSE is a Boolean value called logical binary operators in R.</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The value inside ” ” or ‘ ‘ are text (string). They are called characters.</a:t>
            </a:r>
            <a:endParaRPr/>
          </a:p>
          <a:p>
            <a:pPr indent="0" lvl="0" marL="0" marR="0" rtl="0" algn="l">
              <a:spcBef>
                <a:spcPts val="0"/>
              </a:spcBef>
              <a:spcAft>
                <a:spcPts val="0"/>
              </a:spcAft>
              <a:buNone/>
            </a:pPr>
            <a:r>
              <a:rPr b="1" lang="en-US" sz="1800">
                <a:solidFill>
                  <a:schemeClr val="accent2"/>
                </a:solidFill>
                <a:latin typeface="Calibri"/>
                <a:ea typeface="Calibri"/>
                <a:cs typeface="Calibri"/>
                <a:sym typeface="Calibri"/>
              </a:rPr>
              <a:t>Creating a Variable</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Use &lt;- or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29"/>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29"/>
          <p:cNvSpPr txBox="1"/>
          <p:nvPr/>
        </p:nvSpPr>
        <p:spPr>
          <a:xfrm>
            <a:off x="486330" y="289992"/>
            <a:ext cx="10784181" cy="62786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R Arithmetic Operators</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Operator 		Description</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Addition</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Subtraction</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Multiplication</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Division</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or **		Exponentiation</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Modulo (remainder)</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215" name="Google Shape;215;p29"/>
          <p:cNvPicPr preferRelativeResize="0"/>
          <p:nvPr/>
        </p:nvPicPr>
        <p:blipFill rotWithShape="1">
          <a:blip r:embed="rId3">
            <a:alphaModFix/>
          </a:blip>
          <a:srcRect b="0" l="0" r="0" t="0"/>
          <a:stretch/>
        </p:blipFill>
        <p:spPr>
          <a:xfrm>
            <a:off x="486330" y="2977116"/>
            <a:ext cx="7626312" cy="359151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30"/>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30"/>
          <p:cNvSpPr txBox="1"/>
          <p:nvPr/>
        </p:nvSpPr>
        <p:spPr>
          <a:xfrm>
            <a:off x="263047" y="300625"/>
            <a:ext cx="11260898" cy="62170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Vectors</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 vector is a one dimensional order collection of data of the same type (one-dimensional array). We can create a vector with all the basic R data types we learnt before.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The simplest way to build vector data structures in R, is to use the concatenate (c) command.</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Arithmetic operations on vectors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223" name="Google Shape;223;p30"/>
          <p:cNvPicPr preferRelativeResize="0"/>
          <p:nvPr/>
        </p:nvPicPr>
        <p:blipFill rotWithShape="1">
          <a:blip r:embed="rId3">
            <a:alphaModFix/>
          </a:blip>
          <a:srcRect b="0" l="0" r="0" t="0"/>
          <a:stretch/>
        </p:blipFill>
        <p:spPr>
          <a:xfrm>
            <a:off x="263048" y="1649669"/>
            <a:ext cx="3415818" cy="1869708"/>
          </a:xfrm>
          <a:prstGeom prst="rect">
            <a:avLst/>
          </a:prstGeom>
          <a:noFill/>
          <a:ln>
            <a:noFill/>
          </a:ln>
        </p:spPr>
      </p:pic>
      <p:pic>
        <p:nvPicPr>
          <p:cNvPr id="224" name="Google Shape;224;p30"/>
          <p:cNvPicPr preferRelativeResize="0"/>
          <p:nvPr/>
        </p:nvPicPr>
        <p:blipFill rotWithShape="1">
          <a:blip r:embed="rId4">
            <a:alphaModFix/>
          </a:blip>
          <a:srcRect b="0" l="0" r="0" t="0"/>
          <a:stretch/>
        </p:blipFill>
        <p:spPr>
          <a:xfrm>
            <a:off x="263047" y="4061637"/>
            <a:ext cx="5687219" cy="27277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31"/>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31"/>
          <p:cNvSpPr txBox="1"/>
          <p:nvPr/>
        </p:nvSpPr>
        <p:spPr>
          <a:xfrm>
            <a:off x="656452" y="181955"/>
            <a:ext cx="9837883" cy="63401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Logical Operators</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Operator		Description</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Exactly equal to</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&gt;		Greater than</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&lt;		Less than</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&gt;=		Greater than or equal to</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&lt;=		Less than or equal to</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Not equal to</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!x		Not x</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x		y</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x &amp; y		x AND y</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isTRUE(x)		Test if x is TRUE</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232" name="Google Shape;232;p31"/>
          <p:cNvPicPr preferRelativeResize="0"/>
          <p:nvPr/>
        </p:nvPicPr>
        <p:blipFill rotWithShape="1">
          <a:blip r:embed="rId3">
            <a:alphaModFix/>
          </a:blip>
          <a:srcRect b="0" l="0" r="0" t="0"/>
          <a:stretch/>
        </p:blipFill>
        <p:spPr>
          <a:xfrm>
            <a:off x="656452" y="3657546"/>
            <a:ext cx="6049219" cy="28483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4"/>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14"/>
          <p:cNvSpPr txBox="1"/>
          <p:nvPr/>
        </p:nvSpPr>
        <p:spPr>
          <a:xfrm>
            <a:off x="1385777" y="1608429"/>
            <a:ext cx="9101469" cy="30469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000" u="none" cap="none" strike="noStrike">
                <a:solidFill>
                  <a:schemeClr val="accent2"/>
                </a:solidFill>
                <a:latin typeface="Calibri"/>
                <a:ea typeface="Calibri"/>
                <a:cs typeface="Calibri"/>
                <a:sym typeface="Calibri"/>
              </a:rPr>
              <a:t>LESSON 1</a:t>
            </a:r>
            <a:endParaRPr/>
          </a:p>
          <a:p>
            <a:pPr indent="0" lvl="0" marL="0" marR="0" rtl="0" algn="ctr">
              <a:spcBef>
                <a:spcPts val="0"/>
              </a:spcBef>
              <a:spcAft>
                <a:spcPts val="0"/>
              </a:spcAft>
              <a:buNone/>
            </a:pPr>
            <a:r>
              <a:rPr b="1" i="0" lang="en-US" sz="4000" u="none" cap="none" strike="noStrike">
                <a:solidFill>
                  <a:schemeClr val="accent2"/>
                </a:solidFill>
                <a:latin typeface="Calibri"/>
                <a:ea typeface="Calibri"/>
                <a:cs typeface="Calibri"/>
                <a:sym typeface="Calibri"/>
              </a:rPr>
              <a:t>Introduction to Data Science and R Programming</a:t>
            </a:r>
            <a:endParaRPr b="1" i="0" sz="4000" u="none" cap="none" strike="noStrike">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32"/>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32"/>
          <p:cNvSpPr txBox="1"/>
          <p:nvPr/>
        </p:nvSpPr>
        <p:spPr>
          <a:xfrm>
            <a:off x="1385777" y="1608429"/>
            <a:ext cx="9101469" cy="16004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accent2"/>
                </a:solidFill>
                <a:latin typeface="Calibri"/>
                <a:ea typeface="Calibri"/>
                <a:cs typeface="Calibri"/>
                <a:sym typeface="Calibri"/>
              </a:rPr>
              <a:t>LESSON 2</a:t>
            </a:r>
            <a:endParaRPr/>
          </a:p>
          <a:p>
            <a:pPr indent="0" lvl="0" marL="0" marR="0" rtl="0" algn="ctr">
              <a:spcBef>
                <a:spcPts val="0"/>
              </a:spcBef>
              <a:spcAft>
                <a:spcPts val="0"/>
              </a:spcAft>
              <a:buNone/>
            </a:pPr>
            <a:r>
              <a:rPr b="1" lang="en-US" sz="4000">
                <a:solidFill>
                  <a:schemeClr val="accent2"/>
                </a:solidFill>
                <a:latin typeface="Calibri"/>
                <a:ea typeface="Calibri"/>
                <a:cs typeface="Calibri"/>
                <a:sym typeface="Calibri"/>
              </a:rPr>
              <a:t>Data Preparation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33"/>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33"/>
          <p:cNvSpPr txBox="1"/>
          <p:nvPr/>
        </p:nvSpPr>
        <p:spPr>
          <a:xfrm>
            <a:off x="1273141" y="714979"/>
            <a:ext cx="845565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Data preparation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Data preparation is the process of preparing raw data so that it is suitable for further processing and analysis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Data preparation steps</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Gather data. The data preparation process begins with finding the right data. ...</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Discover and assess data. After collecting the data, it is important to discover each dataset. </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Cleanse and validate data.</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Transform and enrich data.</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Store data.</a:t>
            </a: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34"/>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34"/>
          <p:cNvSpPr txBox="1"/>
          <p:nvPr/>
        </p:nvSpPr>
        <p:spPr>
          <a:xfrm>
            <a:off x="656452" y="181955"/>
            <a:ext cx="9837883" cy="65864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Matrix</a:t>
            </a:r>
            <a:endParaRPr b="1" sz="20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A matrix function in R is a 2-dimensional array that has m number of rows and n number of columns. In other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words, matrix in R programming is a combination of two or more vectors with the same data type.</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How to Create a Matrix in R and Append</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matrix(data, nrow, ncol, byrow = FALSE)</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254" name="Google Shape;254;p34"/>
          <p:cNvPicPr preferRelativeResize="0"/>
          <p:nvPr/>
        </p:nvPicPr>
        <p:blipFill rotWithShape="1">
          <a:blip r:embed="rId3">
            <a:alphaModFix/>
          </a:blip>
          <a:srcRect b="0" l="0" r="0" t="0"/>
          <a:stretch/>
        </p:blipFill>
        <p:spPr>
          <a:xfrm>
            <a:off x="656452" y="1637414"/>
            <a:ext cx="7754432" cy="2179673"/>
          </a:xfrm>
          <a:prstGeom prst="rect">
            <a:avLst/>
          </a:prstGeom>
          <a:noFill/>
          <a:ln>
            <a:noFill/>
          </a:ln>
        </p:spPr>
      </p:pic>
      <p:pic>
        <p:nvPicPr>
          <p:cNvPr id="255" name="Google Shape;255;p34"/>
          <p:cNvPicPr preferRelativeResize="0"/>
          <p:nvPr/>
        </p:nvPicPr>
        <p:blipFill rotWithShape="1">
          <a:blip r:embed="rId4">
            <a:alphaModFix/>
          </a:blip>
          <a:srcRect b="0" l="0" r="0" t="0"/>
          <a:stretch/>
        </p:blipFill>
        <p:spPr>
          <a:xfrm>
            <a:off x="656452" y="3817088"/>
            <a:ext cx="6668431" cy="295128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35"/>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35"/>
          <p:cNvSpPr txBox="1"/>
          <p:nvPr/>
        </p:nvSpPr>
        <p:spPr>
          <a:xfrm>
            <a:off x="656452" y="181955"/>
            <a:ext cx="10486469" cy="66171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Factor in R</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Factor in R is a variable used to categorize and store the data, having a limited number of different values. It is a special type of a vector used in storing categorical data</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In descriptive statistics for categorical variables in R, the value is limited and usually based on a particular finite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group. For example, a categorical variable in R can be countries, year, gender, occupation.</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A continuous variable, however, can take any values, from integer to decimal. For example, we can have the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revenue, price of a share, etc</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Categorical Variable (ordinal, nominal)</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Syntax; factor(x = character(), levels, labels = levels, ordered = is.ordered(x))</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263" name="Google Shape;263;p35"/>
          <p:cNvPicPr preferRelativeResize="0"/>
          <p:nvPr/>
        </p:nvPicPr>
        <p:blipFill rotWithShape="1">
          <a:blip r:embed="rId3">
            <a:alphaModFix/>
          </a:blip>
          <a:srcRect b="0" l="0" r="0" t="0"/>
          <a:stretch/>
        </p:blipFill>
        <p:spPr>
          <a:xfrm>
            <a:off x="656452" y="2869540"/>
            <a:ext cx="6744641" cy="261974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36"/>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36"/>
          <p:cNvSpPr txBox="1"/>
          <p:nvPr/>
        </p:nvSpPr>
        <p:spPr>
          <a:xfrm>
            <a:off x="656452" y="181955"/>
            <a:ext cx="10486469" cy="65864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Factor in R cont…</a:t>
            </a:r>
            <a:endParaRPr b="1" sz="2000">
              <a:solidFill>
                <a:schemeClr val="accent2"/>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271" name="Google Shape;271;p36"/>
          <p:cNvPicPr preferRelativeResize="0"/>
          <p:nvPr/>
        </p:nvPicPr>
        <p:blipFill rotWithShape="1">
          <a:blip r:embed="rId3">
            <a:alphaModFix/>
          </a:blip>
          <a:srcRect b="0" l="0" r="0" t="0"/>
          <a:stretch/>
        </p:blipFill>
        <p:spPr>
          <a:xfrm>
            <a:off x="656452" y="576586"/>
            <a:ext cx="7659169" cy="2991388"/>
          </a:xfrm>
          <a:prstGeom prst="rect">
            <a:avLst/>
          </a:prstGeom>
          <a:noFill/>
          <a:ln>
            <a:noFill/>
          </a:ln>
        </p:spPr>
      </p:pic>
      <p:pic>
        <p:nvPicPr>
          <p:cNvPr id="272" name="Google Shape;272;p36"/>
          <p:cNvPicPr preferRelativeResize="0"/>
          <p:nvPr/>
        </p:nvPicPr>
        <p:blipFill rotWithShape="1">
          <a:blip r:embed="rId4">
            <a:alphaModFix/>
          </a:blip>
          <a:srcRect b="0" l="0" r="0" t="0"/>
          <a:stretch/>
        </p:blipFill>
        <p:spPr>
          <a:xfrm>
            <a:off x="646926" y="3657600"/>
            <a:ext cx="7668695" cy="311077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37"/>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Google Shape;279;p37"/>
          <p:cNvSpPr txBox="1"/>
          <p:nvPr/>
        </p:nvSpPr>
        <p:spPr>
          <a:xfrm>
            <a:off x="656452" y="181955"/>
            <a:ext cx="9837883" cy="61247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Data Frame</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A data frame is a list of vectors which are of equal length. A matrix contains only one type of data, while a data frame accepts different data types (numeric, character, factor, etc.)</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Syntax; data.frame(df, stringsAsFactors = TRUE)</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280" name="Google Shape;280;p37"/>
          <p:cNvPicPr preferRelativeResize="0"/>
          <p:nvPr/>
        </p:nvPicPr>
        <p:blipFill rotWithShape="1">
          <a:blip r:embed="rId3">
            <a:alphaModFix/>
          </a:blip>
          <a:srcRect b="0" l="0" r="0" t="0"/>
          <a:stretch/>
        </p:blipFill>
        <p:spPr>
          <a:xfrm>
            <a:off x="656452" y="1686295"/>
            <a:ext cx="7144747" cy="422969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38"/>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38"/>
          <p:cNvSpPr txBox="1"/>
          <p:nvPr/>
        </p:nvSpPr>
        <p:spPr>
          <a:xfrm>
            <a:off x="656452" y="181955"/>
            <a:ext cx="9837883"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288" name="Google Shape;288;p38"/>
          <p:cNvPicPr preferRelativeResize="0"/>
          <p:nvPr/>
        </p:nvPicPr>
        <p:blipFill rotWithShape="1">
          <a:blip r:embed="rId3">
            <a:alphaModFix/>
          </a:blip>
          <a:srcRect b="0" l="0" r="0" t="0"/>
          <a:stretch/>
        </p:blipFill>
        <p:spPr>
          <a:xfrm>
            <a:off x="656452" y="599589"/>
            <a:ext cx="7268589" cy="53823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9"/>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39"/>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39"/>
          <p:cNvSpPr txBox="1"/>
          <p:nvPr/>
        </p:nvSpPr>
        <p:spPr>
          <a:xfrm>
            <a:off x="1385777" y="1608429"/>
            <a:ext cx="8374911"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accent2"/>
                </a:solidFill>
                <a:latin typeface="Calibri"/>
                <a:ea typeface="Calibri"/>
                <a:cs typeface="Calibri"/>
                <a:sym typeface="Calibri"/>
              </a:rPr>
              <a:t>LESSON 3</a:t>
            </a:r>
            <a:endParaRPr/>
          </a:p>
          <a:p>
            <a:pPr indent="0" lvl="0" marL="0" marR="0" rtl="0" algn="ctr">
              <a:spcBef>
                <a:spcPts val="0"/>
              </a:spcBef>
              <a:spcAft>
                <a:spcPts val="0"/>
              </a:spcAft>
              <a:buNone/>
            </a:pPr>
            <a:r>
              <a:rPr b="1" lang="en-US" sz="4000">
                <a:solidFill>
                  <a:schemeClr val="accent2"/>
                </a:solidFill>
                <a:latin typeface="Calibri"/>
                <a:ea typeface="Calibri"/>
                <a:cs typeface="Calibri"/>
                <a:sym typeface="Calibri"/>
              </a:rPr>
              <a:t>Data &amp; Introduction to Functions </a:t>
            </a:r>
            <a:endParaRPr sz="18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0"/>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40"/>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2" name="Google Shape;302;p40"/>
          <p:cNvSpPr txBox="1"/>
          <p:nvPr/>
        </p:nvSpPr>
        <p:spPr>
          <a:xfrm>
            <a:off x="656452" y="107527"/>
            <a:ext cx="9837883" cy="62478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List</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R List is also used to store a collection of objects and use them when we need them. R List is also used to store a collection of objects and use them when we need them.</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Syntax of List list()</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How to Create a List in R</a:t>
            </a:r>
            <a:endParaRPr/>
          </a:p>
          <a:p>
            <a:pPr indent="-342900" lvl="0" marL="342900" marR="0" rtl="0" algn="l">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Create a Vector</a:t>
            </a:r>
            <a:endParaRPr/>
          </a:p>
          <a:p>
            <a:pPr indent="-342900" lvl="0" marL="342900" marR="0" rtl="0" algn="l">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Create a Matrix</a:t>
            </a:r>
            <a:endParaRPr/>
          </a:p>
          <a:p>
            <a:pPr indent="-342900" lvl="0" marL="342900" marR="0" rtl="0" algn="l">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Create Data Frame</a:t>
            </a:r>
            <a:endParaRPr/>
          </a:p>
          <a:p>
            <a:pPr indent="-342900" lvl="0" marL="342900" marR="0" rtl="0" algn="l">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Create a List in R</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Built-in Data Frame in R</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303" name="Google Shape;303;p40"/>
          <p:cNvPicPr preferRelativeResize="0"/>
          <p:nvPr/>
        </p:nvPicPr>
        <p:blipFill rotWithShape="1">
          <a:blip r:embed="rId3">
            <a:alphaModFix/>
          </a:blip>
          <a:srcRect b="0" l="0" r="0" t="0"/>
          <a:stretch/>
        </p:blipFill>
        <p:spPr>
          <a:xfrm>
            <a:off x="656452" y="2385388"/>
            <a:ext cx="6525536" cy="298174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41"/>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41"/>
          <p:cNvSpPr txBox="1"/>
          <p:nvPr/>
        </p:nvSpPr>
        <p:spPr>
          <a:xfrm>
            <a:off x="656452" y="107527"/>
            <a:ext cx="9837883"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Built-in Data Frame in R</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Before creating our own data frame, we can have a look at the R data set available online. The prison dataset is a 714×5 dimension. We can get a quick look at the bottom of the data frame with tail() function. By analogy, head() displays the top of the data frame. You can specify the number of rows shown with head (df, 5)</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We can check the structure of the data frame with str:</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str(df)</a:t>
            </a:r>
            <a:endParaRPr/>
          </a:p>
        </p:txBody>
      </p:sp>
      <p:pic>
        <p:nvPicPr>
          <p:cNvPr id="311" name="Google Shape;311;p41"/>
          <p:cNvPicPr preferRelativeResize="0"/>
          <p:nvPr/>
        </p:nvPicPr>
        <p:blipFill rotWithShape="1">
          <a:blip r:embed="rId3">
            <a:alphaModFix/>
          </a:blip>
          <a:srcRect b="0" l="0" r="0" t="0"/>
          <a:stretch/>
        </p:blipFill>
        <p:spPr>
          <a:xfrm>
            <a:off x="656452" y="1899164"/>
            <a:ext cx="8145012" cy="26768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15"/>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15"/>
          <p:cNvSpPr txBox="1"/>
          <p:nvPr/>
        </p:nvSpPr>
        <p:spPr>
          <a:xfrm>
            <a:off x="263047" y="300625"/>
            <a:ext cx="10869241" cy="54476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Introduction </a:t>
            </a:r>
            <a:endParaRPr sz="1800">
              <a:solidFill>
                <a:schemeClr val="lt1"/>
              </a:solidFill>
              <a:latin typeface="Calibri"/>
              <a:ea typeface="Calibri"/>
              <a:cs typeface="Calibri"/>
              <a:sym typeface="Calibri"/>
            </a:endParaRPr>
          </a:p>
          <a:p>
            <a:pPr indent="-285750" lvl="0" marL="285750" marR="0" rtl="0" algn="l">
              <a:lnSpc>
                <a:spcPct val="150000"/>
              </a:lnSpc>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R is a programming language and free software developed by Ross Ihaka and Robert Gentleman in 1993.</a:t>
            </a:r>
            <a:endParaRPr/>
          </a:p>
          <a:p>
            <a:pPr indent="-285750" lvl="0" marL="285750" marR="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R possesses an extensive catalog of statistical and graphical methods. It includes machine learning algorithms, linear regression, time series, statistical inference to name a few.</a:t>
            </a:r>
            <a:endParaRPr/>
          </a:p>
          <a:p>
            <a:pPr indent="-285750" lvl="0" marL="285750" marR="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R is a state-of-the-art programming language for statistical computing, data analysis, and machine learning. It has been around for almost three decades with over 12,000 packages available for download on CRAN.</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US" sz="1800">
                <a:solidFill>
                  <a:schemeClr val="lt1"/>
                </a:solidFill>
                <a:latin typeface="Calibri"/>
                <a:ea typeface="Calibri"/>
                <a:cs typeface="Calibri"/>
                <a:sym typeface="Calibri"/>
              </a:rPr>
              <a:t>Data analysis with R is done in a series of steps</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Program: R is a clear and accessible programming tool</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Transform: R is made up of a collection of libraries designed specifically for data science</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Discover: Investigate the data, refine your hypothesis and analyze them</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Model: R provides a wide array of tools to capture the right model for your data</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Communicate: Integrate codes, graphs, and outputs to a report with R Markdown or build Shiny apps to share with the world</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2"/>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7" name="Google Shape;317;p42"/>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8" name="Google Shape;318;p42"/>
          <p:cNvSpPr txBox="1"/>
          <p:nvPr/>
        </p:nvSpPr>
        <p:spPr>
          <a:xfrm>
            <a:off x="635187" y="362708"/>
            <a:ext cx="9837883"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319" name="Google Shape;319;p42"/>
          <p:cNvPicPr preferRelativeResize="0"/>
          <p:nvPr/>
        </p:nvPicPr>
        <p:blipFill rotWithShape="1">
          <a:blip r:embed="rId3">
            <a:alphaModFix/>
          </a:blip>
          <a:srcRect b="0" l="0" r="0" t="0"/>
          <a:stretch/>
        </p:blipFill>
        <p:spPr>
          <a:xfrm>
            <a:off x="635187" y="844877"/>
            <a:ext cx="6392167" cy="4296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3"/>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p43"/>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6" name="Google Shape;326;p43"/>
          <p:cNvSpPr txBox="1"/>
          <p:nvPr/>
        </p:nvSpPr>
        <p:spPr>
          <a:xfrm>
            <a:off x="656452" y="181955"/>
            <a:ext cx="9837883" cy="66171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Sort</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In data analysis you can sort your data according to a certain variable in the dataset. In R, we can use the help of the function order().</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Syntax; sort(x, decreasing = FALSE, na.last = TRUE)</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Example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we can create a tibble data frame and sort one or multiple variables.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 tibble data frame is a new approach to data frame. It improves the syntax of data frame and avoid frustrating data type formatting, especially for character to factor. It is also a convenient way to create a data frame by hand, which is our purpose here</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327" name="Google Shape;327;p43"/>
          <p:cNvPicPr preferRelativeResize="0"/>
          <p:nvPr/>
        </p:nvPicPr>
        <p:blipFill rotWithShape="1">
          <a:blip r:embed="rId3">
            <a:alphaModFix/>
          </a:blip>
          <a:srcRect b="0" l="0" r="0" t="0"/>
          <a:stretch/>
        </p:blipFill>
        <p:spPr>
          <a:xfrm>
            <a:off x="656452" y="2969567"/>
            <a:ext cx="7173326" cy="382958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4"/>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3" name="Google Shape;333;p44"/>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p44"/>
          <p:cNvSpPr txBox="1"/>
          <p:nvPr/>
        </p:nvSpPr>
        <p:spPr>
          <a:xfrm>
            <a:off x="656452" y="224487"/>
            <a:ext cx="9837883" cy="58169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Sort cont….</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335" name="Google Shape;335;p44"/>
          <p:cNvPicPr preferRelativeResize="0"/>
          <p:nvPr/>
        </p:nvPicPr>
        <p:blipFill rotWithShape="1">
          <a:blip r:embed="rId3">
            <a:alphaModFix/>
          </a:blip>
          <a:srcRect b="0" l="0" r="0" t="0"/>
          <a:stretch/>
        </p:blipFill>
        <p:spPr>
          <a:xfrm>
            <a:off x="656452" y="1467993"/>
            <a:ext cx="6439799" cy="266737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5"/>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45"/>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45"/>
          <p:cNvSpPr txBox="1"/>
          <p:nvPr/>
        </p:nvSpPr>
        <p:spPr>
          <a:xfrm>
            <a:off x="656452" y="181955"/>
            <a:ext cx="9837883" cy="58169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Dplyr Tutorial</a:t>
            </a:r>
            <a:endParaRPr/>
          </a:p>
          <a:p>
            <a:pPr indent="0" lvl="0" marL="0" marR="0" rtl="0" algn="l">
              <a:spcBef>
                <a:spcPts val="0"/>
              </a:spcBef>
              <a:spcAft>
                <a:spcPts val="0"/>
              </a:spcAft>
              <a:buNone/>
            </a:pPr>
            <a:r>
              <a:rPr b="1" lang="en-US" sz="1600">
                <a:solidFill>
                  <a:schemeClr val="accent2"/>
                </a:solidFill>
                <a:latin typeface="Calibri"/>
                <a:ea typeface="Calibri"/>
                <a:cs typeface="Calibri"/>
                <a:sym typeface="Calibri"/>
              </a:rPr>
              <a:t>Data analysis </a:t>
            </a:r>
            <a:r>
              <a:rPr lang="en-US" sz="1600">
                <a:solidFill>
                  <a:schemeClr val="lt1"/>
                </a:solidFill>
                <a:latin typeface="Calibri"/>
                <a:ea typeface="Calibri"/>
                <a:cs typeface="Calibri"/>
                <a:sym typeface="Calibri"/>
              </a:rPr>
              <a:t>can be divided into three parts:</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 Extraction- First, we need to collect the data from many sources and combine them.</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Transform- This step involves the data manipulation. Once we have consolidated all the sources of data, we can begin to clean the data.</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Visualize- The last move is to visualize our data to check irregularity.</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Important Packages for the next level</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R has a library called dplyr to help in data transformation</a:t>
            </a:r>
            <a:endParaRPr/>
          </a:p>
        </p:txBody>
      </p:sp>
      <p:pic>
        <p:nvPicPr>
          <p:cNvPr id="343" name="Google Shape;343;p45"/>
          <p:cNvPicPr preferRelativeResize="0"/>
          <p:nvPr/>
        </p:nvPicPr>
        <p:blipFill rotWithShape="1">
          <a:blip r:embed="rId3">
            <a:alphaModFix/>
          </a:blip>
          <a:srcRect b="0" l="0" r="0" t="0"/>
          <a:stretch/>
        </p:blipFill>
        <p:spPr>
          <a:xfrm>
            <a:off x="656452" y="2456482"/>
            <a:ext cx="5249008" cy="275310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46"/>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0" name="Google Shape;350;p46"/>
          <p:cNvSpPr txBox="1"/>
          <p:nvPr/>
        </p:nvSpPr>
        <p:spPr>
          <a:xfrm>
            <a:off x="656452" y="181955"/>
            <a:ext cx="9837883" cy="64940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Data analysis</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One of the most significant challenges faced by data scientists is the data manipulation. Data is never available in the desired format. </a:t>
            </a:r>
            <a:endParaRPr sz="16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Data scientists need to spend at least half of their time, cleaning and manipulating the data. That is one of the most critical assignments in the job. </a:t>
            </a:r>
            <a:endParaRPr sz="16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If the data manipulation process is not complete, precise and rigorous, the model will not perform correctly</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351" name="Google Shape;351;p46"/>
          <p:cNvPicPr preferRelativeResize="0"/>
          <p:nvPr/>
        </p:nvPicPr>
        <p:blipFill rotWithShape="1">
          <a:blip r:embed="rId3">
            <a:alphaModFix/>
          </a:blip>
          <a:srcRect b="0" l="0" r="0" t="0"/>
          <a:stretch/>
        </p:blipFill>
        <p:spPr>
          <a:xfrm>
            <a:off x="656452" y="571500"/>
            <a:ext cx="6029325" cy="4191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7"/>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7" name="Google Shape;357;p47"/>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47"/>
          <p:cNvSpPr txBox="1"/>
          <p:nvPr/>
        </p:nvSpPr>
        <p:spPr>
          <a:xfrm>
            <a:off x="1385777" y="1608429"/>
            <a:ext cx="7332921" cy="1938992"/>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4000">
                <a:solidFill>
                  <a:schemeClr val="accent2"/>
                </a:solidFill>
                <a:latin typeface="Calibri"/>
                <a:ea typeface="Calibri"/>
                <a:cs typeface="Calibri"/>
                <a:sym typeface="Calibri"/>
              </a:rPr>
              <a:t>LESSON 4</a:t>
            </a:r>
            <a:endParaRPr/>
          </a:p>
          <a:p>
            <a:pPr indent="0" lvl="0" marL="0" marR="0" rtl="0" algn="ctr">
              <a:lnSpc>
                <a:spcPct val="150000"/>
              </a:lnSpc>
              <a:spcBef>
                <a:spcPts val="0"/>
              </a:spcBef>
              <a:spcAft>
                <a:spcPts val="0"/>
              </a:spcAft>
              <a:buNone/>
            </a:pPr>
            <a:r>
              <a:rPr b="1" lang="en-US" sz="4000">
                <a:solidFill>
                  <a:schemeClr val="accent2"/>
                </a:solidFill>
                <a:latin typeface="Calibri"/>
                <a:ea typeface="Calibri"/>
                <a:cs typeface="Calibri"/>
                <a:sym typeface="Calibri"/>
              </a:rPr>
              <a:t>Functions </a:t>
            </a:r>
            <a:endParaRPr sz="1800">
              <a:solidFill>
                <a:schemeClr val="lt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8"/>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4" name="Google Shape;364;p48"/>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p48"/>
          <p:cNvSpPr txBox="1"/>
          <p:nvPr/>
        </p:nvSpPr>
        <p:spPr>
          <a:xfrm>
            <a:off x="656452" y="181955"/>
            <a:ext cx="9837883"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Merge Data Frames in R</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To perform an analysis, we need to merge two dataframes together with one or more common key variables.</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A </a:t>
            </a:r>
            <a:r>
              <a:rPr b="1" lang="en-US" sz="1600">
                <a:solidFill>
                  <a:schemeClr val="accent2"/>
                </a:solidFill>
                <a:latin typeface="Calibri"/>
                <a:ea typeface="Calibri"/>
                <a:cs typeface="Calibri"/>
                <a:sym typeface="Calibri"/>
              </a:rPr>
              <a:t>full match </a:t>
            </a:r>
            <a:r>
              <a:rPr lang="en-US" sz="1600">
                <a:solidFill>
                  <a:schemeClr val="lt1"/>
                </a:solidFill>
                <a:latin typeface="Calibri"/>
                <a:ea typeface="Calibri"/>
                <a:cs typeface="Calibri"/>
                <a:sym typeface="Calibri"/>
              </a:rPr>
              <a:t>returns values that have a counterpart in the destination table. The values that are not match won’t be return in the new data frame.</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The </a:t>
            </a:r>
            <a:r>
              <a:rPr b="1" lang="en-US" sz="1600">
                <a:solidFill>
                  <a:schemeClr val="accent2"/>
                </a:solidFill>
                <a:latin typeface="Calibri"/>
                <a:ea typeface="Calibri"/>
                <a:cs typeface="Calibri"/>
                <a:sym typeface="Calibri"/>
              </a:rPr>
              <a:t>partial match</a:t>
            </a:r>
            <a:r>
              <a:rPr lang="en-US" sz="1600">
                <a:solidFill>
                  <a:schemeClr val="lt1"/>
                </a:solidFill>
                <a:latin typeface="Calibri"/>
                <a:ea typeface="Calibri"/>
                <a:cs typeface="Calibri"/>
                <a:sym typeface="Calibri"/>
              </a:rPr>
              <a:t>, however, return the missing values as NA.</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merge(x, y, by.x = x, by.y = y)</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600">
                <a:solidFill>
                  <a:schemeClr val="lt1"/>
                </a:solidFill>
                <a:latin typeface="Calibri"/>
                <a:ea typeface="Calibri"/>
                <a:cs typeface="Calibri"/>
                <a:sym typeface="Calibri"/>
              </a:rPr>
              <a:t>Arguments:</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-x: 	The origin data frame</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-y: 	The data frame to merge</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-by.x: 	The column used for merging in x data frame. Column x to merge on</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-by.y: 	The column used for merging in y data frame. Column y to merge on</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With partial merging, it is possible to keep the rows with no matching rows in the other data frame</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merge(x, y, by.x = x, by.y = y, all.true=TRUE)</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9"/>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1" name="Google Shape;371;p49"/>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2" name="Google Shape;372;p49"/>
          <p:cNvSpPr txBox="1"/>
          <p:nvPr/>
        </p:nvSpPr>
        <p:spPr>
          <a:xfrm>
            <a:off x="805308" y="702950"/>
            <a:ext cx="9837883" cy="38472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Merge Data Frames in R</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600">
                <a:solidFill>
                  <a:schemeClr val="accent2"/>
                </a:solidFill>
                <a:latin typeface="Calibri"/>
                <a:ea typeface="Calibri"/>
                <a:cs typeface="Calibri"/>
                <a:sym typeface="Calibri"/>
              </a:rPr>
              <a:t>Example:</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600">
                <a:solidFill>
                  <a:schemeClr val="lt1"/>
                </a:solidFill>
                <a:latin typeface="Calibri"/>
                <a:ea typeface="Calibri"/>
                <a:cs typeface="Calibri"/>
                <a:sym typeface="Calibri"/>
              </a:rPr>
              <a:t>Create First Dataset with variables</a:t>
            </a:r>
            <a:endParaRPr b="1" sz="16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surname</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nationality</a:t>
            </a:r>
            <a:endParaRPr/>
          </a:p>
          <a:p>
            <a:pPr indent="0" lvl="0" marL="0" marR="0" rtl="0" algn="l">
              <a:spcBef>
                <a:spcPts val="0"/>
              </a:spcBef>
              <a:spcAft>
                <a:spcPts val="0"/>
              </a:spcAft>
              <a:buNone/>
            </a:pPr>
            <a:r>
              <a:rPr b="1" lang="en-US" sz="1600">
                <a:solidFill>
                  <a:schemeClr val="lt1"/>
                </a:solidFill>
                <a:latin typeface="Calibri"/>
                <a:ea typeface="Calibri"/>
                <a:cs typeface="Calibri"/>
                <a:sym typeface="Calibri"/>
              </a:rPr>
              <a:t>Create Second Dataset with variables</a:t>
            </a:r>
            <a:endParaRPr b="1" sz="16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surname</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Movies</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600"/>
              <a:buFont typeface="Calibri"/>
              <a:buChar char="-"/>
            </a:pPr>
            <a:r>
              <a:rPr lang="en-US" sz="1600">
                <a:solidFill>
                  <a:schemeClr val="lt1"/>
                </a:solidFill>
                <a:latin typeface="Calibri"/>
                <a:ea typeface="Calibri"/>
                <a:cs typeface="Calibri"/>
                <a:sym typeface="Calibri"/>
              </a:rPr>
              <a:t>The common key variable is surname. We can merge both data and check if the dimensionality is 7×3.</a:t>
            </a:r>
            <a:endParaRPr/>
          </a:p>
          <a:p>
            <a:pPr indent="-285750" lvl="0" marL="285750" marR="0" rtl="0" algn="l">
              <a:spcBef>
                <a:spcPts val="0"/>
              </a:spcBef>
              <a:spcAft>
                <a:spcPts val="0"/>
              </a:spcAft>
              <a:buClr>
                <a:schemeClr val="lt1"/>
              </a:buClr>
              <a:buSzPts val="1600"/>
              <a:buFont typeface="Calibri"/>
              <a:buChar char="-"/>
            </a:pPr>
            <a:r>
              <a:rPr lang="en-US" sz="1600">
                <a:solidFill>
                  <a:schemeClr val="lt1"/>
                </a:solidFill>
                <a:latin typeface="Calibri"/>
                <a:ea typeface="Calibri"/>
                <a:cs typeface="Calibri"/>
                <a:sym typeface="Calibri"/>
              </a:rPr>
              <a:t>We add stringsAsFactors=FALSE in the data frame because we don’t want R to convert string as factor, we want the variable to be treated as character.</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0"/>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8" name="Google Shape;378;p50"/>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9" name="Google Shape;379;p50"/>
          <p:cNvSpPr txBox="1"/>
          <p:nvPr/>
        </p:nvSpPr>
        <p:spPr>
          <a:xfrm>
            <a:off x="656452" y="181955"/>
            <a:ext cx="9837883" cy="63094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Full Merge</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380" name="Google Shape;380;p50"/>
          <p:cNvPicPr preferRelativeResize="0"/>
          <p:nvPr/>
        </p:nvPicPr>
        <p:blipFill rotWithShape="1">
          <a:blip r:embed="rId3">
            <a:alphaModFix/>
          </a:blip>
          <a:srcRect b="0" l="0" r="0" t="0"/>
          <a:stretch/>
        </p:blipFill>
        <p:spPr>
          <a:xfrm>
            <a:off x="656452" y="794630"/>
            <a:ext cx="8249801" cy="569674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1"/>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6" name="Google Shape;386;p51"/>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 name="Google Shape;387;p51"/>
          <p:cNvSpPr txBox="1"/>
          <p:nvPr/>
        </p:nvSpPr>
        <p:spPr>
          <a:xfrm>
            <a:off x="656452" y="150057"/>
            <a:ext cx="9837883" cy="63094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Partial merge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we can add a new producer, Lucas, in the producer data frame without the movie references in movies data frame. If we set all.x= FALSE, R will join only the matching values in both data set. In our case, the producer Lucas will not be join to the merge because it is missing from one dataset.</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Let’s see the dimension of each output when we specify all.x= TRUE and when we don’t.</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388" name="Google Shape;388;p51"/>
          <p:cNvPicPr preferRelativeResize="0"/>
          <p:nvPr/>
        </p:nvPicPr>
        <p:blipFill rotWithShape="1">
          <a:blip r:embed="rId3">
            <a:alphaModFix/>
          </a:blip>
          <a:srcRect b="0" l="0" r="0" t="0"/>
          <a:stretch/>
        </p:blipFill>
        <p:spPr>
          <a:xfrm>
            <a:off x="656452" y="3044466"/>
            <a:ext cx="6849431" cy="27435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16"/>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16"/>
          <p:cNvSpPr txBox="1"/>
          <p:nvPr/>
        </p:nvSpPr>
        <p:spPr>
          <a:xfrm>
            <a:off x="263047" y="300625"/>
            <a:ext cx="10475837" cy="55399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Why use R</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Free and open-source:</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It is issued under the General Public License (GNU). This means that you can use all the functionalities of R for free without any restrictions or licensing requirements. </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High-quality visualization:</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It is famous for high-quality visualizations. R's ggplot2 is a detailed implementation of the grammar of graphics which you can easily implement intuitive and interactive graphs.</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A language for data analytics and data science:</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It isn't a general-purpose programming language. It's a specialized programming language for statistical computing.</a:t>
            </a:r>
            <a:endParaRPr/>
          </a:p>
          <a:p>
            <a:pPr indent="0" lvl="0" marL="0" marR="0" rtl="0" algn="l">
              <a:spcBef>
                <a:spcPts val="0"/>
              </a:spcBef>
              <a:spcAft>
                <a:spcPts val="0"/>
              </a:spcAft>
              <a:buNone/>
            </a:pPr>
            <a:r>
              <a:t/>
            </a:r>
            <a:endParaRPr b="1"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400">
                <a:solidFill>
                  <a:schemeClr val="accent2"/>
                </a:solidFill>
                <a:latin typeface="Calibri"/>
                <a:ea typeface="Calibri"/>
                <a:cs typeface="Calibri"/>
                <a:sym typeface="Calibri"/>
              </a:rPr>
              <a:t>Data science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Data science is the study that deals with vast volumes of data using modern tools and techniques to find unseen patterns, derive meaningful information, and make business decisions. Data science uses complex machine learning algorithms to build predictive models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2"/>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4" name="Google Shape;394;p52"/>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5" name="Google Shape;395;p52"/>
          <p:cNvSpPr txBox="1"/>
          <p:nvPr/>
        </p:nvSpPr>
        <p:spPr>
          <a:xfrm>
            <a:off x="656452" y="119046"/>
            <a:ext cx="9837883" cy="766363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Functions in R Programming</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A function, in a programming environment, is a set of instructions. A programmer builds a function to avoid repeating the same task, or reduce complexity.</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Functions are useful when you want to perform a certain task multiple times. A function accepts input arguments and produces the output by executing valid R commands that are inside the function. In R Programming Language when you are creating a function the function name and the file in which you are creating the function need not be the same and you can have one or more function definitions in a single R file.</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600">
                <a:solidFill>
                  <a:schemeClr val="accent2"/>
                </a:solidFill>
                <a:latin typeface="Calibri"/>
                <a:ea typeface="Calibri"/>
                <a:cs typeface="Calibri"/>
                <a:sym typeface="Calibri"/>
              </a:rPr>
              <a:t>Types of function in R Language</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Built-in Function: Built function R is sq(), mean(), max(), these function are directly call in the program by users.</a:t>
            </a:r>
            <a:endParaRPr/>
          </a:p>
          <a:p>
            <a:pPr indent="-285750" lvl="0" marL="285750" marR="0" rtl="0" algn="l">
              <a:lnSpc>
                <a:spcPct val="150000"/>
              </a:lnSpc>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User-defined Function: R language allow us to write our own function.</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600">
                <a:solidFill>
                  <a:schemeClr val="accent2"/>
                </a:solidFill>
                <a:latin typeface="Calibri"/>
                <a:ea typeface="Calibri"/>
                <a:cs typeface="Calibri"/>
                <a:sym typeface="Calibri"/>
              </a:rPr>
              <a:t>Syntax; </a:t>
            </a:r>
            <a:endParaRPr b="1" sz="16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function (arglist) { #Function body }</a:t>
            </a:r>
            <a:endParaRPr/>
          </a:p>
          <a:p>
            <a:pPr indent="0" lvl="0" marL="0" marR="0" rtl="0" algn="l">
              <a:spcBef>
                <a:spcPts val="0"/>
              </a:spcBef>
              <a:spcAft>
                <a:spcPts val="0"/>
              </a:spcAft>
              <a:buNone/>
            </a:pPr>
            <a:r>
              <a:rPr b="1" lang="en-US" sz="1600">
                <a:solidFill>
                  <a:schemeClr val="accent2"/>
                </a:solidFill>
                <a:latin typeface="Calibri"/>
                <a:ea typeface="Calibri"/>
                <a:cs typeface="Calibri"/>
                <a:sym typeface="Calibri"/>
              </a:rPr>
              <a:t>General functions</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function is named square_function; it can be called whatever we want.</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It receives an argument “n”. We didn’t specify the type of variable so that the user can pass an integer, a vector or a matrix</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function takes the input “n” and returns the square of the input. </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396" name="Google Shape;396;p52"/>
          <p:cNvPicPr preferRelativeResize="0"/>
          <p:nvPr/>
        </p:nvPicPr>
        <p:blipFill rotWithShape="1">
          <a:blip r:embed="rId3">
            <a:alphaModFix/>
          </a:blip>
          <a:srcRect b="0" l="0" r="0" t="0"/>
          <a:stretch/>
        </p:blipFill>
        <p:spPr>
          <a:xfrm>
            <a:off x="656452" y="4210493"/>
            <a:ext cx="5680553" cy="258730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3"/>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2" name="Google Shape;402;p53"/>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3" name="Google Shape;403;p53"/>
          <p:cNvSpPr txBox="1"/>
          <p:nvPr/>
        </p:nvSpPr>
        <p:spPr>
          <a:xfrm>
            <a:off x="922267" y="394605"/>
            <a:ext cx="9412580" cy="60631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Math functions</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R has an array of mathematical functions.</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600">
                <a:solidFill>
                  <a:schemeClr val="lt1"/>
                </a:solidFill>
                <a:latin typeface="Calibri"/>
                <a:ea typeface="Calibri"/>
                <a:cs typeface="Calibri"/>
                <a:sym typeface="Calibri"/>
              </a:rPr>
              <a:t>Operator			Description</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abs(x)			Takes the absolute value of x</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log(x,base=y)		Takes the logarithm of x with base y; if base is not specified, returns the 				natural logarithm</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exp(x)			Returns the exponential of x</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sqrt(x)			Returns the square root of x</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factorial(x)			Returns the factorial of x (x!)</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600">
                <a:solidFill>
                  <a:srgbClr val="ED7D31"/>
                </a:solidFill>
                <a:latin typeface="Calibri"/>
                <a:ea typeface="Calibri"/>
                <a:cs typeface="Calibri"/>
                <a:sym typeface="Calibri"/>
              </a:rPr>
              <a:t>Basic statistic functions</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mean(x)			Mean of x</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median(x)			Median of x</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var(x)			Variance of x</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sd(x)			Standard deviation of x</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scale(x)			Standard scores (z-scores) of x</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quantile(x)			The quartiles of x</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summary(x)		Summary of x: mean, min, max etc..</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4"/>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9" name="Google Shape;409;p54"/>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0" name="Google Shape;410;p54"/>
          <p:cNvSpPr txBox="1"/>
          <p:nvPr/>
        </p:nvSpPr>
        <p:spPr>
          <a:xfrm>
            <a:off x="656452" y="181955"/>
            <a:ext cx="9837883"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Write function in R</a:t>
            </a:r>
            <a:endParaRPr/>
          </a:p>
          <a:p>
            <a:pPr indent="0" lvl="0" marL="0" marR="0" rtl="0" algn="l">
              <a:spcBef>
                <a:spcPts val="0"/>
              </a:spcBef>
              <a:spcAft>
                <a:spcPts val="0"/>
              </a:spcAft>
              <a:buNone/>
            </a:pPr>
            <a:r>
              <a:rPr b="1" lang="en-US" sz="1600">
                <a:solidFill>
                  <a:schemeClr val="accent2"/>
                </a:solidFill>
                <a:latin typeface="Calibri"/>
                <a:ea typeface="Calibri"/>
                <a:cs typeface="Calibri"/>
                <a:sym typeface="Calibri"/>
              </a:rPr>
              <a:t>Syntax</a:t>
            </a:r>
            <a:endParaRPr b="1" sz="1600">
              <a:solidFill>
                <a:schemeClr val="accent2"/>
              </a:solidFill>
              <a:latin typeface="Calibri"/>
              <a:ea typeface="Calibri"/>
              <a:cs typeface="Calibri"/>
              <a:sym typeface="Calibri"/>
            </a:endParaRPr>
          </a:p>
          <a:p>
            <a:pPr indent="0" lvl="0" marL="0" marR="0" rtl="0" algn="l">
              <a:lnSpc>
                <a:spcPct val="150000"/>
              </a:lnSpc>
              <a:spcBef>
                <a:spcPts val="0"/>
              </a:spcBef>
              <a:spcAft>
                <a:spcPts val="0"/>
              </a:spcAft>
              <a:buNone/>
            </a:pPr>
            <a:r>
              <a:rPr lang="en-US" sz="1600">
                <a:solidFill>
                  <a:schemeClr val="lt1"/>
                </a:solidFill>
                <a:latin typeface="Calibri"/>
                <a:ea typeface="Calibri"/>
                <a:cs typeface="Calibri"/>
                <a:sym typeface="Calibri"/>
              </a:rPr>
              <a:t>function.name &lt;- function(arguments) { computations on the arguments some other code }</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600">
                <a:solidFill>
                  <a:schemeClr val="lt1"/>
                </a:solidFill>
                <a:latin typeface="Calibri"/>
                <a:ea typeface="Calibri"/>
                <a:cs typeface="Calibri"/>
                <a:sym typeface="Calibri"/>
              </a:rPr>
              <a:t>Code Explanation</a:t>
            </a:r>
            <a:endParaRPr b="1"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function is named Rectangle; it can be called whatever we want.</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It receives an argument “length and width”. We didn’t specify the type of variable so that the user can pass an integer, a vector or a matrix</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function takes the input “length and width” and returns the area and perimeter of the input. </a:t>
            </a:r>
            <a:endParaRPr/>
          </a:p>
        </p:txBody>
      </p:sp>
      <p:pic>
        <p:nvPicPr>
          <p:cNvPr id="411" name="Google Shape;411;p54"/>
          <p:cNvPicPr preferRelativeResize="0"/>
          <p:nvPr/>
        </p:nvPicPr>
        <p:blipFill rotWithShape="1">
          <a:blip r:embed="rId3">
            <a:alphaModFix/>
          </a:blip>
          <a:srcRect b="0" l="0" r="0" t="0"/>
          <a:stretch/>
        </p:blipFill>
        <p:spPr>
          <a:xfrm>
            <a:off x="656452" y="1350335"/>
            <a:ext cx="6201548" cy="355127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5"/>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7" name="Google Shape;417;p55"/>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8" name="Google Shape;418;p55"/>
          <p:cNvSpPr txBox="1"/>
          <p:nvPr/>
        </p:nvSpPr>
        <p:spPr>
          <a:xfrm>
            <a:off x="656452" y="181955"/>
            <a:ext cx="9837883" cy="63094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Function Cont.…</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Using Airquality dataset in R</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Using df data</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419" name="Google Shape;419;p55"/>
          <p:cNvPicPr preferRelativeResize="0"/>
          <p:nvPr/>
        </p:nvPicPr>
        <p:blipFill rotWithShape="1">
          <a:blip r:embed="rId3">
            <a:alphaModFix/>
          </a:blip>
          <a:srcRect b="0" l="0" r="0" t="0"/>
          <a:stretch/>
        </p:blipFill>
        <p:spPr>
          <a:xfrm>
            <a:off x="656452" y="912215"/>
            <a:ext cx="6754168" cy="2553056"/>
          </a:xfrm>
          <a:prstGeom prst="rect">
            <a:avLst/>
          </a:prstGeom>
          <a:noFill/>
          <a:ln>
            <a:noFill/>
          </a:ln>
        </p:spPr>
      </p:pic>
      <p:pic>
        <p:nvPicPr>
          <p:cNvPr id="420" name="Google Shape;420;p55"/>
          <p:cNvPicPr preferRelativeResize="0"/>
          <p:nvPr/>
        </p:nvPicPr>
        <p:blipFill rotWithShape="1">
          <a:blip r:embed="rId4">
            <a:alphaModFix/>
          </a:blip>
          <a:srcRect b="0" l="0" r="0" t="0"/>
          <a:stretch/>
        </p:blipFill>
        <p:spPr>
          <a:xfrm>
            <a:off x="656452" y="4195530"/>
            <a:ext cx="7020905" cy="22958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17"/>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17"/>
          <p:cNvSpPr txBox="1"/>
          <p:nvPr/>
        </p:nvSpPr>
        <p:spPr>
          <a:xfrm>
            <a:off x="518229" y="192313"/>
            <a:ext cx="9731558" cy="62170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How to Download &amp; Install R-Studio</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R is a programming language. To use R, we need to install an Integrated Development Environment (IDE). Rstudio is the Best IDE available as it is user-friendly, open-source and is part of the Anaconda platform.</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Download R; Go to  </a:t>
            </a:r>
            <a:r>
              <a:rPr lang="en-US" sz="1800" u="sng">
                <a:solidFill>
                  <a:schemeClr val="hlink"/>
                </a:solidFill>
                <a:latin typeface="Calibri"/>
                <a:ea typeface="Calibri"/>
                <a:cs typeface="Calibri"/>
                <a:sym typeface="Calibri"/>
                <a:hlinkClick r:id="rId3"/>
              </a:rPr>
              <a:t>https://cran.r-project.org/</a:t>
            </a:r>
            <a:r>
              <a:rPr lang="en-US" sz="1800">
                <a:solidFill>
                  <a:schemeClr val="lt1"/>
                </a:solidFill>
                <a:latin typeface="Calibri"/>
                <a:ea typeface="Calibri"/>
                <a:cs typeface="Calibri"/>
                <a:sym typeface="Calibri"/>
              </a:rPr>
              <a:t> website.</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Click on "</a:t>
            </a:r>
            <a:r>
              <a:rPr lang="en-US" sz="1800">
                <a:solidFill>
                  <a:schemeClr val="accent2"/>
                </a:solidFill>
                <a:latin typeface="Calibri"/>
                <a:ea typeface="Calibri"/>
                <a:cs typeface="Calibri"/>
                <a:sym typeface="Calibri"/>
              </a:rPr>
              <a:t>Download R for Windows</a:t>
            </a: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Click on "</a:t>
            </a:r>
            <a:r>
              <a:rPr lang="en-US" sz="1800">
                <a:solidFill>
                  <a:schemeClr val="accent2"/>
                </a:solidFill>
                <a:latin typeface="Calibri"/>
                <a:ea typeface="Calibri"/>
                <a:cs typeface="Calibri"/>
                <a:sym typeface="Calibri"/>
              </a:rPr>
              <a:t>install R for the first time</a:t>
            </a:r>
            <a:r>
              <a:rPr lang="en-US" sz="1800">
                <a:solidFill>
                  <a:schemeClr val="lt1"/>
                </a:solidFill>
                <a:latin typeface="Calibri"/>
                <a:ea typeface="Calibri"/>
                <a:cs typeface="Calibri"/>
                <a:sym typeface="Calibri"/>
              </a:rPr>
              <a:t>" link to download the R executable (.exe) file.</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Run the R executable file to start installation, and allow the app to make changes to your device.</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Select the installation language.</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15" name="Google Shape;115;p17"/>
          <p:cNvPicPr preferRelativeResize="0"/>
          <p:nvPr/>
        </p:nvPicPr>
        <p:blipFill rotWithShape="1">
          <a:blip r:embed="rId4">
            <a:alphaModFix/>
          </a:blip>
          <a:srcRect b="0" l="0" r="0" t="0"/>
          <a:stretch/>
        </p:blipFill>
        <p:spPr>
          <a:xfrm>
            <a:off x="518229" y="3180127"/>
            <a:ext cx="2926334" cy="16460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18"/>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8"/>
          <p:cNvSpPr txBox="1"/>
          <p:nvPr/>
        </p:nvSpPr>
        <p:spPr>
          <a:xfrm>
            <a:off x="263047" y="300625"/>
            <a:ext cx="11260898" cy="646330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Follow the installation instructions.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23" name="Google Shape;123;p18"/>
          <p:cNvPicPr preferRelativeResize="0"/>
          <p:nvPr/>
        </p:nvPicPr>
        <p:blipFill rotWithShape="1">
          <a:blip r:embed="rId3">
            <a:alphaModFix/>
          </a:blip>
          <a:srcRect b="0" l="0" r="0" t="0"/>
          <a:stretch/>
        </p:blipFill>
        <p:spPr>
          <a:xfrm>
            <a:off x="263048" y="690308"/>
            <a:ext cx="4510972" cy="2935394"/>
          </a:xfrm>
          <a:prstGeom prst="rect">
            <a:avLst/>
          </a:prstGeom>
          <a:noFill/>
          <a:ln>
            <a:noFill/>
          </a:ln>
        </p:spPr>
      </p:pic>
      <p:pic>
        <p:nvPicPr>
          <p:cNvPr id="124" name="Google Shape;124;p18"/>
          <p:cNvPicPr preferRelativeResize="0"/>
          <p:nvPr/>
        </p:nvPicPr>
        <p:blipFill rotWithShape="1">
          <a:blip r:embed="rId4">
            <a:alphaModFix/>
          </a:blip>
          <a:srcRect b="0" l="0" r="0" t="0"/>
          <a:stretch/>
        </p:blipFill>
        <p:spPr>
          <a:xfrm>
            <a:off x="263047" y="3848985"/>
            <a:ext cx="4510973" cy="29385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9"/>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19"/>
          <p:cNvSpPr txBox="1"/>
          <p:nvPr/>
        </p:nvSpPr>
        <p:spPr>
          <a:xfrm>
            <a:off x="263047" y="117693"/>
            <a:ext cx="11260898"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Click on "Finish" once installation is complete.</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32" name="Google Shape;132;p19"/>
          <p:cNvPicPr preferRelativeResize="0"/>
          <p:nvPr/>
        </p:nvPicPr>
        <p:blipFill rotWithShape="1">
          <a:blip r:embed="rId3">
            <a:alphaModFix/>
          </a:blip>
          <a:srcRect b="0" l="0" r="0" t="0"/>
          <a:stretch/>
        </p:blipFill>
        <p:spPr>
          <a:xfrm>
            <a:off x="263047" y="117693"/>
            <a:ext cx="4542869" cy="2710567"/>
          </a:xfrm>
          <a:prstGeom prst="rect">
            <a:avLst/>
          </a:prstGeom>
          <a:noFill/>
          <a:ln>
            <a:noFill/>
          </a:ln>
        </p:spPr>
      </p:pic>
      <p:pic>
        <p:nvPicPr>
          <p:cNvPr id="133" name="Google Shape;133;p19"/>
          <p:cNvPicPr preferRelativeResize="0"/>
          <p:nvPr/>
        </p:nvPicPr>
        <p:blipFill rotWithShape="1">
          <a:blip r:embed="rId4">
            <a:alphaModFix/>
          </a:blip>
          <a:srcRect b="0" l="0" r="0" t="0"/>
          <a:stretch/>
        </p:blipFill>
        <p:spPr>
          <a:xfrm>
            <a:off x="5024436" y="117693"/>
            <a:ext cx="4481071" cy="2710568"/>
          </a:xfrm>
          <a:prstGeom prst="rect">
            <a:avLst/>
          </a:prstGeom>
          <a:noFill/>
          <a:ln>
            <a:noFill/>
          </a:ln>
        </p:spPr>
      </p:pic>
      <p:pic>
        <p:nvPicPr>
          <p:cNvPr id="134" name="Google Shape;134;p19"/>
          <p:cNvPicPr preferRelativeResize="0"/>
          <p:nvPr/>
        </p:nvPicPr>
        <p:blipFill rotWithShape="1">
          <a:blip r:embed="rId5">
            <a:alphaModFix/>
          </a:blip>
          <a:srcRect b="0" l="0" r="0" t="0"/>
          <a:stretch/>
        </p:blipFill>
        <p:spPr>
          <a:xfrm>
            <a:off x="263047" y="3253563"/>
            <a:ext cx="4725059" cy="3554594"/>
          </a:xfrm>
          <a:prstGeom prst="rect">
            <a:avLst/>
          </a:prstGeom>
          <a:noFill/>
          <a:ln>
            <a:noFill/>
          </a:ln>
        </p:spPr>
      </p:pic>
      <p:pic>
        <p:nvPicPr>
          <p:cNvPr id="135" name="Google Shape;135;p19"/>
          <p:cNvPicPr preferRelativeResize="0"/>
          <p:nvPr/>
        </p:nvPicPr>
        <p:blipFill rotWithShape="1">
          <a:blip r:embed="rId6">
            <a:alphaModFix/>
          </a:blip>
          <a:srcRect b="0" l="0" r="0" t="0"/>
          <a:stretch/>
        </p:blipFill>
        <p:spPr>
          <a:xfrm>
            <a:off x="5251153" y="3253563"/>
            <a:ext cx="4658375" cy="35545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20"/>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20"/>
          <p:cNvSpPr txBox="1"/>
          <p:nvPr/>
        </p:nvSpPr>
        <p:spPr>
          <a:xfrm>
            <a:off x="263047" y="300625"/>
            <a:ext cx="9146767"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R has now been successfully installed on your Windows OS. Open the R GUI to start writing R codes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43" name="Google Shape;143;p20"/>
          <p:cNvPicPr preferRelativeResize="0"/>
          <p:nvPr/>
        </p:nvPicPr>
        <p:blipFill rotWithShape="1">
          <a:blip r:embed="rId3">
            <a:alphaModFix/>
          </a:blip>
          <a:srcRect b="0" l="0" r="0" t="0"/>
          <a:stretch/>
        </p:blipFill>
        <p:spPr>
          <a:xfrm>
            <a:off x="263047" y="1266505"/>
            <a:ext cx="6477904" cy="52204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21"/>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21"/>
          <p:cNvSpPr txBox="1"/>
          <p:nvPr/>
        </p:nvSpPr>
        <p:spPr>
          <a:xfrm>
            <a:off x="263047" y="300625"/>
            <a:ext cx="11260898"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How to Download &amp; Install R-Studio</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Other than the R GUI, the other ways to interface with R include RStudio Integrated Development Environment (RStudio IDE). To run R on RStudio, you first need to install R on your computer. RStudio provide an interactive and friendly graphical interface to R that greatly improves users' experience. It is the Best IDE available as it is user-friendly, open-source and is part of the Anaconda platform.</a:t>
            </a:r>
            <a:endParaRPr sz="1800">
              <a:solidFill>
                <a:schemeClr val="lt1"/>
              </a:solidFill>
              <a:latin typeface="Calibri"/>
              <a:ea typeface="Calibri"/>
              <a:cs typeface="Calibri"/>
              <a:sym typeface="Calibri"/>
            </a:endParaRPr>
          </a:p>
          <a:p>
            <a:pPr indent="0" lvl="0" marL="0" marR="0" rtl="0" algn="l">
              <a:lnSpc>
                <a:spcPct val="200000"/>
              </a:lnSpc>
              <a:spcBef>
                <a:spcPts val="0"/>
              </a:spcBef>
              <a:spcAft>
                <a:spcPts val="0"/>
              </a:spcAft>
              <a:buNone/>
            </a:pPr>
            <a:r>
              <a:rPr lang="en-US" sz="1800">
                <a:solidFill>
                  <a:schemeClr val="lt1"/>
                </a:solidFill>
                <a:latin typeface="Calibri"/>
                <a:ea typeface="Calibri"/>
                <a:cs typeface="Calibri"/>
                <a:sym typeface="Calibri"/>
              </a:rPr>
              <a:t>Go to </a:t>
            </a:r>
            <a:r>
              <a:rPr lang="en-US" sz="1800" u="sng">
                <a:solidFill>
                  <a:schemeClr val="hlink"/>
                </a:solidFill>
                <a:latin typeface="Calibri"/>
                <a:ea typeface="Calibri"/>
                <a:cs typeface="Calibri"/>
                <a:sym typeface="Calibri"/>
                <a:hlinkClick r:id="rId3"/>
              </a:rPr>
              <a:t>https://posit.co/download/rstudio-desktop/</a:t>
            </a:r>
            <a:r>
              <a:rPr lang="en-US" sz="1800">
                <a:solidFill>
                  <a:schemeClr val="lt1"/>
                </a:solidFill>
                <a:latin typeface="Calibri"/>
                <a:ea typeface="Calibri"/>
                <a:cs typeface="Calibri"/>
                <a:sym typeface="Calibri"/>
              </a:rPr>
              <a:t> website.</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Click on "</a:t>
            </a:r>
            <a:r>
              <a:rPr lang="en-US" sz="1800">
                <a:solidFill>
                  <a:schemeClr val="accent2"/>
                </a:solidFill>
                <a:latin typeface="Calibri"/>
                <a:ea typeface="Calibri"/>
                <a:cs typeface="Calibri"/>
                <a:sym typeface="Calibri"/>
              </a:rPr>
              <a:t>DOWNLOAD" </a:t>
            </a:r>
            <a:r>
              <a:rPr lang="en-US" sz="1800">
                <a:solidFill>
                  <a:schemeClr val="lt1"/>
                </a:solidFill>
                <a:latin typeface="Calibri"/>
                <a:ea typeface="Calibri"/>
                <a:cs typeface="Calibri"/>
                <a:sym typeface="Calibri"/>
              </a:rPr>
              <a:t>in the top-right corner.</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Click on "</a:t>
            </a:r>
            <a:r>
              <a:rPr lang="en-US" sz="1800">
                <a:solidFill>
                  <a:schemeClr val="accent2"/>
                </a:solidFill>
                <a:latin typeface="Calibri"/>
                <a:ea typeface="Calibri"/>
                <a:cs typeface="Calibri"/>
                <a:sym typeface="Calibri"/>
              </a:rPr>
              <a:t>DOWNLOAD" </a:t>
            </a:r>
            <a:r>
              <a:rPr lang="en-US" sz="1800">
                <a:solidFill>
                  <a:schemeClr val="lt1"/>
                </a:solidFill>
                <a:latin typeface="Calibri"/>
                <a:ea typeface="Calibri"/>
                <a:cs typeface="Calibri"/>
                <a:sym typeface="Calibri"/>
              </a:rPr>
              <a:t>under the "</a:t>
            </a:r>
            <a:r>
              <a:rPr lang="en-US" sz="1800">
                <a:solidFill>
                  <a:schemeClr val="accent2"/>
                </a:solidFill>
                <a:latin typeface="Calibri"/>
                <a:ea typeface="Calibri"/>
                <a:cs typeface="Calibri"/>
                <a:sym typeface="Calibri"/>
              </a:rPr>
              <a:t>RStudio Open Source License".</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Download RStudio Desktop recommended for your computer.</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Run the RStudio Executable file (.exe) for Windows OS or the Apple Image Disk file (.dmg) for macOS X.</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51" name="Google Shape;151;p21"/>
          <p:cNvPicPr preferRelativeResize="0"/>
          <p:nvPr/>
        </p:nvPicPr>
        <p:blipFill rotWithShape="1">
          <a:blip r:embed="rId4">
            <a:alphaModFix/>
          </a:blip>
          <a:srcRect b="0" l="0" r="0" t="0"/>
          <a:stretch/>
        </p:blipFill>
        <p:spPr>
          <a:xfrm>
            <a:off x="263048" y="3498112"/>
            <a:ext cx="4670460" cy="33128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