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9343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352466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68398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797264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111282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000341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31250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98122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6741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3575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504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4410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9156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9402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157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364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425004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6773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powerbi.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3"/>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3"/>
          <p:cNvSpPr txBox="1"/>
          <p:nvPr/>
        </p:nvSpPr>
        <p:spPr>
          <a:xfrm>
            <a:off x="2115878" y="1902645"/>
            <a:ext cx="7634100" cy="1139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a:solidFill>
                  <a:schemeClr val="lt1"/>
                </a:solidFill>
                <a:latin typeface="Calibri"/>
                <a:ea typeface="Calibri"/>
                <a:cs typeface="Calibri"/>
                <a:sym typeface="Calibri"/>
              </a:rPr>
              <a:t>POWER BI</a:t>
            </a:r>
            <a:endParaRPr/>
          </a:p>
          <a:p>
            <a:pPr marL="0" marR="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22"/>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2" name="Google Shape;162;p22"/>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3" name="Google Shape;163;p22"/>
          <p:cNvSpPr txBox="1"/>
          <p:nvPr/>
        </p:nvSpPr>
        <p:spPr>
          <a:xfrm>
            <a:off x="769622" y="25360"/>
            <a:ext cx="10043689" cy="65556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ED7D31"/>
              </a:buClr>
              <a:buSzPts val="2000"/>
              <a:buFont typeface="Calibri"/>
              <a:buNone/>
            </a:pPr>
            <a:r>
              <a:rPr lang="en-US" sz="2000" b="1" i="0" u="none" strike="noStrike" cap="none">
                <a:solidFill>
                  <a:srgbClr val="ED7D31"/>
                </a:solidFill>
                <a:latin typeface="Calibri"/>
                <a:ea typeface="Calibri"/>
                <a:cs typeface="Calibri"/>
                <a:sym typeface="Calibri"/>
              </a:rPr>
              <a:t>Workspaces in the Power BI service</a:t>
            </a:r>
            <a:endParaRPr sz="1600">
              <a:solidFill>
                <a:srgbClr val="FFFFFF"/>
              </a:solidFill>
              <a:latin typeface="Calibri"/>
              <a:ea typeface="Calibri"/>
              <a:cs typeface="Calibri"/>
              <a:sym typeface="Calibri"/>
            </a:endParaRPr>
          </a:p>
          <a:p>
            <a:pPr marL="0" marR="0" lvl="0" indent="0" algn="l" rtl="0">
              <a:spcBef>
                <a:spcPts val="0"/>
              </a:spcBef>
              <a:spcAft>
                <a:spcPts val="0"/>
              </a:spcAft>
              <a:buNone/>
            </a:pPr>
            <a:r>
              <a:rPr lang="en-US" sz="1600">
                <a:solidFill>
                  <a:srgbClr val="FFFFFF"/>
                </a:solidFill>
                <a:latin typeface="Calibri"/>
                <a:ea typeface="Calibri"/>
                <a:cs typeface="Calibri"/>
                <a:sym typeface="Calibri"/>
              </a:rPr>
              <a:t>4. On the Financial Sample dataset page, at the top, select Create a report &gt; Start from scratch to open the report editor.</a:t>
            </a: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r>
              <a:rPr lang="en-US" sz="1600">
                <a:solidFill>
                  <a:srgbClr val="FFFFFF"/>
                </a:solidFill>
                <a:latin typeface="Calibri"/>
                <a:ea typeface="Calibri"/>
                <a:cs typeface="Calibri"/>
                <a:sym typeface="Calibri"/>
              </a:rPr>
              <a:t>The Power BI service opens the new report in My workspace. The report canvas is blank and shows the Filters, Visualizations, and Data panes.</a:t>
            </a:r>
            <a:endParaRPr sz="1600" b="0" i="0" u="none" strike="noStrike" cap="none">
              <a:solidFill>
                <a:srgbClr val="FFFFFF"/>
              </a:solidFill>
              <a:latin typeface="Calibri"/>
              <a:ea typeface="Calibri"/>
              <a:cs typeface="Calibri"/>
              <a:sym typeface="Calibri"/>
            </a:endParaRPr>
          </a:p>
        </p:txBody>
      </p:sp>
      <p:pic>
        <p:nvPicPr>
          <p:cNvPr id="164" name="Google Shape;164;p22"/>
          <p:cNvPicPr preferRelativeResize="0"/>
          <p:nvPr/>
        </p:nvPicPr>
        <p:blipFill rotWithShape="1">
          <a:blip r:embed="rId3">
            <a:alphaModFix/>
          </a:blip>
          <a:srcRect/>
          <a:stretch/>
        </p:blipFill>
        <p:spPr>
          <a:xfrm>
            <a:off x="769622" y="1031358"/>
            <a:ext cx="9097392" cy="46889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23"/>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0" name="Google Shape;170;p23"/>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23"/>
          <p:cNvSpPr txBox="1"/>
          <p:nvPr/>
        </p:nvSpPr>
        <p:spPr>
          <a:xfrm>
            <a:off x="642032" y="56138"/>
            <a:ext cx="10458358" cy="68018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ED7D31"/>
              </a:buClr>
              <a:buSzPts val="2000"/>
              <a:buFont typeface="Calibri"/>
              <a:buNone/>
            </a:pPr>
            <a:r>
              <a:rPr lang="en-US" sz="2000" b="1" i="0" u="none" strike="noStrike" cap="none">
                <a:solidFill>
                  <a:srgbClr val="ED7D31"/>
                </a:solidFill>
                <a:latin typeface="Calibri"/>
                <a:ea typeface="Calibri"/>
                <a:cs typeface="Calibri"/>
                <a:sym typeface="Calibri"/>
              </a:rPr>
              <a:t>Creating a dashboard in the Power BI service</a:t>
            </a:r>
            <a:endParaRPr sz="2000" b="1" i="0" u="none" strike="noStrike" cap="none">
              <a:solidFill>
                <a:srgbClr val="ED7D31"/>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Understanding dashboards Dashboards are single-page canvases that contain visualizations called tiles. </a:t>
            </a: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These tiles are visualizations that are pinned from reports, other dashboards, Question and Answer (Q&amp;A) displays, or other sources such as quick insights. Single visuals or entire report pages can be pinned.</a:t>
            </a:r>
            <a:endParaRPr/>
          </a:p>
          <a:p>
            <a:pPr marL="0" marR="0" lvl="0" indent="0" algn="l" rtl="0">
              <a:spcBef>
                <a:spcPts val="0"/>
              </a:spcBef>
              <a:spcAft>
                <a:spcPts val="0"/>
              </a:spcAft>
              <a:buNone/>
            </a:pPr>
            <a:r>
              <a:rPr lang="en-US" sz="1600" b="1" i="0" u="none" strike="noStrike" cap="none">
                <a:solidFill>
                  <a:srgbClr val="FFFFFF"/>
                </a:solidFill>
                <a:latin typeface="Calibri"/>
                <a:ea typeface="Calibri"/>
                <a:cs typeface="Calibri"/>
                <a:sym typeface="Calibri"/>
              </a:rPr>
              <a:t>Steps to </a:t>
            </a:r>
            <a:r>
              <a:rPr lang="en-US" sz="1600" b="1">
                <a:solidFill>
                  <a:srgbClr val="FFFFFF"/>
                </a:solidFill>
                <a:latin typeface="Calibri"/>
                <a:ea typeface="Calibri"/>
                <a:cs typeface="Calibri"/>
                <a:sym typeface="Calibri"/>
              </a:rPr>
              <a:t>pin visual</a:t>
            </a:r>
            <a:endParaRPr sz="1600" b="1" i="0" u="none" strike="noStrike" cap="none">
              <a:solidFill>
                <a:srgbClr val="FFFFFF"/>
              </a:solidFill>
              <a:latin typeface="Calibri"/>
              <a:ea typeface="Calibri"/>
              <a:cs typeface="Calibri"/>
              <a:sym typeface="Calibri"/>
            </a:endParaRPr>
          </a:p>
          <a:p>
            <a:pPr marL="342900" marR="0" lvl="0" indent="-342900" algn="l" rtl="0">
              <a:lnSpc>
                <a:spcPct val="100000"/>
              </a:lnSpc>
              <a:spcBef>
                <a:spcPts val="0"/>
              </a:spcBef>
              <a:spcAft>
                <a:spcPts val="0"/>
              </a:spcAft>
              <a:buClr>
                <a:srgbClr val="FFFFFF"/>
              </a:buClr>
              <a:buSzPts val="1600"/>
              <a:buFont typeface="Calibri"/>
              <a:buAutoNum type="arabicPeriod"/>
            </a:pPr>
            <a:r>
              <a:rPr lang="en-US" sz="1600" b="0" i="0" u="none" strike="noStrike" cap="none">
                <a:solidFill>
                  <a:srgbClr val="FFFFFF"/>
                </a:solidFill>
                <a:latin typeface="Calibri"/>
                <a:ea typeface="Calibri"/>
                <a:cs typeface="Calibri"/>
                <a:sym typeface="Calibri"/>
              </a:rPr>
              <a:t>Make sure that you are viewing a report in the service. </a:t>
            </a:r>
            <a:endParaRPr/>
          </a:p>
          <a:p>
            <a:pPr marL="342900" marR="0" lvl="0" indent="-342900" algn="l" rtl="0">
              <a:lnSpc>
                <a:spcPct val="100000"/>
              </a:lnSpc>
              <a:spcBef>
                <a:spcPts val="0"/>
              </a:spcBef>
              <a:spcAft>
                <a:spcPts val="0"/>
              </a:spcAft>
              <a:buClr>
                <a:srgbClr val="FFFFFF"/>
              </a:buClr>
              <a:buSzPts val="1600"/>
              <a:buFont typeface="Calibri"/>
              <a:buAutoNum type="arabicPeriod"/>
            </a:pPr>
            <a:r>
              <a:rPr lang="en-US" sz="1600" b="0" i="0" u="none" strike="noStrike" cap="none">
                <a:solidFill>
                  <a:srgbClr val="FFFFFF"/>
                </a:solidFill>
                <a:latin typeface="Calibri"/>
                <a:ea typeface="Calibri"/>
                <a:cs typeface="Calibri"/>
                <a:sym typeface="Calibri"/>
              </a:rPr>
              <a:t>Hover your mouse over any of the visualizations on the page and note that several icons appear in the upper-left corner of the visualization.</a:t>
            </a:r>
            <a:endParaRPr/>
          </a:p>
          <a:p>
            <a:pPr marL="342900" marR="0" lvl="0" indent="-342900" algn="l" rtl="0">
              <a:lnSpc>
                <a:spcPct val="100000"/>
              </a:lnSpc>
              <a:spcBef>
                <a:spcPts val="0"/>
              </a:spcBef>
              <a:spcAft>
                <a:spcPts val="0"/>
              </a:spcAft>
              <a:buClr>
                <a:srgbClr val="FFFFFF"/>
              </a:buClr>
              <a:buSzPts val="1600"/>
              <a:buFont typeface="Calibri"/>
              <a:buAutoNum type="arabicPeriod"/>
            </a:pPr>
            <a:r>
              <a:rPr lang="en-US" sz="1600" b="0" i="0" u="none" strike="noStrike" cap="none">
                <a:solidFill>
                  <a:srgbClr val="FFFFFF"/>
                </a:solidFill>
                <a:latin typeface="Calibri"/>
                <a:ea typeface="Calibri"/>
                <a:cs typeface="Calibri"/>
                <a:sym typeface="Calibri"/>
              </a:rPr>
              <a:t>Click the Pin visual icon, which may show up at the top or the bottom of the visual. The Pin to dashboard dialog is displayed</a:t>
            </a:r>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342900" algn="l" rtl="0">
              <a:lnSpc>
                <a:spcPct val="100000"/>
              </a:lnSpc>
              <a:spcBef>
                <a:spcPts val="0"/>
              </a:spcBef>
              <a:spcAft>
                <a:spcPts val="0"/>
              </a:spcAft>
              <a:buClr>
                <a:srgbClr val="FFFFFF"/>
              </a:buClr>
              <a:buSzPts val="1600"/>
              <a:buFont typeface="Calibri"/>
              <a:buAutoNum type="arabicPeriod"/>
            </a:pPr>
            <a:r>
              <a:rPr lang="en-US" sz="1600" b="0" i="0" u="none" strike="noStrike" cap="none">
                <a:solidFill>
                  <a:srgbClr val="FFFFFF"/>
                </a:solidFill>
                <a:latin typeface="Calibri"/>
                <a:ea typeface="Calibri"/>
                <a:cs typeface="Calibri"/>
                <a:sym typeface="Calibri"/>
              </a:rPr>
              <a:t>Enter Learn Power BI 1 in the Dashboard name field and then click the Pin button</a:t>
            </a:r>
            <a:endParaRPr/>
          </a:p>
          <a:p>
            <a:pPr marL="342900" marR="0" lvl="0" indent="-342900" algn="l" rtl="0">
              <a:lnSpc>
                <a:spcPct val="100000"/>
              </a:lnSpc>
              <a:spcBef>
                <a:spcPts val="0"/>
              </a:spcBef>
              <a:spcAft>
                <a:spcPts val="0"/>
              </a:spcAft>
              <a:buClr>
                <a:srgbClr val="FFFFFF"/>
              </a:buClr>
              <a:buSzPts val="1600"/>
              <a:buFont typeface="Calibri"/>
              <a:buAutoNum type="arabicPeriod"/>
            </a:pPr>
            <a:r>
              <a:rPr lang="en-US" sz="1600" b="0" i="0" u="none" strike="noStrike" cap="none">
                <a:solidFill>
                  <a:srgbClr val="FFFFFF"/>
                </a:solidFill>
                <a:latin typeface="Calibri"/>
                <a:ea typeface="Calibri"/>
                <a:cs typeface="Calibri"/>
                <a:sym typeface="Calibri"/>
              </a:rPr>
              <a:t>The name Learn Power BI 1 now appears under the Dashboards sub-heading for the workspace in the Navigation pane. Clicking on this dashboard displays the pinned visualization as a tile on the dashboard.</a:t>
            </a:r>
            <a:endParaRPr/>
          </a:p>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We have created a simple dashboard and we can explore how to work with dashboards in the service.</a:t>
            </a:r>
            <a:endParaRPr sz="1600" b="0" i="0" u="none" strike="noStrike" cap="none">
              <a:solidFill>
                <a:srgbClr val="FFFFFF"/>
              </a:solidFill>
              <a:latin typeface="Calibri"/>
              <a:ea typeface="Calibri"/>
              <a:cs typeface="Calibri"/>
              <a:sym typeface="Calibri"/>
            </a:endParaRPr>
          </a:p>
        </p:txBody>
      </p:sp>
      <p:pic>
        <p:nvPicPr>
          <p:cNvPr id="172" name="Google Shape;172;p23"/>
          <p:cNvPicPr preferRelativeResize="0"/>
          <p:nvPr/>
        </p:nvPicPr>
        <p:blipFill rotWithShape="1">
          <a:blip r:embed="rId3">
            <a:alphaModFix/>
          </a:blip>
          <a:srcRect t="15054"/>
          <a:stretch/>
        </p:blipFill>
        <p:spPr>
          <a:xfrm>
            <a:off x="642032" y="2746191"/>
            <a:ext cx="5886359" cy="2867799"/>
          </a:xfrm>
          <a:prstGeom prst="rect">
            <a:avLst/>
          </a:prstGeom>
          <a:noFill/>
          <a:ln>
            <a:noFill/>
          </a:ln>
        </p:spPr>
      </p:pic>
      <p:pic>
        <p:nvPicPr>
          <p:cNvPr id="173" name="Google Shape;173;p23"/>
          <p:cNvPicPr preferRelativeResize="0"/>
          <p:nvPr/>
        </p:nvPicPr>
        <p:blipFill rotWithShape="1">
          <a:blip r:embed="rId4">
            <a:alphaModFix/>
          </a:blip>
          <a:srcRect/>
          <a:stretch/>
        </p:blipFill>
        <p:spPr>
          <a:xfrm>
            <a:off x="6655981" y="2746191"/>
            <a:ext cx="4444409" cy="27691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24"/>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9" name="Google Shape;179;p24"/>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0" name="Google Shape;180;p24"/>
          <p:cNvSpPr txBox="1"/>
          <p:nvPr/>
        </p:nvSpPr>
        <p:spPr>
          <a:xfrm>
            <a:off x="769623" y="251350"/>
            <a:ext cx="10458358" cy="60631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ED7D31"/>
              </a:buClr>
              <a:buSzPts val="2000"/>
              <a:buFont typeface="Calibri"/>
              <a:buNone/>
            </a:pPr>
            <a:r>
              <a:rPr lang="en-US" sz="2000" b="1" i="0" u="none" strike="noStrike" cap="none">
                <a:solidFill>
                  <a:srgbClr val="ED7D31"/>
                </a:solidFill>
                <a:latin typeface="Calibri"/>
                <a:ea typeface="Calibri"/>
                <a:cs typeface="Calibri"/>
                <a:sym typeface="Calibri"/>
              </a:rPr>
              <a:t>Reports in the Power BI service</a:t>
            </a:r>
            <a:endParaRPr/>
          </a:p>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The difference between Power BI Desktop and the Power BI service that most users will notice is that there is a Pages pane located to the left of the report versus the Page tabs in the Desktop version. </a:t>
            </a: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All pages in the report except for hidden pages will be listed in the Pages pane while the functions for reports within the service can be accessed by using the slim ribbon bar that appears above your report.</a:t>
            </a: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285750" marR="0" lvl="0" indent="-285750" algn="l" rtl="0">
              <a:lnSpc>
                <a:spcPct val="100000"/>
              </a:lnSpc>
              <a:spcBef>
                <a:spcPts val="0"/>
              </a:spcBef>
              <a:spcAft>
                <a:spcPts val="0"/>
              </a:spcAft>
              <a:buClr>
                <a:srgbClr val="FFFFFF"/>
              </a:buClr>
              <a:buSzPts val="1600"/>
              <a:buFont typeface="Calibri"/>
              <a:buChar char="₋"/>
            </a:pPr>
            <a:r>
              <a:rPr lang="en-US" sz="1600" b="0" i="0" u="none" strike="noStrike" cap="none">
                <a:solidFill>
                  <a:srgbClr val="FFFFFF"/>
                </a:solidFill>
                <a:latin typeface="Calibri"/>
                <a:ea typeface="Calibri"/>
                <a:cs typeface="Calibri"/>
                <a:sym typeface="Calibri"/>
              </a:rPr>
              <a:t>The </a:t>
            </a:r>
            <a:r>
              <a:rPr lang="en-US" sz="1600" b="1" i="0" u="none" strike="noStrike" cap="none">
                <a:solidFill>
                  <a:srgbClr val="ED7D31"/>
                </a:solidFill>
                <a:latin typeface="Calibri"/>
                <a:ea typeface="Calibri"/>
                <a:cs typeface="Calibri"/>
                <a:sym typeface="Calibri"/>
              </a:rPr>
              <a:t>File menu </a:t>
            </a:r>
            <a:r>
              <a:rPr lang="en-US" sz="1600" b="0" i="0" u="none" strike="noStrike" cap="none">
                <a:solidFill>
                  <a:srgbClr val="FFFFFF"/>
                </a:solidFill>
                <a:latin typeface="Calibri"/>
                <a:ea typeface="Calibri"/>
                <a:cs typeface="Calibri"/>
                <a:sym typeface="Calibri"/>
              </a:rPr>
              <a:t>provides a variety of important options and features for managing and working with reports while in the service.</a:t>
            </a:r>
            <a:endParaRPr/>
          </a:p>
          <a:p>
            <a:pPr marL="285750" marR="0" lvl="0" indent="-285750" algn="l" rtl="0">
              <a:lnSpc>
                <a:spcPct val="100000"/>
              </a:lnSpc>
              <a:spcBef>
                <a:spcPts val="0"/>
              </a:spcBef>
              <a:spcAft>
                <a:spcPts val="0"/>
              </a:spcAft>
              <a:buClr>
                <a:srgbClr val="FFFFFF"/>
              </a:buClr>
              <a:buSzPts val="1600"/>
              <a:buFont typeface="Calibri"/>
              <a:buChar char="₋"/>
            </a:pPr>
            <a:r>
              <a:rPr lang="en-US" sz="1600" b="0" i="0" u="none" strike="noStrike" cap="none">
                <a:solidFill>
                  <a:srgbClr val="FFFFFF"/>
                </a:solidFill>
                <a:latin typeface="Calibri"/>
                <a:ea typeface="Calibri"/>
                <a:cs typeface="Calibri"/>
                <a:sym typeface="Calibri"/>
              </a:rPr>
              <a:t>The Export menu provides three different options, as follows;</a:t>
            </a:r>
            <a:endParaRPr/>
          </a:p>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						PowerPoint </a:t>
            </a:r>
            <a:endParaRPr/>
          </a:p>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						PDF</a:t>
            </a:r>
            <a:endParaRPr/>
          </a:p>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						Analyze in Excel</a:t>
            </a:r>
            <a:endParaRPr/>
          </a:p>
          <a:p>
            <a:pPr marL="285750" marR="0" lvl="0" indent="-18415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p:txBody>
      </p:sp>
      <p:pic>
        <p:nvPicPr>
          <p:cNvPr id="181" name="Google Shape;181;p24"/>
          <p:cNvPicPr preferRelativeResize="0"/>
          <p:nvPr/>
        </p:nvPicPr>
        <p:blipFill rotWithShape="1">
          <a:blip r:embed="rId3">
            <a:alphaModFix/>
          </a:blip>
          <a:srcRect/>
          <a:stretch/>
        </p:blipFill>
        <p:spPr>
          <a:xfrm>
            <a:off x="769623" y="1806241"/>
            <a:ext cx="8773749" cy="107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25"/>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25"/>
          <p:cNvSpPr txBox="1"/>
          <p:nvPr/>
        </p:nvSpPr>
        <p:spPr>
          <a:xfrm>
            <a:off x="2278911" y="2428724"/>
            <a:ext cx="7634178" cy="20005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accent2"/>
                </a:solidFill>
                <a:latin typeface="Calibri"/>
                <a:ea typeface="Calibri"/>
                <a:cs typeface="Calibri"/>
                <a:sym typeface="Calibri"/>
              </a:rPr>
              <a:t>LESSON 2: </a:t>
            </a:r>
            <a:endParaRPr/>
          </a:p>
          <a:p>
            <a:pPr marL="0" marR="0" lvl="0" indent="0" algn="ctr" rtl="0">
              <a:spcBef>
                <a:spcPts val="0"/>
              </a:spcBef>
              <a:spcAft>
                <a:spcPts val="0"/>
              </a:spcAft>
              <a:buNone/>
            </a:pPr>
            <a:r>
              <a:rPr lang="en-US" sz="4000" b="1">
                <a:solidFill>
                  <a:schemeClr val="accent2"/>
                </a:solidFill>
                <a:latin typeface="Calibri"/>
                <a:ea typeface="Calibri"/>
                <a:cs typeface="Calibri"/>
                <a:sym typeface="Calibri"/>
              </a:rPr>
              <a:t>  Data Analysis and Visualization Techniques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 name="Google Shape;194;p26"/>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26"/>
          <p:cNvSpPr txBox="1"/>
          <p:nvPr/>
        </p:nvSpPr>
        <p:spPr>
          <a:xfrm>
            <a:off x="467833" y="308197"/>
            <a:ext cx="10568764" cy="60631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Data analysis </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Data analysis is a process of inspecting, transforming, and monitoring to turn raw data into valuable insights. </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Data Insights helps in making the required decisions for the growth of business and company. </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To lead a data-driven approach for a business, it is important to analyze the data in deep</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Power BI provides various tools and charts to analyze data efficiently. We will use some of the basic techniques for data analysis in Power BI to generate valuable insights.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The Analyze feature provides you with additional analysis that is generated by Power BI for a selected data point. You might want to use this feature to determine if Power BI has found something that you haven't seen before, or if you want Power BI to give you a different insight into your data. This feature is particularly useful for analyzing why your data distribution looks the way that it does.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r>
              <a:rPr lang="en-US" sz="1600" b="1" i="1">
                <a:solidFill>
                  <a:schemeClr val="lt1"/>
                </a:solidFill>
                <a:latin typeface="Calibri"/>
                <a:ea typeface="Calibri"/>
                <a:cs typeface="Calibri"/>
                <a:sym typeface="Calibri"/>
              </a:rPr>
              <a:t>Note: This feature does not work if you have non-numeric filters applied to your visual and/or if you have measure filters applied</a:t>
            </a:r>
            <a:r>
              <a:rPr lang="en-US" sz="1600">
                <a:solidFill>
                  <a:schemeClr val="lt1"/>
                </a:solidFill>
                <a:latin typeface="Calibri"/>
                <a:ea typeface="Calibri"/>
                <a:cs typeface="Calibri"/>
                <a:sym typeface="Calibri"/>
              </a:rPr>
              <a:t>.</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To use the Analyze feature, right-click a data point on the visual and then hover over the Analyze option to display two further options: Explain the increase and Find where the distribution is different. The options that are available will depend on the data point that you selected.</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 name="Google Shape;201;p27"/>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27"/>
          <p:cNvSpPr txBox="1"/>
          <p:nvPr/>
        </p:nvSpPr>
        <p:spPr>
          <a:xfrm>
            <a:off x="467833" y="308197"/>
            <a:ext cx="10568764" cy="63094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Data analysis </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Select the find where this distribution is different. and a window displays with a new visual, as illustrated in the following</a:t>
            </a:r>
            <a:endParaRPr/>
          </a:p>
        </p:txBody>
      </p:sp>
      <p:pic>
        <p:nvPicPr>
          <p:cNvPr id="203" name="Google Shape;203;p27"/>
          <p:cNvPicPr preferRelativeResize="0"/>
          <p:nvPr/>
        </p:nvPicPr>
        <p:blipFill rotWithShape="1">
          <a:blip r:embed="rId3">
            <a:alphaModFix/>
          </a:blip>
          <a:srcRect/>
          <a:stretch/>
        </p:blipFill>
        <p:spPr>
          <a:xfrm>
            <a:off x="467833" y="791893"/>
            <a:ext cx="8021169" cy="50870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 name="Google Shape;209;p28"/>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 name="Google Shape;210;p28"/>
          <p:cNvSpPr txBox="1"/>
          <p:nvPr/>
        </p:nvSpPr>
        <p:spPr>
          <a:xfrm>
            <a:off x="467833" y="308197"/>
            <a:ext cx="10568764" cy="60631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Data analysis </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A window displays with a new visual, as illustrated in the following</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211" name="Google Shape;211;p28"/>
          <p:cNvPicPr preferRelativeResize="0"/>
          <p:nvPr/>
        </p:nvPicPr>
        <p:blipFill rotWithShape="1">
          <a:blip r:embed="rId3">
            <a:alphaModFix/>
          </a:blip>
          <a:srcRect/>
          <a:stretch/>
        </p:blipFill>
        <p:spPr>
          <a:xfrm>
            <a:off x="467833" y="1073887"/>
            <a:ext cx="8591107" cy="54651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Google Shape;217;p29"/>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 name="Google Shape;218;p29"/>
          <p:cNvSpPr txBox="1"/>
          <p:nvPr/>
        </p:nvSpPr>
        <p:spPr>
          <a:xfrm>
            <a:off x="478465" y="244402"/>
            <a:ext cx="10568764" cy="48320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Data analysis </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Visit the ‘</a:t>
            </a:r>
            <a:r>
              <a:rPr lang="en-US" sz="1600" i="1">
                <a:solidFill>
                  <a:schemeClr val="lt1"/>
                </a:solidFill>
                <a:latin typeface="Calibri"/>
                <a:ea typeface="Calibri"/>
                <a:cs typeface="Calibri"/>
                <a:sym typeface="Calibri"/>
              </a:rPr>
              <a:t>Reports</a:t>
            </a:r>
            <a:r>
              <a:rPr lang="en-US" sz="1600">
                <a:solidFill>
                  <a:schemeClr val="lt1"/>
                </a:solidFill>
                <a:latin typeface="Calibri"/>
                <a:ea typeface="Calibri"/>
                <a:cs typeface="Calibri"/>
                <a:sym typeface="Calibri"/>
              </a:rPr>
              <a:t>‘ tab to start creating visuals and charts.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Select or drag any visualization and paste it on the screen. As shown in the above image, we used a stacked column chart on the left and an Area chart on the right.</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Visit this ‘</a:t>
            </a:r>
            <a:r>
              <a:rPr lang="en-US" sz="1600" i="1">
                <a:solidFill>
                  <a:schemeClr val="lt1"/>
                </a:solidFill>
                <a:latin typeface="Calibri"/>
                <a:ea typeface="Calibri"/>
                <a:cs typeface="Calibri"/>
                <a:sym typeface="Calibri"/>
              </a:rPr>
              <a:t>Fields</a:t>
            </a:r>
            <a:r>
              <a:rPr lang="en-US" sz="1600">
                <a:solidFill>
                  <a:schemeClr val="lt1"/>
                </a:solidFill>
                <a:latin typeface="Calibri"/>
                <a:ea typeface="Calibri"/>
                <a:cs typeface="Calibri"/>
                <a:sym typeface="Calibri"/>
              </a:rPr>
              <a:t>‘ section to manage your charts or visualization.</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These are all the properties of a chart, and these properties change depending on the chart you select. You can play with all these properties to learn them better. Let’s discuss some most used ‘Fields’ in a chart.</a:t>
            </a:r>
            <a:endParaRPr/>
          </a:p>
          <a:p>
            <a:pPr marL="457200" marR="0" lvl="1" indent="0" algn="l" rtl="0">
              <a:spcBef>
                <a:spcPts val="0"/>
              </a:spcBef>
              <a:spcAft>
                <a:spcPts val="0"/>
              </a:spcAft>
              <a:buNone/>
            </a:pPr>
            <a:r>
              <a:rPr lang="en-US" sz="1600" b="1" i="0" u="none" strike="noStrike" cap="none">
                <a:solidFill>
                  <a:schemeClr val="lt1"/>
                </a:solidFill>
                <a:latin typeface="Calibri"/>
                <a:ea typeface="Calibri"/>
                <a:cs typeface="Calibri"/>
                <a:sym typeface="Calibri"/>
              </a:rPr>
              <a:t>Axis</a:t>
            </a:r>
            <a:r>
              <a:rPr lang="en-US" sz="1600" b="0" i="0" u="none" strike="noStrike" cap="none">
                <a:solidFill>
                  <a:schemeClr val="lt1"/>
                </a:solidFill>
                <a:latin typeface="Calibri"/>
                <a:ea typeface="Calibri"/>
                <a:cs typeface="Calibri"/>
                <a:sym typeface="Calibri"/>
              </a:rPr>
              <a:t> – It is the X-Axis of the area chart. The fields section is currently assigned with Country Codes in the above image, and the same is reflected in the chart on the X-Axis.</a:t>
            </a:r>
            <a:endParaRPr/>
          </a:p>
          <a:p>
            <a:pPr marL="457200" marR="0" lvl="1" indent="0" algn="l" rtl="0">
              <a:spcBef>
                <a:spcPts val="0"/>
              </a:spcBef>
              <a:spcAft>
                <a:spcPts val="0"/>
              </a:spcAft>
              <a:buNone/>
            </a:pPr>
            <a:r>
              <a:rPr lang="en-US" sz="1600" b="1" i="0" u="none" strike="noStrike" cap="none">
                <a:solidFill>
                  <a:schemeClr val="lt1"/>
                </a:solidFill>
                <a:latin typeface="Calibri"/>
                <a:ea typeface="Calibri"/>
                <a:cs typeface="Calibri"/>
                <a:sym typeface="Calibri"/>
              </a:rPr>
              <a:t>Legend</a:t>
            </a:r>
            <a:r>
              <a:rPr lang="en-US" sz="1600" b="0" i="0" u="none" strike="noStrike" cap="none">
                <a:solidFill>
                  <a:schemeClr val="lt1"/>
                </a:solidFill>
                <a:latin typeface="Calibri"/>
                <a:ea typeface="Calibri"/>
                <a:cs typeface="Calibri"/>
                <a:sym typeface="Calibri"/>
              </a:rPr>
              <a:t> – This field is used to compare data present in a single field. When some field like Country is assigned in Legend, the chart will show the country various colours to compare them easily.</a:t>
            </a:r>
            <a:endParaRPr/>
          </a:p>
          <a:p>
            <a:pPr marL="457200" marR="0" lvl="1" indent="0" algn="l" rtl="0">
              <a:spcBef>
                <a:spcPts val="0"/>
              </a:spcBef>
              <a:spcAft>
                <a:spcPts val="0"/>
              </a:spcAft>
              <a:buNone/>
            </a:pPr>
            <a:r>
              <a:rPr lang="en-US" sz="1600" b="1" i="0" u="none" strike="noStrike" cap="none">
                <a:solidFill>
                  <a:schemeClr val="lt1"/>
                </a:solidFill>
                <a:latin typeface="Calibri"/>
                <a:ea typeface="Calibri"/>
                <a:cs typeface="Calibri"/>
                <a:sym typeface="Calibri"/>
              </a:rPr>
              <a:t>Values</a:t>
            </a:r>
            <a:r>
              <a:rPr lang="en-US" sz="1600" b="0" i="0" u="none" strike="noStrike" cap="none">
                <a:solidFill>
                  <a:schemeClr val="lt1"/>
                </a:solidFill>
                <a:latin typeface="Calibri"/>
                <a:ea typeface="Calibri"/>
                <a:cs typeface="Calibri"/>
                <a:sym typeface="Calibri"/>
              </a:rPr>
              <a:t> – This is the Y-Axis of the area chart.</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Click on the drop-down button present at the end of the values field. Here you can apply some operators on the values field.</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Power BI will reflect all the changes you made in the fields section on the chart. Here, our graph will change the shape depending on the operator and the resultant values on the Y-Axis.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Play with different visualizations and the field settings to better learn the functioning of Power BI.</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30"/>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30"/>
          <p:cNvSpPr txBox="1"/>
          <p:nvPr/>
        </p:nvSpPr>
        <p:spPr>
          <a:xfrm>
            <a:off x="478465" y="244402"/>
            <a:ext cx="10568764" cy="60631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Data analysis </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A function is a named formula within an expression. Most functions have required and optional arguments, also known as parameters, as input. When the function is executed, a value is returned. DAX includes functions you can use to perform calculations using dates and times, create conditional values, work with strings, perform lookups based on relationships, and the ability to iterate over a table to perform recursive calculations. If you are familiar with Excel formulas, many of these functions will appear very similar; however, DAX formulas are different in the following important ways: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A DAX function always references a complete column or a table. If you want to use only particular values from a table or column, you can add filters to the formula.</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If you need to customize calculations on a row-by-row basis, DAX provides functions that let you use the current row value or a related value as a kind of parameter, to perform calculations that vary by context. To understand how these functions work, see Context in this article.</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DAX includes many functions that return a table, rather than a value. The table is not displayed in a reporting client, but is used to provide input to other functions. For example, you can retrieve a table and then count the distinct values in it, or calculate dynamic sums across filtered tables or columns.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DAX functions include a variety of time intelligence functions. These functions let you define or select date ranges, and perform dynamic calculations based on these dates or range. For example, you can compare sums across parallel periods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31"/>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31"/>
          <p:cNvSpPr txBox="1"/>
          <p:nvPr/>
        </p:nvSpPr>
        <p:spPr>
          <a:xfrm>
            <a:off x="478465" y="244402"/>
            <a:ext cx="10568764" cy="60631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Statistical functions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Statistical functions calculate values related to statistical distributions and probability, such as standard deviation and number of permutations.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MEDIAN		Returns the median of numbers in a column.</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MEDIANX		Returns the median number of an expression evaluated for each row in a table.</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NORM.DIST	Returns the normal distribution for the specified mean and standard deviation.</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NORM.S.DIST	Returns the standard normal distribution (has a mean of zero and a standard deviation of one).</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POISSON.DIST	Returns the Poisson distribution.</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RANK.EQ		Returns the ranking of a number in a list of numbers.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RANKX		Returns the ranking of a number in a list of numbers for each row in the table argument.</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SAMPLE		Returns a sample of N rows from the specified table.</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STDEV.P		Returns the standard deviation of the entire population.</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STDEV.S		Returns the standard deviation of a sample population.</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STDEVX.P		Returns the standard deviation of the entire population.</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STDEVX.S		Returns the standard deviation of a sample population.</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VAR.P		Returns the variance of the entire population.</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VAR.S		Returns the variance of a sample population.</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VARX.P		Returns the variance of the entire population.</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VARX.S		Returns the variance of a sample population.</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4"/>
          <p:cNvSpPr txBox="1"/>
          <p:nvPr/>
        </p:nvSpPr>
        <p:spPr>
          <a:xfrm>
            <a:off x="1917404" y="2274836"/>
            <a:ext cx="8357191" cy="16927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i="0" u="none" strike="noStrike" cap="none">
                <a:solidFill>
                  <a:schemeClr val="accent2"/>
                </a:solidFill>
                <a:latin typeface="Calibri"/>
                <a:ea typeface="Calibri"/>
                <a:cs typeface="Calibri"/>
                <a:sym typeface="Calibri"/>
              </a:rPr>
              <a:t>LESSON 1:</a:t>
            </a:r>
            <a:endParaRPr/>
          </a:p>
          <a:p>
            <a:pPr marL="0" marR="0" lvl="0" indent="0" algn="ctr" rtl="0">
              <a:spcBef>
                <a:spcPts val="0"/>
              </a:spcBef>
              <a:spcAft>
                <a:spcPts val="0"/>
              </a:spcAft>
              <a:buNone/>
            </a:pPr>
            <a:r>
              <a:rPr lang="en-US" sz="6000" b="1" i="0" u="none" strike="noStrike" cap="none">
                <a:solidFill>
                  <a:schemeClr val="accent2"/>
                </a:solidFill>
                <a:latin typeface="Calibri"/>
                <a:ea typeface="Calibri"/>
                <a:cs typeface="Calibri"/>
                <a:sym typeface="Calibri"/>
              </a:rPr>
              <a:t> </a:t>
            </a:r>
            <a:r>
              <a:rPr lang="en-US" sz="4000" b="1" i="0" u="none" strike="noStrike" cap="none">
                <a:solidFill>
                  <a:schemeClr val="accent2"/>
                </a:solidFill>
                <a:latin typeface="Calibri"/>
                <a:ea typeface="Calibri"/>
                <a:cs typeface="Calibri"/>
                <a:sym typeface="Calibri"/>
              </a:rPr>
              <a:t>  Collaboration with Power BI Service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32"/>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32"/>
          <p:cNvSpPr txBox="1"/>
          <p:nvPr/>
        </p:nvSpPr>
        <p:spPr>
          <a:xfrm>
            <a:off x="478465" y="244402"/>
            <a:ext cx="10568764" cy="58169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Geographical data and maps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Power BI offers many interactive map visualizations to help you understand your geographic data. Power BI Mapping visualizations condense the information supplied to the viewer and highlight key points based on the analysis.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Creating a Map, You can find it among all other visualization choices.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p:txBody>
      </p:sp>
      <p:pic>
        <p:nvPicPr>
          <p:cNvPr id="240" name="Google Shape;240;p32"/>
          <p:cNvPicPr preferRelativeResize="0"/>
          <p:nvPr/>
        </p:nvPicPr>
        <p:blipFill rotWithShape="1">
          <a:blip r:embed="rId3">
            <a:alphaModFix/>
          </a:blip>
          <a:srcRect/>
          <a:stretch/>
        </p:blipFill>
        <p:spPr>
          <a:xfrm>
            <a:off x="478465" y="1974584"/>
            <a:ext cx="3181794" cy="40867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33"/>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 name="Google Shape;247;p33"/>
          <p:cNvSpPr txBox="1"/>
          <p:nvPr/>
        </p:nvSpPr>
        <p:spPr>
          <a:xfrm>
            <a:off x="478465" y="244402"/>
            <a:ext cx="10568764" cy="63094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Geographical data and maps</a:t>
            </a:r>
            <a:endParaRPr sz="2000" b="1">
              <a:solidFill>
                <a:schemeClr val="accent2"/>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Filled map</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p:txBody>
      </p:sp>
      <p:pic>
        <p:nvPicPr>
          <p:cNvPr id="248" name="Google Shape;248;p33"/>
          <p:cNvPicPr preferRelativeResize="0"/>
          <p:nvPr/>
        </p:nvPicPr>
        <p:blipFill rotWithShape="1">
          <a:blip r:embed="rId3">
            <a:alphaModFix/>
          </a:blip>
          <a:srcRect/>
          <a:stretch/>
        </p:blipFill>
        <p:spPr>
          <a:xfrm>
            <a:off x="478465" y="990257"/>
            <a:ext cx="4667901" cy="48774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34"/>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34"/>
          <p:cNvSpPr txBox="1"/>
          <p:nvPr/>
        </p:nvSpPr>
        <p:spPr>
          <a:xfrm>
            <a:off x="478465" y="244402"/>
            <a:ext cx="10568764"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Geographical data and maps</a:t>
            </a:r>
            <a:endParaRPr sz="2000" b="1">
              <a:solidFill>
                <a:schemeClr val="accent2"/>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Creating a Map Using ArcGIS for Power BI</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ArcGIS is a built-in visual in Power BI. You can find it among all other visualization choices.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p:txBody>
      </p:sp>
      <p:pic>
        <p:nvPicPr>
          <p:cNvPr id="256" name="Google Shape;256;p34"/>
          <p:cNvPicPr preferRelativeResize="0"/>
          <p:nvPr/>
        </p:nvPicPr>
        <p:blipFill rotWithShape="1">
          <a:blip r:embed="rId3">
            <a:alphaModFix/>
          </a:blip>
          <a:srcRect/>
          <a:stretch/>
        </p:blipFill>
        <p:spPr>
          <a:xfrm>
            <a:off x="478465" y="1602183"/>
            <a:ext cx="4667901" cy="48870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2" name="Google Shape;262;p35"/>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3" name="Google Shape;263;p35"/>
          <p:cNvSpPr txBox="1"/>
          <p:nvPr/>
        </p:nvSpPr>
        <p:spPr>
          <a:xfrm>
            <a:off x="2629786" y="2428724"/>
            <a:ext cx="6932428" cy="200054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ED7D31"/>
              </a:buClr>
              <a:buSzPts val="4400"/>
              <a:buFont typeface="Calibri"/>
              <a:buNone/>
            </a:pPr>
            <a:r>
              <a:rPr lang="en-US" sz="4400" b="1" i="0" u="none" strike="noStrike" cap="none">
                <a:solidFill>
                  <a:srgbClr val="ED7D31"/>
                </a:solidFill>
                <a:latin typeface="Calibri"/>
                <a:ea typeface="Calibri"/>
                <a:cs typeface="Calibri"/>
                <a:sym typeface="Calibri"/>
              </a:rPr>
              <a:t>LESSON 3: </a:t>
            </a:r>
            <a:endParaRPr/>
          </a:p>
          <a:p>
            <a:pPr marL="0" marR="0" lvl="0" indent="0" algn="ctr" rtl="0">
              <a:spcBef>
                <a:spcPts val="0"/>
              </a:spcBef>
              <a:spcAft>
                <a:spcPts val="0"/>
              </a:spcAft>
              <a:buNone/>
            </a:pPr>
            <a:r>
              <a:rPr lang="en-US" sz="4000" b="1">
                <a:solidFill>
                  <a:srgbClr val="ED7D31"/>
                </a:solidFill>
                <a:latin typeface="Calibri"/>
                <a:ea typeface="Calibri"/>
                <a:cs typeface="Calibri"/>
                <a:sym typeface="Calibri"/>
              </a:rPr>
              <a:t>   Advanced Visualizations and Custom Visuals</a:t>
            </a:r>
            <a:endParaRPr sz="4000" b="1" i="0" u="none" strike="noStrike" cap="none">
              <a:solidFill>
                <a:srgbClr val="ED7D3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9" name="Google Shape;269;p36"/>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70" name="Google Shape;270;p36"/>
          <p:cNvSpPr txBox="1"/>
          <p:nvPr/>
        </p:nvSpPr>
        <p:spPr>
          <a:xfrm>
            <a:off x="1523691" y="1394746"/>
            <a:ext cx="7599043" cy="33239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a:solidFill>
                  <a:schemeClr val="lt1"/>
                </a:solidFill>
                <a:latin typeface="Calibri"/>
                <a:ea typeface="Calibri"/>
                <a:cs typeface="Calibri"/>
                <a:sym typeface="Calibri"/>
              </a:rPr>
              <a:t>Data visualization is a crucial aspect of data analysis as it allows us to communicate complex information in a clear and visually appealing way. </a:t>
            </a:r>
            <a:endParaRPr sz="2000">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endParaRPr sz="2000">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US" sz="2000">
                <a:solidFill>
                  <a:schemeClr val="lt1"/>
                </a:solidFill>
                <a:latin typeface="Calibri"/>
                <a:ea typeface="Calibri"/>
                <a:cs typeface="Calibri"/>
                <a:sym typeface="Calibri"/>
              </a:rPr>
              <a:t>Power BI provides a wide range of advanced visualization features that can help us unlock deeper insights from our data and create interactive, dynamic, and engaging reports. </a:t>
            </a:r>
            <a:endParaRPr sz="4400" i="0" u="none" strike="noStrike" cap="none">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76" name="Google Shape;276;p37"/>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77" name="Google Shape;277;p37"/>
          <p:cNvSpPr txBox="1"/>
          <p:nvPr/>
        </p:nvSpPr>
        <p:spPr>
          <a:xfrm>
            <a:off x="297713" y="312430"/>
            <a:ext cx="10781414"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Advanced Chart</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Power BI offers a wide range of advanced chart types that go beyond the basic bar and line charts. </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These advanced chart types can provide deeper insights into our data and help us uncover hidden patterns and trends. Some of the advanced chart types in Power BI include funnel charts, waterfall charts, and box and whisker plots, among others.</a:t>
            </a:r>
            <a:endParaRPr/>
          </a:p>
          <a:p>
            <a:pPr marL="0" marR="0" lvl="0" indent="0" algn="l" rtl="0">
              <a:spcBef>
                <a:spcPts val="0"/>
              </a:spcBef>
              <a:spcAft>
                <a:spcPts val="0"/>
              </a:spcAft>
              <a:buNone/>
            </a:pPr>
            <a:endParaRPr sz="1600" b="1">
              <a:solidFill>
                <a:schemeClr val="lt1"/>
              </a:solidFill>
              <a:latin typeface="Calibri"/>
              <a:ea typeface="Calibri"/>
              <a:cs typeface="Calibri"/>
              <a:sym typeface="Calibri"/>
            </a:endParaRPr>
          </a:p>
          <a:p>
            <a:pPr marL="0" marR="0" lvl="0" indent="0" algn="l" rtl="0">
              <a:spcBef>
                <a:spcPts val="0"/>
              </a:spcBef>
              <a:spcAft>
                <a:spcPts val="0"/>
              </a:spcAft>
              <a:buNone/>
            </a:pPr>
            <a:r>
              <a:rPr lang="en-US" sz="1800" i="1">
                <a:solidFill>
                  <a:schemeClr val="lt1"/>
                </a:solidFill>
                <a:latin typeface="Calibri"/>
                <a:ea typeface="Calibri"/>
                <a:cs typeface="Calibri"/>
                <a:sym typeface="Calibri"/>
              </a:rPr>
              <a:t>For example if we want to analyze sales and understand the sales performance of different products across various regions, we can use a waterfall chart to visualize the sales performance, which shows the changes in sales from one category to another in a waterfall-like format. This can help us identify which products and regions are driving the most sales and where we need to focus our efforts.</a:t>
            </a:r>
            <a:endParaRPr/>
          </a:p>
          <a:p>
            <a:pPr marL="0" marR="0" lvl="0" indent="0" algn="l" rtl="0">
              <a:spcBef>
                <a:spcPts val="0"/>
              </a:spcBef>
              <a:spcAft>
                <a:spcPts val="0"/>
              </a:spcAft>
              <a:buNone/>
            </a:pPr>
            <a:endParaRPr sz="2400" b="1" i="1">
              <a:solidFill>
                <a:schemeClr val="lt1"/>
              </a:solidFill>
              <a:latin typeface="Calibri"/>
              <a:ea typeface="Calibri"/>
              <a:cs typeface="Calibri"/>
              <a:sym typeface="Calibri"/>
            </a:endParaRPr>
          </a:p>
          <a:p>
            <a:pPr marL="0" marR="0" lvl="0" indent="0" algn="l" rtl="0">
              <a:spcBef>
                <a:spcPts val="0"/>
              </a:spcBef>
              <a:spcAft>
                <a:spcPts val="0"/>
              </a:spcAft>
              <a:buNone/>
            </a:pPr>
            <a:endParaRPr sz="2400" b="1" i="1">
              <a:solidFill>
                <a:schemeClr val="lt1"/>
              </a:solidFill>
              <a:latin typeface="Calibri"/>
              <a:ea typeface="Calibri"/>
              <a:cs typeface="Calibri"/>
              <a:sym typeface="Calibri"/>
            </a:endParaRPr>
          </a:p>
          <a:p>
            <a:pPr marL="0" marR="0" lvl="0" indent="0" algn="l" rtl="0">
              <a:spcBef>
                <a:spcPts val="0"/>
              </a:spcBef>
              <a:spcAft>
                <a:spcPts val="0"/>
              </a:spcAft>
              <a:buNone/>
            </a:pPr>
            <a:endParaRPr sz="2400" b="1" i="1">
              <a:solidFill>
                <a:schemeClr val="lt1"/>
              </a:solidFill>
              <a:latin typeface="Calibri"/>
              <a:ea typeface="Calibri"/>
              <a:cs typeface="Calibri"/>
              <a:sym typeface="Calibri"/>
            </a:endParaRPr>
          </a:p>
          <a:p>
            <a:pPr marL="0" marR="0" lvl="0" indent="0" algn="l" rtl="0">
              <a:spcBef>
                <a:spcPts val="0"/>
              </a:spcBef>
              <a:spcAft>
                <a:spcPts val="0"/>
              </a:spcAft>
              <a:buNone/>
            </a:pPr>
            <a:endParaRPr sz="2400" b="1" i="1">
              <a:solidFill>
                <a:schemeClr val="lt1"/>
              </a:solidFill>
              <a:latin typeface="Calibri"/>
              <a:ea typeface="Calibri"/>
              <a:cs typeface="Calibri"/>
              <a:sym typeface="Calibri"/>
            </a:endParaRPr>
          </a:p>
          <a:p>
            <a:pPr marL="0" marR="0" lvl="0" indent="0" algn="l" rtl="0">
              <a:spcBef>
                <a:spcPts val="0"/>
              </a:spcBef>
              <a:spcAft>
                <a:spcPts val="0"/>
              </a:spcAft>
              <a:buNone/>
            </a:pPr>
            <a:endParaRPr sz="2400" b="1" i="1">
              <a:solidFill>
                <a:schemeClr val="lt1"/>
              </a:solidFill>
              <a:latin typeface="Calibri"/>
              <a:ea typeface="Calibri"/>
              <a:cs typeface="Calibri"/>
              <a:sym typeface="Calibri"/>
            </a:endParaRPr>
          </a:p>
          <a:p>
            <a:pPr marL="0" marR="0" lvl="0" indent="0" algn="l" rtl="0">
              <a:spcBef>
                <a:spcPts val="0"/>
              </a:spcBef>
              <a:spcAft>
                <a:spcPts val="0"/>
              </a:spcAft>
              <a:buNone/>
            </a:pPr>
            <a:endParaRPr sz="2400" b="1" i="1">
              <a:solidFill>
                <a:schemeClr val="lt1"/>
              </a:solidFill>
              <a:latin typeface="Calibri"/>
              <a:ea typeface="Calibri"/>
              <a:cs typeface="Calibri"/>
              <a:sym typeface="Calibri"/>
            </a:endParaRPr>
          </a:p>
          <a:p>
            <a:pPr marL="0" marR="0" lvl="0" indent="0" algn="l" rtl="0">
              <a:spcBef>
                <a:spcPts val="0"/>
              </a:spcBef>
              <a:spcAft>
                <a:spcPts val="0"/>
              </a:spcAft>
              <a:buNone/>
            </a:pPr>
            <a:endParaRPr sz="2400" b="1" i="1">
              <a:solidFill>
                <a:schemeClr val="lt1"/>
              </a:solidFill>
              <a:latin typeface="Calibri"/>
              <a:ea typeface="Calibri"/>
              <a:cs typeface="Calibri"/>
              <a:sym typeface="Calibri"/>
            </a:endParaRPr>
          </a:p>
          <a:p>
            <a:pPr marL="0" marR="0" lvl="0" indent="0" algn="l" rtl="0">
              <a:spcBef>
                <a:spcPts val="0"/>
              </a:spcBef>
              <a:spcAft>
                <a:spcPts val="0"/>
              </a:spcAft>
              <a:buNone/>
            </a:pPr>
            <a:endParaRPr sz="2400" b="1" i="1">
              <a:solidFill>
                <a:schemeClr val="lt1"/>
              </a:solidFill>
              <a:latin typeface="Calibri"/>
              <a:ea typeface="Calibri"/>
              <a:cs typeface="Calibri"/>
              <a:sym typeface="Calibri"/>
            </a:endParaRPr>
          </a:p>
          <a:p>
            <a:pPr marL="0" marR="0" lvl="0" indent="0" algn="l" rtl="0">
              <a:spcBef>
                <a:spcPts val="0"/>
              </a:spcBef>
              <a:spcAft>
                <a:spcPts val="0"/>
              </a:spcAft>
              <a:buNone/>
            </a:pPr>
            <a:endParaRPr sz="2400" b="1" i="1">
              <a:solidFill>
                <a:schemeClr val="lt1"/>
              </a:solidFill>
              <a:latin typeface="Calibri"/>
              <a:ea typeface="Calibri"/>
              <a:cs typeface="Calibri"/>
              <a:sym typeface="Calibri"/>
            </a:endParaRPr>
          </a:p>
          <a:p>
            <a:pPr marL="0" marR="0" lvl="0" indent="0" algn="l" rtl="0">
              <a:spcBef>
                <a:spcPts val="0"/>
              </a:spcBef>
              <a:spcAft>
                <a:spcPts val="0"/>
              </a:spcAft>
              <a:buNone/>
            </a:pPr>
            <a:endParaRPr sz="2400" b="1">
              <a:solidFill>
                <a:schemeClr val="lt1"/>
              </a:solidFill>
              <a:latin typeface="Calibri"/>
              <a:ea typeface="Calibri"/>
              <a:cs typeface="Calibri"/>
              <a:sym typeface="Calibri"/>
            </a:endParaRPr>
          </a:p>
        </p:txBody>
      </p:sp>
      <p:pic>
        <p:nvPicPr>
          <p:cNvPr id="278" name="Google Shape;278;p37"/>
          <p:cNvPicPr preferRelativeResize="0"/>
          <p:nvPr/>
        </p:nvPicPr>
        <p:blipFill rotWithShape="1">
          <a:blip r:embed="rId3">
            <a:alphaModFix/>
          </a:blip>
          <a:srcRect/>
          <a:stretch/>
        </p:blipFill>
        <p:spPr>
          <a:xfrm>
            <a:off x="302288" y="3242929"/>
            <a:ext cx="7672132" cy="361506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4" name="Google Shape;284;p38"/>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5" name="Google Shape;285;p38"/>
          <p:cNvSpPr txBox="1"/>
          <p:nvPr/>
        </p:nvSpPr>
        <p:spPr>
          <a:xfrm>
            <a:off x="642731" y="430555"/>
            <a:ext cx="10021725" cy="53245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Custom Visuals</a:t>
            </a:r>
            <a:endParaRPr/>
          </a:p>
          <a:p>
            <a:pPr marL="0" marR="0" lvl="0" indent="0" algn="l" rtl="0">
              <a:spcBef>
                <a:spcPts val="0"/>
              </a:spcBef>
              <a:spcAft>
                <a:spcPts val="0"/>
              </a:spcAft>
              <a:buNone/>
            </a:pPr>
            <a:r>
              <a:rPr lang="en-US" sz="2000" b="1">
                <a:solidFill>
                  <a:schemeClr val="lt1"/>
                </a:solidFill>
                <a:latin typeface="Calibri"/>
                <a:ea typeface="Calibri"/>
                <a:cs typeface="Calibri"/>
                <a:sym typeface="Calibri"/>
              </a:rPr>
              <a:t> </a:t>
            </a:r>
            <a:r>
              <a:rPr lang="en-US" sz="2000">
                <a:solidFill>
                  <a:schemeClr val="lt1"/>
                </a:solidFill>
                <a:latin typeface="Calibri"/>
                <a:ea typeface="Calibri"/>
                <a:cs typeface="Calibri"/>
                <a:sym typeface="Calibri"/>
              </a:rPr>
              <a:t>Power BI offers a rich library of built-in visualizations, but sometimes we may need to create custom visualizations to address specific data analysis requirements. </a:t>
            </a:r>
            <a:endParaRPr sz="2000">
              <a:solidFill>
                <a:schemeClr val="lt1"/>
              </a:solidFill>
              <a:latin typeface="Calibri"/>
              <a:ea typeface="Calibri"/>
              <a:cs typeface="Calibri"/>
              <a:sym typeface="Calibri"/>
            </a:endParaRPr>
          </a:p>
          <a:p>
            <a:pPr marL="0" marR="0" lvl="0" indent="0" algn="l" rtl="0">
              <a:spcBef>
                <a:spcPts val="0"/>
              </a:spcBef>
              <a:spcAft>
                <a:spcPts val="0"/>
              </a:spcAft>
              <a:buNone/>
            </a:pPr>
            <a:r>
              <a:rPr lang="en-US" sz="2000">
                <a:solidFill>
                  <a:schemeClr val="lt1"/>
                </a:solidFill>
                <a:latin typeface="Calibri"/>
                <a:ea typeface="Calibri"/>
                <a:cs typeface="Calibri"/>
                <a:sym typeface="Calibri"/>
              </a:rPr>
              <a:t>Power BI allows us to add custom visualizations developed by the community or create our own using the Power BI SDK. This gives us the flexibility to create unique and specialized visualizations that cater to our specific data visualization needs. </a:t>
            </a:r>
            <a:endParaRPr sz="2000">
              <a:solidFill>
                <a:schemeClr val="lt1"/>
              </a:solidFill>
              <a:latin typeface="Calibri"/>
              <a:ea typeface="Calibri"/>
              <a:cs typeface="Calibri"/>
              <a:sym typeface="Calibri"/>
            </a:endParaRPr>
          </a:p>
          <a:p>
            <a:pPr marL="0" marR="0" lvl="0" indent="0" algn="l" rtl="0">
              <a:spcBef>
                <a:spcPts val="0"/>
              </a:spcBef>
              <a:spcAft>
                <a:spcPts val="0"/>
              </a:spcAft>
              <a:buNone/>
            </a:pPr>
            <a:endParaRPr sz="2000">
              <a:solidFill>
                <a:schemeClr val="lt1"/>
              </a:solidFill>
              <a:latin typeface="Calibri"/>
              <a:ea typeface="Calibri"/>
              <a:cs typeface="Calibri"/>
              <a:sym typeface="Calibri"/>
            </a:endParaRPr>
          </a:p>
          <a:p>
            <a:pPr marL="0" marR="0" lvl="0" indent="0" algn="l" rtl="0">
              <a:spcBef>
                <a:spcPts val="0"/>
              </a:spcBef>
              <a:spcAft>
                <a:spcPts val="0"/>
              </a:spcAft>
              <a:buNone/>
            </a:pPr>
            <a:r>
              <a:rPr lang="en-US" sz="2000" b="1" i="1">
                <a:solidFill>
                  <a:schemeClr val="lt1"/>
                </a:solidFill>
                <a:latin typeface="Calibri"/>
                <a:ea typeface="Calibri"/>
                <a:cs typeface="Calibri"/>
                <a:sym typeface="Calibri"/>
              </a:rPr>
              <a:t>Example</a:t>
            </a:r>
            <a:endParaRPr/>
          </a:p>
          <a:p>
            <a:pPr marL="0" marR="0" lvl="0" indent="0" algn="l" rtl="0">
              <a:spcBef>
                <a:spcPts val="0"/>
              </a:spcBef>
              <a:spcAft>
                <a:spcPts val="0"/>
              </a:spcAft>
              <a:buNone/>
            </a:pPr>
            <a:endParaRPr sz="2000" b="1" i="1">
              <a:solidFill>
                <a:schemeClr val="lt1"/>
              </a:solidFill>
              <a:latin typeface="Calibri"/>
              <a:ea typeface="Calibri"/>
              <a:cs typeface="Calibri"/>
              <a:sym typeface="Calibri"/>
            </a:endParaRPr>
          </a:p>
          <a:p>
            <a:pPr marL="0" marR="0" lvl="0" indent="0" algn="l" rtl="0">
              <a:spcBef>
                <a:spcPts val="0"/>
              </a:spcBef>
              <a:spcAft>
                <a:spcPts val="0"/>
              </a:spcAft>
              <a:buNone/>
            </a:pPr>
            <a:r>
              <a:rPr lang="en-US" sz="2000" i="1">
                <a:solidFill>
                  <a:schemeClr val="lt1"/>
                </a:solidFill>
                <a:latin typeface="Calibri"/>
                <a:ea typeface="Calibri"/>
                <a:cs typeface="Calibri"/>
                <a:sym typeface="Calibri"/>
              </a:rPr>
              <a:t>Let's say we want to visualize data using a radial tree map to represent hierarchical data. </a:t>
            </a:r>
            <a:endParaRPr sz="2000" i="1">
              <a:solidFill>
                <a:schemeClr val="lt1"/>
              </a:solidFill>
              <a:latin typeface="Calibri"/>
              <a:ea typeface="Calibri"/>
              <a:cs typeface="Calibri"/>
              <a:sym typeface="Calibri"/>
            </a:endParaRPr>
          </a:p>
          <a:p>
            <a:pPr marL="0" marR="0" lvl="0" indent="0" algn="l" rtl="0">
              <a:spcBef>
                <a:spcPts val="0"/>
              </a:spcBef>
              <a:spcAft>
                <a:spcPts val="0"/>
              </a:spcAft>
              <a:buNone/>
            </a:pPr>
            <a:r>
              <a:rPr lang="en-US" sz="2000" i="1">
                <a:solidFill>
                  <a:schemeClr val="lt1"/>
                </a:solidFill>
                <a:latin typeface="Calibri"/>
                <a:ea typeface="Calibri"/>
                <a:cs typeface="Calibri"/>
                <a:sym typeface="Calibri"/>
              </a:rPr>
              <a:t>We can search for a custom visualization in the Power BI community and find a radial tree map visual that can be easily imported into our Power BI report. </a:t>
            </a:r>
            <a:endParaRPr sz="2000" i="1">
              <a:solidFill>
                <a:schemeClr val="lt1"/>
              </a:solidFill>
              <a:latin typeface="Calibri"/>
              <a:ea typeface="Calibri"/>
              <a:cs typeface="Calibri"/>
              <a:sym typeface="Calibri"/>
            </a:endParaRPr>
          </a:p>
          <a:p>
            <a:pPr marL="0" marR="0" lvl="0" indent="0" algn="l" rtl="0">
              <a:spcBef>
                <a:spcPts val="0"/>
              </a:spcBef>
              <a:spcAft>
                <a:spcPts val="0"/>
              </a:spcAft>
              <a:buNone/>
            </a:pPr>
            <a:r>
              <a:rPr lang="en-US" sz="2000" i="1">
                <a:solidFill>
                  <a:schemeClr val="lt1"/>
                </a:solidFill>
                <a:latin typeface="Calibri"/>
                <a:ea typeface="Calibri"/>
                <a:cs typeface="Calibri"/>
                <a:sym typeface="Calibri"/>
              </a:rPr>
              <a:t>This allows us to create a visually stunning and informative radial tree map visualization that is not available in the default Power BI visualization library</a:t>
            </a:r>
            <a:r>
              <a:rPr lang="en-US" sz="1800" i="1">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6000" i="0" u="none" strike="noStrike" cap="non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9"/>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1" name="Google Shape;291;p39"/>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2" name="Google Shape;292;p39"/>
          <p:cNvSpPr txBox="1"/>
          <p:nvPr/>
        </p:nvSpPr>
        <p:spPr>
          <a:xfrm>
            <a:off x="642731" y="430555"/>
            <a:ext cx="10053622"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Custom Visuals</a:t>
            </a:r>
            <a:endParaRPr/>
          </a:p>
          <a:p>
            <a:pPr marL="0" marR="0" lvl="0" indent="0" algn="l" rtl="0">
              <a:spcBef>
                <a:spcPts val="0"/>
              </a:spcBef>
              <a:spcAft>
                <a:spcPts val="0"/>
              </a:spcAft>
              <a:buNone/>
            </a:pPr>
            <a:endParaRPr sz="2000" b="1">
              <a:solidFill>
                <a:schemeClr val="lt1"/>
              </a:solidFill>
              <a:latin typeface="Calibri"/>
              <a:ea typeface="Calibri"/>
              <a:cs typeface="Calibri"/>
              <a:sym typeface="Calibri"/>
            </a:endParaRPr>
          </a:p>
          <a:p>
            <a:pPr marL="0" marR="0" lvl="0" indent="0" algn="l" rtl="0">
              <a:spcBef>
                <a:spcPts val="0"/>
              </a:spcBef>
              <a:spcAft>
                <a:spcPts val="0"/>
              </a:spcAft>
              <a:buNone/>
            </a:pPr>
            <a:endParaRPr sz="2000" b="1" i="1">
              <a:solidFill>
                <a:schemeClr val="lt1"/>
              </a:solidFill>
              <a:latin typeface="Calibri"/>
              <a:ea typeface="Calibri"/>
              <a:cs typeface="Calibri"/>
              <a:sym typeface="Calibri"/>
            </a:endParaRPr>
          </a:p>
          <a:p>
            <a:pPr marL="0" marR="0" lvl="0" indent="0" algn="l" rtl="0">
              <a:spcBef>
                <a:spcPts val="0"/>
              </a:spcBef>
              <a:spcAft>
                <a:spcPts val="0"/>
              </a:spcAft>
              <a:buNone/>
            </a:pPr>
            <a:endParaRPr sz="2000" b="1" i="1">
              <a:solidFill>
                <a:schemeClr val="lt1"/>
              </a:solidFill>
              <a:latin typeface="Calibri"/>
              <a:ea typeface="Calibri"/>
              <a:cs typeface="Calibri"/>
              <a:sym typeface="Calibri"/>
            </a:endParaRPr>
          </a:p>
          <a:p>
            <a:pPr marL="0" marR="0" lvl="0" indent="0" algn="l" rtl="0">
              <a:spcBef>
                <a:spcPts val="0"/>
              </a:spcBef>
              <a:spcAft>
                <a:spcPts val="0"/>
              </a:spcAft>
              <a:buNone/>
            </a:pPr>
            <a:endParaRPr sz="2000" b="1" i="1">
              <a:solidFill>
                <a:schemeClr val="lt1"/>
              </a:solidFill>
              <a:latin typeface="Calibri"/>
              <a:ea typeface="Calibri"/>
              <a:cs typeface="Calibri"/>
              <a:sym typeface="Calibri"/>
            </a:endParaRPr>
          </a:p>
          <a:p>
            <a:pPr marL="0" marR="0" lvl="0" indent="0" algn="l" rtl="0">
              <a:spcBef>
                <a:spcPts val="0"/>
              </a:spcBef>
              <a:spcAft>
                <a:spcPts val="0"/>
              </a:spcAft>
              <a:buNone/>
            </a:pPr>
            <a:endParaRPr sz="6000">
              <a:solidFill>
                <a:schemeClr val="lt1"/>
              </a:solidFill>
              <a:latin typeface="Calibri"/>
              <a:ea typeface="Calibri"/>
              <a:cs typeface="Calibri"/>
              <a:sym typeface="Calibri"/>
            </a:endParaRPr>
          </a:p>
          <a:p>
            <a:pPr marL="0" marR="0" lvl="0" indent="0" algn="l" rtl="0">
              <a:spcBef>
                <a:spcPts val="0"/>
              </a:spcBef>
              <a:spcAft>
                <a:spcPts val="0"/>
              </a:spcAft>
              <a:buNone/>
            </a:pPr>
            <a:endParaRPr sz="6000" b="1" i="1">
              <a:solidFill>
                <a:schemeClr val="lt1"/>
              </a:solidFill>
              <a:latin typeface="Calibri"/>
              <a:ea typeface="Calibri"/>
              <a:cs typeface="Calibri"/>
              <a:sym typeface="Calibri"/>
            </a:endParaRPr>
          </a:p>
          <a:p>
            <a:pPr marL="0" marR="0" lvl="0" indent="0" algn="l" rtl="0">
              <a:spcBef>
                <a:spcPts val="0"/>
              </a:spcBef>
              <a:spcAft>
                <a:spcPts val="0"/>
              </a:spcAft>
              <a:buNone/>
            </a:pPr>
            <a:endParaRPr sz="6000" b="1" i="1">
              <a:solidFill>
                <a:schemeClr val="lt1"/>
              </a:solidFill>
              <a:latin typeface="Calibri"/>
              <a:ea typeface="Calibri"/>
              <a:cs typeface="Calibri"/>
              <a:sym typeface="Calibri"/>
            </a:endParaRPr>
          </a:p>
          <a:p>
            <a:pPr marL="0" marR="0" lvl="0" indent="0" algn="l" rtl="0">
              <a:spcBef>
                <a:spcPts val="0"/>
              </a:spcBef>
              <a:spcAft>
                <a:spcPts val="0"/>
              </a:spcAft>
              <a:buNone/>
            </a:pPr>
            <a:endParaRPr sz="6000" b="1" i="1">
              <a:solidFill>
                <a:schemeClr val="lt1"/>
              </a:solidFill>
              <a:latin typeface="Calibri"/>
              <a:ea typeface="Calibri"/>
              <a:cs typeface="Calibri"/>
              <a:sym typeface="Calibri"/>
            </a:endParaRPr>
          </a:p>
          <a:p>
            <a:pPr marL="0" marR="0" lvl="0" indent="0" algn="l" rtl="0">
              <a:spcBef>
                <a:spcPts val="0"/>
              </a:spcBef>
              <a:spcAft>
                <a:spcPts val="0"/>
              </a:spcAft>
              <a:buNone/>
            </a:pPr>
            <a:endParaRPr sz="2000" b="1" i="1">
              <a:solidFill>
                <a:schemeClr val="lt1"/>
              </a:solidFill>
              <a:latin typeface="Calibri"/>
              <a:ea typeface="Calibri"/>
              <a:cs typeface="Calibri"/>
              <a:sym typeface="Calibri"/>
            </a:endParaRPr>
          </a:p>
        </p:txBody>
      </p:sp>
      <p:pic>
        <p:nvPicPr>
          <p:cNvPr id="293" name="Google Shape;293;p39"/>
          <p:cNvPicPr preferRelativeResize="0"/>
          <p:nvPr/>
        </p:nvPicPr>
        <p:blipFill rotWithShape="1">
          <a:blip r:embed="rId3">
            <a:alphaModFix/>
          </a:blip>
          <a:srcRect/>
          <a:stretch/>
        </p:blipFill>
        <p:spPr>
          <a:xfrm>
            <a:off x="642731" y="1102003"/>
            <a:ext cx="7937743" cy="496086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0"/>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9" name="Google Shape;299;p40"/>
          <p:cNvSpPr/>
          <p:nvPr/>
        </p:nvSpPr>
        <p:spPr>
          <a:xfrm rot="10800000" flipH="1">
            <a:off x="0" y="-155757"/>
            <a:ext cx="12192000" cy="7013756"/>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0" name="Google Shape;300;p40"/>
          <p:cNvSpPr txBox="1"/>
          <p:nvPr/>
        </p:nvSpPr>
        <p:spPr>
          <a:xfrm>
            <a:off x="632099" y="16157"/>
            <a:ext cx="10588486" cy="68018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Color theme and design aesthetic</a:t>
            </a:r>
            <a:endParaRPr/>
          </a:p>
          <a:p>
            <a:pPr marL="0" marR="0" lvl="0" indent="0" algn="l" rtl="0">
              <a:spcBef>
                <a:spcPts val="0"/>
              </a:spcBef>
              <a:spcAft>
                <a:spcPts val="0"/>
              </a:spcAft>
              <a:buNone/>
            </a:pPr>
            <a:r>
              <a:rPr lang="en-US" sz="2000" b="1">
                <a:solidFill>
                  <a:schemeClr val="accent2"/>
                </a:solidFill>
                <a:latin typeface="Calibri"/>
                <a:ea typeface="Calibri"/>
                <a:cs typeface="Calibri"/>
                <a:sym typeface="Calibri"/>
              </a:rPr>
              <a:t>Data-driven Alerts and Conditional Formatting</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Power BI allows us to set up data-driven alerts and conditional formatting to draw attention to specific data points or trends that require action. </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We can define rules based on our data and set up alerts or apply conditional formatting to our visualizations to highlight data that meets certain criteria. This can help us quickly identify outliers, anomalies, or trends in our data and take appropriate action. </a:t>
            </a:r>
            <a:endParaRPr/>
          </a:p>
          <a:p>
            <a:pPr marL="0" marR="0" lvl="0" indent="0" algn="l" rtl="0">
              <a:spcBef>
                <a:spcPts val="0"/>
              </a:spcBef>
              <a:spcAft>
                <a:spcPts val="0"/>
              </a:spcAft>
              <a:buNone/>
            </a:pPr>
            <a:endParaRPr sz="1800" i="1">
              <a:solidFill>
                <a:schemeClr val="lt1"/>
              </a:solidFill>
              <a:latin typeface="Calibri"/>
              <a:ea typeface="Calibri"/>
              <a:cs typeface="Calibri"/>
              <a:sym typeface="Calibri"/>
            </a:endParaRPr>
          </a:p>
          <a:p>
            <a:pPr marL="0" marR="0" lvl="0" indent="0" algn="l" rtl="0">
              <a:spcBef>
                <a:spcPts val="0"/>
              </a:spcBef>
              <a:spcAft>
                <a:spcPts val="0"/>
              </a:spcAft>
              <a:buNone/>
            </a:pPr>
            <a:r>
              <a:rPr lang="en-US" sz="1800" i="1">
                <a:solidFill>
                  <a:schemeClr val="lt1"/>
                </a:solidFill>
                <a:latin typeface="Calibri"/>
                <a:ea typeface="Calibri"/>
                <a:cs typeface="Calibri"/>
                <a:sym typeface="Calibri"/>
              </a:rPr>
              <a:t>Let's say we have a KPI dashboard that tracks sales performance against targets. We can set up data-driven alerts that trigger when sales fall below a certain threshold or when a particular product's sales exceed a predefined limit. This can help us quickly identify underperforming regions or overperforming products and take corrective actions in real time, ensuring that we stay on top of our sales targets.</a:t>
            </a:r>
            <a:endParaRPr/>
          </a:p>
          <a:p>
            <a:pPr marL="0" marR="0" lvl="0" indent="0" algn="l" rtl="0">
              <a:spcBef>
                <a:spcPts val="0"/>
              </a:spcBef>
              <a:spcAft>
                <a:spcPts val="0"/>
              </a:spcAft>
              <a:buNone/>
            </a:pPr>
            <a:endParaRPr sz="1800" i="1" u="none" strike="noStrike" cap="none">
              <a:solidFill>
                <a:schemeClr val="lt1"/>
              </a:solidFill>
              <a:latin typeface="Calibri"/>
              <a:ea typeface="Calibri"/>
              <a:cs typeface="Calibri"/>
              <a:sym typeface="Calibri"/>
            </a:endParaRPr>
          </a:p>
          <a:p>
            <a:pPr marL="0" marR="0" lvl="0" indent="0" algn="l" rtl="0">
              <a:spcBef>
                <a:spcPts val="0"/>
              </a:spcBef>
              <a:spcAft>
                <a:spcPts val="0"/>
              </a:spcAft>
              <a:buNone/>
            </a:pPr>
            <a:endParaRPr sz="1800" i="1">
              <a:solidFill>
                <a:schemeClr val="lt1"/>
              </a:solidFill>
              <a:latin typeface="Calibri"/>
              <a:ea typeface="Calibri"/>
              <a:cs typeface="Calibri"/>
              <a:sym typeface="Calibri"/>
            </a:endParaRPr>
          </a:p>
          <a:p>
            <a:pPr marL="0" marR="0" lvl="0" indent="0" algn="l" rtl="0">
              <a:spcBef>
                <a:spcPts val="0"/>
              </a:spcBef>
              <a:spcAft>
                <a:spcPts val="0"/>
              </a:spcAft>
              <a:buNone/>
            </a:pPr>
            <a:endParaRPr sz="1800" i="1" u="none" strike="noStrike" cap="none">
              <a:solidFill>
                <a:schemeClr val="lt1"/>
              </a:solidFill>
              <a:latin typeface="Calibri"/>
              <a:ea typeface="Calibri"/>
              <a:cs typeface="Calibri"/>
              <a:sym typeface="Calibri"/>
            </a:endParaRPr>
          </a:p>
          <a:p>
            <a:pPr marL="0" marR="0" lvl="0" indent="0" algn="l" rtl="0">
              <a:spcBef>
                <a:spcPts val="0"/>
              </a:spcBef>
              <a:spcAft>
                <a:spcPts val="0"/>
              </a:spcAft>
              <a:buNone/>
            </a:pPr>
            <a:endParaRPr sz="1800" i="1">
              <a:solidFill>
                <a:schemeClr val="lt1"/>
              </a:solidFill>
              <a:latin typeface="Calibri"/>
              <a:ea typeface="Calibri"/>
              <a:cs typeface="Calibri"/>
              <a:sym typeface="Calibri"/>
            </a:endParaRPr>
          </a:p>
          <a:p>
            <a:pPr marL="0" marR="0" lvl="0" indent="0" algn="l" rtl="0">
              <a:spcBef>
                <a:spcPts val="0"/>
              </a:spcBef>
              <a:spcAft>
                <a:spcPts val="0"/>
              </a:spcAft>
              <a:buNone/>
            </a:pPr>
            <a:endParaRPr sz="1800" i="1" u="none" strike="noStrike" cap="none">
              <a:solidFill>
                <a:schemeClr val="lt1"/>
              </a:solidFill>
              <a:latin typeface="Calibri"/>
              <a:ea typeface="Calibri"/>
              <a:cs typeface="Calibri"/>
              <a:sym typeface="Calibri"/>
            </a:endParaRPr>
          </a:p>
          <a:p>
            <a:pPr marL="0" marR="0" lvl="0" indent="0" algn="l" rtl="0">
              <a:spcBef>
                <a:spcPts val="0"/>
              </a:spcBef>
              <a:spcAft>
                <a:spcPts val="0"/>
              </a:spcAft>
              <a:buNone/>
            </a:pPr>
            <a:endParaRPr sz="1800" i="1">
              <a:solidFill>
                <a:schemeClr val="lt1"/>
              </a:solidFill>
              <a:latin typeface="Calibri"/>
              <a:ea typeface="Calibri"/>
              <a:cs typeface="Calibri"/>
              <a:sym typeface="Calibri"/>
            </a:endParaRPr>
          </a:p>
          <a:p>
            <a:pPr marL="0" marR="0" lvl="0" indent="0" algn="l" rtl="0">
              <a:spcBef>
                <a:spcPts val="0"/>
              </a:spcBef>
              <a:spcAft>
                <a:spcPts val="0"/>
              </a:spcAft>
              <a:buNone/>
            </a:pPr>
            <a:endParaRPr sz="1800" i="1" u="none" strike="noStrike" cap="none">
              <a:solidFill>
                <a:schemeClr val="lt1"/>
              </a:solidFill>
              <a:latin typeface="Calibri"/>
              <a:ea typeface="Calibri"/>
              <a:cs typeface="Calibri"/>
              <a:sym typeface="Calibri"/>
            </a:endParaRPr>
          </a:p>
          <a:p>
            <a:pPr marL="0" marR="0" lvl="0" indent="0" algn="l" rtl="0">
              <a:spcBef>
                <a:spcPts val="0"/>
              </a:spcBef>
              <a:spcAft>
                <a:spcPts val="0"/>
              </a:spcAft>
              <a:buNone/>
            </a:pPr>
            <a:endParaRPr sz="1800" i="1">
              <a:solidFill>
                <a:schemeClr val="lt1"/>
              </a:solidFill>
              <a:latin typeface="Calibri"/>
              <a:ea typeface="Calibri"/>
              <a:cs typeface="Calibri"/>
              <a:sym typeface="Calibri"/>
            </a:endParaRPr>
          </a:p>
          <a:p>
            <a:pPr marL="0" marR="0" lvl="0" indent="0" algn="l" rtl="0">
              <a:spcBef>
                <a:spcPts val="0"/>
              </a:spcBef>
              <a:spcAft>
                <a:spcPts val="0"/>
              </a:spcAft>
              <a:buNone/>
            </a:pPr>
            <a:endParaRPr sz="1800" i="1" u="none" strike="noStrike" cap="none">
              <a:solidFill>
                <a:schemeClr val="lt1"/>
              </a:solidFill>
              <a:latin typeface="Calibri"/>
              <a:ea typeface="Calibri"/>
              <a:cs typeface="Calibri"/>
              <a:sym typeface="Calibri"/>
            </a:endParaRPr>
          </a:p>
          <a:p>
            <a:pPr marL="0" marR="0" lvl="0" indent="0" algn="l" rtl="0">
              <a:spcBef>
                <a:spcPts val="0"/>
              </a:spcBef>
              <a:spcAft>
                <a:spcPts val="0"/>
              </a:spcAft>
              <a:buNone/>
            </a:pPr>
            <a:endParaRPr sz="1800" i="1">
              <a:solidFill>
                <a:schemeClr val="lt1"/>
              </a:solidFill>
              <a:latin typeface="Calibri"/>
              <a:ea typeface="Calibri"/>
              <a:cs typeface="Calibri"/>
              <a:sym typeface="Calibri"/>
            </a:endParaRPr>
          </a:p>
          <a:p>
            <a:pPr marL="0" marR="0" lvl="0" indent="0" algn="l" rtl="0">
              <a:spcBef>
                <a:spcPts val="0"/>
              </a:spcBef>
              <a:spcAft>
                <a:spcPts val="0"/>
              </a:spcAft>
              <a:buNone/>
            </a:pPr>
            <a:endParaRPr sz="1800" i="1">
              <a:solidFill>
                <a:schemeClr val="lt1"/>
              </a:solidFill>
              <a:latin typeface="Calibri"/>
              <a:ea typeface="Calibri"/>
              <a:cs typeface="Calibri"/>
              <a:sym typeface="Calibri"/>
            </a:endParaRPr>
          </a:p>
          <a:p>
            <a:pPr marL="0" marR="0" lvl="0" indent="0" algn="l" rtl="0">
              <a:spcBef>
                <a:spcPts val="0"/>
              </a:spcBef>
              <a:spcAft>
                <a:spcPts val="0"/>
              </a:spcAft>
              <a:buNone/>
            </a:pPr>
            <a:endParaRPr sz="1800" i="1" u="none" strike="noStrike" cap="none">
              <a:solidFill>
                <a:schemeClr val="lt1"/>
              </a:solidFill>
              <a:latin typeface="Calibri"/>
              <a:ea typeface="Calibri"/>
              <a:cs typeface="Calibri"/>
              <a:sym typeface="Calibri"/>
            </a:endParaRPr>
          </a:p>
        </p:txBody>
      </p:sp>
      <p:pic>
        <p:nvPicPr>
          <p:cNvPr id="301" name="Google Shape;301;p40" descr="No alt text provided for this image"/>
          <p:cNvPicPr preferRelativeResize="0"/>
          <p:nvPr/>
        </p:nvPicPr>
        <p:blipFill rotWithShape="1">
          <a:blip r:embed="rId3">
            <a:alphaModFix/>
          </a:blip>
          <a:srcRect/>
          <a:stretch/>
        </p:blipFill>
        <p:spPr>
          <a:xfrm>
            <a:off x="632099" y="3583171"/>
            <a:ext cx="6151473" cy="319162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1"/>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7" name="Google Shape;307;p41"/>
          <p:cNvSpPr/>
          <p:nvPr/>
        </p:nvSpPr>
        <p:spPr>
          <a:xfrm rot="10800000" flipH="1">
            <a:off x="0" y="-155757"/>
            <a:ext cx="12192000" cy="7013756"/>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8" name="Google Shape;308;p41"/>
          <p:cNvSpPr txBox="1"/>
          <p:nvPr/>
        </p:nvSpPr>
        <p:spPr>
          <a:xfrm>
            <a:off x="450574" y="-60881"/>
            <a:ext cx="11290852" cy="68018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accent2"/>
                </a:solidFill>
                <a:latin typeface="Calibri"/>
                <a:ea typeface="Calibri"/>
                <a:cs typeface="Calibri"/>
                <a:sym typeface="Calibri"/>
              </a:rPr>
              <a:t>Advanced-Data Visualization Techniques</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Power BI offers several advanced data visualization techniques that can enhance the visual appeal and effectiveness of our reports. </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Some of these techniques include the use of custom visuals, layering multiple visuals, using bookmarks and drill-through, and creating dynamic tooltips. </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i="1">
                <a:solidFill>
                  <a:schemeClr val="lt1"/>
                </a:solidFill>
                <a:latin typeface="Calibri"/>
                <a:ea typeface="Calibri"/>
                <a:cs typeface="Calibri"/>
                <a:sym typeface="Calibri"/>
              </a:rPr>
              <a:t>  Let's say we want to create a custom visual that displays sales data in a heatmap format, where the colour intensity represents the sales performance. We can use a custom visual from the Power BI community or create our own using the Power BI SDK. We can then layer this custom visual on top of a map visualization to create a powerful and visually appealing heatmap representation of our sales data. We can also use bookmarks and drill-through to create interactive navigation within our report, allowing users to explore different aspects of the data in more detail. Additionally, we can create dynamic tooltips that show additional information when users hover over data points, providing contextual insights without cluttering the report</a:t>
            </a:r>
            <a:endParaRPr/>
          </a:p>
          <a:p>
            <a:pPr marL="0" marR="0" lvl="0" indent="0" algn="l" rtl="0">
              <a:spcBef>
                <a:spcPts val="0"/>
              </a:spcBef>
              <a:spcAft>
                <a:spcPts val="0"/>
              </a:spcAft>
              <a:buNone/>
            </a:pPr>
            <a:endParaRPr sz="1800" i="1" u="none" strike="noStrike" cap="none">
              <a:solidFill>
                <a:schemeClr val="lt1"/>
              </a:solidFill>
              <a:latin typeface="Calibri"/>
              <a:ea typeface="Calibri"/>
              <a:cs typeface="Calibri"/>
              <a:sym typeface="Calibri"/>
            </a:endParaRPr>
          </a:p>
          <a:p>
            <a:pPr marL="0" marR="0" lvl="0" indent="0" algn="l" rtl="0">
              <a:spcBef>
                <a:spcPts val="0"/>
              </a:spcBef>
              <a:spcAft>
                <a:spcPts val="0"/>
              </a:spcAft>
              <a:buNone/>
            </a:pPr>
            <a:endParaRPr sz="1800" i="1">
              <a:solidFill>
                <a:schemeClr val="lt1"/>
              </a:solidFill>
              <a:latin typeface="Calibri"/>
              <a:ea typeface="Calibri"/>
              <a:cs typeface="Calibri"/>
              <a:sym typeface="Calibri"/>
            </a:endParaRPr>
          </a:p>
          <a:p>
            <a:pPr marL="0" marR="0" lvl="0" indent="0" algn="l" rtl="0">
              <a:spcBef>
                <a:spcPts val="0"/>
              </a:spcBef>
              <a:spcAft>
                <a:spcPts val="0"/>
              </a:spcAft>
              <a:buNone/>
            </a:pPr>
            <a:endParaRPr sz="1800" i="1" u="none" strike="noStrike" cap="none">
              <a:solidFill>
                <a:schemeClr val="lt1"/>
              </a:solidFill>
              <a:latin typeface="Calibri"/>
              <a:ea typeface="Calibri"/>
              <a:cs typeface="Calibri"/>
              <a:sym typeface="Calibri"/>
            </a:endParaRPr>
          </a:p>
          <a:p>
            <a:pPr marL="0" marR="0" lvl="0" indent="0" algn="l" rtl="0">
              <a:spcBef>
                <a:spcPts val="0"/>
              </a:spcBef>
              <a:spcAft>
                <a:spcPts val="0"/>
              </a:spcAft>
              <a:buNone/>
            </a:pPr>
            <a:endParaRPr sz="1800" i="1">
              <a:solidFill>
                <a:schemeClr val="lt1"/>
              </a:solidFill>
              <a:latin typeface="Calibri"/>
              <a:ea typeface="Calibri"/>
              <a:cs typeface="Calibri"/>
              <a:sym typeface="Calibri"/>
            </a:endParaRPr>
          </a:p>
          <a:p>
            <a:pPr marL="0" marR="0" lvl="0" indent="0" algn="l" rtl="0">
              <a:spcBef>
                <a:spcPts val="0"/>
              </a:spcBef>
              <a:spcAft>
                <a:spcPts val="0"/>
              </a:spcAft>
              <a:buNone/>
            </a:pPr>
            <a:endParaRPr sz="1800" i="1" u="none" strike="noStrike" cap="none">
              <a:solidFill>
                <a:schemeClr val="lt1"/>
              </a:solidFill>
              <a:latin typeface="Calibri"/>
              <a:ea typeface="Calibri"/>
              <a:cs typeface="Calibri"/>
              <a:sym typeface="Calibri"/>
            </a:endParaRPr>
          </a:p>
          <a:p>
            <a:pPr marL="0" marR="0" lvl="0" indent="0" algn="l" rtl="0">
              <a:spcBef>
                <a:spcPts val="0"/>
              </a:spcBef>
              <a:spcAft>
                <a:spcPts val="0"/>
              </a:spcAft>
              <a:buNone/>
            </a:pPr>
            <a:endParaRPr sz="1800" i="1">
              <a:solidFill>
                <a:schemeClr val="lt1"/>
              </a:solidFill>
              <a:latin typeface="Calibri"/>
              <a:ea typeface="Calibri"/>
              <a:cs typeface="Calibri"/>
              <a:sym typeface="Calibri"/>
            </a:endParaRPr>
          </a:p>
          <a:p>
            <a:pPr marL="0" marR="0" lvl="0" indent="0" algn="l" rtl="0">
              <a:spcBef>
                <a:spcPts val="0"/>
              </a:spcBef>
              <a:spcAft>
                <a:spcPts val="0"/>
              </a:spcAft>
              <a:buNone/>
            </a:pPr>
            <a:endParaRPr sz="1800" i="1" u="none" strike="noStrike" cap="none">
              <a:solidFill>
                <a:schemeClr val="lt1"/>
              </a:solidFill>
              <a:latin typeface="Calibri"/>
              <a:ea typeface="Calibri"/>
              <a:cs typeface="Calibri"/>
              <a:sym typeface="Calibri"/>
            </a:endParaRPr>
          </a:p>
          <a:p>
            <a:pPr marL="0" marR="0" lvl="0" indent="0" algn="l" rtl="0">
              <a:spcBef>
                <a:spcPts val="0"/>
              </a:spcBef>
              <a:spcAft>
                <a:spcPts val="0"/>
              </a:spcAft>
              <a:buNone/>
            </a:pPr>
            <a:endParaRPr sz="1800" i="1">
              <a:solidFill>
                <a:schemeClr val="lt1"/>
              </a:solidFill>
              <a:latin typeface="Calibri"/>
              <a:ea typeface="Calibri"/>
              <a:cs typeface="Calibri"/>
              <a:sym typeface="Calibri"/>
            </a:endParaRPr>
          </a:p>
          <a:p>
            <a:pPr marL="0" marR="0" lvl="0" indent="0" algn="l" rtl="0">
              <a:spcBef>
                <a:spcPts val="0"/>
              </a:spcBef>
              <a:spcAft>
                <a:spcPts val="0"/>
              </a:spcAft>
              <a:buNone/>
            </a:pPr>
            <a:endParaRPr sz="1800" i="1" u="none" strike="noStrike" cap="none">
              <a:solidFill>
                <a:schemeClr val="lt1"/>
              </a:solidFill>
              <a:latin typeface="Calibri"/>
              <a:ea typeface="Calibri"/>
              <a:cs typeface="Calibri"/>
              <a:sym typeface="Calibri"/>
            </a:endParaRPr>
          </a:p>
          <a:p>
            <a:pPr marL="0" marR="0" lvl="0" indent="0" algn="l" rtl="0">
              <a:spcBef>
                <a:spcPts val="0"/>
              </a:spcBef>
              <a:spcAft>
                <a:spcPts val="0"/>
              </a:spcAft>
              <a:buNone/>
            </a:pPr>
            <a:endParaRPr sz="1800" i="1">
              <a:solidFill>
                <a:schemeClr val="lt1"/>
              </a:solidFill>
              <a:latin typeface="Calibri"/>
              <a:ea typeface="Calibri"/>
              <a:cs typeface="Calibri"/>
              <a:sym typeface="Calibri"/>
            </a:endParaRPr>
          </a:p>
          <a:p>
            <a:pPr marL="0" marR="0" lvl="0" indent="0" algn="l" rtl="0">
              <a:spcBef>
                <a:spcPts val="0"/>
              </a:spcBef>
              <a:spcAft>
                <a:spcPts val="0"/>
              </a:spcAft>
              <a:buNone/>
            </a:pPr>
            <a:endParaRPr sz="1800" i="1" u="none" strike="noStrike" cap="none">
              <a:solidFill>
                <a:schemeClr val="lt1"/>
              </a:solidFill>
              <a:latin typeface="Calibri"/>
              <a:ea typeface="Calibri"/>
              <a:cs typeface="Calibri"/>
              <a:sym typeface="Calibri"/>
            </a:endParaRPr>
          </a:p>
        </p:txBody>
      </p:sp>
      <p:pic>
        <p:nvPicPr>
          <p:cNvPr id="309" name="Google Shape;309;p41"/>
          <p:cNvPicPr preferRelativeResize="0"/>
          <p:nvPr/>
        </p:nvPicPr>
        <p:blipFill rotWithShape="1">
          <a:blip r:embed="rId3">
            <a:alphaModFix/>
          </a:blip>
          <a:srcRect/>
          <a:stretch/>
        </p:blipFill>
        <p:spPr>
          <a:xfrm>
            <a:off x="450574" y="3702870"/>
            <a:ext cx="5340623" cy="30381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15"/>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3" name="Google Shape;103;p15"/>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4" name="Google Shape;104;p15"/>
          <p:cNvSpPr txBox="1"/>
          <p:nvPr/>
        </p:nvSpPr>
        <p:spPr>
          <a:xfrm>
            <a:off x="769623" y="28067"/>
            <a:ext cx="10043689" cy="68018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ED7D31"/>
              </a:buClr>
              <a:buSzPts val="2000"/>
              <a:buFont typeface="Calibri"/>
              <a:buNone/>
            </a:pPr>
            <a:r>
              <a:rPr lang="en-US" sz="2000" b="1" i="0" u="none" strike="noStrike" cap="none">
                <a:solidFill>
                  <a:srgbClr val="ED7D31"/>
                </a:solidFill>
                <a:latin typeface="Calibri"/>
                <a:ea typeface="Calibri"/>
                <a:cs typeface="Calibri"/>
                <a:sym typeface="Calibri"/>
              </a:rPr>
              <a:t> Connecting to data sources using the Power BI web app</a:t>
            </a:r>
            <a:endParaRPr/>
          </a:p>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Power BI service is a cloud-based Software as a Service (SaaS) online platform and can be used for report creation, report editing, and data ingest, as well as for sharing, collaborating, and viewing reports. </a:t>
            </a:r>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Follow these steps to register for a trial of Power BI</a:t>
            </a:r>
            <a:endParaRPr sz="1600" b="0" i="0" u="none" strike="noStrike" cap="none">
              <a:solidFill>
                <a:srgbClr val="FFFFFF"/>
              </a:solidFill>
              <a:latin typeface="Calibri"/>
              <a:ea typeface="Calibri"/>
              <a:cs typeface="Calibri"/>
              <a:sym typeface="Calibri"/>
            </a:endParaRPr>
          </a:p>
          <a:p>
            <a:pPr marL="342900" marR="0" lvl="0" indent="-342900" algn="l" rtl="0">
              <a:lnSpc>
                <a:spcPct val="100000"/>
              </a:lnSpc>
              <a:spcBef>
                <a:spcPts val="0"/>
              </a:spcBef>
              <a:spcAft>
                <a:spcPts val="0"/>
              </a:spcAft>
              <a:buClr>
                <a:srgbClr val="FFFFFF"/>
              </a:buClr>
              <a:buSzPts val="1600"/>
              <a:buFont typeface="Calibri"/>
              <a:buAutoNum type="arabicPeriod"/>
            </a:pPr>
            <a:r>
              <a:rPr lang="en-US" sz="1600" b="0" i="0" u="none" strike="noStrike" cap="none">
                <a:solidFill>
                  <a:srgbClr val="FFFFFF"/>
                </a:solidFill>
                <a:latin typeface="Calibri"/>
                <a:ea typeface="Calibri"/>
                <a:cs typeface="Calibri"/>
                <a:sym typeface="Calibri"/>
              </a:rPr>
              <a:t>In a web browser, enter </a:t>
            </a:r>
            <a:r>
              <a:rPr lang="en-US" sz="1600" b="1" i="0" u="sng" strike="noStrike" cap="none">
                <a:solidFill>
                  <a:schemeClr val="hlink"/>
                </a:solidFill>
                <a:latin typeface="Calibri"/>
                <a:ea typeface="Calibri"/>
                <a:cs typeface="Calibri"/>
                <a:sym typeface="Calibri"/>
                <a:hlinkClick r:id="rId3"/>
              </a:rPr>
              <a:t>https://powerbi.com</a:t>
            </a:r>
            <a:r>
              <a:rPr lang="en-US" sz="1600" b="0" i="0" u="none" strike="noStrike" cap="none">
                <a:solidFill>
                  <a:srgbClr val="FFFFFF"/>
                </a:solidFill>
                <a:latin typeface="Calibri"/>
                <a:ea typeface="Calibri"/>
                <a:cs typeface="Calibri"/>
                <a:sym typeface="Calibri"/>
              </a:rPr>
              <a:t>  and run.</a:t>
            </a:r>
            <a:endParaRPr sz="1600" b="0" i="0" u="none" strike="noStrike" cap="none">
              <a:solidFill>
                <a:srgbClr val="FFFFFF"/>
              </a:solidFill>
              <a:latin typeface="Calibri"/>
              <a:ea typeface="Calibri"/>
              <a:cs typeface="Calibri"/>
              <a:sym typeface="Calibri"/>
            </a:endParaRPr>
          </a:p>
          <a:p>
            <a:pPr marL="342900" marR="0" lvl="0" indent="-342900" algn="l" rtl="0">
              <a:lnSpc>
                <a:spcPct val="100000"/>
              </a:lnSpc>
              <a:spcBef>
                <a:spcPts val="0"/>
              </a:spcBef>
              <a:spcAft>
                <a:spcPts val="0"/>
              </a:spcAft>
              <a:buClr>
                <a:srgbClr val="FFFFFF"/>
              </a:buClr>
              <a:buSzPts val="1600"/>
              <a:buFont typeface="Calibri"/>
              <a:buAutoNum type="arabicPeriod"/>
            </a:pPr>
            <a:r>
              <a:rPr lang="en-US" sz="1600" b="0" i="0" u="none" strike="noStrike" cap="none">
                <a:solidFill>
                  <a:srgbClr val="FFFFFF"/>
                </a:solidFill>
                <a:latin typeface="Calibri"/>
                <a:ea typeface="Calibri"/>
                <a:cs typeface="Calibri"/>
                <a:sym typeface="Calibri"/>
              </a:rPr>
              <a:t>Enter your work or student email address and follow the prompts from there. </a:t>
            </a: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b="0" i="0" u="none" strike="noStrike" cap="none">
              <a:solidFill>
                <a:srgbClr val="FFFFFF"/>
              </a:solidFill>
              <a:latin typeface="Calibri"/>
              <a:ea typeface="Calibri"/>
              <a:cs typeface="Calibri"/>
              <a:sym typeface="Calibri"/>
            </a:endParaRPr>
          </a:p>
        </p:txBody>
      </p:sp>
      <p:pic>
        <p:nvPicPr>
          <p:cNvPr id="105" name="Google Shape;105;p15"/>
          <p:cNvPicPr preferRelativeResize="0"/>
          <p:nvPr/>
        </p:nvPicPr>
        <p:blipFill rotWithShape="1">
          <a:blip r:embed="rId4">
            <a:alphaModFix/>
          </a:blip>
          <a:srcRect/>
          <a:stretch/>
        </p:blipFill>
        <p:spPr>
          <a:xfrm>
            <a:off x="769623" y="1900610"/>
            <a:ext cx="7757689" cy="2352413"/>
          </a:xfrm>
          <a:prstGeom prst="rect">
            <a:avLst/>
          </a:prstGeom>
          <a:noFill/>
          <a:ln>
            <a:noFill/>
          </a:ln>
        </p:spPr>
      </p:pic>
      <p:pic>
        <p:nvPicPr>
          <p:cNvPr id="106" name="Google Shape;106;p15"/>
          <p:cNvPicPr preferRelativeResize="0"/>
          <p:nvPr/>
        </p:nvPicPr>
        <p:blipFill rotWithShape="1">
          <a:blip r:embed="rId5">
            <a:alphaModFix/>
          </a:blip>
          <a:srcRect/>
          <a:stretch/>
        </p:blipFill>
        <p:spPr>
          <a:xfrm>
            <a:off x="769623" y="4364086"/>
            <a:ext cx="8640191" cy="246584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2"/>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5" name="Google Shape;315;p42"/>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6" name="Google Shape;316;p42"/>
          <p:cNvSpPr txBox="1"/>
          <p:nvPr/>
        </p:nvSpPr>
        <p:spPr>
          <a:xfrm>
            <a:off x="2278911" y="2120947"/>
            <a:ext cx="7634178" cy="26161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ED7D31"/>
              </a:buClr>
              <a:buSzPts val="4400"/>
              <a:buFont typeface="Calibri"/>
              <a:buNone/>
            </a:pPr>
            <a:r>
              <a:rPr lang="en-US" sz="4400" b="1" i="0" u="none" strike="noStrike" cap="none">
                <a:solidFill>
                  <a:srgbClr val="ED7D31"/>
                </a:solidFill>
                <a:latin typeface="Calibri"/>
                <a:ea typeface="Calibri"/>
                <a:cs typeface="Calibri"/>
                <a:sym typeface="Calibri"/>
              </a:rPr>
              <a:t>LESSON 4: </a:t>
            </a:r>
            <a:endParaRPr/>
          </a:p>
          <a:p>
            <a:pPr marL="0" marR="0" lvl="0" indent="0" algn="ctr" rtl="0">
              <a:spcBef>
                <a:spcPts val="0"/>
              </a:spcBef>
              <a:spcAft>
                <a:spcPts val="0"/>
              </a:spcAft>
              <a:buNone/>
            </a:pPr>
            <a:r>
              <a:rPr lang="en-US" sz="4000" b="1" i="0" u="none" strike="noStrike" cap="none">
                <a:solidFill>
                  <a:srgbClr val="ED7D31"/>
                </a:solidFill>
                <a:latin typeface="Calibri"/>
                <a:ea typeface="Calibri"/>
                <a:cs typeface="Calibri"/>
                <a:sym typeface="Calibri"/>
              </a:rPr>
              <a:t> </a:t>
            </a:r>
            <a:r>
              <a:rPr lang="en-US" sz="4000" b="1">
                <a:solidFill>
                  <a:srgbClr val="ED7D31"/>
                </a:solidFill>
                <a:latin typeface="Calibri"/>
                <a:ea typeface="Calibri"/>
                <a:cs typeface="Calibri"/>
                <a:sym typeface="Calibri"/>
              </a:rPr>
              <a:t> Real-World Project and Assessment</a:t>
            </a:r>
            <a:endParaRPr/>
          </a:p>
          <a:p>
            <a:pPr marL="0" marR="0" lvl="0" indent="0" algn="ctr" rtl="0">
              <a:spcBef>
                <a:spcPts val="0"/>
              </a:spcBef>
              <a:spcAft>
                <a:spcPts val="0"/>
              </a:spcAft>
              <a:buNone/>
            </a:pPr>
            <a:endParaRPr sz="4000" b="1" i="0" u="none" strike="noStrike" cap="none">
              <a:solidFill>
                <a:srgbClr val="ED7D3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3"/>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2" name="Google Shape;322;p43"/>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p43"/>
          <p:cNvSpPr txBox="1"/>
          <p:nvPr/>
        </p:nvSpPr>
        <p:spPr>
          <a:xfrm>
            <a:off x="478464" y="244402"/>
            <a:ext cx="11079127" cy="65248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Enable preview features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Saving as a project in Power BI Desktop is currently in preview. Before giving it a try, you must first enable it in Preview features.</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To enable, in Power BI Desktop &gt; </a:t>
            </a:r>
            <a:r>
              <a:rPr lang="en-US" sz="1600" b="1">
                <a:solidFill>
                  <a:schemeClr val="lt1"/>
                </a:solidFill>
                <a:latin typeface="Calibri"/>
                <a:ea typeface="Calibri"/>
                <a:cs typeface="Calibri"/>
                <a:sym typeface="Calibri"/>
              </a:rPr>
              <a:t>File</a:t>
            </a:r>
            <a:r>
              <a:rPr lang="en-US" sz="1600">
                <a:solidFill>
                  <a:schemeClr val="lt1"/>
                </a:solidFill>
                <a:latin typeface="Calibri"/>
                <a:ea typeface="Calibri"/>
                <a:cs typeface="Calibri"/>
                <a:sym typeface="Calibri"/>
              </a:rPr>
              <a:t> &gt; </a:t>
            </a:r>
            <a:r>
              <a:rPr lang="en-US" sz="1600" b="1">
                <a:solidFill>
                  <a:schemeClr val="lt1"/>
                </a:solidFill>
                <a:latin typeface="Calibri"/>
                <a:ea typeface="Calibri"/>
                <a:cs typeface="Calibri"/>
                <a:sym typeface="Calibri"/>
              </a:rPr>
              <a:t>Options and settings </a:t>
            </a:r>
            <a:r>
              <a:rPr lang="en-US" sz="1600">
                <a:solidFill>
                  <a:schemeClr val="lt1"/>
                </a:solidFill>
                <a:latin typeface="Calibri"/>
                <a:ea typeface="Calibri"/>
                <a:cs typeface="Calibri"/>
                <a:sym typeface="Calibri"/>
              </a:rPr>
              <a:t>&gt; </a:t>
            </a:r>
            <a:r>
              <a:rPr lang="en-US" sz="1600" b="1">
                <a:solidFill>
                  <a:schemeClr val="lt1"/>
                </a:solidFill>
                <a:latin typeface="Calibri"/>
                <a:ea typeface="Calibri"/>
                <a:cs typeface="Calibri"/>
                <a:sym typeface="Calibri"/>
              </a:rPr>
              <a:t>Options</a:t>
            </a:r>
            <a:r>
              <a:rPr lang="en-US" sz="1600">
                <a:solidFill>
                  <a:schemeClr val="lt1"/>
                </a:solidFill>
                <a:latin typeface="Calibri"/>
                <a:ea typeface="Calibri"/>
                <a:cs typeface="Calibri"/>
                <a:sym typeface="Calibri"/>
              </a:rPr>
              <a:t> &gt; </a:t>
            </a:r>
            <a:r>
              <a:rPr lang="en-US" sz="1600" b="1">
                <a:solidFill>
                  <a:schemeClr val="lt1"/>
                </a:solidFill>
                <a:latin typeface="Calibri"/>
                <a:ea typeface="Calibri"/>
                <a:cs typeface="Calibri"/>
                <a:sym typeface="Calibri"/>
              </a:rPr>
              <a:t>Preview features</a:t>
            </a:r>
            <a:r>
              <a:rPr lang="en-US" sz="1600">
                <a:solidFill>
                  <a:schemeClr val="lt1"/>
                </a:solidFill>
                <a:latin typeface="Calibri"/>
                <a:ea typeface="Calibri"/>
                <a:cs typeface="Calibri"/>
                <a:sym typeface="Calibri"/>
              </a:rPr>
              <a:t>, select the checkbox for </a:t>
            </a:r>
            <a:r>
              <a:rPr lang="en-US" sz="1600" b="1">
                <a:solidFill>
                  <a:schemeClr val="lt1"/>
                </a:solidFill>
                <a:latin typeface="Calibri"/>
                <a:ea typeface="Calibri"/>
                <a:cs typeface="Calibri"/>
                <a:sym typeface="Calibri"/>
              </a:rPr>
              <a:t>Power BI Project (.pbip)</a:t>
            </a:r>
            <a:r>
              <a:rPr lang="en-US" sz="1600">
                <a:solidFill>
                  <a:schemeClr val="lt1"/>
                </a:solidFill>
                <a:latin typeface="Calibri"/>
                <a:ea typeface="Calibri"/>
                <a:cs typeface="Calibri"/>
                <a:sym typeface="Calibri"/>
              </a:rPr>
              <a:t> save option.</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324" name="Google Shape;324;p43"/>
          <p:cNvPicPr preferRelativeResize="0"/>
          <p:nvPr/>
        </p:nvPicPr>
        <p:blipFill rotWithShape="1">
          <a:blip r:embed="rId3">
            <a:alphaModFix/>
          </a:blip>
          <a:srcRect/>
          <a:stretch/>
        </p:blipFill>
        <p:spPr>
          <a:xfrm>
            <a:off x="478464" y="1349891"/>
            <a:ext cx="8856922" cy="541937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4"/>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0" name="Google Shape;330;p44"/>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1" name="Google Shape;331;p44"/>
          <p:cNvSpPr txBox="1"/>
          <p:nvPr/>
        </p:nvSpPr>
        <p:spPr>
          <a:xfrm>
            <a:off x="478464" y="244402"/>
            <a:ext cx="11079127" cy="55399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Save as a project</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On the new project, save your work as a Power BI project file (pbip)</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332" name="Google Shape;332;p44"/>
          <p:cNvPicPr preferRelativeResize="0"/>
          <p:nvPr/>
        </p:nvPicPr>
        <p:blipFill rotWithShape="1">
          <a:blip r:embed="rId3">
            <a:alphaModFix/>
          </a:blip>
          <a:srcRect/>
          <a:stretch/>
        </p:blipFill>
        <p:spPr>
          <a:xfrm>
            <a:off x="478464" y="1218889"/>
            <a:ext cx="7440063" cy="442021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5"/>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8" name="Google Shape;338;p45"/>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9" name="Google Shape;339;p45"/>
          <p:cNvSpPr txBox="1"/>
          <p:nvPr/>
        </p:nvSpPr>
        <p:spPr>
          <a:xfrm>
            <a:off x="478465" y="86916"/>
            <a:ext cx="11079127" cy="67710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Get data</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Load and transform the data</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Create a new DAX expression column for profit and total cost</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340" name="Google Shape;340;p45"/>
          <p:cNvPicPr preferRelativeResize="0"/>
          <p:nvPr/>
        </p:nvPicPr>
        <p:blipFill rotWithShape="1">
          <a:blip r:embed="rId3">
            <a:alphaModFix/>
          </a:blip>
          <a:srcRect/>
          <a:stretch/>
        </p:blipFill>
        <p:spPr>
          <a:xfrm>
            <a:off x="478465" y="757232"/>
            <a:ext cx="6432698" cy="2996062"/>
          </a:xfrm>
          <a:prstGeom prst="rect">
            <a:avLst/>
          </a:prstGeom>
          <a:noFill/>
          <a:ln>
            <a:noFill/>
          </a:ln>
        </p:spPr>
      </p:pic>
      <p:pic>
        <p:nvPicPr>
          <p:cNvPr id="341" name="Google Shape;341;p45"/>
          <p:cNvPicPr preferRelativeResize="0"/>
          <p:nvPr/>
        </p:nvPicPr>
        <p:blipFill rotWithShape="1">
          <a:blip r:embed="rId4">
            <a:alphaModFix/>
          </a:blip>
          <a:srcRect/>
          <a:stretch/>
        </p:blipFill>
        <p:spPr>
          <a:xfrm>
            <a:off x="478465" y="4242691"/>
            <a:ext cx="6602819" cy="261530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6"/>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7" name="Google Shape;347;p46"/>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8" name="Google Shape;348;p46"/>
          <p:cNvSpPr txBox="1"/>
          <p:nvPr/>
        </p:nvSpPr>
        <p:spPr>
          <a:xfrm>
            <a:off x="478465" y="86916"/>
            <a:ext cx="11079127" cy="67710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accent2"/>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Add a title to your report</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349" name="Google Shape;349;p46"/>
          <p:cNvPicPr preferRelativeResize="0"/>
          <p:nvPr/>
        </p:nvPicPr>
        <p:blipFill rotWithShape="1">
          <a:blip r:embed="rId3">
            <a:alphaModFix/>
          </a:blip>
          <a:srcRect/>
          <a:stretch/>
        </p:blipFill>
        <p:spPr>
          <a:xfrm>
            <a:off x="478465" y="4603491"/>
            <a:ext cx="7694234" cy="2171304"/>
          </a:xfrm>
          <a:prstGeom prst="rect">
            <a:avLst/>
          </a:prstGeom>
          <a:noFill/>
          <a:ln>
            <a:noFill/>
          </a:ln>
        </p:spPr>
      </p:pic>
      <p:pic>
        <p:nvPicPr>
          <p:cNvPr id="350" name="Google Shape;350;p46"/>
          <p:cNvPicPr preferRelativeResize="0"/>
          <p:nvPr/>
        </p:nvPicPr>
        <p:blipFill rotWithShape="1">
          <a:blip r:embed="rId4">
            <a:alphaModFix/>
          </a:blip>
          <a:srcRect/>
          <a:stretch/>
        </p:blipFill>
        <p:spPr>
          <a:xfrm>
            <a:off x="478464" y="461547"/>
            <a:ext cx="7400261" cy="37914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7"/>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6" name="Google Shape;356;p47"/>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47"/>
          <p:cNvSpPr txBox="1"/>
          <p:nvPr/>
        </p:nvSpPr>
        <p:spPr>
          <a:xfrm>
            <a:off x="478465" y="86916"/>
            <a:ext cx="11079127" cy="60324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accent2"/>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Total distributions over time </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358" name="Google Shape;358;p47"/>
          <p:cNvPicPr preferRelativeResize="0"/>
          <p:nvPr/>
        </p:nvPicPr>
        <p:blipFill rotWithShape="1">
          <a:blip r:embed="rId3">
            <a:alphaModFix/>
          </a:blip>
          <a:srcRect/>
          <a:stretch/>
        </p:blipFill>
        <p:spPr>
          <a:xfrm>
            <a:off x="478465" y="767195"/>
            <a:ext cx="11212490" cy="332468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8"/>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4" name="Google Shape;364;p48"/>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48"/>
          <p:cNvSpPr txBox="1"/>
          <p:nvPr/>
        </p:nvSpPr>
        <p:spPr>
          <a:xfrm>
            <a:off x="478465" y="86916"/>
            <a:ext cx="11079127" cy="57554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Calibri"/>
                <a:ea typeface="Calibri"/>
                <a:cs typeface="Calibri"/>
                <a:sym typeface="Calibri"/>
              </a:rPr>
              <a:t>Sales performances through products  and regions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366" name="Google Shape;366;p48"/>
          <p:cNvPicPr preferRelativeResize="0"/>
          <p:nvPr/>
        </p:nvPicPr>
        <p:blipFill rotWithShape="1">
          <a:blip r:embed="rId3">
            <a:alphaModFix/>
          </a:blip>
          <a:srcRect/>
          <a:stretch/>
        </p:blipFill>
        <p:spPr>
          <a:xfrm>
            <a:off x="478466" y="828309"/>
            <a:ext cx="10706986" cy="529102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9"/>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2" name="Google Shape;372;p49"/>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3" name="Google Shape;373;p49"/>
          <p:cNvSpPr txBox="1"/>
          <p:nvPr/>
        </p:nvSpPr>
        <p:spPr>
          <a:xfrm>
            <a:off x="478465" y="86916"/>
            <a:ext cx="11079127" cy="67710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accent2"/>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Sales analysis final  dashboard</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374" name="Google Shape;374;p49"/>
          <p:cNvPicPr preferRelativeResize="0"/>
          <p:nvPr/>
        </p:nvPicPr>
        <p:blipFill rotWithShape="1">
          <a:blip r:embed="rId3">
            <a:alphaModFix/>
          </a:blip>
          <a:srcRect/>
          <a:stretch/>
        </p:blipFill>
        <p:spPr>
          <a:xfrm>
            <a:off x="478465" y="786309"/>
            <a:ext cx="10863605" cy="60716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16"/>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2" name="Google Shape;112;p16"/>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3" name="Google Shape;113;p16"/>
          <p:cNvSpPr txBox="1"/>
          <p:nvPr/>
        </p:nvSpPr>
        <p:spPr>
          <a:xfrm>
            <a:off x="769623" y="151177"/>
            <a:ext cx="10043689" cy="65556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ED7D31"/>
              </a:buClr>
              <a:buSzPts val="2000"/>
              <a:buFont typeface="Calibri"/>
              <a:buNone/>
            </a:pPr>
            <a:r>
              <a:rPr lang="en-US" sz="2000" b="1" i="0" u="none" strike="noStrike" cap="none">
                <a:solidFill>
                  <a:srgbClr val="ED7D31"/>
                </a:solidFill>
                <a:latin typeface="Calibri"/>
                <a:ea typeface="Calibri"/>
                <a:cs typeface="Calibri"/>
                <a:sym typeface="Calibri"/>
              </a:rPr>
              <a:t> Connecting to data sources using the Power BI web app</a:t>
            </a: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After signing up and activating your Power BI trial, you are ready to log in to the service.</a:t>
            </a:r>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Publishing and sharing work is typically done through the Power BI service</a:t>
            </a:r>
            <a:endParaRPr sz="1600" b="0" i="0" u="none" strike="noStrike" cap="none">
              <a:solidFill>
                <a:srgbClr val="FFFFFF"/>
              </a:solidFill>
              <a:latin typeface="Calibri"/>
              <a:ea typeface="Calibri"/>
              <a:cs typeface="Calibri"/>
              <a:sym typeface="Calibri"/>
            </a:endParaRPr>
          </a:p>
        </p:txBody>
      </p:sp>
      <p:pic>
        <p:nvPicPr>
          <p:cNvPr id="114" name="Google Shape;114;p16"/>
          <p:cNvPicPr preferRelativeResize="0"/>
          <p:nvPr/>
        </p:nvPicPr>
        <p:blipFill rotWithShape="1">
          <a:blip r:embed="rId3">
            <a:alphaModFix/>
          </a:blip>
          <a:srcRect/>
          <a:stretch/>
        </p:blipFill>
        <p:spPr>
          <a:xfrm>
            <a:off x="769623" y="1019459"/>
            <a:ext cx="9341940" cy="51261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17"/>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7"/>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17"/>
          <p:cNvSpPr txBox="1"/>
          <p:nvPr/>
        </p:nvSpPr>
        <p:spPr>
          <a:xfrm>
            <a:off x="769622" y="192530"/>
            <a:ext cx="10043689" cy="60631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accent2"/>
                </a:solidFill>
                <a:latin typeface="Calibri"/>
                <a:ea typeface="Calibri"/>
                <a:cs typeface="Calibri"/>
                <a:sym typeface="Calibri"/>
              </a:rPr>
              <a:t>Workspaces in the Power BI service</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Once logged in to the service, the Power BI service interface is somewhat important of the Power BI Desktop interface, although simpler. </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The Power BI service's user interface is comprised of three main areas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pic>
        <p:nvPicPr>
          <p:cNvPr id="122" name="Google Shape;122;p17"/>
          <p:cNvPicPr preferRelativeResize="0"/>
          <p:nvPr/>
        </p:nvPicPr>
        <p:blipFill rotWithShape="1">
          <a:blip r:embed="rId3">
            <a:alphaModFix/>
          </a:blip>
          <a:srcRect/>
          <a:stretch/>
        </p:blipFill>
        <p:spPr>
          <a:xfrm>
            <a:off x="769622" y="1768103"/>
            <a:ext cx="7204797" cy="4487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8"/>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18"/>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18"/>
          <p:cNvSpPr txBox="1"/>
          <p:nvPr/>
        </p:nvSpPr>
        <p:spPr>
          <a:xfrm>
            <a:off x="769622" y="192530"/>
            <a:ext cx="10043689" cy="51706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2"/>
                </a:solidFill>
                <a:latin typeface="Calibri"/>
                <a:ea typeface="Calibri"/>
                <a:cs typeface="Calibri"/>
                <a:sym typeface="Calibri"/>
              </a:rPr>
              <a:t>Workspaces in the Power BI service</a:t>
            </a:r>
            <a:endParaRPr/>
          </a:p>
          <a:p>
            <a:pPr marL="0" marR="0" lvl="0" indent="0" algn="l" rtl="0">
              <a:spcBef>
                <a:spcPts val="0"/>
              </a:spcBef>
              <a:spcAft>
                <a:spcPts val="0"/>
              </a:spcAft>
              <a:buNone/>
            </a:pPr>
            <a:r>
              <a:rPr lang="en-US" sz="1800">
                <a:solidFill>
                  <a:schemeClr val="accent2"/>
                </a:solidFill>
                <a:latin typeface="Calibri"/>
                <a:ea typeface="Calibri"/>
                <a:cs typeface="Calibri"/>
                <a:sym typeface="Calibri"/>
              </a:rPr>
              <a:t>Header </a:t>
            </a:r>
            <a:endParaRPr sz="1800" b="1">
              <a:solidFill>
                <a:schemeClr val="accent2"/>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The header area contains a number of useful items. On the far left is a waffle icon that, when clicked, provides links to other Office 365 applications. On the right-hand side of the Power BI text is a breadcrumb widget that helps you to keep track of where you are within the Power BI service. On the right-hand side of the screen, there is a Search bar and some icons.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accent2"/>
                </a:solidFill>
                <a:latin typeface="Calibri"/>
                <a:ea typeface="Calibri"/>
                <a:cs typeface="Calibri"/>
                <a:sym typeface="Calibri"/>
              </a:rPr>
              <a:t>Navigation pane </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Initially collapsed, the navigation pane can be expanded by using the pancake icon (three horizontal lines) at the top. Clicking this icon will reveal the Show the navigation pane option. Once expanded, clicking this icon again will reveal the Hide the navigation pane option. The navigation pane contains a number of useful navigational links</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accent2"/>
                </a:solidFill>
                <a:latin typeface="Calibri"/>
                <a:ea typeface="Calibri"/>
                <a:cs typeface="Calibri"/>
                <a:sym typeface="Calibri"/>
              </a:rPr>
              <a:t>Canvas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Similar to the Canvas area in the Desktop, the particular content and use of the Canvas area in the service depend on exactly where you are in the service and what you are doing. Suffice to say, this is the main area where you will look at reports and interact with the service</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19"/>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5" name="Google Shape;135;p19"/>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6" name="Google Shape;136;p19"/>
          <p:cNvSpPr txBox="1"/>
          <p:nvPr/>
        </p:nvSpPr>
        <p:spPr>
          <a:xfrm>
            <a:off x="769622" y="25360"/>
            <a:ext cx="10043689" cy="68326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ED7D31"/>
              </a:buClr>
              <a:buSzPts val="2000"/>
              <a:buFont typeface="Calibri"/>
              <a:buNone/>
            </a:pPr>
            <a:r>
              <a:rPr lang="en-US" sz="2000" b="1" i="0" u="none" strike="noStrike" cap="none">
                <a:solidFill>
                  <a:srgbClr val="ED7D31"/>
                </a:solidFill>
                <a:latin typeface="Calibri"/>
                <a:ea typeface="Calibri"/>
                <a:cs typeface="Calibri"/>
                <a:sym typeface="Calibri"/>
              </a:rPr>
              <a:t>Workspaces in the Power BI service</a:t>
            </a:r>
            <a:endParaRPr sz="2000" b="1" i="0" u="none" strike="noStrike" cap="none">
              <a:solidFill>
                <a:srgbClr val="ED7D31"/>
              </a:solidFill>
              <a:latin typeface="Calibri"/>
              <a:ea typeface="Calibri"/>
              <a:cs typeface="Calibri"/>
              <a:sym typeface="Calibri"/>
            </a:endParaRPr>
          </a:p>
          <a:p>
            <a:pPr marL="0" marR="0" lvl="0" indent="0" algn="l" rtl="0">
              <a:lnSpc>
                <a:spcPct val="100000"/>
              </a:lnSpc>
              <a:spcBef>
                <a:spcPts val="0"/>
              </a:spcBef>
              <a:spcAft>
                <a:spcPts val="0"/>
              </a:spcAft>
              <a:buClr>
                <a:srgbClr val="ED7D31"/>
              </a:buClr>
              <a:buSzPts val="1800"/>
              <a:buFont typeface="Calibri"/>
              <a:buNone/>
            </a:pPr>
            <a:r>
              <a:rPr lang="en-US" sz="1800" b="1" i="0" u="none" strike="noStrike" cap="none">
                <a:solidFill>
                  <a:srgbClr val="ED7D31"/>
                </a:solidFill>
                <a:latin typeface="Calibri"/>
                <a:ea typeface="Calibri"/>
                <a:cs typeface="Calibri"/>
                <a:sym typeface="Calibri"/>
              </a:rPr>
              <a:t>Creating a workspace</a:t>
            </a:r>
            <a:endParaRPr/>
          </a:p>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A workspace is specifically for the reports that will be published to the service,</a:t>
            </a:r>
            <a:endParaRPr/>
          </a:p>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Steps to create a workspace;</a:t>
            </a:r>
            <a:endParaRPr sz="1600" b="0" i="0" u="none" strike="noStrike" cap="none">
              <a:solidFill>
                <a:srgbClr val="FFFFFF"/>
              </a:solidFill>
              <a:latin typeface="Calibri"/>
              <a:ea typeface="Calibri"/>
              <a:cs typeface="Calibri"/>
              <a:sym typeface="Calibri"/>
            </a:endParaRPr>
          </a:p>
          <a:p>
            <a:pPr marL="342900" marR="0" lvl="0" indent="-342900" algn="l" rtl="0">
              <a:lnSpc>
                <a:spcPct val="100000"/>
              </a:lnSpc>
              <a:spcBef>
                <a:spcPts val="0"/>
              </a:spcBef>
              <a:spcAft>
                <a:spcPts val="0"/>
              </a:spcAft>
              <a:buClr>
                <a:srgbClr val="FFFFFF"/>
              </a:buClr>
              <a:buSzPts val="1600"/>
              <a:buFont typeface="Calibri"/>
              <a:buAutoNum type="arabicPeriod"/>
            </a:pPr>
            <a:r>
              <a:rPr lang="en-US" sz="1600" b="0" i="0" u="none" strike="noStrike" cap="none">
                <a:solidFill>
                  <a:srgbClr val="FFFFFF"/>
                </a:solidFill>
                <a:latin typeface="Calibri"/>
                <a:ea typeface="Calibri"/>
                <a:cs typeface="Calibri"/>
                <a:sym typeface="Calibri"/>
              </a:rPr>
              <a:t>Click on Workspaces and then, at the bottom of the fly-out menu, click Create new workspace. The Create a workspace dialog is displayed on the right-hand side of the screen.</a:t>
            </a:r>
            <a:endParaRPr/>
          </a:p>
          <a:p>
            <a:pPr marL="342900" marR="0" lvl="0" indent="-342900" algn="l" rtl="0">
              <a:lnSpc>
                <a:spcPct val="100000"/>
              </a:lnSpc>
              <a:spcBef>
                <a:spcPts val="0"/>
              </a:spcBef>
              <a:spcAft>
                <a:spcPts val="0"/>
              </a:spcAft>
              <a:buClr>
                <a:srgbClr val="FFFFFF"/>
              </a:buClr>
              <a:buSzPts val="1600"/>
              <a:buFont typeface="Calibri"/>
              <a:buAutoNum type="arabicPeriod"/>
            </a:pPr>
            <a:r>
              <a:rPr lang="en-US" sz="1600" b="0" i="0" u="none" strike="noStrike" cap="none">
                <a:solidFill>
                  <a:srgbClr val="FFFFFF"/>
                </a:solidFill>
                <a:latin typeface="Calibri"/>
                <a:ea typeface="Calibri"/>
                <a:cs typeface="Calibri"/>
                <a:sym typeface="Calibri"/>
              </a:rPr>
              <a:t>Enter a name for the workspace, such as Learn Power BI 1, and then click the Save button. The new workspace is created, and you will end up on the workspace home page</a:t>
            </a:r>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strike="noStrike" cap="none">
                <a:solidFill>
                  <a:srgbClr val="FFFFFF"/>
                </a:solidFill>
                <a:latin typeface="Calibri"/>
                <a:ea typeface="Calibri"/>
                <a:cs typeface="Calibri"/>
                <a:sym typeface="Calibri"/>
              </a:rPr>
              <a:t>We have created a workspace and we can publish our report.</a:t>
            </a:r>
            <a:endParaRPr sz="1600" b="0" i="0" u="none" strike="noStrike" cap="none">
              <a:solidFill>
                <a:srgbClr val="FFFFFF"/>
              </a:solidFill>
              <a:latin typeface="Calibri"/>
              <a:ea typeface="Calibri"/>
              <a:cs typeface="Calibri"/>
              <a:sym typeface="Calibri"/>
            </a:endParaRPr>
          </a:p>
        </p:txBody>
      </p:sp>
      <p:pic>
        <p:nvPicPr>
          <p:cNvPr id="137" name="Google Shape;137;p19"/>
          <p:cNvPicPr preferRelativeResize="0"/>
          <p:nvPr/>
        </p:nvPicPr>
        <p:blipFill rotWithShape="1">
          <a:blip r:embed="rId3">
            <a:alphaModFix/>
          </a:blip>
          <a:srcRect/>
          <a:stretch/>
        </p:blipFill>
        <p:spPr>
          <a:xfrm>
            <a:off x="4735566" y="2437737"/>
            <a:ext cx="5078285" cy="3675763"/>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769622" y="2169042"/>
            <a:ext cx="3621625" cy="42131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20"/>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4" name="Google Shape;144;p20"/>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5" name="Google Shape;145;p20"/>
          <p:cNvSpPr txBox="1"/>
          <p:nvPr/>
        </p:nvSpPr>
        <p:spPr>
          <a:xfrm>
            <a:off x="769622" y="25360"/>
            <a:ext cx="10043689" cy="68326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ED7D31"/>
              </a:buClr>
              <a:buSzPts val="2000"/>
              <a:buFont typeface="Calibri"/>
              <a:buNone/>
            </a:pPr>
            <a:r>
              <a:rPr lang="en-US" sz="2000" b="1" i="0" u="none" strike="noStrike" cap="none">
                <a:solidFill>
                  <a:srgbClr val="ED7D31"/>
                </a:solidFill>
                <a:latin typeface="Calibri"/>
                <a:ea typeface="Calibri"/>
                <a:cs typeface="Calibri"/>
                <a:sym typeface="Calibri"/>
              </a:rPr>
              <a:t>Workspaces in the Power BI service</a:t>
            </a:r>
            <a:endParaRPr sz="2000" b="1" i="0" u="none" strike="noStrike" cap="none">
              <a:solidFill>
                <a:srgbClr val="ED7D31"/>
              </a:solidFill>
              <a:latin typeface="Calibri"/>
              <a:ea typeface="Calibri"/>
              <a:cs typeface="Calibri"/>
              <a:sym typeface="Calibri"/>
            </a:endParaRPr>
          </a:p>
          <a:p>
            <a:pPr marL="0" marR="0" lvl="0" indent="0" algn="l" rtl="0">
              <a:lnSpc>
                <a:spcPct val="100000"/>
              </a:lnSpc>
              <a:spcBef>
                <a:spcPts val="0"/>
              </a:spcBef>
              <a:spcAft>
                <a:spcPts val="0"/>
              </a:spcAft>
              <a:buClr>
                <a:srgbClr val="ED7D31"/>
              </a:buClr>
              <a:buSzPts val="1800"/>
              <a:buFont typeface="Calibri"/>
              <a:buNone/>
            </a:pPr>
            <a:r>
              <a:rPr lang="en-US" sz="1800" b="1" i="0" u="none" strike="noStrike" cap="none">
                <a:solidFill>
                  <a:srgbClr val="ED7D31"/>
                </a:solidFill>
                <a:latin typeface="Calibri"/>
                <a:ea typeface="Calibri"/>
                <a:cs typeface="Calibri"/>
                <a:sym typeface="Calibri"/>
              </a:rPr>
              <a:t>Creating a workspace</a:t>
            </a:r>
            <a:endParaRPr/>
          </a:p>
          <a:p>
            <a:pPr marL="0" marR="0" lvl="0" indent="0" algn="l" rtl="0">
              <a:spcBef>
                <a:spcPts val="0"/>
              </a:spcBef>
              <a:spcAft>
                <a:spcPts val="0"/>
              </a:spcAft>
              <a:buNone/>
            </a:pPr>
            <a:r>
              <a:rPr lang="en-US" sz="1600">
                <a:solidFill>
                  <a:srgbClr val="FFFFFF"/>
                </a:solidFill>
                <a:latin typeface="Calibri"/>
                <a:ea typeface="Calibri"/>
                <a:cs typeface="Calibri"/>
                <a:sym typeface="Calibri"/>
              </a:rPr>
              <a:t>My workspace in the navigation pane.</a:t>
            </a:r>
            <a:endParaRPr sz="1600">
              <a:solidFill>
                <a:srgbClr val="FFFFFF"/>
              </a:solidFill>
              <a:latin typeface="Calibri"/>
              <a:ea typeface="Calibri"/>
              <a:cs typeface="Calibri"/>
              <a:sym typeface="Calibri"/>
            </a:endParaRPr>
          </a:p>
          <a:p>
            <a:pPr marL="0" marR="0" lvl="0" indent="0" algn="l" rtl="0">
              <a:spcBef>
                <a:spcPts val="0"/>
              </a:spcBef>
              <a:spcAft>
                <a:spcPts val="0"/>
              </a:spcAft>
              <a:buNone/>
            </a:pPr>
            <a:r>
              <a:rPr lang="en-US" sz="1600">
                <a:solidFill>
                  <a:srgbClr val="FFFFFF"/>
                </a:solidFill>
                <a:latin typeface="Calibri"/>
                <a:ea typeface="Calibri"/>
                <a:cs typeface="Calibri"/>
                <a:sym typeface="Calibri"/>
              </a:rPr>
              <a:t>1. Select New &gt; Dataset to initiate the import process. The Add data to start building a report page opens.</a:t>
            </a:r>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r>
              <a:rPr lang="en-US" sz="1600" b="1" i="1">
                <a:solidFill>
                  <a:srgbClr val="FFFFFF"/>
                </a:solidFill>
                <a:latin typeface="Calibri"/>
                <a:ea typeface="Calibri"/>
                <a:cs typeface="Calibri"/>
                <a:sym typeface="Calibri"/>
              </a:rPr>
              <a:t> Note: If you select Upload instead of New, the Power BI service uploads the entire Excel workbook. You can then open and edit the workbook in Excel Online.</a:t>
            </a:r>
            <a:endParaRPr sz="1600">
              <a:solidFill>
                <a:srgbClr val="FFFFFF"/>
              </a:solidFill>
              <a:latin typeface="Calibri"/>
              <a:ea typeface="Calibri"/>
              <a:cs typeface="Calibri"/>
              <a:sym typeface="Calibri"/>
            </a:endParaRPr>
          </a:p>
          <a:p>
            <a:pPr marL="0" marR="0" lvl="0" indent="0" algn="l" rtl="0">
              <a:spcBef>
                <a:spcPts val="0"/>
              </a:spcBef>
              <a:spcAft>
                <a:spcPts val="0"/>
              </a:spcAft>
              <a:buNone/>
            </a:pPr>
            <a:r>
              <a:rPr lang="en-US" sz="1600">
                <a:solidFill>
                  <a:srgbClr val="FFFFFF"/>
                </a:solidFill>
                <a:latin typeface="Calibri"/>
                <a:ea typeface="Calibri"/>
                <a:cs typeface="Calibri"/>
                <a:sym typeface="Calibri"/>
              </a:rPr>
              <a:t>2. On the Add data to start building a report page, select Excel.</a:t>
            </a: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a:solidFill>
                <a:srgbClr val="FFFFFF"/>
              </a:solidFill>
              <a:latin typeface="Calibri"/>
              <a:ea typeface="Calibri"/>
              <a:cs typeface="Calibri"/>
              <a:sym typeface="Calibri"/>
            </a:endParaRPr>
          </a:p>
          <a:p>
            <a:pPr marL="0" marR="0" lvl="0" indent="0" algn="l" rtl="0">
              <a:lnSpc>
                <a:spcPct val="100000"/>
              </a:lnSpc>
              <a:spcBef>
                <a:spcPts val="0"/>
              </a:spcBef>
              <a:spcAft>
                <a:spcPts val="0"/>
              </a:spcAft>
              <a:buNone/>
            </a:pPr>
            <a:endParaRPr sz="1600" b="0" i="0" u="none" strike="noStrike" cap="none">
              <a:solidFill>
                <a:srgbClr val="FFFFFF"/>
              </a:solidFill>
              <a:latin typeface="Calibri"/>
              <a:ea typeface="Calibri"/>
              <a:cs typeface="Calibri"/>
              <a:sym typeface="Calibri"/>
            </a:endParaRPr>
          </a:p>
          <a:p>
            <a:pPr marL="342900" marR="0" lvl="0" indent="-241300" algn="l" rtl="0">
              <a:lnSpc>
                <a:spcPct val="100000"/>
              </a:lnSpc>
              <a:spcBef>
                <a:spcPts val="0"/>
              </a:spcBef>
              <a:spcAft>
                <a:spcPts val="0"/>
              </a:spcAft>
              <a:buClr>
                <a:schemeClr val="dk1"/>
              </a:buClr>
              <a:buSzPts val="1600"/>
              <a:buFont typeface="Calibri"/>
              <a:buNone/>
            </a:pPr>
            <a:endParaRPr sz="1600" b="0" i="0" u="none" strike="noStrike" cap="none">
              <a:solidFill>
                <a:srgbClr val="FFFFFF"/>
              </a:solidFill>
              <a:latin typeface="Calibri"/>
              <a:ea typeface="Calibri"/>
              <a:cs typeface="Calibri"/>
              <a:sym typeface="Calibri"/>
            </a:endParaRPr>
          </a:p>
        </p:txBody>
      </p:sp>
      <p:pic>
        <p:nvPicPr>
          <p:cNvPr id="146" name="Google Shape;146;p20"/>
          <p:cNvPicPr preferRelativeResize="0"/>
          <p:nvPr/>
        </p:nvPicPr>
        <p:blipFill rotWithShape="1">
          <a:blip r:embed="rId3">
            <a:alphaModFix/>
          </a:blip>
          <a:srcRect/>
          <a:stretch/>
        </p:blipFill>
        <p:spPr>
          <a:xfrm>
            <a:off x="769622" y="1180213"/>
            <a:ext cx="3015569" cy="2349795"/>
          </a:xfrm>
          <a:prstGeom prst="rect">
            <a:avLst/>
          </a:prstGeom>
          <a:noFill/>
          <a:ln>
            <a:noFill/>
          </a:ln>
        </p:spPr>
      </p:pic>
      <p:pic>
        <p:nvPicPr>
          <p:cNvPr id="147" name="Google Shape;147;p20"/>
          <p:cNvPicPr preferRelativeResize="0"/>
          <p:nvPr/>
        </p:nvPicPr>
        <p:blipFill rotWithShape="1">
          <a:blip r:embed="rId4">
            <a:alphaModFix/>
          </a:blip>
          <a:srcRect/>
          <a:stretch/>
        </p:blipFill>
        <p:spPr>
          <a:xfrm>
            <a:off x="769622" y="4380614"/>
            <a:ext cx="7215429" cy="2477385"/>
          </a:xfrm>
          <a:prstGeom prst="rect">
            <a:avLst/>
          </a:prstGeom>
          <a:noFill/>
          <a:ln>
            <a:noFill/>
          </a:ln>
        </p:spPr>
      </p:pic>
      <p:sp>
        <p:nvSpPr>
          <p:cNvPr id="148" name="Google Shape;148;p20"/>
          <p:cNvSpPr/>
          <p:nvPr/>
        </p:nvSpPr>
        <p:spPr>
          <a:xfrm>
            <a:off x="4104167" y="5869172"/>
            <a:ext cx="1414131" cy="808075"/>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21"/>
          <p:cNvSpPr/>
          <p:nvPr/>
        </p:nvSpPr>
        <p:spPr>
          <a:xfrm>
            <a:off x="0" y="0"/>
            <a:ext cx="12192000" cy="6858000"/>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4" name="Google Shape;154;p21"/>
          <p:cNvSpPr/>
          <p:nvPr/>
        </p:nvSpPr>
        <p:spPr>
          <a:xfrm rot="10800000" flipH="1">
            <a:off x="0" y="-2"/>
            <a:ext cx="12192000" cy="6858001"/>
          </a:xfrm>
          <a:prstGeom prst="snip1Rect">
            <a:avLst>
              <a:gd name="adj" fmla="val 50000"/>
            </a:avLst>
          </a:prstGeom>
          <a:solidFill>
            <a:srgbClr val="022E5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5" name="Google Shape;155;p21"/>
          <p:cNvSpPr txBox="1"/>
          <p:nvPr/>
        </p:nvSpPr>
        <p:spPr>
          <a:xfrm>
            <a:off x="769622" y="25360"/>
            <a:ext cx="10043689" cy="65556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ED7D31"/>
              </a:buClr>
              <a:buSzPts val="2000"/>
              <a:buFont typeface="Calibri"/>
              <a:buNone/>
            </a:pPr>
            <a:r>
              <a:rPr lang="en-US" sz="2000" b="1" i="0" u="none" strike="noStrike" cap="none">
                <a:solidFill>
                  <a:srgbClr val="ED7D31"/>
                </a:solidFill>
                <a:latin typeface="Calibri"/>
                <a:ea typeface="Calibri"/>
                <a:cs typeface="Calibri"/>
                <a:sym typeface="Calibri"/>
              </a:rPr>
              <a:t>Workspaces in the Power BI service</a:t>
            </a:r>
            <a:endParaRPr sz="1600">
              <a:solidFill>
                <a:srgbClr val="FFFFFF"/>
              </a:solidFill>
              <a:latin typeface="Calibri"/>
              <a:ea typeface="Calibri"/>
              <a:cs typeface="Calibri"/>
              <a:sym typeface="Calibri"/>
            </a:endParaRPr>
          </a:p>
          <a:p>
            <a:pPr marL="0" marR="0" lvl="0" indent="0" algn="l" rtl="0">
              <a:spcBef>
                <a:spcPts val="0"/>
              </a:spcBef>
              <a:spcAft>
                <a:spcPts val="0"/>
              </a:spcAft>
              <a:buNone/>
            </a:pPr>
            <a:r>
              <a:rPr lang="en-US" sz="1600">
                <a:solidFill>
                  <a:srgbClr val="FFFFFF"/>
                </a:solidFill>
                <a:latin typeface="Calibri"/>
                <a:ea typeface="Calibri"/>
                <a:cs typeface="Calibri"/>
                <a:sym typeface="Calibri"/>
              </a:rPr>
              <a:t>3. In the Select a file dialog, browse to the location where you saved the Excel file on your computer.</a:t>
            </a:r>
            <a:endParaRPr sz="1600">
              <a:solidFill>
                <a:srgbClr val="FFFFFF"/>
              </a:solidFill>
              <a:latin typeface="Calibri"/>
              <a:ea typeface="Calibri"/>
              <a:cs typeface="Calibri"/>
              <a:sym typeface="Calibri"/>
            </a:endParaRPr>
          </a:p>
          <a:p>
            <a:pPr marL="0" marR="0" lvl="0" indent="0" algn="l" rtl="0">
              <a:spcBef>
                <a:spcPts val="0"/>
              </a:spcBef>
              <a:spcAft>
                <a:spcPts val="0"/>
              </a:spcAft>
              <a:buNone/>
            </a:pPr>
            <a:r>
              <a:rPr lang="en-US" sz="1600">
                <a:solidFill>
                  <a:srgbClr val="FFFFFF"/>
                </a:solidFill>
                <a:latin typeface="Calibri"/>
                <a:ea typeface="Calibri"/>
                <a:cs typeface="Calibri"/>
                <a:sym typeface="Calibri"/>
              </a:rPr>
              <a:t>Select the file and choose Import.</a:t>
            </a:r>
            <a:endParaRPr sz="1600">
              <a:solidFill>
                <a:srgbClr val="FFFFFF"/>
              </a:solidFill>
              <a:latin typeface="Calibri"/>
              <a:ea typeface="Calibri"/>
              <a:cs typeface="Calibri"/>
              <a:sym typeface="Calibri"/>
            </a:endParaRPr>
          </a:p>
          <a:p>
            <a:pPr marL="0" marR="0" lvl="0" indent="0" algn="l" rtl="0">
              <a:spcBef>
                <a:spcPts val="0"/>
              </a:spcBef>
              <a:spcAft>
                <a:spcPts val="0"/>
              </a:spcAft>
              <a:buNone/>
            </a:pPr>
            <a:r>
              <a:rPr lang="en-US" sz="1600">
                <a:solidFill>
                  <a:srgbClr val="FFFFFF"/>
                </a:solidFill>
                <a:latin typeface="Calibri"/>
                <a:ea typeface="Calibri"/>
                <a:cs typeface="Calibri"/>
                <a:sym typeface="Calibri"/>
              </a:rPr>
              <a:t>The Power BI service imports the sample data from the Excel file as a dataset and opens the Financial Sample page.</a:t>
            </a:r>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endParaRPr sz="1600">
              <a:solidFill>
                <a:srgbClr val="FFFFFF"/>
              </a:solidFill>
              <a:latin typeface="Calibri"/>
              <a:ea typeface="Calibri"/>
              <a:cs typeface="Calibri"/>
              <a:sym typeface="Calibri"/>
            </a:endParaRPr>
          </a:p>
          <a:p>
            <a:pPr marL="0" marR="0" lvl="0" indent="0" algn="l" rtl="0">
              <a:spcBef>
                <a:spcPts val="0"/>
              </a:spcBef>
              <a:spcAft>
                <a:spcPts val="0"/>
              </a:spcAft>
              <a:buNone/>
            </a:pPr>
            <a:r>
              <a:rPr lang="en-US" sz="1600">
                <a:solidFill>
                  <a:srgbClr val="FFFFFF"/>
                </a:solidFill>
                <a:latin typeface="Calibri"/>
                <a:ea typeface="Calibri"/>
                <a:cs typeface="Calibri"/>
                <a:sym typeface="Calibri"/>
              </a:rPr>
              <a:t>You can now use the sample dataset to create reports and dashboards.</a:t>
            </a:r>
            <a:endParaRPr sz="1600">
              <a:solidFill>
                <a:srgbClr val="FFFFFF"/>
              </a:solidFill>
              <a:latin typeface="Calibri"/>
              <a:ea typeface="Calibri"/>
              <a:cs typeface="Calibri"/>
              <a:sym typeface="Calibri"/>
            </a:endParaRPr>
          </a:p>
        </p:txBody>
      </p:sp>
      <p:pic>
        <p:nvPicPr>
          <p:cNvPr id="156" name="Google Shape;156;p21"/>
          <p:cNvPicPr preferRelativeResize="0"/>
          <p:nvPr/>
        </p:nvPicPr>
        <p:blipFill rotWithShape="1">
          <a:blip r:embed="rId3">
            <a:alphaModFix/>
          </a:blip>
          <a:srcRect/>
          <a:stretch/>
        </p:blipFill>
        <p:spPr>
          <a:xfrm>
            <a:off x="769622" y="1275906"/>
            <a:ext cx="9533327" cy="4784651"/>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0</TotalTime>
  <Words>3094</Words>
  <Application>Microsoft Office PowerPoint</Application>
  <PresentationFormat>Widescreen</PresentationFormat>
  <Paragraphs>642</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Century Gothic</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Tutor Triza</cp:lastModifiedBy>
  <cp:revision>1</cp:revision>
  <dcterms:modified xsi:type="dcterms:W3CDTF">2024-04-02T17:18:48Z</dcterms:modified>
</cp:coreProperties>
</file>