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5"/>
  </p:notesMasterIdLst>
  <p:sldIdLst>
    <p:sldId id="256" r:id="rId2"/>
    <p:sldId id="281" r:id="rId3"/>
    <p:sldId id="280" r:id="rId4"/>
    <p:sldId id="282" r:id="rId5"/>
    <p:sldId id="283" r:id="rId6"/>
    <p:sldId id="284" r:id="rId7"/>
    <p:sldId id="285" r:id="rId8"/>
    <p:sldId id="286" r:id="rId9"/>
    <p:sldId id="287" r:id="rId10"/>
    <p:sldId id="288" r:id="rId11"/>
    <p:sldId id="289" r:id="rId12"/>
    <p:sldId id="290" r:id="rId13"/>
    <p:sldId id="291" r:id="rId14"/>
    <p:sldId id="293" r:id="rId15"/>
    <p:sldId id="272" r:id="rId16"/>
    <p:sldId id="294" r:id="rId17"/>
    <p:sldId id="295" r:id="rId18"/>
    <p:sldId id="292" r:id="rId19"/>
    <p:sldId id="296" r:id="rId20"/>
    <p:sldId id="297" r:id="rId21"/>
    <p:sldId id="298" r:id="rId22"/>
    <p:sldId id="299"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ih Kuru" initials="MK" lastIdx="1" clrIdx="0">
    <p:extLst>
      <p:ext uri="{19B8F6BF-5375-455C-9EA6-DF929625EA0E}">
        <p15:presenceInfo xmlns:p15="http://schemas.microsoft.com/office/powerpoint/2012/main" userId="2f9dfcb2b5a1a4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8B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3034CF-BF66-45FF-9B9E-BFBE552AE0DF}" type="datetimeFigureOut">
              <a:rPr lang="tr-TR" smtClean="0"/>
              <a:t>22.12.2020</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01727-C8B9-4D39-82DC-85E76AD0C4FC}" type="slidenum">
              <a:rPr lang="tr-TR" smtClean="0"/>
              <a:t>‹#›</a:t>
            </a:fld>
            <a:endParaRPr lang="tr-TR"/>
          </a:p>
        </p:txBody>
      </p:sp>
    </p:spTree>
    <p:extLst>
      <p:ext uri="{BB962C8B-B14F-4D97-AF65-F5344CB8AC3E}">
        <p14:creationId xmlns:p14="http://schemas.microsoft.com/office/powerpoint/2010/main" val="2149537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7101727-C8B9-4D39-82DC-85E76AD0C4FC}" type="slidenum">
              <a:rPr lang="tr-TR" smtClean="0"/>
              <a:t>1</a:t>
            </a:fld>
            <a:endParaRPr lang="tr-TR"/>
          </a:p>
        </p:txBody>
      </p:sp>
    </p:spTree>
    <p:extLst>
      <p:ext uri="{BB962C8B-B14F-4D97-AF65-F5344CB8AC3E}">
        <p14:creationId xmlns:p14="http://schemas.microsoft.com/office/powerpoint/2010/main" val="2208799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tr-TR"/>
              <a:t>Asıl başlık stilini düzenlemek için tıklayın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lgn="l">
              <a:defRPr/>
            </a:lvl1pPr>
          </a:lstStyle>
          <a:p>
            <a:fld id="{02C86442-B330-4B2F-A458-05052DBBEA6B}" type="datetimeFigureOut">
              <a:rPr lang="tr-TR" smtClean="0"/>
              <a:t>22.12.2020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709E9D2-2EEF-4FB5-B746-82697239BE7B}"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6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2C86442-B330-4B2F-A458-05052DBBEA6B}" type="datetimeFigureOut">
              <a:rPr lang="tr-TR" smtClean="0"/>
              <a:t>22.12.2020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709E9D2-2EEF-4FB5-B746-82697239BE7B}" type="slidenum">
              <a:rPr lang="tr-TR" smtClean="0"/>
              <a:t>‹#›</a:t>
            </a:fld>
            <a:endParaRPr lang="tr-TR"/>
          </a:p>
        </p:txBody>
      </p:sp>
    </p:spTree>
    <p:extLst>
      <p:ext uri="{BB962C8B-B14F-4D97-AF65-F5344CB8AC3E}">
        <p14:creationId xmlns:p14="http://schemas.microsoft.com/office/powerpoint/2010/main" val="109175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2C86442-B330-4B2F-A458-05052DBBEA6B}" type="datetimeFigureOut">
              <a:rPr lang="tr-TR" smtClean="0"/>
              <a:t>22.12.2020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709E9D2-2EEF-4FB5-B746-82697239BE7B}" type="slidenum">
              <a:rPr lang="tr-TR" smtClean="0"/>
              <a:t>‹#›</a:t>
            </a:fld>
            <a:endParaRPr lang="tr-T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08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2C86442-B330-4B2F-A458-05052DBBEA6B}" type="datetimeFigureOut">
              <a:rPr lang="tr-TR" smtClean="0"/>
              <a:t>22.12.2020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709E9D2-2EEF-4FB5-B746-82697239BE7B}" type="slidenum">
              <a:rPr lang="tr-TR" smtClean="0"/>
              <a:t>‹#›</a:t>
            </a:fld>
            <a:endParaRPr lang="tr-TR"/>
          </a:p>
        </p:txBody>
      </p:sp>
    </p:spTree>
    <p:extLst>
      <p:ext uri="{BB962C8B-B14F-4D97-AF65-F5344CB8AC3E}">
        <p14:creationId xmlns:p14="http://schemas.microsoft.com/office/powerpoint/2010/main" val="1384278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2C86442-B330-4B2F-A458-05052DBBEA6B}" type="datetimeFigureOut">
              <a:rPr lang="tr-TR" smtClean="0"/>
              <a:t>22.12.2020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709E9D2-2EEF-4FB5-B746-82697239BE7B}"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36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2C86442-B330-4B2F-A458-05052DBBEA6B}" type="datetimeFigureOut">
              <a:rPr lang="tr-TR" smtClean="0"/>
              <a:t>22.12.2020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709E9D2-2EEF-4FB5-B746-82697239BE7B}" type="slidenum">
              <a:rPr lang="tr-TR" smtClean="0"/>
              <a:t>‹#›</a:t>
            </a:fld>
            <a:endParaRPr lang="tr-TR"/>
          </a:p>
        </p:txBody>
      </p:sp>
    </p:spTree>
    <p:extLst>
      <p:ext uri="{BB962C8B-B14F-4D97-AF65-F5344CB8AC3E}">
        <p14:creationId xmlns:p14="http://schemas.microsoft.com/office/powerpoint/2010/main" val="1832000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24128" y="2967788"/>
            <a:ext cx="4754880" cy="33415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tr-TR"/>
              <a:t>Asıl metin stillerini düzenlemek için tıklayın</a:t>
            </a:r>
          </a:p>
        </p:txBody>
      </p:sp>
      <p:sp>
        <p:nvSpPr>
          <p:cNvPr id="6" name="Content Placeholder 5"/>
          <p:cNvSpPr>
            <a:spLocks noGrp="1"/>
          </p:cNvSpPr>
          <p:nvPr>
            <p:ph sz="quarter" idx="4"/>
          </p:nvPr>
        </p:nvSpPr>
        <p:spPr>
          <a:xfrm>
            <a:off x="5990888" y="2967788"/>
            <a:ext cx="4754880" cy="33415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2C86442-B330-4B2F-A458-05052DBBEA6B}" type="datetimeFigureOut">
              <a:rPr lang="tr-TR" smtClean="0"/>
              <a:t>22.12.2020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709E9D2-2EEF-4FB5-B746-82697239BE7B}" type="slidenum">
              <a:rPr lang="tr-TR" smtClean="0"/>
              <a:t>‹#›</a:t>
            </a:fld>
            <a:endParaRPr lang="tr-TR"/>
          </a:p>
        </p:txBody>
      </p:sp>
    </p:spTree>
    <p:extLst>
      <p:ext uri="{BB962C8B-B14F-4D97-AF65-F5344CB8AC3E}">
        <p14:creationId xmlns:p14="http://schemas.microsoft.com/office/powerpoint/2010/main" val="135372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2C86442-B330-4B2F-A458-05052DBBEA6B}" type="datetimeFigureOut">
              <a:rPr lang="tr-TR" smtClean="0"/>
              <a:t>22.12.2020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709E9D2-2EEF-4FB5-B746-82697239BE7B}" type="slidenum">
              <a:rPr lang="tr-TR" smtClean="0"/>
              <a:t>‹#›</a:t>
            </a:fld>
            <a:endParaRPr lang="tr-TR"/>
          </a:p>
        </p:txBody>
      </p:sp>
    </p:spTree>
    <p:extLst>
      <p:ext uri="{BB962C8B-B14F-4D97-AF65-F5344CB8AC3E}">
        <p14:creationId xmlns:p14="http://schemas.microsoft.com/office/powerpoint/2010/main" val="2558452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86442-B330-4B2F-A458-05052DBBEA6B}" type="datetimeFigureOut">
              <a:rPr lang="tr-TR" smtClean="0"/>
              <a:t>22.12.2020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709E9D2-2EEF-4FB5-B746-82697239BE7B}" type="slidenum">
              <a:rPr lang="tr-TR" smtClean="0"/>
              <a:t>‹#›</a:t>
            </a:fld>
            <a:endParaRPr lang="tr-TR"/>
          </a:p>
        </p:txBody>
      </p:sp>
    </p:spTree>
    <p:extLst>
      <p:ext uri="{BB962C8B-B14F-4D97-AF65-F5344CB8AC3E}">
        <p14:creationId xmlns:p14="http://schemas.microsoft.com/office/powerpoint/2010/main" val="2664858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tr-TR"/>
              <a:t>Asıl başlık stilini düzenlemek için tıklayın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2C86442-B330-4B2F-A458-05052DBBEA6B}" type="datetimeFigureOut">
              <a:rPr lang="tr-TR" smtClean="0"/>
              <a:t>22.12.2020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709E9D2-2EEF-4FB5-B746-82697239BE7B}" type="slidenum">
              <a:rPr lang="tr-TR" smtClean="0"/>
              <a:t>‹#›</a:t>
            </a:fld>
            <a:endParaRPr lang="tr-TR"/>
          </a:p>
        </p:txBody>
      </p:sp>
    </p:spTree>
    <p:extLst>
      <p:ext uri="{BB962C8B-B14F-4D97-AF65-F5344CB8AC3E}">
        <p14:creationId xmlns:p14="http://schemas.microsoft.com/office/powerpoint/2010/main" val="958750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2C86442-B330-4B2F-A458-05052DBBEA6B}" type="datetimeFigureOut">
              <a:rPr lang="tr-TR" smtClean="0"/>
              <a:t>22.12.2020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709E9D2-2EEF-4FB5-B746-82697239BE7B}"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048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2C86442-B330-4B2F-A458-05052DBBEA6B}" type="datetimeFigureOut">
              <a:rPr lang="tr-TR" smtClean="0"/>
              <a:t>22.12.2020</a:t>
            </a:fld>
            <a:endParaRPr lang="tr-T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tr-T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09E9D2-2EEF-4FB5-B746-82697239BE7B}" type="slidenum">
              <a:rPr lang="tr-TR" smtClean="0"/>
              <a:t>‹#›</a:t>
            </a:fld>
            <a:endParaRPr lang="tr-T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35075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48BC27-B5C6-4C00-87C5-6B633F789786}"/>
              </a:ext>
            </a:extLst>
          </p:cNvPr>
          <p:cNvSpPr>
            <a:spLocks noGrp="1"/>
          </p:cNvSpPr>
          <p:nvPr>
            <p:ph type="ctrTitle"/>
          </p:nvPr>
        </p:nvSpPr>
        <p:spPr/>
        <p:txBody>
          <a:bodyPr>
            <a:normAutofit/>
          </a:bodyPr>
          <a:lstStyle/>
          <a:p>
            <a:r>
              <a:rPr lang="en-US" b="1" i="1" dirty="0">
                <a:latin typeface="Calibri" panose="020F0502020204030204" pitchFamily="34" charset="0"/>
                <a:cs typeface="Calibri" panose="020F0502020204030204" pitchFamily="34" charset="0"/>
              </a:rPr>
              <a:t>Istanbul Water Crisis Detection Project</a:t>
            </a:r>
            <a:endParaRPr lang="tr-TR" i="1" dirty="0"/>
          </a:p>
        </p:txBody>
      </p:sp>
      <p:sp>
        <p:nvSpPr>
          <p:cNvPr id="3" name="Alt Başlık 2">
            <a:extLst>
              <a:ext uri="{FF2B5EF4-FFF2-40B4-BE49-F238E27FC236}">
                <a16:creationId xmlns:a16="http://schemas.microsoft.com/office/drawing/2014/main" id="{D9A8ED98-B0FA-4A85-9923-303E6FE65DB7}"/>
              </a:ext>
            </a:extLst>
          </p:cNvPr>
          <p:cNvSpPr>
            <a:spLocks noGrp="1"/>
          </p:cNvSpPr>
          <p:nvPr>
            <p:ph type="subTitle" idx="1"/>
          </p:nvPr>
        </p:nvSpPr>
        <p:spPr>
          <a:xfrm>
            <a:off x="8723722" y="4960137"/>
            <a:ext cx="3200400" cy="1463040"/>
          </a:xfrm>
        </p:spPr>
        <p:txBody>
          <a:bodyPr/>
          <a:lstStyle/>
          <a:p>
            <a:r>
              <a:rPr lang="tr-TR" b="1" dirty="0">
                <a:latin typeface="Julius Sans One" panose="02000000000000000000" pitchFamily="2" charset="0"/>
              </a:rPr>
              <a:t>Melih Kuru </a:t>
            </a:r>
          </a:p>
        </p:txBody>
      </p:sp>
      <p:pic>
        <p:nvPicPr>
          <p:cNvPr id="7170" name="Picture 2">
            <a:extLst>
              <a:ext uri="{FF2B5EF4-FFF2-40B4-BE49-F238E27FC236}">
                <a16:creationId xmlns:a16="http://schemas.microsoft.com/office/drawing/2014/main" id="{58777ED8-7DB2-4298-A957-ADB267EF2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4675" y="5090984"/>
            <a:ext cx="1201345" cy="1201345"/>
          </a:xfrm>
          <a:prstGeom prst="roundRect">
            <a:avLst>
              <a:gd name="adj" fmla="val 31468"/>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8645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0AEF40F-3DCE-49EB-B0B5-61617E0321C3}"/>
              </a:ext>
            </a:extLst>
          </p:cNvPr>
          <p:cNvSpPr>
            <a:spLocks noGrp="1"/>
          </p:cNvSpPr>
          <p:nvPr>
            <p:ph idx="1"/>
          </p:nvPr>
        </p:nvSpPr>
        <p:spPr>
          <a:xfrm>
            <a:off x="604935" y="2929812"/>
            <a:ext cx="10982129" cy="4023360"/>
          </a:xfrm>
        </p:spPr>
        <p:txBody>
          <a:bodyPr>
            <a:normAutofit fontScale="85000" lnSpcReduction="10000"/>
          </a:bodyPr>
          <a:lstStyle/>
          <a:p>
            <a:pPr algn="just">
              <a:lnSpc>
                <a:spcPct val="107000"/>
              </a:lnSpc>
              <a:spcAft>
                <a:spcPts val="800"/>
              </a:spcAft>
            </a:pPr>
            <a:r>
              <a:rPr lang="tr-TR" sz="1800" i="1" dirty="0">
                <a:effectLst/>
                <a:latin typeface="Century Gothic" panose="020B0502020202020204" pitchFamily="34" charset="0"/>
                <a:ea typeface="Century Gothic" panose="020B0502020202020204" pitchFamily="34" charset="0"/>
                <a:cs typeface="Times New Roman" panose="02020603050405020304" pitchFamily="18" charset="0"/>
              </a:rPr>
              <a:t>Small </a:t>
            </a:r>
            <a:r>
              <a:rPr lang="tr-TR" sz="1800" i="1" dirty="0" err="1">
                <a:effectLst/>
                <a:latin typeface="Century Gothic" panose="020B0502020202020204" pitchFamily="34" charset="0"/>
                <a:ea typeface="Century Gothic" panose="020B0502020202020204" pitchFamily="34" charset="0"/>
                <a:cs typeface="Times New Roman" panose="02020603050405020304" pitchFamily="18" charset="0"/>
              </a:rPr>
              <a:t>Reminders</a:t>
            </a:r>
            <a:endParaRPr lang="tr-TR" sz="1800" dirty="0">
              <a:effectLst/>
              <a:latin typeface="Century Gothic" panose="020B0502020202020204" pitchFamily="34" charset="0"/>
              <a:ea typeface="Century Gothic" panose="020B050202020202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tr-TR" sz="1800" b="1" dirty="0" err="1">
                <a:effectLst/>
                <a:latin typeface="Century Gothic" panose="020B0502020202020204" pitchFamily="34" charset="0"/>
                <a:ea typeface="Century Gothic" panose="020B0502020202020204" pitchFamily="34" charset="0"/>
                <a:cs typeface="Times New Roman" panose="02020603050405020304" pitchFamily="18" charset="0"/>
              </a:rPr>
              <a:t>TotalChangeOneYear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Percent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Of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This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Year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Percent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Of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Last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Year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Istanbul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Municipality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gives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occupancy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rates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for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same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day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a:t>
            </a:r>
          </a:p>
          <a:p>
            <a:pPr marL="342900" lvl="0" indent="-342900" algn="just">
              <a:lnSpc>
                <a:spcPct val="107000"/>
              </a:lnSpc>
              <a:buFont typeface="Wingdings" panose="05000000000000000000" pitchFamily="2" charset="2"/>
              <a:buChar char=""/>
            </a:pPr>
            <a:r>
              <a:rPr lang="tr-TR" sz="1800" b="1" dirty="0" err="1">
                <a:effectLst/>
                <a:latin typeface="Century Gothic" panose="020B0502020202020204" pitchFamily="34" charset="0"/>
                <a:ea typeface="Century Gothic" panose="020B0502020202020204" pitchFamily="34" charset="0"/>
                <a:cs typeface="Times New Roman" panose="02020603050405020304" pitchFamily="18" charset="0"/>
              </a:rPr>
              <a:t>PumpWater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total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provided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city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by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2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pump</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systems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established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by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Municipality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meet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requirement</a:t>
            </a:r>
            <a:endParaRPr lang="tr-TR" sz="1800" dirty="0">
              <a:effectLst/>
              <a:latin typeface="Century Gothic" panose="020B0502020202020204" pitchFamily="34" charset="0"/>
              <a:ea typeface="Century Gothic" panose="020B050202020202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tr-TR" sz="1800" b="1" dirty="0" err="1">
                <a:effectLst/>
                <a:latin typeface="Century Gothic" panose="020B0502020202020204" pitchFamily="34" charset="0"/>
                <a:ea typeface="Century Gothic" panose="020B0502020202020204" pitchFamily="34" charset="0"/>
                <a:cs typeface="Times New Roman" panose="02020603050405020304" pitchFamily="18" charset="0"/>
              </a:rPr>
              <a:t>TotalAmountofWaterGivenDuringtheYear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 Total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amount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of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provided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for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all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services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individual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corporate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throughout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year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according</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official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figures</a:t>
            </a:r>
            <a:endParaRPr lang="tr-TR" sz="1800" dirty="0">
              <a:effectLst/>
              <a:latin typeface="Century Gothic" panose="020B0502020202020204" pitchFamily="34" charset="0"/>
              <a:ea typeface="Century Gothic" panose="020B050202020202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tr-TR" sz="1800" b="1" dirty="0" err="1">
                <a:effectLst/>
                <a:latin typeface="Century Gothic" panose="020B0502020202020204" pitchFamily="34" charset="0"/>
                <a:ea typeface="Century Gothic" panose="020B0502020202020204" pitchFamily="34" charset="0"/>
                <a:cs typeface="Times New Roman" panose="02020603050405020304" pitchFamily="18" charset="0"/>
              </a:rPr>
              <a:t>TotalInput</a:t>
            </a:r>
            <a:r>
              <a:rPr lang="tr-TR" sz="1800" b="1"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PumpWater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TotalAnnualRain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Total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amount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of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fresh</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coming</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city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by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pumps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and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precipitation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official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records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a:t>
            </a:r>
          </a:p>
          <a:p>
            <a:pPr marL="342900" lvl="0" indent="-342900" algn="just">
              <a:lnSpc>
                <a:spcPct val="107000"/>
              </a:lnSpc>
              <a:spcAft>
                <a:spcPts val="800"/>
              </a:spcAft>
              <a:buFont typeface="Wingdings" panose="05000000000000000000" pitchFamily="2" charset="2"/>
              <a:buChar char=""/>
            </a:pPr>
            <a:r>
              <a:rPr lang="tr-TR" sz="1800" b="1" dirty="0">
                <a:effectLst/>
                <a:latin typeface="Century Gothic" panose="020B0502020202020204" pitchFamily="34" charset="0"/>
                <a:ea typeface="Century Gothic" panose="020B0502020202020204" pitchFamily="34" charset="0"/>
                <a:cs typeface="Times New Roman" panose="02020603050405020304" pitchFamily="18" charset="0"/>
              </a:rPr>
              <a:t>Net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TotalInput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TotalAmountofWaterGivenDuringtheYear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a:t>
            </a:r>
          </a:p>
          <a:p>
            <a:pPr algn="just">
              <a:lnSpc>
                <a:spcPct val="107000"/>
              </a:lnSpc>
              <a:spcAft>
                <a:spcPts val="800"/>
              </a:spcAft>
            </a:pPr>
            <a:r>
              <a:rPr lang="tr-TR" sz="1800" i="1" dirty="0" err="1">
                <a:effectLst/>
                <a:latin typeface="Century Gothic" panose="020B0502020202020204" pitchFamily="34" charset="0"/>
                <a:ea typeface="Century Gothic" panose="020B0502020202020204" pitchFamily="34" charset="0"/>
                <a:cs typeface="Times New Roman" panose="02020603050405020304" pitchFamily="18" charset="0"/>
              </a:rPr>
              <a:t>All</a:t>
            </a:r>
            <a:r>
              <a:rPr lang="tr-TR" sz="1800" i="1"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i="1"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i="1"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i="1" dirty="0" err="1">
                <a:effectLst/>
                <a:latin typeface="Century Gothic" panose="020B0502020202020204" pitchFamily="34" charset="0"/>
                <a:ea typeface="Century Gothic" panose="020B0502020202020204" pitchFamily="34" charset="0"/>
                <a:cs typeface="Times New Roman" panose="02020603050405020304" pitchFamily="18" charset="0"/>
              </a:rPr>
              <a:t>values</a:t>
            </a:r>
            <a:r>
              <a:rPr lang="tr-TR" sz="1800" i="1"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i="1" dirty="0" err="1">
                <a:effectLst/>
                <a:latin typeface="Century Gothic" panose="020B0502020202020204" pitchFamily="34" charset="0"/>
                <a:ea typeface="Century Gothic" panose="020B0502020202020204" pitchFamily="34" charset="0"/>
                <a:cs typeface="Times New Roman" panose="02020603050405020304" pitchFamily="18" charset="0"/>
              </a:rPr>
              <a:t>have</a:t>
            </a:r>
            <a:r>
              <a:rPr lang="tr-TR" sz="1800" i="1"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i="1" dirty="0" err="1">
                <a:effectLst/>
                <a:latin typeface="Century Gothic" panose="020B0502020202020204" pitchFamily="34" charset="0"/>
                <a:ea typeface="Century Gothic" panose="020B0502020202020204" pitchFamily="34" charset="0"/>
                <a:cs typeface="Times New Roman" panose="02020603050405020304" pitchFamily="18" charset="0"/>
              </a:rPr>
              <a:t>been</a:t>
            </a:r>
            <a:r>
              <a:rPr lang="tr-TR" sz="1800" i="1"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i="1" dirty="0" err="1">
                <a:effectLst/>
                <a:latin typeface="Century Gothic" panose="020B0502020202020204" pitchFamily="34" charset="0"/>
                <a:ea typeface="Century Gothic" panose="020B0502020202020204" pitchFamily="34" charset="0"/>
                <a:cs typeface="Times New Roman" panose="02020603050405020304" pitchFamily="18" charset="0"/>
              </a:rPr>
              <a:t>found</a:t>
            </a:r>
            <a:r>
              <a:rPr lang="tr-TR" sz="1800" i="1"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i="1" dirty="0" err="1">
                <a:effectLst/>
                <a:latin typeface="Century Gothic" panose="020B0502020202020204" pitchFamily="34" charset="0"/>
                <a:ea typeface="Century Gothic" panose="020B0502020202020204" pitchFamily="34" charset="0"/>
                <a:cs typeface="Times New Roman" panose="02020603050405020304" pitchFamily="18" charset="0"/>
              </a:rPr>
              <a:t>by</a:t>
            </a:r>
            <a:r>
              <a:rPr lang="tr-TR" sz="1800" i="1"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i="1" dirty="0" err="1">
                <a:effectLst/>
                <a:latin typeface="Century Gothic" panose="020B0502020202020204" pitchFamily="34" charset="0"/>
                <a:ea typeface="Century Gothic" panose="020B0502020202020204" pitchFamily="34" charset="0"/>
                <a:cs typeface="Times New Roman" panose="02020603050405020304" pitchFamily="18" charset="0"/>
              </a:rPr>
              <a:t>dividing</a:t>
            </a:r>
            <a:r>
              <a:rPr lang="tr-TR" sz="1800" i="1" dirty="0">
                <a:effectLst/>
                <a:latin typeface="Century Gothic" panose="020B0502020202020204" pitchFamily="34" charset="0"/>
                <a:ea typeface="Century Gothic" panose="020B0502020202020204" pitchFamily="34" charset="0"/>
                <a:cs typeface="Times New Roman" panose="02020603050405020304" pitchFamily="18" charset="0"/>
              </a:rPr>
              <a:t> 10 </a:t>
            </a:r>
            <a:r>
              <a:rPr lang="tr-TR" sz="1800" i="1" dirty="0" err="1">
                <a:effectLst/>
                <a:latin typeface="Century Gothic" panose="020B0502020202020204" pitchFamily="34" charset="0"/>
                <a:ea typeface="Century Gothic" panose="020B0502020202020204" pitchFamily="34" charset="0"/>
                <a:cs typeface="Times New Roman" panose="02020603050405020304" pitchFamily="18" charset="0"/>
              </a:rPr>
              <a:t>million</a:t>
            </a:r>
            <a:r>
              <a:rPr lang="tr-TR" sz="1800" i="1"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i="1" dirty="0" err="1">
                <a:effectLst/>
                <a:latin typeface="Century Gothic" panose="020B0502020202020204" pitchFamily="34" charset="0"/>
                <a:ea typeface="Century Gothic" panose="020B0502020202020204" pitchFamily="34" charset="0"/>
                <a:cs typeface="Times New Roman" panose="02020603050405020304" pitchFamily="18" charset="0"/>
              </a:rPr>
              <a:t>cubic</a:t>
            </a:r>
            <a:r>
              <a:rPr lang="tr-TR" sz="1800" i="1"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i="1" dirty="0" err="1">
                <a:effectLst/>
                <a:latin typeface="Century Gothic" panose="020B0502020202020204" pitchFamily="34" charset="0"/>
                <a:ea typeface="Century Gothic" panose="020B0502020202020204" pitchFamily="34" charset="0"/>
                <a:cs typeface="Times New Roman" panose="02020603050405020304" pitchFamily="18" charset="0"/>
              </a:rPr>
              <a:t>meters</a:t>
            </a:r>
            <a:r>
              <a:rPr lang="tr-TR" sz="1800" i="1" dirty="0">
                <a:effectLst/>
                <a:latin typeface="Century Gothic" panose="020B0502020202020204" pitchFamily="34" charset="0"/>
                <a:ea typeface="Century Gothic" panose="020B0502020202020204" pitchFamily="34" charset="0"/>
                <a:cs typeface="Times New Roman" panose="02020603050405020304" pitchFamily="18" charset="0"/>
              </a:rPr>
              <a:t>. Data </a:t>
            </a:r>
            <a:r>
              <a:rPr lang="tr-TR" sz="1800" i="1" dirty="0" err="1">
                <a:effectLst/>
                <a:latin typeface="Century Gothic" panose="020B0502020202020204" pitchFamily="34" charset="0"/>
                <a:ea typeface="Century Gothic" panose="020B0502020202020204" pitchFamily="34" charset="0"/>
                <a:cs typeface="Times New Roman" panose="02020603050405020304" pitchFamily="18" charset="0"/>
              </a:rPr>
              <a:t>standardization</a:t>
            </a:r>
            <a:r>
              <a:rPr lang="tr-TR" sz="1800" i="1" dirty="0">
                <a:effectLst/>
                <a:latin typeface="Century Gothic" panose="020B0502020202020204" pitchFamily="34" charset="0"/>
                <a:ea typeface="Century Gothic" panose="020B0502020202020204" pitchFamily="34" charset="0"/>
                <a:cs typeface="Times New Roman" panose="02020603050405020304" pitchFamily="18" charset="0"/>
              </a:rPr>
              <a:t> has </a:t>
            </a:r>
            <a:r>
              <a:rPr lang="tr-TR" sz="1800" i="1" dirty="0" err="1">
                <a:effectLst/>
                <a:latin typeface="Century Gothic" panose="020B0502020202020204" pitchFamily="34" charset="0"/>
                <a:ea typeface="Century Gothic" panose="020B0502020202020204" pitchFamily="34" charset="0"/>
                <a:cs typeface="Times New Roman" panose="02020603050405020304" pitchFamily="18" charset="0"/>
              </a:rPr>
              <a:t>thus</a:t>
            </a:r>
            <a:r>
              <a:rPr lang="tr-TR" sz="1800" i="1"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i="1" dirty="0" err="1">
                <a:effectLst/>
                <a:latin typeface="Century Gothic" panose="020B0502020202020204" pitchFamily="34" charset="0"/>
                <a:ea typeface="Century Gothic" panose="020B0502020202020204" pitchFamily="34" charset="0"/>
                <a:cs typeface="Times New Roman" panose="02020603050405020304" pitchFamily="18" charset="0"/>
              </a:rPr>
              <a:t>been</a:t>
            </a:r>
            <a:r>
              <a:rPr lang="tr-TR" sz="1800" i="1"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i="1" dirty="0" err="1">
                <a:effectLst/>
                <a:latin typeface="Century Gothic" panose="020B0502020202020204" pitchFamily="34" charset="0"/>
                <a:ea typeface="Century Gothic" panose="020B0502020202020204" pitchFamily="34" charset="0"/>
                <a:cs typeface="Times New Roman" panose="02020603050405020304" pitchFamily="18" charset="0"/>
              </a:rPr>
              <a:t>achieved</a:t>
            </a:r>
            <a:r>
              <a:rPr lang="tr-TR" sz="1800" i="1" dirty="0">
                <a:effectLst/>
                <a:latin typeface="Century Gothic" panose="020B0502020202020204" pitchFamily="34" charset="0"/>
                <a:ea typeface="Century Gothic" panose="020B0502020202020204" pitchFamily="34" charset="0"/>
                <a:cs typeface="Times New Roman" panose="02020603050405020304" pitchFamily="18" charset="0"/>
              </a:rPr>
              <a:t>.</a:t>
            </a:r>
            <a:endParaRPr lang="tr-TR" sz="1800" dirty="0">
              <a:effectLst/>
              <a:latin typeface="Century Gothic" panose="020B0502020202020204" pitchFamily="34" charset="0"/>
              <a:ea typeface="Century Gothic" panose="020B0502020202020204" pitchFamily="34" charset="0"/>
              <a:cs typeface="Times New Roman" panose="02020603050405020304" pitchFamily="18" charset="0"/>
            </a:endParaRPr>
          </a:p>
          <a:p>
            <a:pPr algn="just"/>
            <a:endParaRPr lang="tr-TR" dirty="0"/>
          </a:p>
        </p:txBody>
      </p:sp>
      <p:pic>
        <p:nvPicPr>
          <p:cNvPr id="4" name="Resim 3">
            <a:extLst>
              <a:ext uri="{FF2B5EF4-FFF2-40B4-BE49-F238E27FC236}">
                <a16:creationId xmlns:a16="http://schemas.microsoft.com/office/drawing/2014/main" id="{5A545CD0-3A72-4137-9011-38BA2ECFC326}"/>
              </a:ext>
            </a:extLst>
          </p:cNvPr>
          <p:cNvPicPr/>
          <p:nvPr/>
        </p:nvPicPr>
        <p:blipFill>
          <a:blip r:embed="rId2">
            <a:extLst>
              <a:ext uri="{28A0092B-C50C-407E-A947-70E740481C1C}">
                <a14:useLocalDpi xmlns:a14="http://schemas.microsoft.com/office/drawing/2010/main" val="0"/>
              </a:ext>
            </a:extLst>
          </a:blip>
          <a:stretch>
            <a:fillRect/>
          </a:stretch>
        </p:blipFill>
        <p:spPr>
          <a:xfrm>
            <a:off x="1943544" y="578497"/>
            <a:ext cx="8304912" cy="2024743"/>
          </a:xfrm>
          <a:prstGeom prst="rect">
            <a:avLst/>
          </a:prstGeom>
        </p:spPr>
      </p:pic>
    </p:spTree>
    <p:extLst>
      <p:ext uri="{BB962C8B-B14F-4D97-AF65-F5344CB8AC3E}">
        <p14:creationId xmlns:p14="http://schemas.microsoft.com/office/powerpoint/2010/main" val="72051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C7B3A181-F661-4A1B-8B22-818F6A0BC1B5}"/>
              </a:ext>
            </a:extLst>
          </p:cNvPr>
          <p:cNvPicPr/>
          <p:nvPr/>
        </p:nvPicPr>
        <p:blipFill>
          <a:blip r:embed="rId2"/>
          <a:stretch>
            <a:fillRect/>
          </a:stretch>
        </p:blipFill>
        <p:spPr>
          <a:xfrm>
            <a:off x="1024128" y="2264029"/>
            <a:ext cx="5760720" cy="4008755"/>
          </a:xfrm>
          <a:prstGeom prst="rect">
            <a:avLst/>
          </a:prstGeom>
        </p:spPr>
      </p:pic>
      <p:sp>
        <p:nvSpPr>
          <p:cNvPr id="6" name="Metin kutusu 5">
            <a:extLst>
              <a:ext uri="{FF2B5EF4-FFF2-40B4-BE49-F238E27FC236}">
                <a16:creationId xmlns:a16="http://schemas.microsoft.com/office/drawing/2014/main" id="{B2D80265-0223-40A6-B5A1-6F4F7CF2E7CB}"/>
              </a:ext>
            </a:extLst>
          </p:cNvPr>
          <p:cNvSpPr txBox="1"/>
          <p:nvPr/>
        </p:nvSpPr>
        <p:spPr>
          <a:xfrm>
            <a:off x="6475443" y="2449767"/>
            <a:ext cx="5468951" cy="3637278"/>
          </a:xfrm>
          <a:prstGeom prst="rect">
            <a:avLst/>
          </a:prstGeom>
          <a:noFill/>
        </p:spPr>
        <p:txBody>
          <a:bodyPr wrap="square">
            <a:spAutoFit/>
          </a:bodyPr>
          <a:lstStyle/>
          <a:p>
            <a:pPr algn="just">
              <a:lnSpc>
                <a:spcPct val="107000"/>
              </a:lnSpc>
              <a:spcAft>
                <a:spcPts val="800"/>
              </a:spcAft>
            </a:pP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While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annual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rainfall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should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be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proportional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dam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percentage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some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irregularities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strike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us. Of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course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reasons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for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this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may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be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pumped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from</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surrounding</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provinces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low</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consumption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factors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that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cannot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control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a:t>
            </a:r>
          </a:p>
          <a:p>
            <a:pPr algn="just">
              <a:lnSpc>
                <a:spcPct val="107000"/>
              </a:lnSpc>
              <a:spcAft>
                <a:spcPts val="800"/>
              </a:spcAft>
            </a:pP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p>
          <a:p>
            <a:pPr algn="just">
              <a:lnSpc>
                <a:spcPct val="107000"/>
              </a:lnSpc>
              <a:spcAft>
                <a:spcPts val="800"/>
              </a:spcAft>
            </a:pP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would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be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best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build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this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algorithm</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on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city's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net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balance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for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1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year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and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percentage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change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in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1-year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dams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a:t>
            </a:r>
          </a:p>
          <a:p>
            <a:pPr algn="just">
              <a:lnSpc>
                <a:spcPct val="107000"/>
              </a:lnSpc>
              <a:spcAft>
                <a:spcPts val="800"/>
              </a:spcAft>
            </a:pP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p>
        </p:txBody>
      </p:sp>
      <p:sp>
        <p:nvSpPr>
          <p:cNvPr id="8" name="Başlık 1">
            <a:extLst>
              <a:ext uri="{FF2B5EF4-FFF2-40B4-BE49-F238E27FC236}">
                <a16:creationId xmlns:a16="http://schemas.microsoft.com/office/drawing/2014/main" id="{6662D7D2-266E-46A5-AA04-12D312C70E07}"/>
              </a:ext>
            </a:extLst>
          </p:cNvPr>
          <p:cNvSpPr>
            <a:spLocks noGrp="1"/>
          </p:cNvSpPr>
          <p:nvPr>
            <p:ph type="title"/>
          </p:nvPr>
        </p:nvSpPr>
        <p:spPr>
          <a:xfrm>
            <a:off x="1024128" y="585216"/>
            <a:ext cx="9720072" cy="1499616"/>
          </a:xfrm>
        </p:spPr>
        <p:txBody>
          <a:bodyPr/>
          <a:lstStyle/>
          <a:p>
            <a:r>
              <a:rPr lang="tr-TR" dirty="0" err="1"/>
              <a:t>Istanbul's</a:t>
            </a:r>
            <a:r>
              <a:rPr lang="tr-TR" dirty="0"/>
              <a:t> </a:t>
            </a:r>
            <a:r>
              <a:rPr lang="tr-TR" dirty="0" err="1"/>
              <a:t>Water</a:t>
            </a:r>
            <a:r>
              <a:rPr lang="tr-TR" dirty="0"/>
              <a:t> </a:t>
            </a:r>
            <a:r>
              <a:rPr lang="tr-TR" dirty="0" err="1"/>
              <a:t>Crısıs</a:t>
            </a:r>
            <a:r>
              <a:rPr lang="tr-TR" dirty="0"/>
              <a:t> </a:t>
            </a:r>
            <a:r>
              <a:rPr lang="tr-TR" dirty="0" err="1"/>
              <a:t>Predıctıon</a:t>
            </a:r>
            <a:endParaRPr lang="tr-TR" dirty="0"/>
          </a:p>
        </p:txBody>
      </p:sp>
    </p:spTree>
    <p:extLst>
      <p:ext uri="{BB962C8B-B14F-4D97-AF65-F5344CB8AC3E}">
        <p14:creationId xmlns:p14="http://schemas.microsoft.com/office/powerpoint/2010/main" val="157255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F4BEC207-39F6-46FD-B4B4-A14A052CAF19}"/>
              </a:ext>
            </a:extLst>
          </p:cNvPr>
          <p:cNvPicPr/>
          <p:nvPr/>
        </p:nvPicPr>
        <p:blipFill>
          <a:blip r:embed="rId2">
            <a:extLst>
              <a:ext uri="{28A0092B-C50C-407E-A947-70E740481C1C}">
                <a14:useLocalDpi xmlns:a14="http://schemas.microsoft.com/office/drawing/2010/main" val="0"/>
              </a:ext>
            </a:extLst>
          </a:blip>
          <a:stretch>
            <a:fillRect/>
          </a:stretch>
        </p:blipFill>
        <p:spPr>
          <a:xfrm>
            <a:off x="1024128" y="2788689"/>
            <a:ext cx="5563072" cy="3165222"/>
          </a:xfrm>
          <a:prstGeom prst="rect">
            <a:avLst/>
          </a:prstGeom>
        </p:spPr>
      </p:pic>
      <p:pic>
        <p:nvPicPr>
          <p:cNvPr id="5" name="Resim 4">
            <a:extLst>
              <a:ext uri="{FF2B5EF4-FFF2-40B4-BE49-F238E27FC236}">
                <a16:creationId xmlns:a16="http://schemas.microsoft.com/office/drawing/2014/main" id="{AA9669B6-23D2-49E5-A22D-EEBB6B9D939B}"/>
              </a:ext>
            </a:extLst>
          </p:cNvPr>
          <p:cNvPicPr/>
          <p:nvPr/>
        </p:nvPicPr>
        <p:blipFill>
          <a:blip r:embed="rId3">
            <a:extLst>
              <a:ext uri="{28A0092B-C50C-407E-A947-70E740481C1C}">
                <a14:useLocalDpi xmlns:a14="http://schemas.microsoft.com/office/drawing/2010/main" val="0"/>
              </a:ext>
            </a:extLst>
          </a:blip>
          <a:stretch>
            <a:fillRect/>
          </a:stretch>
        </p:blipFill>
        <p:spPr>
          <a:xfrm>
            <a:off x="6356479" y="2788689"/>
            <a:ext cx="5562600" cy="3190875"/>
          </a:xfrm>
          <a:prstGeom prst="rect">
            <a:avLst/>
          </a:prstGeom>
        </p:spPr>
      </p:pic>
      <p:sp>
        <p:nvSpPr>
          <p:cNvPr id="6" name="Başlık 1">
            <a:extLst>
              <a:ext uri="{FF2B5EF4-FFF2-40B4-BE49-F238E27FC236}">
                <a16:creationId xmlns:a16="http://schemas.microsoft.com/office/drawing/2014/main" id="{936AA8C3-6059-41AF-A3EC-72919295E894}"/>
              </a:ext>
            </a:extLst>
          </p:cNvPr>
          <p:cNvSpPr>
            <a:spLocks noGrp="1"/>
          </p:cNvSpPr>
          <p:nvPr>
            <p:ph type="title"/>
          </p:nvPr>
        </p:nvSpPr>
        <p:spPr>
          <a:xfrm>
            <a:off x="1024128" y="585216"/>
            <a:ext cx="9720072" cy="1499616"/>
          </a:xfrm>
        </p:spPr>
        <p:txBody>
          <a:bodyPr/>
          <a:lstStyle/>
          <a:p>
            <a:r>
              <a:rPr lang="tr-TR" dirty="0" err="1"/>
              <a:t>Istanbul's</a:t>
            </a:r>
            <a:r>
              <a:rPr lang="tr-TR" dirty="0"/>
              <a:t> </a:t>
            </a:r>
            <a:r>
              <a:rPr lang="tr-TR" dirty="0" err="1"/>
              <a:t>Water</a:t>
            </a:r>
            <a:r>
              <a:rPr lang="tr-TR" dirty="0"/>
              <a:t> </a:t>
            </a:r>
            <a:r>
              <a:rPr lang="tr-TR" dirty="0" err="1"/>
              <a:t>Crısıs</a:t>
            </a:r>
            <a:r>
              <a:rPr lang="tr-TR" dirty="0"/>
              <a:t> </a:t>
            </a:r>
            <a:r>
              <a:rPr lang="tr-TR" dirty="0" err="1"/>
              <a:t>Predıctıon</a:t>
            </a:r>
            <a:endParaRPr lang="tr-TR" dirty="0"/>
          </a:p>
        </p:txBody>
      </p:sp>
    </p:spTree>
    <p:extLst>
      <p:ext uri="{BB962C8B-B14F-4D97-AF65-F5344CB8AC3E}">
        <p14:creationId xmlns:p14="http://schemas.microsoft.com/office/powerpoint/2010/main" val="215928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58E092A-7E3F-44BF-AABE-27CDC482F794}"/>
              </a:ext>
            </a:extLst>
          </p:cNvPr>
          <p:cNvSpPr>
            <a:spLocks noGrp="1"/>
          </p:cNvSpPr>
          <p:nvPr>
            <p:ph idx="1"/>
          </p:nvPr>
        </p:nvSpPr>
        <p:spPr/>
        <p:txBody>
          <a:bodyPr>
            <a:normAutofit fontScale="77500" lnSpcReduction="20000"/>
          </a:bodyPr>
          <a:lstStyle/>
          <a:p>
            <a:pPr algn="just">
              <a:lnSpc>
                <a:spcPct val="107000"/>
              </a:lnSpc>
              <a:spcAft>
                <a:spcPts val="800"/>
              </a:spcAft>
            </a:pP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There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are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two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main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problems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with</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chart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a:t>
            </a:r>
          </a:p>
          <a:p>
            <a:pPr algn="just">
              <a:lnSpc>
                <a:spcPct val="107000"/>
              </a:lnSpc>
              <a:spcAft>
                <a:spcPts val="800"/>
              </a:spcAft>
            </a:pP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p>
          <a:p>
            <a:pPr marL="342900" lvl="0" indent="-342900" algn="just">
              <a:lnSpc>
                <a:spcPct val="107000"/>
              </a:lnSpc>
              <a:spcAft>
                <a:spcPts val="800"/>
              </a:spcAft>
              <a:buFont typeface="Wingdings" panose="05000000000000000000" pitchFamily="2" charset="2"/>
              <a:buChar char=""/>
            </a:pP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first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is an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outlier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in 2016(Net+10): A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mistake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in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official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figures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may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be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due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malfunctions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losses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factors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that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cannot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calculate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I'm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going</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take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out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2016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while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I'm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designing</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artificial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intelligence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a:t>
            </a:r>
          </a:p>
          <a:p>
            <a:pPr algn="just">
              <a:lnSpc>
                <a:spcPct val="107000"/>
              </a:lnSpc>
              <a:spcAft>
                <a:spcPts val="800"/>
              </a:spcAft>
            </a:pP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p>
          <a:p>
            <a:pPr marL="342900" lvl="0" indent="-342900" algn="just">
              <a:lnSpc>
                <a:spcPct val="107000"/>
              </a:lnSpc>
              <a:spcAft>
                <a:spcPts val="800"/>
              </a:spcAft>
              <a:buFont typeface="Wingdings" panose="05000000000000000000" pitchFamily="2" charset="2"/>
              <a:buChar char=""/>
            </a:pP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second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important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problem is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slowdown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in dam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occupancy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rates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when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net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inflow</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city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exceeds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30.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This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again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can be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related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various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problems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Maybe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it's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an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annual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thing</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a:t>
            </a:r>
          </a:p>
          <a:p>
            <a:pPr algn="just">
              <a:lnSpc>
                <a:spcPct val="107000"/>
              </a:lnSpc>
              <a:spcAft>
                <a:spcPts val="800"/>
              </a:spcAft>
            </a:pP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p>
          <a:p>
            <a:pPr marL="342900" lvl="0" indent="-342900" algn="just">
              <a:lnSpc>
                <a:spcPct val="107000"/>
              </a:lnSpc>
              <a:spcAft>
                <a:spcPts val="800"/>
              </a:spcAft>
              <a:buFont typeface="Wingdings" panose="05000000000000000000" pitchFamily="2" charset="2"/>
              <a:buChar char=""/>
            </a:pP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But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most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logical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theory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that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comes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mind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may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be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that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more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ingress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than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dams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of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city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can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store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makes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no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sense.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Yes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is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coming</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but it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cannot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be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stored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Of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course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there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may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be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unfamiliar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factors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and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errors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in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measurement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However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this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is not a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big</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outlier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net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inflow</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has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rarely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exceeded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30 in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last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20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years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does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not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prevent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our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algorithm</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working</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a:t>
            </a:r>
          </a:p>
          <a:p>
            <a:endParaRPr lang="tr-TR" dirty="0"/>
          </a:p>
        </p:txBody>
      </p:sp>
      <p:sp>
        <p:nvSpPr>
          <p:cNvPr id="4" name="Başlık 1">
            <a:extLst>
              <a:ext uri="{FF2B5EF4-FFF2-40B4-BE49-F238E27FC236}">
                <a16:creationId xmlns:a16="http://schemas.microsoft.com/office/drawing/2014/main" id="{39453E83-4717-4DB4-A4B5-0F180DFF04EC}"/>
              </a:ext>
            </a:extLst>
          </p:cNvPr>
          <p:cNvSpPr>
            <a:spLocks noGrp="1"/>
          </p:cNvSpPr>
          <p:nvPr>
            <p:ph type="title"/>
          </p:nvPr>
        </p:nvSpPr>
        <p:spPr>
          <a:xfrm>
            <a:off x="1024128" y="585216"/>
            <a:ext cx="9720072" cy="1499616"/>
          </a:xfrm>
        </p:spPr>
        <p:txBody>
          <a:bodyPr/>
          <a:lstStyle/>
          <a:p>
            <a:r>
              <a:rPr lang="tr-TR" dirty="0" err="1"/>
              <a:t>Istanbul's</a:t>
            </a:r>
            <a:r>
              <a:rPr lang="tr-TR" dirty="0"/>
              <a:t> </a:t>
            </a:r>
            <a:r>
              <a:rPr lang="tr-TR" dirty="0" err="1"/>
              <a:t>Water</a:t>
            </a:r>
            <a:r>
              <a:rPr lang="tr-TR" dirty="0"/>
              <a:t> </a:t>
            </a:r>
            <a:r>
              <a:rPr lang="tr-TR" dirty="0" err="1"/>
              <a:t>Crısıs</a:t>
            </a:r>
            <a:r>
              <a:rPr lang="tr-TR" dirty="0"/>
              <a:t> </a:t>
            </a:r>
            <a:r>
              <a:rPr lang="tr-TR" dirty="0" err="1"/>
              <a:t>Predıctıon</a:t>
            </a:r>
            <a:endParaRPr lang="tr-TR" dirty="0"/>
          </a:p>
        </p:txBody>
      </p:sp>
    </p:spTree>
    <p:extLst>
      <p:ext uri="{BB962C8B-B14F-4D97-AF65-F5344CB8AC3E}">
        <p14:creationId xmlns:p14="http://schemas.microsoft.com/office/powerpoint/2010/main" val="3690190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BC3F47B-AE06-4A9C-85BC-0B901258B469}"/>
              </a:ext>
            </a:extLst>
          </p:cNvPr>
          <p:cNvSpPr>
            <a:spLocks noGrp="1"/>
          </p:cNvSpPr>
          <p:nvPr>
            <p:ph idx="1"/>
          </p:nvPr>
        </p:nvSpPr>
        <p:spPr/>
        <p:txBody>
          <a:bodyPr>
            <a:normAutofit lnSpcReduction="10000"/>
          </a:bodyPr>
          <a:lstStyle/>
          <a:p>
            <a:pPr>
              <a:lnSpc>
                <a:spcPct val="107000"/>
              </a:lnSpc>
              <a:spcAft>
                <a:spcPts val="800"/>
              </a:spcAft>
            </a:pP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I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will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be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honest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 had a hard time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finding</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algorithm</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that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could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most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accurately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cover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and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predict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relevant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data.</a:t>
            </a:r>
          </a:p>
          <a:p>
            <a:pPr>
              <a:lnSpc>
                <a:spcPct val="107000"/>
              </a:lnSpc>
              <a:spcAft>
                <a:spcPts val="800"/>
              </a:spcAft>
            </a:pP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obvious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that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Linear-Regression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not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going</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work</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Because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when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there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are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more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than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30 net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inflows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our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dam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percentage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does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not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increase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proportionally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There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are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also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deviations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in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data.</a:t>
            </a:r>
          </a:p>
          <a:p>
            <a:pPr>
              <a:lnSpc>
                <a:spcPct val="107000"/>
              </a:lnSpc>
              <a:spcAft>
                <a:spcPts val="800"/>
              </a:spcAft>
            </a:pP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I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tried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logorithmic</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and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sigmoid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functions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in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non-linear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regression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However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when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net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intake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negative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none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of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them</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could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provide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arithmetic</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decrease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a:t>
            </a:r>
          </a:p>
          <a:p>
            <a:pPr>
              <a:lnSpc>
                <a:spcPct val="107000"/>
              </a:lnSpc>
              <a:spcAft>
                <a:spcPts val="800"/>
              </a:spcAft>
            </a:pP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used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Multi-</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layer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Perceptron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simple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neural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network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application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have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tried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various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test -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train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ratios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This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algorithm</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provided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most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accurate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results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a:t>
            </a:r>
          </a:p>
          <a:p>
            <a:pPr>
              <a:lnSpc>
                <a:spcPct val="107000"/>
              </a:lnSpc>
              <a:spcAft>
                <a:spcPts val="800"/>
              </a:spcAft>
            </a:pP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Don't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worry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I'll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prove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with</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graph</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a:t>
            </a:r>
          </a:p>
          <a:p>
            <a:endParaRPr lang="tr-TR" dirty="0"/>
          </a:p>
        </p:txBody>
      </p:sp>
      <p:sp>
        <p:nvSpPr>
          <p:cNvPr id="4" name="Başlık 1">
            <a:extLst>
              <a:ext uri="{FF2B5EF4-FFF2-40B4-BE49-F238E27FC236}">
                <a16:creationId xmlns:a16="http://schemas.microsoft.com/office/drawing/2014/main" id="{3B11EC52-82A6-4534-B9FF-18B5F6B9F8A9}"/>
              </a:ext>
            </a:extLst>
          </p:cNvPr>
          <p:cNvSpPr>
            <a:spLocks noGrp="1"/>
          </p:cNvSpPr>
          <p:nvPr>
            <p:ph type="title"/>
          </p:nvPr>
        </p:nvSpPr>
        <p:spPr>
          <a:xfrm>
            <a:off x="1024128" y="585216"/>
            <a:ext cx="9720072" cy="1499616"/>
          </a:xfrm>
        </p:spPr>
        <p:txBody>
          <a:bodyPr/>
          <a:lstStyle/>
          <a:p>
            <a:r>
              <a:rPr lang="en-US" dirty="0"/>
              <a:t>Use Of Supervised Neural Network Models - Multi-layer Perceptron For Predictions</a:t>
            </a:r>
            <a:endParaRPr lang="tr-TR" dirty="0"/>
          </a:p>
        </p:txBody>
      </p:sp>
    </p:spTree>
    <p:extLst>
      <p:ext uri="{BB962C8B-B14F-4D97-AF65-F5344CB8AC3E}">
        <p14:creationId xmlns:p14="http://schemas.microsoft.com/office/powerpoint/2010/main" val="540255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12603618-9B02-4AFA-8556-467A2A7501B5}"/>
              </a:ext>
            </a:extLst>
          </p:cNvPr>
          <p:cNvSpPr>
            <a:spLocks noGrp="1"/>
          </p:cNvSpPr>
          <p:nvPr>
            <p:ph type="title"/>
          </p:nvPr>
        </p:nvSpPr>
        <p:spPr>
          <a:xfrm>
            <a:off x="1024128" y="585216"/>
            <a:ext cx="9720072" cy="1499616"/>
          </a:xfrm>
        </p:spPr>
        <p:txBody>
          <a:bodyPr/>
          <a:lstStyle/>
          <a:p>
            <a:r>
              <a:rPr lang="en-US" dirty="0"/>
              <a:t>Use Of Supervised Neural Network Models - Multi-layer Perceptron For Predictions</a:t>
            </a:r>
            <a:endParaRPr lang="tr-TR" dirty="0"/>
          </a:p>
        </p:txBody>
      </p:sp>
      <p:pic>
        <p:nvPicPr>
          <p:cNvPr id="6" name="Picture 6" descr="Tutorial) KERAS Tutorial: DEEP LEARNING in PYTHON - DataCamp">
            <a:extLst>
              <a:ext uri="{FF2B5EF4-FFF2-40B4-BE49-F238E27FC236}">
                <a16:creationId xmlns:a16="http://schemas.microsoft.com/office/drawing/2014/main" id="{3BD839C8-C63B-4888-A2FC-F7FF2E1CD69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97570" y="2388204"/>
            <a:ext cx="11787162" cy="3668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22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B2F27E52-7FD2-4E9C-8CA7-8255A9C79C4A}"/>
              </a:ext>
            </a:extLst>
          </p:cNvPr>
          <p:cNvPicPr/>
          <p:nvPr/>
        </p:nvPicPr>
        <p:blipFill>
          <a:blip r:embed="rId2"/>
          <a:stretch>
            <a:fillRect/>
          </a:stretch>
        </p:blipFill>
        <p:spPr>
          <a:xfrm>
            <a:off x="2142619" y="2348484"/>
            <a:ext cx="7747829" cy="4033654"/>
          </a:xfrm>
          <a:prstGeom prst="rect">
            <a:avLst/>
          </a:prstGeom>
        </p:spPr>
      </p:pic>
      <p:sp>
        <p:nvSpPr>
          <p:cNvPr id="5" name="Başlık 1">
            <a:extLst>
              <a:ext uri="{FF2B5EF4-FFF2-40B4-BE49-F238E27FC236}">
                <a16:creationId xmlns:a16="http://schemas.microsoft.com/office/drawing/2014/main" id="{FFFF224D-9153-43DD-8EAC-CE5DFE61406C}"/>
              </a:ext>
            </a:extLst>
          </p:cNvPr>
          <p:cNvSpPr>
            <a:spLocks noGrp="1"/>
          </p:cNvSpPr>
          <p:nvPr>
            <p:ph type="title"/>
          </p:nvPr>
        </p:nvSpPr>
        <p:spPr>
          <a:xfrm>
            <a:off x="1024128" y="585216"/>
            <a:ext cx="9720072" cy="1499616"/>
          </a:xfrm>
        </p:spPr>
        <p:txBody>
          <a:bodyPr/>
          <a:lstStyle/>
          <a:p>
            <a:r>
              <a:rPr lang="en-US" dirty="0"/>
              <a:t>Use Of Supervised Neural Network Models - Multi-layer Perceptron For Predictions</a:t>
            </a:r>
            <a:endParaRPr lang="tr-TR" dirty="0"/>
          </a:p>
        </p:txBody>
      </p:sp>
    </p:spTree>
    <p:extLst>
      <p:ext uri="{BB962C8B-B14F-4D97-AF65-F5344CB8AC3E}">
        <p14:creationId xmlns:p14="http://schemas.microsoft.com/office/powerpoint/2010/main" val="3040087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7DFA10D3-1508-4C66-A8FD-37F821786024}"/>
              </a:ext>
            </a:extLst>
          </p:cNvPr>
          <p:cNvPicPr/>
          <p:nvPr/>
        </p:nvPicPr>
        <p:blipFill>
          <a:blip r:embed="rId2"/>
          <a:stretch>
            <a:fillRect/>
          </a:stretch>
        </p:blipFill>
        <p:spPr>
          <a:xfrm>
            <a:off x="2230576" y="2682805"/>
            <a:ext cx="7730847" cy="3279762"/>
          </a:xfrm>
          <a:prstGeom prst="rect">
            <a:avLst/>
          </a:prstGeom>
        </p:spPr>
      </p:pic>
      <p:sp>
        <p:nvSpPr>
          <p:cNvPr id="5" name="Başlık 1">
            <a:extLst>
              <a:ext uri="{FF2B5EF4-FFF2-40B4-BE49-F238E27FC236}">
                <a16:creationId xmlns:a16="http://schemas.microsoft.com/office/drawing/2014/main" id="{B3692C92-D29D-429B-910C-771415CEDC50}"/>
              </a:ext>
            </a:extLst>
          </p:cNvPr>
          <p:cNvSpPr>
            <a:spLocks noGrp="1"/>
          </p:cNvSpPr>
          <p:nvPr>
            <p:ph type="title"/>
          </p:nvPr>
        </p:nvSpPr>
        <p:spPr>
          <a:xfrm>
            <a:off x="1024128" y="585216"/>
            <a:ext cx="9720072" cy="1499616"/>
          </a:xfrm>
        </p:spPr>
        <p:txBody>
          <a:bodyPr/>
          <a:lstStyle/>
          <a:p>
            <a:r>
              <a:rPr lang="en-US" dirty="0"/>
              <a:t>Use Of Supervised Neural Network Models - Multi-layer Perceptron For Predictions</a:t>
            </a:r>
            <a:endParaRPr lang="tr-TR" dirty="0"/>
          </a:p>
        </p:txBody>
      </p:sp>
    </p:spTree>
    <p:extLst>
      <p:ext uri="{BB962C8B-B14F-4D97-AF65-F5344CB8AC3E}">
        <p14:creationId xmlns:p14="http://schemas.microsoft.com/office/powerpoint/2010/main" val="1168931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2E7E70-C3B3-4A8F-9974-0895CE2FE887}"/>
              </a:ext>
            </a:extLst>
          </p:cNvPr>
          <p:cNvSpPr>
            <a:spLocks noGrp="1"/>
          </p:cNvSpPr>
          <p:nvPr>
            <p:ph type="title"/>
          </p:nvPr>
        </p:nvSpPr>
        <p:spPr/>
        <p:txBody>
          <a:bodyPr/>
          <a:lstStyle/>
          <a:p>
            <a:r>
              <a:rPr lang="tr-TR" dirty="0" err="1"/>
              <a:t>Results</a:t>
            </a:r>
            <a:r>
              <a:rPr lang="tr-TR" dirty="0"/>
              <a:t>:</a:t>
            </a:r>
          </a:p>
        </p:txBody>
      </p:sp>
      <p:pic>
        <p:nvPicPr>
          <p:cNvPr id="4" name="Resim 3">
            <a:extLst>
              <a:ext uri="{FF2B5EF4-FFF2-40B4-BE49-F238E27FC236}">
                <a16:creationId xmlns:a16="http://schemas.microsoft.com/office/drawing/2014/main" id="{21AC494F-2155-4E15-97DC-54D043C379DA}"/>
              </a:ext>
            </a:extLst>
          </p:cNvPr>
          <p:cNvPicPr/>
          <p:nvPr/>
        </p:nvPicPr>
        <p:blipFill>
          <a:blip r:embed="rId2">
            <a:extLst>
              <a:ext uri="{28A0092B-C50C-407E-A947-70E740481C1C}">
                <a14:useLocalDpi xmlns:a14="http://schemas.microsoft.com/office/drawing/2010/main" val="0"/>
              </a:ext>
            </a:extLst>
          </a:blip>
          <a:stretch>
            <a:fillRect/>
          </a:stretch>
        </p:blipFill>
        <p:spPr>
          <a:xfrm>
            <a:off x="247688" y="2084832"/>
            <a:ext cx="7041520" cy="3806800"/>
          </a:xfrm>
          <a:prstGeom prst="rect">
            <a:avLst/>
          </a:prstGeom>
        </p:spPr>
      </p:pic>
      <p:sp>
        <p:nvSpPr>
          <p:cNvPr id="6" name="Metin kutusu 5">
            <a:extLst>
              <a:ext uri="{FF2B5EF4-FFF2-40B4-BE49-F238E27FC236}">
                <a16:creationId xmlns:a16="http://schemas.microsoft.com/office/drawing/2014/main" id="{9F9F769D-C88F-4F69-A796-0463F0E71D8D}"/>
              </a:ext>
            </a:extLst>
          </p:cNvPr>
          <p:cNvSpPr txBox="1"/>
          <p:nvPr/>
        </p:nvSpPr>
        <p:spPr>
          <a:xfrm>
            <a:off x="6027576" y="1335024"/>
            <a:ext cx="5828522" cy="4756174"/>
          </a:xfrm>
          <a:prstGeom prst="rect">
            <a:avLst/>
          </a:prstGeom>
          <a:noFill/>
        </p:spPr>
        <p:txBody>
          <a:bodyPr wrap="square">
            <a:spAutoFit/>
          </a:bodyPr>
          <a:lstStyle/>
          <a:p>
            <a:pPr algn="just">
              <a:lnSpc>
                <a:spcPct val="107000"/>
              </a:lnSpc>
              <a:spcAft>
                <a:spcPts val="800"/>
              </a:spcAft>
            </a:pP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In</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this</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graph</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We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can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see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that</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2 data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were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taken</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for</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test of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algorithm</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However</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we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can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still</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see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that</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he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made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very</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small</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estimates</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with</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 5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errors</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for</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those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values</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If</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he had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taken</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last</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data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for</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education</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it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would</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decrease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percentage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change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as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amount</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of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increased</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This</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is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like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an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impossible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thing</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in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real</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life.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Yes</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dams</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can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reach</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saturation</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point</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but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they</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do not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fall</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to</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negative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just</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because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there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is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too</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much</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rain</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So</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this</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version</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of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Algorithm</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is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pretty</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good</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Anyway</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 total net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inflow</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of 30 - 40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above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is not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possible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under</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these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conditions</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a:t>
            </a:r>
          </a:p>
          <a:p>
            <a:pPr algn="just">
              <a:lnSpc>
                <a:spcPct val="107000"/>
              </a:lnSpc>
              <a:spcAft>
                <a:spcPts val="800"/>
              </a:spcAft>
            </a:pP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p>
          <a:p>
            <a:pPr algn="just">
              <a:lnSpc>
                <a:spcPct val="107000"/>
              </a:lnSpc>
              <a:spcAft>
                <a:spcPts val="800"/>
              </a:spcAft>
            </a:pP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When</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Net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balance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drops</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to</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negative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algorithm</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gives</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excellent</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results</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even</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with</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3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training</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sets</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We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can say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that</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he is an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expert</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estimator</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about</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rate of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decrease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So</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let's</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use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this</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model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to</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predict</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 problem of </a:t>
            </a:r>
            <a:r>
              <a:rPr lang="tr-TR" sz="1600" dirty="0" err="1">
                <a:effectLst/>
                <a:latin typeface="Century Gothic" panose="020B0502020202020204" pitchFamily="34" charset="0"/>
                <a:ea typeface="Century Gothic" panose="020B0502020202020204" pitchFamily="34" charset="0"/>
                <a:cs typeface="Times New Roman" panose="02020603050405020304" pitchFamily="18" charset="0"/>
              </a:rPr>
              <a:t>Istanbul</a:t>
            </a:r>
            <a:r>
              <a:rPr lang="tr-TR" sz="1600" dirty="0">
                <a:effectLst/>
                <a:latin typeface="Century Gothic" panose="020B0502020202020204" pitchFamily="34" charset="0"/>
                <a:ea typeface="Century Gothic" panose="020B0502020202020204" pitchFamily="34" charset="0"/>
                <a:cs typeface="Times New Roman" panose="02020603050405020304" pitchFamily="18" charset="0"/>
              </a:rPr>
              <a:t>.</a:t>
            </a:r>
          </a:p>
        </p:txBody>
      </p:sp>
    </p:spTree>
    <p:extLst>
      <p:ext uri="{BB962C8B-B14F-4D97-AF65-F5344CB8AC3E}">
        <p14:creationId xmlns:p14="http://schemas.microsoft.com/office/powerpoint/2010/main" val="633534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483FA9-9D0E-4BC9-996D-228BBFCCFDC7}"/>
              </a:ext>
            </a:extLst>
          </p:cNvPr>
          <p:cNvSpPr>
            <a:spLocks noGrp="1"/>
          </p:cNvSpPr>
          <p:nvPr>
            <p:ph type="title"/>
          </p:nvPr>
        </p:nvSpPr>
        <p:spPr/>
        <p:txBody>
          <a:bodyPr/>
          <a:lstStyle/>
          <a:p>
            <a:r>
              <a:rPr lang="tr-TR" dirty="0" err="1"/>
              <a:t>Predictions</a:t>
            </a:r>
            <a:r>
              <a:rPr lang="tr-TR" dirty="0"/>
              <a:t>:</a:t>
            </a:r>
          </a:p>
        </p:txBody>
      </p:sp>
      <p:sp>
        <p:nvSpPr>
          <p:cNvPr id="3" name="İçerik Yer Tutucusu 2">
            <a:extLst>
              <a:ext uri="{FF2B5EF4-FFF2-40B4-BE49-F238E27FC236}">
                <a16:creationId xmlns:a16="http://schemas.microsoft.com/office/drawing/2014/main" id="{C2484FA1-4993-465D-A7A6-B798AB4566B0}"/>
              </a:ext>
            </a:extLst>
          </p:cNvPr>
          <p:cNvSpPr>
            <a:spLocks noGrp="1"/>
          </p:cNvSpPr>
          <p:nvPr>
            <p:ph idx="1"/>
          </p:nvPr>
        </p:nvSpPr>
        <p:spPr/>
        <p:txBody>
          <a:bodyPr>
            <a:normAutofit fontScale="85000" lnSpcReduction="10000"/>
          </a:bodyPr>
          <a:lstStyle/>
          <a:p>
            <a:pPr marL="342900" lvl="0" indent="-342900">
              <a:lnSpc>
                <a:spcPct val="107000"/>
              </a:lnSpc>
              <a:buFont typeface="Wingdings" panose="05000000000000000000" pitchFamily="2" charset="2"/>
              <a:buChar char=""/>
            </a:pP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Occupancy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rate of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Istanbul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dams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as of 21.12.2020: 21.66</a:t>
            </a:r>
          </a:p>
          <a:p>
            <a:pPr marL="342900" lvl="0" indent="-342900">
              <a:lnSpc>
                <a:spcPct val="107000"/>
              </a:lnSpc>
              <a:buFont typeface="Wingdings" panose="05000000000000000000" pitchFamily="2" charset="2"/>
              <a:buChar char=""/>
            </a:pP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If</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our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net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balance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is 0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next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year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our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Dam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occupancy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rate on 21.12.2021: [14.27300521]</a:t>
            </a:r>
          </a:p>
          <a:p>
            <a:pPr marL="342900" lvl="0" indent="-342900">
              <a:lnSpc>
                <a:spcPct val="107000"/>
              </a:lnSpc>
              <a:buFont typeface="Wingdings" panose="05000000000000000000" pitchFamily="2" charset="2"/>
              <a:buChar char=""/>
            </a:pP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If</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next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year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will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pass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exactly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like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this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year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our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Dam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occupancy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rate on 21.12.2021: [9.41276697]</a:t>
            </a:r>
          </a:p>
          <a:p>
            <a:pPr marL="342900" lvl="0" indent="-342900">
              <a:lnSpc>
                <a:spcPct val="107000"/>
              </a:lnSpc>
              <a:buFont typeface="Wingdings" panose="05000000000000000000" pitchFamily="2" charset="2"/>
              <a:buChar char=""/>
            </a:pP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If</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can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achieve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balance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as in 2014,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rainiest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time of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last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6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years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our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Dam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occupancy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rate on 21.12.2021: [45.99567619]</a:t>
            </a:r>
          </a:p>
          <a:p>
            <a:pPr marL="342900" lvl="0" indent="-342900">
              <a:lnSpc>
                <a:spcPct val="107000"/>
              </a:lnSpc>
              <a:buFont typeface="Wingdings" panose="05000000000000000000" pitchFamily="2" charset="2"/>
              <a:buChar char=""/>
            </a:pP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If</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can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achieve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balance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as in 2010,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rainiest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time of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last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10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years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our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Dam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occupancy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rate as of 21.12.2021: [52.240123]</a:t>
            </a:r>
          </a:p>
          <a:p>
            <a:pPr marL="342900" lvl="0" indent="-342900">
              <a:lnSpc>
                <a:spcPct val="107000"/>
              </a:lnSpc>
              <a:buFont typeface="Wingdings" panose="05000000000000000000" pitchFamily="2" charset="2"/>
              <a:buChar char=""/>
            </a:pP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If</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much</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consumption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and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low</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rainfall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like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in 2019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worst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balance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of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last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10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years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our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Dam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occupancy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rates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as of 21.20.2021: [-21.45358778]</a:t>
            </a:r>
          </a:p>
          <a:p>
            <a:pPr marL="342900" lvl="0" indent="-342900">
              <a:lnSpc>
                <a:spcPct val="107000"/>
              </a:lnSpc>
              <a:spcAft>
                <a:spcPts val="800"/>
              </a:spcAft>
              <a:buFont typeface="Wingdings" panose="05000000000000000000" pitchFamily="2" charset="2"/>
              <a:buChar char=""/>
            </a:pP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If</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next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year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will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pass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exactly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like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this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year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 but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if</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everyone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saves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10%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our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Dam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occupancy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rate on 21.12.2021: [27.10021104]</a:t>
            </a:r>
          </a:p>
          <a:p>
            <a:endParaRPr lang="tr-TR" dirty="0"/>
          </a:p>
        </p:txBody>
      </p:sp>
    </p:spTree>
    <p:extLst>
      <p:ext uri="{BB962C8B-B14F-4D97-AF65-F5344CB8AC3E}">
        <p14:creationId xmlns:p14="http://schemas.microsoft.com/office/powerpoint/2010/main" val="77991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069D57-CC78-498F-8171-8FBBB8319572}"/>
              </a:ext>
            </a:extLst>
          </p:cNvPr>
          <p:cNvSpPr>
            <a:spLocks noGrp="1"/>
          </p:cNvSpPr>
          <p:nvPr>
            <p:ph type="title"/>
          </p:nvPr>
        </p:nvSpPr>
        <p:spPr/>
        <p:txBody>
          <a:bodyPr/>
          <a:lstStyle/>
          <a:p>
            <a:r>
              <a:rPr lang="en-US" dirty="0"/>
              <a:t>Istanbul and the Water Problem</a:t>
            </a:r>
            <a:endParaRPr lang="tr-TR" dirty="0"/>
          </a:p>
        </p:txBody>
      </p:sp>
      <p:sp>
        <p:nvSpPr>
          <p:cNvPr id="3" name="İçerik Yer Tutucusu 2">
            <a:extLst>
              <a:ext uri="{FF2B5EF4-FFF2-40B4-BE49-F238E27FC236}">
                <a16:creationId xmlns:a16="http://schemas.microsoft.com/office/drawing/2014/main" id="{4A3AFD67-37A6-4F8E-812A-DA337B113B5C}"/>
              </a:ext>
            </a:extLst>
          </p:cNvPr>
          <p:cNvSpPr>
            <a:spLocks noGrp="1"/>
          </p:cNvSpPr>
          <p:nvPr>
            <p:ph idx="1"/>
          </p:nvPr>
        </p:nvSpPr>
        <p:spPr/>
        <p:txBody>
          <a:bodyPr>
            <a:normAutofit lnSpcReduction="10000"/>
          </a:bodyPr>
          <a:lstStyle/>
          <a:p>
            <a:pPr algn="just"/>
            <a:r>
              <a:rPr lang="en-US" b="0" i="1" dirty="0">
                <a:effectLst/>
                <a:latin typeface="-apple-system"/>
              </a:rPr>
              <a:t>Istanbul formerly Byzantium and Constantinople, is the largest city in Turkey and the country's economic, cultural and historic center. The city straddles the Bosporus strait, and lies in both Europe and Asia, with a population of over 15 million residents. Istanbul is the largest city in Europe, and the world's fifteenth-largest city. </a:t>
            </a:r>
          </a:p>
          <a:p>
            <a:pPr algn="just"/>
            <a:r>
              <a:rPr lang="en-US" b="0" i="1" dirty="0">
                <a:effectLst/>
                <a:latin typeface="-apple-system"/>
              </a:rPr>
              <a:t>However, the water problem has always been a problem for Istanbul since the middle ages. Since the Byzantine period, the city's rapid growth has consumed its water resources, and the city's rulers built water channels to carry the surrounding waters to the city.</a:t>
            </a:r>
            <a:r>
              <a:rPr lang="en-US" b="0" i="1" u="none" strike="noStrike" dirty="0">
                <a:effectLst/>
                <a:latin typeface="-apple-system"/>
              </a:rPr>
              <a:t> </a:t>
            </a:r>
          </a:p>
          <a:p>
            <a:pPr algn="just"/>
            <a:r>
              <a:rPr lang="en-US" b="0" i="1" dirty="0">
                <a:effectLst/>
                <a:latin typeface="-apple-system"/>
              </a:rPr>
              <a:t>In 2020, decreasing rainfall and global warming brought the city's water stocks back to 21.66%. In this study, I will first create the fresh water resources of the city according to the information on the official website and check their coordinates with the Foursquare </a:t>
            </a:r>
            <a:r>
              <a:rPr lang="en-US" b="0" i="1" dirty="0" err="1">
                <a:effectLst/>
                <a:latin typeface="-apple-system"/>
              </a:rPr>
              <a:t>Api</a:t>
            </a:r>
            <a:r>
              <a:rPr lang="en-US" b="0" i="1" dirty="0">
                <a:effectLst/>
                <a:latin typeface="-apple-system"/>
              </a:rPr>
              <a:t>. </a:t>
            </a:r>
            <a:endParaRPr lang="tr-TR" i="1" dirty="0"/>
          </a:p>
        </p:txBody>
      </p:sp>
    </p:spTree>
    <p:extLst>
      <p:ext uri="{BB962C8B-B14F-4D97-AF65-F5344CB8AC3E}">
        <p14:creationId xmlns:p14="http://schemas.microsoft.com/office/powerpoint/2010/main" val="1325925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F39337-04C5-4E26-9354-DCEBF9F45F22}"/>
              </a:ext>
            </a:extLst>
          </p:cNvPr>
          <p:cNvSpPr>
            <a:spLocks noGrp="1"/>
          </p:cNvSpPr>
          <p:nvPr>
            <p:ph type="title"/>
          </p:nvPr>
        </p:nvSpPr>
        <p:spPr/>
        <p:txBody>
          <a:bodyPr/>
          <a:lstStyle/>
          <a:p>
            <a:r>
              <a:rPr lang="tr-TR" dirty="0" err="1"/>
              <a:t>DIscussion</a:t>
            </a:r>
            <a:endParaRPr lang="tr-TR" dirty="0"/>
          </a:p>
        </p:txBody>
      </p:sp>
      <p:sp>
        <p:nvSpPr>
          <p:cNvPr id="3" name="İçerik Yer Tutucusu 2">
            <a:extLst>
              <a:ext uri="{FF2B5EF4-FFF2-40B4-BE49-F238E27FC236}">
                <a16:creationId xmlns:a16="http://schemas.microsoft.com/office/drawing/2014/main" id="{695F56C4-4ABF-4B1D-AFF6-0D605CC650BB}"/>
              </a:ext>
            </a:extLst>
          </p:cNvPr>
          <p:cNvSpPr>
            <a:spLocks noGrp="1"/>
          </p:cNvSpPr>
          <p:nvPr>
            <p:ph idx="1"/>
          </p:nvPr>
        </p:nvSpPr>
        <p:spPr/>
        <p:txBody>
          <a:bodyPr>
            <a:normAutofit fontScale="77500" lnSpcReduction="20000"/>
          </a:bodyPr>
          <a:lstStyle/>
          <a:p>
            <a:r>
              <a:rPr lang="en-US" dirty="0"/>
              <a:t>At the beginning of my study, I checked with the foursquare </a:t>
            </a:r>
            <a:r>
              <a:rPr lang="en-US" dirty="0" err="1"/>
              <a:t>api</a:t>
            </a:r>
            <a:r>
              <a:rPr lang="en-US" dirty="0"/>
              <a:t> the dam coordinates. The results were pretty accurate. Only one dam was marked as "Campground" instead of "Lake". Then I visualized the related water resources on the map.</a:t>
            </a:r>
          </a:p>
          <a:p>
            <a:r>
              <a:rPr lang="en-US" dirty="0"/>
              <a:t>In the second part of my study, I established a link between the annual amount of net water entering the city and the annual dam occupancy rate change. Classical regression was somewhat inadequate in this regard. Because dams have a saturation point. However, I found very close results in test data with MLP.</a:t>
            </a:r>
          </a:p>
          <a:p>
            <a:r>
              <a:rPr lang="en-US" dirty="0"/>
              <a:t>However, this is a project prepared in a short time. For example, water leaks in a municipality can deviate 20% of the total water use. Let's even think a little deeper. How many days are sunny in a year can affect the amount of evaporation. Undoubtedly, this will affect the annual percentage change.</a:t>
            </a:r>
          </a:p>
          <a:p>
            <a:r>
              <a:rPr lang="en-US" dirty="0"/>
              <a:t>In addition, the majority of water use is made by agricultural lands. (Approximately 50 percent of water consumption in Istanbul). In this case, other factors such as the water need of the planted plants, soil yield, number of snowy days may affect the net water balance.</a:t>
            </a:r>
          </a:p>
          <a:p>
            <a:r>
              <a:rPr lang="en-US" dirty="0"/>
              <a:t>However, I still managed to forecast on an annual basis with the city's net water balance.</a:t>
            </a:r>
          </a:p>
          <a:p>
            <a:r>
              <a:rPr lang="en-US" dirty="0"/>
              <a:t>Maybe we cannot affect the annual rainfall directly. However, water consumption may affect the net water balance shifting to a large positive.</a:t>
            </a:r>
          </a:p>
          <a:p>
            <a:endParaRPr lang="tr-TR" dirty="0"/>
          </a:p>
        </p:txBody>
      </p:sp>
    </p:spTree>
    <p:extLst>
      <p:ext uri="{BB962C8B-B14F-4D97-AF65-F5344CB8AC3E}">
        <p14:creationId xmlns:p14="http://schemas.microsoft.com/office/powerpoint/2010/main" val="161683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42BBB14-4D44-4C58-A84E-A8C63CCC2926}"/>
              </a:ext>
            </a:extLst>
          </p:cNvPr>
          <p:cNvSpPr>
            <a:spLocks noGrp="1"/>
          </p:cNvSpPr>
          <p:nvPr>
            <p:ph idx="1"/>
          </p:nvPr>
        </p:nvSpPr>
        <p:spPr/>
        <p:txBody>
          <a:bodyPr/>
          <a:lstStyle/>
          <a:p>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last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part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of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study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made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presentation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raise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public</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awareness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Let's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say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there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is as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much</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rain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in 2021 as in 2020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and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intake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from</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surrounding</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provinces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However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everybody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use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their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10%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sparingly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throughout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2021.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this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case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total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consumption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will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decrease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by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1/10.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This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leads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an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increase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of 10.20 in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net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balance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2020,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net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balance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-2.34.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With</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10%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reduced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consumption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our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net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balance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for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2021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would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be +7.88.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this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case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will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see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that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our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dams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are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27% in 21.12.2021 .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Who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wouldn't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want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their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dams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be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full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a:t>
            </a:r>
          </a:p>
          <a:p>
            <a:endParaRPr lang="tr-TR" dirty="0"/>
          </a:p>
        </p:txBody>
      </p:sp>
      <p:sp>
        <p:nvSpPr>
          <p:cNvPr id="4" name="Başlık 1">
            <a:extLst>
              <a:ext uri="{FF2B5EF4-FFF2-40B4-BE49-F238E27FC236}">
                <a16:creationId xmlns:a16="http://schemas.microsoft.com/office/drawing/2014/main" id="{07BE25FE-86DB-482E-A5B0-C15FDE9BEE68}"/>
              </a:ext>
            </a:extLst>
          </p:cNvPr>
          <p:cNvSpPr>
            <a:spLocks noGrp="1"/>
          </p:cNvSpPr>
          <p:nvPr>
            <p:ph type="title"/>
          </p:nvPr>
        </p:nvSpPr>
        <p:spPr>
          <a:xfrm>
            <a:off x="1024128" y="585216"/>
            <a:ext cx="9720072" cy="1499616"/>
          </a:xfrm>
        </p:spPr>
        <p:txBody>
          <a:bodyPr/>
          <a:lstStyle/>
          <a:p>
            <a:r>
              <a:rPr lang="tr-TR" dirty="0" err="1"/>
              <a:t>DIscussion</a:t>
            </a:r>
            <a:endParaRPr lang="tr-TR" dirty="0"/>
          </a:p>
        </p:txBody>
      </p:sp>
    </p:spTree>
    <p:extLst>
      <p:ext uri="{BB962C8B-B14F-4D97-AF65-F5344CB8AC3E}">
        <p14:creationId xmlns:p14="http://schemas.microsoft.com/office/powerpoint/2010/main" val="280657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400365-7B04-44B1-A263-ADF577BA8407}"/>
              </a:ext>
            </a:extLst>
          </p:cNvPr>
          <p:cNvSpPr>
            <a:spLocks noGrp="1"/>
          </p:cNvSpPr>
          <p:nvPr>
            <p:ph type="title"/>
          </p:nvPr>
        </p:nvSpPr>
        <p:spPr/>
        <p:txBody>
          <a:bodyPr/>
          <a:lstStyle/>
          <a:p>
            <a:r>
              <a:rPr lang="tr-TR" dirty="0" err="1"/>
              <a:t>Conclusion</a:t>
            </a:r>
            <a:endParaRPr lang="tr-TR" dirty="0"/>
          </a:p>
        </p:txBody>
      </p:sp>
      <p:sp>
        <p:nvSpPr>
          <p:cNvPr id="3" name="İçerik Yer Tutucusu 2">
            <a:extLst>
              <a:ext uri="{FF2B5EF4-FFF2-40B4-BE49-F238E27FC236}">
                <a16:creationId xmlns:a16="http://schemas.microsoft.com/office/drawing/2014/main" id="{35CC25BA-F2D5-45F7-89C8-1949512A66C9}"/>
              </a:ext>
            </a:extLst>
          </p:cNvPr>
          <p:cNvSpPr>
            <a:spLocks noGrp="1"/>
          </p:cNvSpPr>
          <p:nvPr>
            <p:ph idx="1"/>
          </p:nvPr>
        </p:nvSpPr>
        <p:spPr/>
        <p:txBody>
          <a:bodyPr>
            <a:normAutofit lnSpcReduction="10000"/>
          </a:bodyPr>
          <a:lstStyle/>
          <a:p>
            <a:pPr>
              <a:lnSpc>
                <a:spcPct val="107000"/>
              </a:lnSpc>
              <a:spcAft>
                <a:spcPts val="800"/>
              </a:spcAft>
            </a:pP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As a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result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data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science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helps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us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many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points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in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everyday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life.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For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example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even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visualizing</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dam data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collect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from</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internet can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make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people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aware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that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comes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from</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here,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are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not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too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big</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should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have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been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careful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a:t>
            </a:r>
          </a:p>
          <a:p>
            <a:pPr>
              <a:lnSpc>
                <a:spcPct val="107000"/>
              </a:lnSpc>
              <a:spcAft>
                <a:spcPts val="800"/>
              </a:spcAft>
            </a:pP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addition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according</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estimates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have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calculated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with</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MLP,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occupancy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rate of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our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dams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can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increase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by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13%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if</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each</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person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consumes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10%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less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while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remaining</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same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For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exactly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this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reason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must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use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our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very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carefully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is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wrong</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say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that</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nothing</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will</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happen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with</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consumption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Algorithms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have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proven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this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a:t>
            </a:r>
          </a:p>
          <a:p>
            <a:pPr>
              <a:lnSpc>
                <a:spcPct val="107000"/>
              </a:lnSpc>
              <a:spcAft>
                <a:spcPts val="800"/>
              </a:spcAft>
            </a:pP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Global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warming</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and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climate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change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forces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us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to</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use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our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resources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more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rationally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Detailed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usage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details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can be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obtained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with</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data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science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projects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Even</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leak</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water</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in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the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city</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can be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detected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and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where</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dam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investments</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 can be </a:t>
            </a:r>
            <a:r>
              <a:rPr lang="tr-TR" sz="1800" dirty="0" err="1">
                <a:effectLst/>
                <a:latin typeface="Century Gothic" panose="020B0502020202020204" pitchFamily="34" charset="0"/>
                <a:ea typeface="Century Gothic" panose="020B0502020202020204" pitchFamily="34" charset="0"/>
                <a:cs typeface="Times New Roman" panose="02020603050405020304" pitchFamily="18" charset="0"/>
              </a:rPr>
              <a:t>evaluated</a:t>
            </a:r>
            <a:r>
              <a:rPr lang="tr-TR" sz="1800" dirty="0">
                <a:effectLst/>
                <a:latin typeface="Century Gothic" panose="020B0502020202020204" pitchFamily="34" charset="0"/>
                <a:ea typeface="Century Gothic" panose="020B0502020202020204" pitchFamily="34" charset="0"/>
                <a:cs typeface="Times New Roman" panose="02020603050405020304" pitchFamily="18" charset="0"/>
              </a:rPr>
              <a:t>.</a:t>
            </a:r>
          </a:p>
          <a:p>
            <a:endParaRPr lang="tr-TR" dirty="0"/>
          </a:p>
        </p:txBody>
      </p:sp>
    </p:spTree>
    <p:extLst>
      <p:ext uri="{BB962C8B-B14F-4D97-AF65-F5344CB8AC3E}">
        <p14:creationId xmlns:p14="http://schemas.microsoft.com/office/powerpoint/2010/main" val="742614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9DAF47-5930-4F76-A941-A645F5E590D2}"/>
              </a:ext>
            </a:extLst>
          </p:cNvPr>
          <p:cNvSpPr>
            <a:spLocks noGrp="1"/>
          </p:cNvSpPr>
          <p:nvPr>
            <p:ph type="title"/>
          </p:nvPr>
        </p:nvSpPr>
        <p:spPr/>
        <p:txBody>
          <a:bodyPr/>
          <a:lstStyle/>
          <a:p>
            <a:r>
              <a:rPr lang="tr-TR" dirty="0" err="1"/>
              <a:t>references</a:t>
            </a:r>
            <a:endParaRPr lang="tr-TR" dirty="0"/>
          </a:p>
        </p:txBody>
      </p:sp>
      <p:sp>
        <p:nvSpPr>
          <p:cNvPr id="3" name="İçerik Yer Tutucusu 2">
            <a:extLst>
              <a:ext uri="{FF2B5EF4-FFF2-40B4-BE49-F238E27FC236}">
                <a16:creationId xmlns:a16="http://schemas.microsoft.com/office/drawing/2014/main" id="{A7BCB633-F6B3-4C22-AB9F-D76DF5121FCA}"/>
              </a:ext>
            </a:extLst>
          </p:cNvPr>
          <p:cNvSpPr>
            <a:spLocks noGrp="1"/>
          </p:cNvSpPr>
          <p:nvPr>
            <p:ph idx="1"/>
          </p:nvPr>
        </p:nvSpPr>
        <p:spPr>
          <a:xfrm>
            <a:off x="1024127" y="2985796"/>
            <a:ext cx="9720073" cy="4023360"/>
          </a:xfrm>
        </p:spPr>
        <p:txBody>
          <a:bodyPr>
            <a:noAutofit/>
          </a:bodyPr>
          <a:lstStyle/>
          <a:p>
            <a:pPr marL="342900" indent="-342900">
              <a:buFont typeface="+mj-lt"/>
              <a:buAutoNum type="alphaUcPeriod"/>
            </a:pPr>
            <a:r>
              <a:rPr lang="tr-TR" sz="1300" dirty="0">
                <a:latin typeface="Caveat" panose="00000500000000000000" pitchFamily="2" charset="-94"/>
              </a:rPr>
              <a:t>[1] </a:t>
            </a:r>
            <a:r>
              <a:rPr lang="tr-TR" sz="1300" dirty="0" err="1">
                <a:latin typeface="Caveat" panose="00000500000000000000" pitchFamily="2" charset="-94"/>
              </a:rPr>
              <a:t>Istanbul</a:t>
            </a:r>
            <a:r>
              <a:rPr lang="tr-TR" sz="1300" dirty="0">
                <a:latin typeface="Caveat" panose="00000500000000000000" pitchFamily="2" charset="-94"/>
              </a:rPr>
              <a:t> - </a:t>
            </a:r>
            <a:r>
              <a:rPr lang="tr-TR" sz="1300" dirty="0" err="1">
                <a:latin typeface="Caveat" panose="00000500000000000000" pitchFamily="2" charset="-94"/>
              </a:rPr>
              <a:t>Britannica</a:t>
            </a:r>
            <a:endParaRPr lang="tr-TR" sz="1300" dirty="0">
              <a:latin typeface="Caveat" panose="00000500000000000000" pitchFamily="2" charset="-94"/>
            </a:endParaRPr>
          </a:p>
          <a:p>
            <a:pPr marL="342900" indent="-342900">
              <a:buFont typeface="+mj-lt"/>
              <a:buAutoNum type="alphaUcPeriod"/>
            </a:pPr>
            <a:r>
              <a:rPr lang="tr-TR" sz="1300" dirty="0">
                <a:latin typeface="Caveat" panose="00000500000000000000" pitchFamily="2" charset="-94"/>
              </a:rPr>
              <a:t>[2] </a:t>
            </a:r>
            <a:r>
              <a:rPr lang="tr-TR" sz="1300" dirty="0" err="1">
                <a:latin typeface="Caveat" panose="00000500000000000000" pitchFamily="2" charset="-94"/>
              </a:rPr>
              <a:t>Istanbul</a:t>
            </a:r>
            <a:r>
              <a:rPr lang="tr-TR" sz="1300" dirty="0">
                <a:latin typeface="Caveat" panose="00000500000000000000" pitchFamily="2" charset="-94"/>
              </a:rPr>
              <a:t> </a:t>
            </a:r>
            <a:r>
              <a:rPr lang="tr-TR" sz="1300" dirty="0" err="1">
                <a:latin typeface="Caveat" panose="00000500000000000000" pitchFamily="2" charset="-94"/>
              </a:rPr>
              <a:t>Water</a:t>
            </a:r>
            <a:r>
              <a:rPr lang="tr-TR" sz="1300" dirty="0">
                <a:latin typeface="Caveat" panose="00000500000000000000" pitchFamily="2" charset="-94"/>
              </a:rPr>
              <a:t> </a:t>
            </a:r>
            <a:r>
              <a:rPr lang="tr-TR" sz="1300" dirty="0" err="1">
                <a:latin typeface="Caveat" panose="00000500000000000000" pitchFamily="2" charset="-94"/>
              </a:rPr>
              <a:t>Department</a:t>
            </a:r>
            <a:r>
              <a:rPr lang="tr-TR" sz="1300" dirty="0">
                <a:latin typeface="Caveat" panose="00000500000000000000" pitchFamily="2" charset="-94"/>
              </a:rPr>
              <a:t> </a:t>
            </a:r>
            <a:r>
              <a:rPr lang="tr-TR" sz="1300" dirty="0" err="1">
                <a:latin typeface="Caveat" panose="00000500000000000000" pitchFamily="2" charset="-94"/>
              </a:rPr>
              <a:t>Official</a:t>
            </a:r>
            <a:r>
              <a:rPr lang="tr-TR" sz="1300" dirty="0">
                <a:latin typeface="Caveat" panose="00000500000000000000" pitchFamily="2" charset="-94"/>
              </a:rPr>
              <a:t> Site</a:t>
            </a:r>
          </a:p>
          <a:p>
            <a:pPr marL="342900" indent="-342900">
              <a:buFont typeface="+mj-lt"/>
              <a:buAutoNum type="alphaUcPeriod"/>
            </a:pPr>
            <a:r>
              <a:rPr lang="tr-TR" sz="1300" dirty="0">
                <a:latin typeface="Caveat" panose="00000500000000000000" pitchFamily="2" charset="-94"/>
              </a:rPr>
              <a:t>[3] </a:t>
            </a:r>
            <a:r>
              <a:rPr lang="tr-TR" sz="1300" dirty="0" err="1">
                <a:latin typeface="Caveat" panose="00000500000000000000" pitchFamily="2" charset="-94"/>
              </a:rPr>
              <a:t>Forsquare</a:t>
            </a:r>
            <a:r>
              <a:rPr lang="tr-TR" sz="1300" dirty="0">
                <a:latin typeface="Caveat" panose="00000500000000000000" pitchFamily="2" charset="-94"/>
              </a:rPr>
              <a:t> API</a:t>
            </a:r>
          </a:p>
          <a:p>
            <a:pPr marL="342900" indent="-342900">
              <a:buFont typeface="+mj-lt"/>
              <a:buAutoNum type="alphaUcPeriod"/>
            </a:pPr>
            <a:r>
              <a:rPr lang="tr-TR" sz="1300" dirty="0">
                <a:latin typeface="Caveat" panose="00000500000000000000" pitchFamily="2" charset="-94"/>
              </a:rPr>
              <a:t>[4] </a:t>
            </a:r>
            <a:r>
              <a:rPr lang="tr-TR" sz="1300" dirty="0" err="1">
                <a:latin typeface="Caveat" panose="00000500000000000000" pitchFamily="2" charset="-94"/>
              </a:rPr>
              <a:t>Istanbul</a:t>
            </a:r>
            <a:r>
              <a:rPr lang="tr-TR" sz="1300" dirty="0">
                <a:latin typeface="Caveat" panose="00000500000000000000" pitchFamily="2" charset="-94"/>
              </a:rPr>
              <a:t> Dam </a:t>
            </a:r>
            <a:r>
              <a:rPr lang="tr-TR" sz="1300" dirty="0" err="1">
                <a:latin typeface="Caveat" panose="00000500000000000000" pitchFamily="2" charset="-94"/>
              </a:rPr>
              <a:t>Occupancy</a:t>
            </a:r>
            <a:r>
              <a:rPr lang="tr-TR" sz="1300" dirty="0">
                <a:latin typeface="Caveat" panose="00000500000000000000" pitchFamily="2" charset="-94"/>
              </a:rPr>
              <a:t> </a:t>
            </a:r>
            <a:r>
              <a:rPr lang="tr-TR" sz="1300" dirty="0" err="1">
                <a:latin typeface="Caveat" panose="00000500000000000000" pitchFamily="2" charset="-94"/>
              </a:rPr>
              <a:t>Rates</a:t>
            </a:r>
            <a:endParaRPr lang="tr-TR" sz="1300" dirty="0">
              <a:latin typeface="Caveat" panose="00000500000000000000" pitchFamily="2" charset="-94"/>
            </a:endParaRPr>
          </a:p>
          <a:p>
            <a:pPr marL="342900" indent="-342900">
              <a:buFont typeface="+mj-lt"/>
              <a:buAutoNum type="alphaUcPeriod"/>
            </a:pPr>
            <a:r>
              <a:rPr lang="tr-TR" sz="1300" dirty="0">
                <a:latin typeface="Caveat" panose="00000500000000000000" pitchFamily="2" charset="-94"/>
              </a:rPr>
              <a:t>[5] Google </a:t>
            </a:r>
            <a:r>
              <a:rPr lang="tr-TR" sz="1300" dirty="0" err="1">
                <a:latin typeface="Caveat" panose="00000500000000000000" pitchFamily="2" charset="-94"/>
              </a:rPr>
              <a:t>Map</a:t>
            </a:r>
            <a:endParaRPr lang="tr-TR" sz="1300" dirty="0">
              <a:latin typeface="Caveat" panose="00000500000000000000" pitchFamily="2" charset="-94"/>
            </a:endParaRPr>
          </a:p>
          <a:p>
            <a:pPr marL="342900" indent="-342900">
              <a:buFont typeface="+mj-lt"/>
              <a:buAutoNum type="alphaUcPeriod"/>
            </a:pPr>
            <a:r>
              <a:rPr lang="tr-TR" sz="1300" dirty="0">
                <a:latin typeface="Caveat" panose="00000500000000000000" pitchFamily="2" charset="-94"/>
              </a:rPr>
              <a:t>[6] </a:t>
            </a:r>
            <a:r>
              <a:rPr lang="tr-TR" sz="1300" dirty="0" err="1">
                <a:latin typeface="Caveat" panose="00000500000000000000" pitchFamily="2" charset="-94"/>
              </a:rPr>
              <a:t>Falling</a:t>
            </a:r>
            <a:r>
              <a:rPr lang="tr-TR" sz="1300" dirty="0">
                <a:latin typeface="Caveat" panose="00000500000000000000" pitchFamily="2" charset="-94"/>
              </a:rPr>
              <a:t> </a:t>
            </a:r>
            <a:r>
              <a:rPr lang="tr-TR" sz="1300" dirty="0" err="1">
                <a:latin typeface="Caveat" panose="00000500000000000000" pitchFamily="2" charset="-94"/>
              </a:rPr>
              <a:t>Water</a:t>
            </a:r>
            <a:r>
              <a:rPr lang="tr-TR" sz="1300" dirty="0">
                <a:latin typeface="Caveat" panose="00000500000000000000" pitchFamily="2" charset="-94"/>
              </a:rPr>
              <a:t> Level </a:t>
            </a:r>
            <a:r>
              <a:rPr lang="tr-TR" sz="1300" dirty="0" err="1">
                <a:latin typeface="Caveat" panose="00000500000000000000" pitchFamily="2" charset="-94"/>
              </a:rPr>
              <a:t>In</a:t>
            </a:r>
            <a:r>
              <a:rPr lang="tr-TR" sz="1300" dirty="0">
                <a:latin typeface="Caveat" panose="00000500000000000000" pitchFamily="2" charset="-94"/>
              </a:rPr>
              <a:t> </a:t>
            </a:r>
            <a:r>
              <a:rPr lang="tr-TR" sz="1300" dirty="0" err="1">
                <a:latin typeface="Caveat" panose="00000500000000000000" pitchFamily="2" charset="-94"/>
              </a:rPr>
              <a:t>Istanbul</a:t>
            </a:r>
            <a:r>
              <a:rPr lang="tr-TR" sz="1300" dirty="0">
                <a:latin typeface="Caveat" panose="00000500000000000000" pitchFamily="2" charset="-94"/>
              </a:rPr>
              <a:t> </a:t>
            </a:r>
            <a:r>
              <a:rPr lang="tr-TR" sz="1300" dirty="0" err="1">
                <a:latin typeface="Caveat" panose="00000500000000000000" pitchFamily="2" charset="-94"/>
              </a:rPr>
              <a:t>Dams</a:t>
            </a:r>
            <a:r>
              <a:rPr lang="tr-TR" sz="1300" dirty="0">
                <a:latin typeface="Caveat" panose="00000500000000000000" pitchFamily="2" charset="-94"/>
              </a:rPr>
              <a:t> </a:t>
            </a:r>
            <a:r>
              <a:rPr lang="tr-TR" sz="1300" dirty="0" err="1">
                <a:latin typeface="Caveat" panose="00000500000000000000" pitchFamily="2" charset="-94"/>
              </a:rPr>
              <a:t>Increases</a:t>
            </a:r>
            <a:r>
              <a:rPr lang="tr-TR" sz="1300" dirty="0">
                <a:latin typeface="Caveat" panose="00000500000000000000" pitchFamily="2" charset="-94"/>
              </a:rPr>
              <a:t> Risk Of </a:t>
            </a:r>
            <a:r>
              <a:rPr lang="tr-TR" sz="1300" dirty="0" err="1">
                <a:latin typeface="Caveat" panose="00000500000000000000" pitchFamily="2" charset="-94"/>
              </a:rPr>
              <a:t>Disease</a:t>
            </a:r>
            <a:endParaRPr lang="tr-TR" sz="1300" dirty="0">
              <a:latin typeface="Caveat" panose="00000500000000000000" pitchFamily="2" charset="-94"/>
            </a:endParaRPr>
          </a:p>
        </p:txBody>
      </p:sp>
    </p:spTree>
    <p:extLst>
      <p:ext uri="{BB962C8B-B14F-4D97-AF65-F5344CB8AC3E}">
        <p14:creationId xmlns:p14="http://schemas.microsoft.com/office/powerpoint/2010/main" val="30026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94F1B8-344D-4CC7-BEB6-BB684066580E}"/>
              </a:ext>
            </a:extLst>
          </p:cNvPr>
          <p:cNvSpPr>
            <a:spLocks noGrp="1"/>
          </p:cNvSpPr>
          <p:nvPr>
            <p:ph type="title"/>
          </p:nvPr>
        </p:nvSpPr>
        <p:spPr/>
        <p:txBody>
          <a:bodyPr/>
          <a:lstStyle/>
          <a:p>
            <a:r>
              <a:rPr lang="en-US" dirty="0"/>
              <a:t>Istanbul and the Water Problem</a:t>
            </a:r>
            <a:endParaRPr lang="tr-TR" dirty="0"/>
          </a:p>
        </p:txBody>
      </p:sp>
      <p:pic>
        <p:nvPicPr>
          <p:cNvPr id="1026" name="Picture 2" descr="Water scarcity may occur in Istanbul: Expert">
            <a:extLst>
              <a:ext uri="{FF2B5EF4-FFF2-40B4-BE49-F238E27FC236}">
                <a16:creationId xmlns:a16="http://schemas.microsoft.com/office/drawing/2014/main" id="{7AF84107-8F1E-4A6F-8A78-A6E55C5E3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918" y="1850160"/>
            <a:ext cx="8094163" cy="453981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Metin kutusu 5">
            <a:extLst>
              <a:ext uri="{FF2B5EF4-FFF2-40B4-BE49-F238E27FC236}">
                <a16:creationId xmlns:a16="http://schemas.microsoft.com/office/drawing/2014/main" id="{3CEDBE77-56D3-4647-BEB7-321815E01521}"/>
              </a:ext>
            </a:extLst>
          </p:cNvPr>
          <p:cNvSpPr txBox="1"/>
          <p:nvPr/>
        </p:nvSpPr>
        <p:spPr>
          <a:xfrm>
            <a:off x="3673186" y="6389978"/>
            <a:ext cx="4845625" cy="246221"/>
          </a:xfrm>
          <a:prstGeom prst="rect">
            <a:avLst/>
          </a:prstGeom>
          <a:noFill/>
        </p:spPr>
        <p:txBody>
          <a:bodyPr wrap="square">
            <a:spAutoFit/>
          </a:bodyPr>
          <a:lstStyle/>
          <a:p>
            <a:r>
              <a:rPr lang="tr-TR" sz="1000" dirty="0" err="1"/>
              <a:t>Own</a:t>
            </a:r>
            <a:r>
              <a:rPr lang="tr-TR" sz="1000" dirty="0"/>
              <a:t> </a:t>
            </a:r>
            <a:r>
              <a:rPr lang="tr-TR" sz="1000" dirty="0" err="1"/>
              <a:t>work</a:t>
            </a:r>
            <a:r>
              <a:rPr lang="tr-TR" sz="1000" dirty="0"/>
              <a:t>, CC BY-SA 4.0, https://commons.wikimedia.org/w/index.php?curid=68597384</a:t>
            </a:r>
          </a:p>
        </p:txBody>
      </p:sp>
    </p:spTree>
    <p:extLst>
      <p:ext uri="{BB962C8B-B14F-4D97-AF65-F5344CB8AC3E}">
        <p14:creationId xmlns:p14="http://schemas.microsoft.com/office/powerpoint/2010/main" val="3144963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6EC009-444A-4793-9A54-057ACA552397}"/>
              </a:ext>
            </a:extLst>
          </p:cNvPr>
          <p:cNvSpPr>
            <a:spLocks noGrp="1"/>
          </p:cNvSpPr>
          <p:nvPr>
            <p:ph type="title"/>
          </p:nvPr>
        </p:nvSpPr>
        <p:spPr/>
        <p:txBody>
          <a:bodyPr/>
          <a:lstStyle/>
          <a:p>
            <a:r>
              <a:rPr lang="tr-TR" dirty="0" err="1"/>
              <a:t>Methodology</a:t>
            </a:r>
            <a:endParaRPr lang="tr-TR" dirty="0"/>
          </a:p>
        </p:txBody>
      </p:sp>
      <p:sp>
        <p:nvSpPr>
          <p:cNvPr id="3" name="İçerik Yer Tutucusu 2">
            <a:extLst>
              <a:ext uri="{FF2B5EF4-FFF2-40B4-BE49-F238E27FC236}">
                <a16:creationId xmlns:a16="http://schemas.microsoft.com/office/drawing/2014/main" id="{699A731B-4468-45ED-A80E-4CAE4438471B}"/>
              </a:ext>
            </a:extLst>
          </p:cNvPr>
          <p:cNvSpPr>
            <a:spLocks noGrp="1"/>
          </p:cNvSpPr>
          <p:nvPr>
            <p:ph idx="1"/>
          </p:nvPr>
        </p:nvSpPr>
        <p:spPr/>
        <p:txBody>
          <a:bodyPr/>
          <a:lstStyle/>
          <a:p>
            <a:r>
              <a:rPr lang="en-US" i="1" dirty="0"/>
              <a:t>First of all, let's visualize the fresh water resources of the city. In this way, we can create public-society awareness.</a:t>
            </a:r>
            <a:endParaRPr lang="tr-TR" i="1" dirty="0"/>
          </a:p>
        </p:txBody>
      </p:sp>
      <p:pic>
        <p:nvPicPr>
          <p:cNvPr id="7" name="Resim 6">
            <a:extLst>
              <a:ext uri="{FF2B5EF4-FFF2-40B4-BE49-F238E27FC236}">
                <a16:creationId xmlns:a16="http://schemas.microsoft.com/office/drawing/2014/main" id="{875AE2B6-F137-4239-ABDC-1DC4C195A8D2}"/>
              </a:ext>
            </a:extLst>
          </p:cNvPr>
          <p:cNvPicPr>
            <a:picLocks noChangeAspect="1"/>
          </p:cNvPicPr>
          <p:nvPr/>
        </p:nvPicPr>
        <p:blipFill>
          <a:blip r:embed="rId2"/>
          <a:stretch>
            <a:fillRect/>
          </a:stretch>
        </p:blipFill>
        <p:spPr>
          <a:xfrm>
            <a:off x="3538537" y="3429000"/>
            <a:ext cx="5114925" cy="2657475"/>
          </a:xfrm>
          <a:prstGeom prst="rect">
            <a:avLst/>
          </a:prstGeom>
        </p:spPr>
      </p:pic>
    </p:spTree>
    <p:extLst>
      <p:ext uri="{BB962C8B-B14F-4D97-AF65-F5344CB8AC3E}">
        <p14:creationId xmlns:p14="http://schemas.microsoft.com/office/powerpoint/2010/main" val="1056564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10CEEF-8BFC-451C-A583-AE8772FF7A06}"/>
              </a:ext>
            </a:extLst>
          </p:cNvPr>
          <p:cNvSpPr>
            <a:spLocks noGrp="1"/>
          </p:cNvSpPr>
          <p:nvPr>
            <p:ph type="title"/>
          </p:nvPr>
        </p:nvSpPr>
        <p:spPr/>
        <p:txBody>
          <a:bodyPr/>
          <a:lstStyle/>
          <a:p>
            <a:r>
              <a:rPr lang="tr-TR" dirty="0"/>
              <a:t>v</a:t>
            </a:r>
            <a:r>
              <a:rPr lang="en-US" dirty="0" err="1"/>
              <a:t>i</a:t>
            </a:r>
            <a:r>
              <a:rPr lang="tr-TR" dirty="0"/>
              <a:t>sual</a:t>
            </a:r>
            <a:r>
              <a:rPr lang="en-US" dirty="0" err="1"/>
              <a:t>i</a:t>
            </a:r>
            <a:r>
              <a:rPr lang="tr-TR" dirty="0"/>
              <a:t>zat</a:t>
            </a:r>
            <a:r>
              <a:rPr lang="en-US" dirty="0" err="1"/>
              <a:t>i</a:t>
            </a:r>
            <a:r>
              <a:rPr lang="tr-TR" dirty="0"/>
              <a:t>on</a:t>
            </a:r>
          </a:p>
        </p:txBody>
      </p:sp>
      <p:sp>
        <p:nvSpPr>
          <p:cNvPr id="3" name="İçerik Yer Tutucusu 2">
            <a:extLst>
              <a:ext uri="{FF2B5EF4-FFF2-40B4-BE49-F238E27FC236}">
                <a16:creationId xmlns:a16="http://schemas.microsoft.com/office/drawing/2014/main" id="{E0D8450C-C6DA-4C6B-A06E-EF6D42CDB800}"/>
              </a:ext>
            </a:extLst>
          </p:cNvPr>
          <p:cNvSpPr>
            <a:spLocks noGrp="1"/>
          </p:cNvSpPr>
          <p:nvPr>
            <p:ph idx="1"/>
          </p:nvPr>
        </p:nvSpPr>
        <p:spPr>
          <a:xfrm>
            <a:off x="1235963" y="2084832"/>
            <a:ext cx="9720073" cy="4023360"/>
          </a:xfrm>
        </p:spPr>
        <p:txBody>
          <a:bodyPr/>
          <a:lstStyle/>
          <a:p>
            <a:r>
              <a:rPr lang="en-US" dirty="0"/>
              <a:t>I will query the dam coordinates I found on the internet with the Foursquare </a:t>
            </a:r>
            <a:r>
              <a:rPr lang="en-US" dirty="0" err="1"/>
              <a:t>Api</a:t>
            </a:r>
            <a:r>
              <a:rPr lang="en-US" dirty="0"/>
              <a:t>.</a:t>
            </a:r>
            <a:endParaRPr lang="tr-TR" dirty="0"/>
          </a:p>
        </p:txBody>
      </p:sp>
      <p:pic>
        <p:nvPicPr>
          <p:cNvPr id="9" name="Resim 8">
            <a:extLst>
              <a:ext uri="{FF2B5EF4-FFF2-40B4-BE49-F238E27FC236}">
                <a16:creationId xmlns:a16="http://schemas.microsoft.com/office/drawing/2014/main" id="{54727BC1-3B3F-4637-B048-89AFDA729500}"/>
              </a:ext>
            </a:extLst>
          </p:cNvPr>
          <p:cNvPicPr>
            <a:picLocks noChangeAspect="1"/>
          </p:cNvPicPr>
          <p:nvPr/>
        </p:nvPicPr>
        <p:blipFill>
          <a:blip r:embed="rId2"/>
          <a:stretch>
            <a:fillRect/>
          </a:stretch>
        </p:blipFill>
        <p:spPr>
          <a:xfrm>
            <a:off x="517848" y="2769119"/>
            <a:ext cx="5864290" cy="3503665"/>
          </a:xfrm>
          <a:prstGeom prst="rect">
            <a:avLst/>
          </a:prstGeom>
        </p:spPr>
      </p:pic>
      <p:pic>
        <p:nvPicPr>
          <p:cNvPr id="11" name="Resim 10">
            <a:extLst>
              <a:ext uri="{FF2B5EF4-FFF2-40B4-BE49-F238E27FC236}">
                <a16:creationId xmlns:a16="http://schemas.microsoft.com/office/drawing/2014/main" id="{89201927-F113-4BA2-80FD-965D40C6DB37}"/>
              </a:ext>
            </a:extLst>
          </p:cNvPr>
          <p:cNvPicPr>
            <a:picLocks noChangeAspect="1"/>
          </p:cNvPicPr>
          <p:nvPr/>
        </p:nvPicPr>
        <p:blipFill rotWithShape="1">
          <a:blip r:embed="rId3"/>
          <a:srcRect r="28332"/>
          <a:stretch/>
        </p:blipFill>
        <p:spPr>
          <a:xfrm>
            <a:off x="5884164" y="2769119"/>
            <a:ext cx="6062005" cy="3503665"/>
          </a:xfrm>
          <a:prstGeom prst="rect">
            <a:avLst/>
          </a:prstGeom>
        </p:spPr>
      </p:pic>
    </p:spTree>
    <p:extLst>
      <p:ext uri="{BB962C8B-B14F-4D97-AF65-F5344CB8AC3E}">
        <p14:creationId xmlns:p14="http://schemas.microsoft.com/office/powerpoint/2010/main" val="384756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18E66C9E-A926-4CB9-BE32-181366CE3B17}"/>
              </a:ext>
            </a:extLst>
          </p:cNvPr>
          <p:cNvPicPr>
            <a:picLocks noChangeAspect="1"/>
          </p:cNvPicPr>
          <p:nvPr/>
        </p:nvPicPr>
        <p:blipFill>
          <a:blip r:embed="rId2"/>
          <a:stretch>
            <a:fillRect/>
          </a:stretch>
        </p:blipFill>
        <p:spPr>
          <a:xfrm>
            <a:off x="1540812" y="2085392"/>
            <a:ext cx="9110371" cy="2900110"/>
          </a:xfrm>
          <a:prstGeom prst="rect">
            <a:avLst/>
          </a:prstGeom>
        </p:spPr>
      </p:pic>
      <p:sp>
        <p:nvSpPr>
          <p:cNvPr id="6" name="Metin kutusu 5">
            <a:extLst>
              <a:ext uri="{FF2B5EF4-FFF2-40B4-BE49-F238E27FC236}">
                <a16:creationId xmlns:a16="http://schemas.microsoft.com/office/drawing/2014/main" id="{A1D4938B-3CE6-46B5-9AF2-12D6DB0C35B6}"/>
              </a:ext>
            </a:extLst>
          </p:cNvPr>
          <p:cNvSpPr txBox="1"/>
          <p:nvPr/>
        </p:nvSpPr>
        <p:spPr>
          <a:xfrm>
            <a:off x="2336438" y="5275783"/>
            <a:ext cx="7519117" cy="1015663"/>
          </a:xfrm>
          <a:prstGeom prst="rect">
            <a:avLst/>
          </a:prstGeom>
          <a:noFill/>
        </p:spPr>
        <p:txBody>
          <a:bodyPr wrap="square">
            <a:spAutoFit/>
          </a:bodyPr>
          <a:lstStyle/>
          <a:p>
            <a:pPr algn="just"/>
            <a:r>
              <a:rPr lang="tr-TR" sz="2000" dirty="0" err="1">
                <a:latin typeface="+mj-lt"/>
              </a:rPr>
              <a:t>You</a:t>
            </a:r>
            <a:r>
              <a:rPr lang="tr-TR" sz="2000" dirty="0">
                <a:latin typeface="+mj-lt"/>
              </a:rPr>
              <a:t> can </a:t>
            </a:r>
            <a:r>
              <a:rPr lang="tr-TR" sz="2000" dirty="0" err="1">
                <a:latin typeface="+mj-lt"/>
              </a:rPr>
              <a:t>find</a:t>
            </a:r>
            <a:r>
              <a:rPr lang="tr-TR" sz="2000" dirty="0">
                <a:latin typeface="+mj-lt"/>
              </a:rPr>
              <a:t> </a:t>
            </a:r>
            <a:r>
              <a:rPr lang="tr-TR" sz="2000" dirty="0" err="1">
                <a:latin typeface="+mj-lt"/>
              </a:rPr>
              <a:t>the</a:t>
            </a:r>
            <a:r>
              <a:rPr lang="tr-TR" sz="2000" dirty="0">
                <a:latin typeface="+mj-lt"/>
              </a:rPr>
              <a:t> </a:t>
            </a:r>
            <a:r>
              <a:rPr lang="tr-TR" sz="2000" dirty="0" err="1">
                <a:latin typeface="+mj-lt"/>
              </a:rPr>
              <a:t>detailed</a:t>
            </a:r>
            <a:r>
              <a:rPr lang="tr-TR" sz="2000" dirty="0">
                <a:latin typeface="+mj-lt"/>
              </a:rPr>
              <a:t> </a:t>
            </a:r>
            <a:r>
              <a:rPr lang="tr-TR" sz="2000" dirty="0" err="1">
                <a:latin typeface="+mj-lt"/>
              </a:rPr>
              <a:t>codes</a:t>
            </a:r>
            <a:r>
              <a:rPr lang="tr-TR" sz="2000" dirty="0">
                <a:latin typeface="+mj-lt"/>
              </a:rPr>
              <a:t> in </a:t>
            </a:r>
            <a:r>
              <a:rPr lang="tr-TR" sz="2000" dirty="0" err="1">
                <a:latin typeface="+mj-lt"/>
              </a:rPr>
              <a:t>my</a:t>
            </a:r>
            <a:r>
              <a:rPr lang="tr-TR" sz="2000" dirty="0">
                <a:latin typeface="+mj-lt"/>
              </a:rPr>
              <a:t> </a:t>
            </a:r>
            <a:r>
              <a:rPr lang="tr-TR" sz="2000" dirty="0" err="1">
                <a:latin typeface="+mj-lt"/>
              </a:rPr>
              <a:t>github</a:t>
            </a:r>
            <a:r>
              <a:rPr lang="tr-TR" sz="2000" dirty="0">
                <a:latin typeface="+mj-lt"/>
              </a:rPr>
              <a:t> repo. As a </a:t>
            </a:r>
            <a:r>
              <a:rPr lang="tr-TR" sz="2000" dirty="0" err="1">
                <a:latin typeface="+mj-lt"/>
              </a:rPr>
              <a:t>result</a:t>
            </a:r>
            <a:r>
              <a:rPr lang="tr-TR" sz="2000" dirty="0">
                <a:latin typeface="+mj-lt"/>
              </a:rPr>
              <a:t>, </a:t>
            </a:r>
            <a:r>
              <a:rPr lang="en-US" sz="2000" dirty="0">
                <a:latin typeface="+mj-lt"/>
              </a:rPr>
              <a:t>Mission Successfully Completed! We Detected Lake or River Record within 1.2 Km of the Coordinates We Received from the Database. Now is the time to integrate our fresh water resources on a map according to their size.</a:t>
            </a:r>
            <a:endParaRPr lang="tr-TR" sz="2000" dirty="0">
              <a:latin typeface="+mj-lt"/>
            </a:endParaRPr>
          </a:p>
        </p:txBody>
      </p:sp>
      <p:sp>
        <p:nvSpPr>
          <p:cNvPr id="7" name="Başlık 1">
            <a:extLst>
              <a:ext uri="{FF2B5EF4-FFF2-40B4-BE49-F238E27FC236}">
                <a16:creationId xmlns:a16="http://schemas.microsoft.com/office/drawing/2014/main" id="{08D54D3C-0695-4B1C-87E6-A65AC600DC3D}"/>
              </a:ext>
            </a:extLst>
          </p:cNvPr>
          <p:cNvSpPr>
            <a:spLocks noGrp="1"/>
          </p:cNvSpPr>
          <p:nvPr>
            <p:ph type="title"/>
          </p:nvPr>
        </p:nvSpPr>
        <p:spPr>
          <a:xfrm>
            <a:off x="1024128" y="585216"/>
            <a:ext cx="9720072" cy="1499616"/>
          </a:xfrm>
        </p:spPr>
        <p:txBody>
          <a:bodyPr/>
          <a:lstStyle/>
          <a:p>
            <a:r>
              <a:rPr lang="tr-TR" dirty="0"/>
              <a:t>v</a:t>
            </a:r>
            <a:r>
              <a:rPr lang="en-US" dirty="0" err="1"/>
              <a:t>i</a:t>
            </a:r>
            <a:r>
              <a:rPr lang="tr-TR" dirty="0"/>
              <a:t>sual</a:t>
            </a:r>
            <a:r>
              <a:rPr lang="en-US" dirty="0" err="1"/>
              <a:t>i</a:t>
            </a:r>
            <a:r>
              <a:rPr lang="tr-TR" dirty="0"/>
              <a:t>zat</a:t>
            </a:r>
            <a:r>
              <a:rPr lang="en-US" dirty="0" err="1"/>
              <a:t>i</a:t>
            </a:r>
            <a:r>
              <a:rPr lang="tr-TR" dirty="0"/>
              <a:t>on</a:t>
            </a:r>
          </a:p>
        </p:txBody>
      </p:sp>
    </p:spTree>
    <p:extLst>
      <p:ext uri="{BB962C8B-B14F-4D97-AF65-F5344CB8AC3E}">
        <p14:creationId xmlns:p14="http://schemas.microsoft.com/office/powerpoint/2010/main" val="3524549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A7975DD-94A1-4466-8C24-EF5ACA3354FF}"/>
              </a:ext>
            </a:extLst>
          </p:cNvPr>
          <p:cNvPicPr>
            <a:picLocks noChangeAspect="1"/>
          </p:cNvPicPr>
          <p:nvPr/>
        </p:nvPicPr>
        <p:blipFill>
          <a:blip r:embed="rId2"/>
          <a:stretch>
            <a:fillRect/>
          </a:stretch>
        </p:blipFill>
        <p:spPr>
          <a:xfrm>
            <a:off x="671805" y="2571346"/>
            <a:ext cx="10412963" cy="3516907"/>
          </a:xfrm>
          <a:prstGeom prst="rect">
            <a:avLst/>
          </a:prstGeom>
        </p:spPr>
      </p:pic>
      <p:sp>
        <p:nvSpPr>
          <p:cNvPr id="7" name="Başlık 1">
            <a:extLst>
              <a:ext uri="{FF2B5EF4-FFF2-40B4-BE49-F238E27FC236}">
                <a16:creationId xmlns:a16="http://schemas.microsoft.com/office/drawing/2014/main" id="{6A3EDC49-D4C2-4039-80A2-CDA3A8A843C1}"/>
              </a:ext>
            </a:extLst>
          </p:cNvPr>
          <p:cNvSpPr>
            <a:spLocks noGrp="1"/>
          </p:cNvSpPr>
          <p:nvPr>
            <p:ph type="title"/>
          </p:nvPr>
        </p:nvSpPr>
        <p:spPr>
          <a:xfrm>
            <a:off x="1024128" y="585216"/>
            <a:ext cx="9720072" cy="1499616"/>
          </a:xfrm>
        </p:spPr>
        <p:txBody>
          <a:bodyPr/>
          <a:lstStyle/>
          <a:p>
            <a:r>
              <a:rPr lang="tr-TR" dirty="0"/>
              <a:t>v</a:t>
            </a:r>
            <a:r>
              <a:rPr lang="en-US" dirty="0" err="1"/>
              <a:t>i</a:t>
            </a:r>
            <a:r>
              <a:rPr lang="tr-TR" dirty="0"/>
              <a:t>sual</a:t>
            </a:r>
            <a:r>
              <a:rPr lang="en-US" dirty="0" err="1"/>
              <a:t>i</a:t>
            </a:r>
            <a:r>
              <a:rPr lang="tr-TR" dirty="0"/>
              <a:t>zat</a:t>
            </a:r>
            <a:r>
              <a:rPr lang="en-US" dirty="0" err="1"/>
              <a:t>i</a:t>
            </a:r>
            <a:r>
              <a:rPr lang="tr-TR" dirty="0"/>
              <a:t>on</a:t>
            </a:r>
          </a:p>
        </p:txBody>
      </p:sp>
    </p:spTree>
    <p:extLst>
      <p:ext uri="{BB962C8B-B14F-4D97-AF65-F5344CB8AC3E}">
        <p14:creationId xmlns:p14="http://schemas.microsoft.com/office/powerpoint/2010/main" val="380794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7665F6-CE63-4EFC-B6E4-AE62B21B8EE3}"/>
              </a:ext>
            </a:extLst>
          </p:cNvPr>
          <p:cNvSpPr>
            <a:spLocks noGrp="1"/>
          </p:cNvSpPr>
          <p:nvPr>
            <p:ph type="title"/>
          </p:nvPr>
        </p:nvSpPr>
        <p:spPr/>
        <p:txBody>
          <a:bodyPr/>
          <a:lstStyle/>
          <a:p>
            <a:r>
              <a:rPr lang="en-US" dirty="0"/>
              <a:t>Fresh water resources map of Istanbul</a:t>
            </a:r>
            <a:endParaRPr lang="tr-TR" dirty="0"/>
          </a:p>
        </p:txBody>
      </p:sp>
      <p:pic>
        <p:nvPicPr>
          <p:cNvPr id="5" name="Resim 4">
            <a:extLst>
              <a:ext uri="{FF2B5EF4-FFF2-40B4-BE49-F238E27FC236}">
                <a16:creationId xmlns:a16="http://schemas.microsoft.com/office/drawing/2014/main" id="{FAD49457-33EE-47DF-BFEA-920B4745FFD2}"/>
              </a:ext>
            </a:extLst>
          </p:cNvPr>
          <p:cNvPicPr>
            <a:picLocks noChangeAspect="1"/>
          </p:cNvPicPr>
          <p:nvPr/>
        </p:nvPicPr>
        <p:blipFill>
          <a:blip r:embed="rId2"/>
          <a:stretch>
            <a:fillRect/>
          </a:stretch>
        </p:blipFill>
        <p:spPr>
          <a:xfrm>
            <a:off x="1932311" y="1776857"/>
            <a:ext cx="8327377" cy="4735035"/>
          </a:xfrm>
          <a:prstGeom prst="rect">
            <a:avLst/>
          </a:prstGeom>
        </p:spPr>
      </p:pic>
    </p:spTree>
    <p:extLst>
      <p:ext uri="{BB962C8B-B14F-4D97-AF65-F5344CB8AC3E}">
        <p14:creationId xmlns:p14="http://schemas.microsoft.com/office/powerpoint/2010/main" val="3750708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FA7CFD-5628-49D4-887B-23F709047E2F}"/>
              </a:ext>
            </a:extLst>
          </p:cNvPr>
          <p:cNvSpPr>
            <a:spLocks noGrp="1"/>
          </p:cNvSpPr>
          <p:nvPr>
            <p:ph type="title"/>
          </p:nvPr>
        </p:nvSpPr>
        <p:spPr/>
        <p:txBody>
          <a:bodyPr/>
          <a:lstStyle/>
          <a:p>
            <a:r>
              <a:rPr lang="tr-TR" dirty="0" err="1"/>
              <a:t>Istanbul's</a:t>
            </a:r>
            <a:r>
              <a:rPr lang="tr-TR" dirty="0"/>
              <a:t> </a:t>
            </a:r>
            <a:r>
              <a:rPr lang="tr-TR" dirty="0" err="1"/>
              <a:t>Water</a:t>
            </a:r>
            <a:r>
              <a:rPr lang="tr-TR" dirty="0"/>
              <a:t> </a:t>
            </a:r>
            <a:r>
              <a:rPr lang="tr-TR" dirty="0" err="1"/>
              <a:t>Crısıs</a:t>
            </a:r>
            <a:r>
              <a:rPr lang="tr-TR" dirty="0"/>
              <a:t> </a:t>
            </a:r>
            <a:r>
              <a:rPr lang="tr-TR" dirty="0" err="1"/>
              <a:t>Predıctıon</a:t>
            </a:r>
            <a:endParaRPr lang="tr-TR" dirty="0"/>
          </a:p>
        </p:txBody>
      </p:sp>
      <p:sp>
        <p:nvSpPr>
          <p:cNvPr id="3" name="İçerik Yer Tutucusu 2">
            <a:extLst>
              <a:ext uri="{FF2B5EF4-FFF2-40B4-BE49-F238E27FC236}">
                <a16:creationId xmlns:a16="http://schemas.microsoft.com/office/drawing/2014/main" id="{EE177CBE-89D1-4754-A4A7-CCCDE7022E33}"/>
              </a:ext>
            </a:extLst>
          </p:cNvPr>
          <p:cNvSpPr>
            <a:spLocks noGrp="1"/>
          </p:cNvSpPr>
          <p:nvPr>
            <p:ph idx="1"/>
          </p:nvPr>
        </p:nvSpPr>
        <p:spPr/>
        <p:txBody>
          <a:bodyPr/>
          <a:lstStyle/>
          <a:p>
            <a:r>
              <a:rPr lang="en-US" dirty="0"/>
              <a:t>After determining the location of our dams, it was time to estimate the thirst.</a:t>
            </a:r>
          </a:p>
          <a:p>
            <a:endParaRPr lang="en-US" dirty="0"/>
          </a:p>
          <a:p>
            <a:r>
              <a:rPr lang="en-US" dirty="0"/>
              <a:t>For this, I will use the data provided by the Istanbul municipality.</a:t>
            </a:r>
          </a:p>
          <a:p>
            <a:r>
              <a:rPr lang="en-US" dirty="0"/>
              <a:t>These are basically "Dam Occupancy Rates Of The Last 6 Years For December.21.202X", "Total Annual Rain", "Annual Amount of Water Pumped from Surrounding Provinces" and Finally, "Annual Consumption". I will calculate the balance of the water coming out.</a:t>
            </a:r>
          </a:p>
          <a:p>
            <a:endParaRPr lang="en-US" dirty="0"/>
          </a:p>
          <a:p>
            <a:r>
              <a:rPr lang="en-US" dirty="0"/>
              <a:t>Then I will try to establish a proportion between the "Net Water Balance" in the City and the 1-year change percentages of the dams.</a:t>
            </a:r>
            <a:endParaRPr lang="tr-TR" dirty="0"/>
          </a:p>
        </p:txBody>
      </p:sp>
    </p:spTree>
    <p:extLst>
      <p:ext uri="{BB962C8B-B14F-4D97-AF65-F5344CB8AC3E}">
        <p14:creationId xmlns:p14="http://schemas.microsoft.com/office/powerpoint/2010/main" val="607796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ntegral">
  <a:themeElements>
    <a:clrScheme name="E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E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946</TotalTime>
  <Words>1956</Words>
  <Application>Microsoft Office PowerPoint</Application>
  <PresentationFormat>Geniş ekran</PresentationFormat>
  <Paragraphs>86</Paragraphs>
  <Slides>23</Slides>
  <Notes>1</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23</vt:i4>
      </vt:variant>
    </vt:vector>
  </HeadingPairs>
  <TitlesOfParts>
    <vt:vector size="34" baseType="lpstr">
      <vt:lpstr>-apple-system</vt:lpstr>
      <vt:lpstr>Arial</vt:lpstr>
      <vt:lpstr>Calibri</vt:lpstr>
      <vt:lpstr>Caveat</vt:lpstr>
      <vt:lpstr>Century Gothic</vt:lpstr>
      <vt:lpstr>Julius Sans One</vt:lpstr>
      <vt:lpstr>Tw Cen MT</vt:lpstr>
      <vt:lpstr>Tw Cen MT Condensed</vt:lpstr>
      <vt:lpstr>Wingdings</vt:lpstr>
      <vt:lpstr>Wingdings 3</vt:lpstr>
      <vt:lpstr>Entegral</vt:lpstr>
      <vt:lpstr>Istanbul Water Crisis Detection Project</vt:lpstr>
      <vt:lpstr>Istanbul and the Water Problem</vt:lpstr>
      <vt:lpstr>Istanbul and the Water Problem</vt:lpstr>
      <vt:lpstr>Methodology</vt:lpstr>
      <vt:lpstr>visualization</vt:lpstr>
      <vt:lpstr>visualization</vt:lpstr>
      <vt:lpstr>visualization</vt:lpstr>
      <vt:lpstr>Fresh water resources map of Istanbul</vt:lpstr>
      <vt:lpstr>Istanbul's Water Crısıs Predıctıon</vt:lpstr>
      <vt:lpstr>PowerPoint Sunusu</vt:lpstr>
      <vt:lpstr>Istanbul's Water Crısıs Predıctıon</vt:lpstr>
      <vt:lpstr>Istanbul's Water Crısıs Predıctıon</vt:lpstr>
      <vt:lpstr>Istanbul's Water Crısıs Predıctıon</vt:lpstr>
      <vt:lpstr>Use Of Supervised Neural Network Models - Multi-layer Perceptron For Predictions</vt:lpstr>
      <vt:lpstr>Use Of Supervised Neural Network Models - Multi-layer Perceptron For Predictions</vt:lpstr>
      <vt:lpstr>Use Of Supervised Neural Network Models - Multi-layer Perceptron For Predictions</vt:lpstr>
      <vt:lpstr>Use Of Supervised Neural Network Models - Multi-layer Perceptron For Predictions</vt:lpstr>
      <vt:lpstr>Results:</vt:lpstr>
      <vt:lpstr>Predictions:</vt:lpstr>
      <vt:lpstr>DIscussion</vt:lpstr>
      <vt:lpstr>DIscussion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Melih Kuru</dc:creator>
  <cp:lastModifiedBy>Melih Kuru</cp:lastModifiedBy>
  <cp:revision>55</cp:revision>
  <dcterms:created xsi:type="dcterms:W3CDTF">2020-11-16T12:20:30Z</dcterms:created>
  <dcterms:modified xsi:type="dcterms:W3CDTF">2020-12-22T14:46:55Z</dcterms:modified>
</cp:coreProperties>
</file>