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9"/>
  </p:notesMasterIdLst>
  <p:sldIdLst>
    <p:sldId id="283" r:id="rId2"/>
    <p:sldId id="278" r:id="rId3"/>
    <p:sldId id="280" r:id="rId4"/>
    <p:sldId id="275" r:id="rId5"/>
    <p:sldId id="282" r:id="rId6"/>
    <p:sldId id="277" r:id="rId7"/>
    <p:sldId id="281" r:id="rId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0"/>
    </p:embeddedFont>
    <p:embeddedFont>
      <p:font typeface="Malgun Gothic" panose="020B0503020000020004" pitchFamily="34" charset="-127"/>
      <p:regular r:id="rId11"/>
      <p:bold r:id="rId12"/>
    </p:embeddedFont>
    <p:embeddedFont>
      <p:font typeface="NanumGothic" pitchFamily="2" charset="-127"/>
      <p:regular r:id="rId13"/>
      <p:bold r:id="rId14"/>
    </p:embeddedFont>
    <p:embeddedFont>
      <p:font typeface="NanumGothic" pitchFamily="2" charset="-127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24242"/>
    <a:srgbClr val="002060"/>
    <a:srgbClr val="B3C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CA9248-FDB8-4161-873F-16004E6D343C}">
  <a:tblStyle styleId="{44CA9248-FDB8-4161-873F-16004E6D34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A614F2F-DC8D-456B-BCF3-8C8ECDFC9B6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4" autoAdjust="0"/>
    <p:restoredTop sz="78905" autoAdjust="0"/>
  </p:normalViewPr>
  <p:slideViewPr>
    <p:cSldViewPr snapToGrid="0">
      <p:cViewPr varScale="1">
        <p:scale>
          <a:sx n="136" d="100"/>
          <a:sy n="136" d="100"/>
        </p:scale>
        <p:origin x="16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21ab791f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21ab791f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3794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21ab791f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21ab791f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9626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21ab791f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21ab791f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1904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21ab791f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21ab791f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293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21ab791f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21ab791f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65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21ab791f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21ab791f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0510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275606"/>
            <a:ext cx="7886700" cy="3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❑"/>
              <a:defRPr sz="1800" b="1">
                <a:solidFill>
                  <a:srgbClr val="003366"/>
                </a:solidFill>
              </a:defRPr>
            </a:lvl1pPr>
            <a:lvl2pPr marL="914400" lvl="1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 b="1"/>
            </a:lvl2pPr>
            <a:lvl3pPr marL="1371600" lvl="2" indent="-3143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algun Gothic"/>
              <a:buChar char="–"/>
              <a:defRPr sz="1350"/>
            </a:lvl3pPr>
            <a:lvl4pPr marL="1828800" lvl="3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8302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467544" y="897564"/>
            <a:ext cx="82089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317BA-81CB-96BA-4258-49334B973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600" b="1" dirty="0">
                <a:latin typeface="NanumGothic" pitchFamily="2" charset="-127"/>
                <a:ea typeface="NanumGothic" pitchFamily="2" charset="-127"/>
              </a:rPr>
              <a:t>RLHF </a:t>
            </a:r>
            <a:r>
              <a:rPr kumimoji="1" lang="ko-Kore-KR" altLang="en-US" sz="3600" b="1" dirty="0">
                <a:latin typeface="NanumGothic" pitchFamily="2" charset="-127"/>
                <a:ea typeface="NanumGothic" pitchFamily="2" charset="-127"/>
              </a:rPr>
              <a:t>학습 과정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B14B2B-BE5E-8DFD-D68D-8D3150220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b="1" dirty="0">
                <a:latin typeface="NanumGothic" pitchFamily="2" charset="-127"/>
                <a:ea typeface="NanumGothic" pitchFamily="2" charset="-127"/>
              </a:rPr>
              <a:t>2023.06.26</a:t>
            </a:r>
            <a:endParaRPr kumimoji="1" lang="ko-Kore-KR" altLang="en-US" sz="2000" b="1" dirty="0">
              <a:latin typeface="NanumGothic" pitchFamily="2" charset="-127"/>
              <a:ea typeface="Nanum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89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376900" y="192175"/>
            <a:ext cx="5496076" cy="6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RLHF </a:t>
            </a: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</a:t>
            </a: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Step </a:t>
            </a:r>
            <a:r>
              <a:rPr lang="en-US" altLang="ko-KR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sz="2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328BD7C-6D9D-1C4F-2778-F116565DB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900" y="934442"/>
            <a:ext cx="7886700" cy="3880839"/>
          </a:xfrm>
        </p:spPr>
        <p:txBody>
          <a:bodyPr/>
          <a:lstStyle/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Pretraining a Language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3A112-E365-4856-A92A-6FFC0CECBE0B}"/>
              </a:ext>
            </a:extLst>
          </p:cNvPr>
          <p:cNvSpPr txBox="1"/>
          <p:nvPr/>
        </p:nvSpPr>
        <p:spPr>
          <a:xfrm>
            <a:off x="428198" y="1826934"/>
            <a:ext cx="50142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pretrained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language model LM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준비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fine-tuning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은 선택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lang="en-US" altLang="ko-KR" b="1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OpenAI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1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InstructGPT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</a:t>
            </a:r>
            <a:r>
              <a:rPr lang="ko-Kore-KR" altLang="en-US" dirty="0"/>
              <a:t>→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“</a:t>
            </a:r>
            <a:r>
              <a:rPr lang="en-US" altLang="ko-KR" b="1" spc="-1" dirty="0">
                <a:solidFill>
                  <a:srgbClr val="0000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preferable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”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한 모델을 목적으로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GPT-3</a:t>
            </a:r>
            <a:r>
              <a:rPr lang="ko-KR" altLang="en-US" b="1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인간이 생성한 텍스트로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fine-tuning</a:t>
            </a: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Anthropic</a:t>
            </a:r>
          </a:p>
          <a:p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</a:t>
            </a:r>
            <a:r>
              <a:rPr lang="ko-Kore-KR" altLang="en-US" dirty="0"/>
              <a:t>→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기존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LM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에서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“</a:t>
            </a:r>
            <a:r>
              <a:rPr lang="en-US" altLang="ko-KR" b="1" spc="-1" dirty="0">
                <a:solidFill>
                  <a:srgbClr val="0000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helpful, honest, harmless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”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한 내용이 나오도록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fine-tuning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2A5B0F-A9A6-CA71-ECF4-2B636D400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328" y="1691580"/>
            <a:ext cx="3369474" cy="251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376900" y="192175"/>
            <a:ext cx="5496076" cy="6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InstructGPT의</a:t>
            </a: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SFT training</a:t>
            </a:r>
            <a:endParaRPr sz="2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328BD7C-6D9D-1C4F-2778-F116565DB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900" y="934442"/>
            <a:ext cx="7886700" cy="3880839"/>
          </a:xfrm>
        </p:spPr>
        <p:txBody>
          <a:bodyPr/>
          <a:lstStyle/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Details of SFT 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3A112-E365-4856-A92A-6FFC0CECBE0B}"/>
              </a:ext>
            </a:extLst>
          </p:cNvPr>
          <p:cNvSpPr txBox="1"/>
          <p:nvPr/>
        </p:nvSpPr>
        <p:spPr>
          <a:xfrm>
            <a:off x="463366" y="1387319"/>
            <a:ext cx="7317825" cy="3286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# of training prompts: 13k</a:t>
            </a: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base model: GPT-3 (1.3B/6B/175B)</a:t>
            </a: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# of epochs: 16</a:t>
            </a: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residual dropout: 0.2</a:t>
            </a: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cosine learning decay(down to 10%)</a:t>
            </a: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learning rate: 9.65e-6(1.3B/6B), 5.03e-6(175B)</a:t>
            </a: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batch size: 32(1.3B/6B), 8(175B)</a:t>
            </a: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RM score</a:t>
            </a:r>
            <a:r>
              <a:rPr lang="ko-KR" altLang="en-US" b="1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기준으로 모델 선택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</a:t>
            </a:r>
            <a:r>
              <a:rPr lang="ko-Kore-KR" altLang="en-US" dirty="0"/>
              <a:t>→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validation loss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기준으로 하는 것보다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preference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측면에서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더 좋았음  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690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376900" y="192175"/>
            <a:ext cx="5496076" cy="6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RLHF </a:t>
            </a: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</a:t>
            </a: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Step </a:t>
            </a:r>
            <a:r>
              <a:rPr lang="en-US" altLang="ko-KR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sz="2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328BD7C-6D9D-1C4F-2778-F116565DB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900" y="934442"/>
            <a:ext cx="7886700" cy="3880839"/>
          </a:xfrm>
        </p:spPr>
        <p:txBody>
          <a:bodyPr/>
          <a:lstStyle/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Training a Reward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3A112-E365-4856-A92A-6FFC0CECBE0B}"/>
              </a:ext>
            </a:extLst>
          </p:cNvPr>
          <p:cNvSpPr txBox="1"/>
          <p:nvPr/>
        </p:nvSpPr>
        <p:spPr>
          <a:xfrm>
            <a:off x="508868" y="1362109"/>
            <a:ext cx="475772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takes in a sequence of text </a:t>
            </a:r>
            <a:r>
              <a:rPr lang="ko-Kore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→</a:t>
            </a:r>
            <a:r>
              <a:rPr lang="en-US" altLang="ko-Kore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returns a scalar reward</a:t>
            </a: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base model: end-to-end LM(unembedding layer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제거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reward modeling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위한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LMs</a:t>
            </a:r>
          </a:p>
          <a:p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 : another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fine-tuned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LM </a:t>
            </a:r>
          </a:p>
          <a:p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or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선호도 데이터로 처음부터 학습된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LM</a:t>
            </a: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Training Dataset: SFT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로 하나의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prompt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response</a:t>
            </a:r>
            <a:r>
              <a:rPr lang="ko-KR" altLang="en-US" b="1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여러 번 생성해 랭킹을 매긴 것을 학습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ore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→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score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로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direct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하게 하면 일관성 없고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noisy 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함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RM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size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는 다양하게 사용되어 왔음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 </a:t>
            </a:r>
            <a:r>
              <a:rPr lang="en-US" altLang="ko-KR" b="1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OpenAI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– 175B LM, 6B RM</a:t>
            </a:r>
          </a:p>
          <a:p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 DeepMind – 70B LM, 70B RM</a:t>
            </a:r>
            <a:endParaRPr lang="ko-KR" altLang="en-US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518D8D-975A-CF99-4F84-556BF9189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017" y="1530908"/>
            <a:ext cx="3749589" cy="283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0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376900" y="192175"/>
            <a:ext cx="5496076" cy="6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InstructGPT의</a:t>
            </a: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RM training</a:t>
            </a:r>
            <a:endParaRPr sz="2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328BD7C-6D9D-1C4F-2778-F116565DB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900" y="934442"/>
            <a:ext cx="8390200" cy="3880839"/>
          </a:xfrm>
        </p:spPr>
        <p:txBody>
          <a:bodyPr/>
          <a:lstStyle/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Details of RM 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3A112-E365-4856-A92A-6FFC0CECBE0B}"/>
              </a:ext>
            </a:extLst>
          </p:cNvPr>
          <p:cNvSpPr txBox="1"/>
          <p:nvPr/>
        </p:nvSpPr>
        <p:spPr>
          <a:xfrm>
            <a:off x="463366" y="1387319"/>
            <a:ext cx="8303734" cy="2963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# of training prompts: 33k</a:t>
            </a: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base model: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공개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NLP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데이터셋으로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fine-tuning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한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6B GPT-3</a:t>
            </a: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(175B </a:t>
            </a:r>
            <a:r>
              <a:rPr lang="ko-KR" altLang="en-US" b="1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사용 시 </a:t>
            </a:r>
            <a:r>
              <a:rPr lang="en-US" altLang="ko-KR" b="1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PPO</a:t>
            </a:r>
            <a:r>
              <a:rPr lang="ko-KR" altLang="en-US" b="1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계산이 너무 커짐 </a:t>
            </a:r>
            <a:r>
              <a:rPr lang="en-US" altLang="ko-KR" b="1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+ </a:t>
            </a:r>
            <a:r>
              <a:rPr lang="ko-Kore-KR" altLang="en-US" b="1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학습이 불안정하여 부적합</a:t>
            </a:r>
            <a:r>
              <a:rPr lang="en-US" altLang="ko-Kore-KR" b="1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#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of epochs: 1 </a:t>
            </a:r>
            <a:r>
              <a:rPr lang="en-US" altLang="ko-KR" b="1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(epoch </a:t>
            </a:r>
            <a:r>
              <a:rPr lang="ko-KR" altLang="en-US" b="1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수에 민감</a:t>
            </a:r>
            <a:r>
              <a:rPr lang="en-US" altLang="ko-KR" b="1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overfitting </a:t>
            </a:r>
            <a:r>
              <a:rPr lang="ko-KR" altLang="en-US" b="1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되면 성능 크게 저하됨</a:t>
            </a:r>
            <a:r>
              <a:rPr lang="en-US" altLang="ko-KR" b="1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learning rate: 9e-6</a:t>
            </a: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cosine learning decay(down to 10%)</a:t>
            </a: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batch size: 64</a:t>
            </a: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lang="en-US" altLang="ko-KR" b="1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lr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이나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learning decay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에는 민감하지 않았지만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epoch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수에 매우 민감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여러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epoch</a:t>
            </a:r>
            <a:r>
              <a:rPr lang="ko-KR" altLang="en-US" b="1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학습하면 학습 데이터에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overfitting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되어 성능 크게 저하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46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376900" y="192175"/>
            <a:ext cx="5496076" cy="6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RLHF </a:t>
            </a: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</a:t>
            </a: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Step 3</a:t>
            </a:r>
            <a:endParaRPr sz="2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CE5CDE-DE15-3D3A-D18D-A0F9B75FE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645" y="1231031"/>
            <a:ext cx="4204355" cy="3584250"/>
          </a:xfrm>
          <a:prstGeom prst="rect">
            <a:avLst/>
          </a:prstGeom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328BD7C-6D9D-1C4F-2778-F116565DB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900" y="934442"/>
            <a:ext cx="7886700" cy="3880839"/>
          </a:xfrm>
        </p:spPr>
        <p:txBody>
          <a:bodyPr/>
          <a:lstStyle/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Fine-Tuning with RL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3A112-E365-4856-A92A-6FFC0CECBE0B}"/>
              </a:ext>
            </a:extLst>
          </p:cNvPr>
          <p:cNvSpPr txBox="1"/>
          <p:nvPr/>
        </p:nvSpPr>
        <p:spPr>
          <a:xfrm>
            <a:off x="499619" y="1438497"/>
            <a:ext cx="52978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Frozen SFT: Step 1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에서 학습한 초기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SFT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Trainable SFT: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학습시킬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SFT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4775E-6E66-0067-64AB-0D7BF5F86D1F}"/>
              </a:ext>
            </a:extLst>
          </p:cNvPr>
          <p:cNvSpPr txBox="1"/>
          <p:nvPr/>
        </p:nvSpPr>
        <p:spPr>
          <a:xfrm>
            <a:off x="6297992" y="2524615"/>
            <a:ext cx="105989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ore-KR" sz="1050" b="1" spc="-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Trainable SFT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4B4F92-B794-07CA-1B29-C90807B8B71F}"/>
              </a:ext>
            </a:extLst>
          </p:cNvPr>
          <p:cNvSpPr txBox="1"/>
          <p:nvPr/>
        </p:nvSpPr>
        <p:spPr>
          <a:xfrm>
            <a:off x="5137610" y="2524615"/>
            <a:ext cx="98000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ore-KR" sz="1050" b="1" spc="-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Frozen SFT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F47748-1A8F-5650-3809-A4EB332993D8}"/>
                  </a:ext>
                </a:extLst>
              </p:cNvPr>
              <p:cNvSpPr txBox="1"/>
              <p:nvPr/>
            </p:nvSpPr>
            <p:spPr>
              <a:xfrm>
                <a:off x="509581" y="1961717"/>
                <a:ext cx="4751110" cy="23544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50000"/>
                  </a:lnSpc>
                </a:pPr>
                <a:r>
                  <a:rPr lang="ko-KR" altLang="en-US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학습 과정</a:t>
                </a:r>
                <a:r>
                  <a:rPr lang="en-US" altLang="ko-KR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:</a:t>
                </a:r>
              </a:p>
              <a:p>
                <a:r>
                  <a:rPr lang="en-US" altLang="ko-KR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1)</a:t>
                </a:r>
                <a:r>
                  <a:rPr lang="en-US" altLang="ko-Kore-KR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Trainable SFT</a:t>
                </a:r>
                <a:r>
                  <a:rPr lang="ko-Kore-KR" altLang="en-US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가 </a:t>
                </a:r>
                <a:r>
                  <a:rPr lang="en-US" altLang="ko-Kore-KR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prompt</a:t>
                </a:r>
                <a:r>
                  <a:rPr lang="ko-Kore-KR" altLang="en-US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에 대한 </a:t>
                </a:r>
                <a:r>
                  <a:rPr lang="en-US" altLang="ko-Kore-KR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response </a:t>
                </a:r>
                <a:r>
                  <a:rPr lang="ko-Kore-KR" altLang="en-US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생성</a:t>
                </a:r>
                <a:endParaRPr lang="en-US" altLang="ko-Kore-KR" b="1" spc="-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  <a:p>
                <a:endParaRPr lang="en-US" altLang="ko-Kore-KR" b="1" spc="-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  <a:p>
                <a:r>
                  <a:rPr lang="en-US" altLang="ko-KR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2) reward model</a:t>
                </a:r>
                <a:r>
                  <a:rPr lang="ko-KR" altLang="en-US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이 </a:t>
                </a:r>
                <a:r>
                  <a:rPr lang="en-US" altLang="ko-KR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response</a:t>
                </a:r>
                <a:r>
                  <a:rPr lang="ko-KR" altLang="en-US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에 대한 </a:t>
                </a:r>
                <a:r>
                  <a:rPr lang="en-US" altLang="ko-KR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reward </a:t>
                </a:r>
                <a:r>
                  <a:rPr lang="ko-KR" altLang="en-US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값 </a:t>
                </a:r>
                <a:r>
                  <a:rPr lang="en-US" altLang="ko-KR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pc="-1" smtClean="0"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</m:ctrlPr>
                      </m:sSubPr>
                      <m:e>
                        <m:r>
                          <a:rPr lang="en-US" altLang="ko-KR" b="1" i="1" spc="-1" smtClean="0"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  <m:t>𝒓</m:t>
                        </m:r>
                      </m:e>
                      <m:sub>
                        <m:r>
                          <a:rPr lang="en-US" altLang="ko-KR" b="1" i="1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altLang="ko-Kore-KR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) </a:t>
                </a:r>
                <a:r>
                  <a:rPr lang="ko-Kore-KR" altLang="en-US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도출</a:t>
                </a:r>
                <a:endParaRPr lang="en-US" altLang="ko-Kore-KR" b="1" spc="-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  <a:p>
                <a:endParaRPr lang="en-US" altLang="ko-Kore-KR" b="1" spc="-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  <a:p>
                <a:r>
                  <a:rPr lang="en-US" altLang="ko-KR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3) Trainable SFT</a:t>
                </a:r>
                <a:r>
                  <a:rPr lang="ko-KR" altLang="en-US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과 </a:t>
                </a:r>
                <a:r>
                  <a:rPr lang="en-US" altLang="ko-KR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Frozen SFT</a:t>
                </a:r>
                <a:r>
                  <a:rPr lang="ko-Kore-KR" altLang="en-US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에서의 </a:t>
                </a:r>
                <a:r>
                  <a:rPr lang="en-US" altLang="ko-KR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response </a:t>
                </a:r>
                <a:r>
                  <a:rPr lang="ko-KR" altLang="en-US" b="1" spc="-1" dirty="0" err="1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토큰별</a:t>
                </a:r>
                <a:r>
                  <a:rPr lang="ko-KR" altLang="en-US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확률 분포 차이를 </a:t>
                </a:r>
                <a:r>
                  <a:rPr lang="ko-Kore-KR" altLang="en-US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패널티로 적용해 최종 </a:t>
                </a:r>
                <a:r>
                  <a:rPr lang="en-US" altLang="ko-Kore-KR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reward</a:t>
                </a:r>
                <a:r>
                  <a:rPr lang="ko-Kore-KR" altLang="en-US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를 계산</a:t>
                </a:r>
                <a:endParaRPr lang="en-US" altLang="ko-Kore-KR" b="1" spc="-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  <a:p>
                <a:endParaRPr lang="en-US" altLang="ko-Kore-KR" b="1" spc="-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  <a:p>
                <a:r>
                  <a:rPr lang="en-US" altLang="ko-Kore-KR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4)</a:t>
                </a:r>
                <a:r>
                  <a:rPr lang="ko-Kore-KR" altLang="en-US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lang="en-US" altLang="ko-Kore-KR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PPO </a:t>
                </a:r>
                <a:r>
                  <a:rPr lang="ko-Kore-KR" altLang="en-US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알고리즘으로 </a:t>
                </a:r>
                <a:r>
                  <a:rPr lang="en-US" altLang="ko-Kore-KR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Trainable SFT</a:t>
                </a:r>
                <a:r>
                  <a:rPr lang="ko-Kore-KR" altLang="en-US" b="1" spc="-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를 업데이트</a:t>
                </a:r>
                <a:endParaRPr lang="en-US" altLang="ko-Kore-KR" b="1" spc="-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F47748-1A8F-5650-3809-A4EB3329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81" y="1961717"/>
                <a:ext cx="4751110" cy="2354491"/>
              </a:xfrm>
              <a:prstGeom prst="rect">
                <a:avLst/>
              </a:prstGeom>
              <a:blipFill>
                <a:blip r:embed="rId4"/>
                <a:stretch>
                  <a:fillRect l="-533" b="-161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54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376899" y="192175"/>
            <a:ext cx="7430669" cy="6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en-US" altLang="ko-KR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raining D</a:t>
            </a: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ataset of </a:t>
            </a: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InstructGPT</a:t>
            </a:r>
            <a:endParaRPr sz="2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328BD7C-6D9D-1C4F-2778-F116565DB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900" y="934442"/>
            <a:ext cx="7886700" cy="3880839"/>
          </a:xfrm>
        </p:spPr>
        <p:txBody>
          <a:bodyPr/>
          <a:lstStyle/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Dataset Sizes</a:t>
            </a:r>
          </a:p>
          <a:p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14300" indent="0">
              <a:buNone/>
            </a:pP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14300" indent="0">
              <a:buNone/>
            </a:pP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Dataset Diversity</a:t>
            </a:r>
          </a:p>
          <a:p>
            <a:pPr marL="114300" indent="0">
              <a:buNone/>
            </a:pP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C1FDEA-D3D1-0F5B-B9EC-25142D51A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14" y="1335453"/>
            <a:ext cx="5403362" cy="14480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8B760B-A727-8109-40A7-F4AB8EC1F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875" y="2922071"/>
            <a:ext cx="4174151" cy="209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093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5349</TotalTime>
  <Words>438</Words>
  <Application>Microsoft Macintosh PowerPoint</Application>
  <PresentationFormat>화면 슬라이드 쇼(16:9)</PresentationFormat>
  <Paragraphs>66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NanumGothic</vt:lpstr>
      <vt:lpstr>Malgun Gothic</vt:lpstr>
      <vt:lpstr>Noto Sans Symbols</vt:lpstr>
      <vt:lpstr>Cambria Math</vt:lpstr>
      <vt:lpstr>Arial</vt:lpstr>
      <vt:lpstr>NanumGothic</vt:lpstr>
      <vt:lpstr>Simple Light</vt:lpstr>
      <vt:lpstr>RLHF 학습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기반  Anomaly Detection 시스템 개발</dc:title>
  <dc:creator>임수민</dc:creator>
  <cp:lastModifiedBy>홍여원</cp:lastModifiedBy>
  <cp:revision>127</cp:revision>
  <dcterms:modified xsi:type="dcterms:W3CDTF">2023-06-26T01:07:36Z</dcterms:modified>
</cp:coreProperties>
</file>