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83" r:id="rId2"/>
    <p:sldId id="289" r:id="rId3"/>
    <p:sldId id="282" r:id="rId4"/>
    <p:sldId id="277" r:id="rId5"/>
    <p:sldId id="287" r:id="rId6"/>
    <p:sldId id="290" r:id="rId7"/>
    <p:sldId id="291" r:id="rId8"/>
    <p:sldId id="292" r:id="rId9"/>
    <p:sldId id="293" r:id="rId10"/>
    <p:sldId id="285" r:id="rId11"/>
  </p:sldIdLst>
  <p:sldSz cx="9144000" cy="5143500" type="screen16x9"/>
  <p:notesSz cx="6858000" cy="9144000"/>
  <p:embeddedFontLst>
    <p:embeddedFont>
      <p:font typeface="Amaranth" panose="02000503050000020004" pitchFamily="2" charset="0"/>
      <p:regular r:id="rId13"/>
    </p:embeddedFont>
    <p:embeddedFont>
      <p:font typeface="Cambria Math" panose="02040503050406030204" pitchFamily="18" charset="0"/>
      <p:regular r:id="rId14"/>
    </p:embeddedFont>
    <p:embeddedFont>
      <p:font typeface="Malgun Gothic" panose="020B0503020000020004" pitchFamily="34" charset="-127"/>
      <p:regular r:id="rId15"/>
      <p:bold r:id="rId16"/>
    </p:embeddedFont>
    <p:embeddedFont>
      <p:font typeface="NanumGothic" pitchFamily="2" charset="-127"/>
      <p:regular r:id="rId17"/>
      <p:bold r:id="rId18"/>
    </p:embeddedFont>
    <p:embeddedFont>
      <p:font typeface="NanumGothic" pitchFamily="2" charset="-12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CEFB"/>
    <a:srgbClr val="424242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A9248-FDB8-4161-873F-16004E6D343C}">
  <a:tblStyle styleId="{44CA9248-FDB8-4161-873F-16004E6D34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614F2F-DC8D-456B-BCF3-8C8ECDFC9B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4" autoAdjust="0"/>
    <p:restoredTop sz="78905" autoAdjust="0"/>
  </p:normalViewPr>
  <p:slideViewPr>
    <p:cSldViewPr snapToGrid="0">
      <p:cViewPr>
        <p:scale>
          <a:sx n="139" d="100"/>
          <a:sy n="139" d="100"/>
        </p:scale>
        <p:origin x="15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reward model</a:t>
            </a:r>
            <a:r>
              <a:rPr lang="ko-KR" altLang="en-US" dirty="0"/>
              <a:t>에서 </a:t>
            </a:r>
            <a:r>
              <a:rPr lang="en-US" altLang="ko-KR" dirty="0"/>
              <a:t>prompt</a:t>
            </a:r>
            <a:r>
              <a:rPr lang="ko-KR" altLang="en-US" dirty="0"/>
              <a:t>당 여러 개의 </a:t>
            </a:r>
            <a:r>
              <a:rPr lang="en-US" altLang="ko-KR" dirty="0"/>
              <a:t>response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altLang="ko-KR" dirty="0"/>
              <a:t>prompt</a:t>
            </a:r>
            <a:r>
              <a:rPr lang="ko-KR" altLang="en-US" dirty="0"/>
              <a:t>의 </a:t>
            </a:r>
            <a:r>
              <a:rPr lang="en-US" altLang="ko-KR" dirty="0"/>
              <a:t>response</a:t>
            </a:r>
            <a:r>
              <a:rPr lang="ko-KR" altLang="en-US" dirty="0"/>
              <a:t>들의 랭킹을 매김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train </a:t>
            </a:r>
            <a:r>
              <a:rPr lang="en-US" dirty="0" err="1"/>
              <a:t>과정에서는</a:t>
            </a:r>
            <a:r>
              <a:rPr lang="en-US" dirty="0"/>
              <a:t> </a:t>
            </a:r>
            <a:r>
              <a:rPr lang="en-US" dirty="0" err="1"/>
              <a:t>두</a:t>
            </a:r>
            <a:r>
              <a:rPr 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reward</a:t>
            </a:r>
            <a:r>
              <a:rPr lang="ko-KR" altLang="en-US" dirty="0" err="1"/>
              <a:t>를</a:t>
            </a:r>
            <a:r>
              <a:rPr lang="ko-KR" altLang="en-US" dirty="0"/>
              <a:t> 비교하면서 </a:t>
            </a:r>
            <a:r>
              <a:rPr lang="en-US" altLang="ko-KR" dirty="0"/>
              <a:t>loss</a:t>
            </a:r>
            <a:r>
              <a:rPr lang="ko-KR" altLang="en-US" dirty="0"/>
              <a:t>가 감소하도록 학습</a:t>
            </a:r>
            <a:br>
              <a:rPr lang="en-US" altLang="ko-KR" dirty="0"/>
            </a:br>
            <a:r>
              <a:rPr lang="en-US" altLang="ko-KR" dirty="0"/>
              <a:t>(loss function: ~~ )</a:t>
            </a:r>
            <a:br>
              <a:rPr lang="en-US" altLang="ko-KR" dirty="0"/>
            </a:br>
            <a:r>
              <a:rPr lang="en-US" altLang="ko-KR" dirty="0"/>
              <a:t>(prompt</a:t>
            </a:r>
            <a:r>
              <a:rPr lang="ko-KR" altLang="en-US" dirty="0"/>
              <a:t>당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response</a:t>
            </a:r>
            <a:r>
              <a:rPr lang="ko-KR" altLang="en-US" dirty="0"/>
              <a:t>가 있을 때 </a:t>
            </a:r>
            <a:r>
              <a:rPr lang="en-US" altLang="ko-KR" dirty="0"/>
              <a:t>KC2</a:t>
            </a:r>
            <a:r>
              <a:rPr lang="ko-KR" altLang="en-US" dirty="0"/>
              <a:t>개의 </a:t>
            </a:r>
            <a:r>
              <a:rPr lang="en-US" altLang="ko-KR" dirty="0"/>
              <a:t>pair</a:t>
            </a:r>
            <a:r>
              <a:rPr lang="ko-KR" altLang="en-US" dirty="0"/>
              <a:t>가 생성되고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pair</a:t>
            </a:r>
            <a:r>
              <a:rPr lang="ko-KR" altLang="en-US" dirty="0"/>
              <a:t>들이 하나의 </a:t>
            </a:r>
            <a:r>
              <a:rPr lang="en-US" altLang="ko-KR" dirty="0"/>
              <a:t>batch</a:t>
            </a:r>
            <a:r>
              <a:rPr lang="ko-KR" altLang="en-US" dirty="0"/>
              <a:t>로서 동작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976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93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5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44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34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17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35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592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22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275606"/>
            <a:ext cx="7886700" cy="3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❑"/>
              <a:defRPr sz="1800" b="1">
                <a:solidFill>
                  <a:srgbClr val="003366"/>
                </a:solidFill>
              </a:defRPr>
            </a:lvl1pPr>
            <a:lvl2pPr marL="914400" lvl="1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 b="1"/>
            </a:lvl2pPr>
            <a:lvl3pPr marL="1371600" lvl="2" indent="-3143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lgun Gothic"/>
              <a:buChar char="–"/>
              <a:defRPr sz="1350"/>
            </a:lvl3pPr>
            <a:lvl4pPr marL="1828800" lvl="3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8302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467544" y="897564"/>
            <a:ext cx="82089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rlh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rxiv.org/abs/2203.0215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Dahoas/rm-stat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317BA-81CB-96BA-4258-49334B973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600" b="1" dirty="0">
                <a:latin typeface="NanumGothic" pitchFamily="2" charset="-127"/>
                <a:ea typeface="NanumGothic" pitchFamily="2" charset="-127"/>
              </a:rPr>
              <a:t>Reward Model </a:t>
            </a:r>
            <a:r>
              <a:rPr kumimoji="1" lang="ko-Kore-KR" altLang="en-US" sz="3600" b="1" dirty="0">
                <a:latin typeface="NanumGothic" pitchFamily="2" charset="-127"/>
                <a:ea typeface="NanumGothic" pitchFamily="2" charset="-127"/>
              </a:rPr>
              <a:t>조사 내용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14B2B-BE5E-8DFD-D68D-8D3150220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NanumGothic" pitchFamily="2" charset="-127"/>
                <a:ea typeface="NanumGothic" pitchFamily="2" charset="-127"/>
              </a:rPr>
              <a:t>2023.07.05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b="1" dirty="0" err="1">
                <a:latin typeface="NanumGothic" pitchFamily="2" charset="-127"/>
                <a:ea typeface="NanumGothic" pitchFamily="2" charset="-127"/>
              </a:rPr>
              <a:t>홍여원</a:t>
            </a:r>
            <a:endParaRPr kumimoji="1" lang="ko-Kore-KR" altLang="en-US" sz="1600" b="1" dirty="0">
              <a:latin typeface="NanumGothic" pitchFamily="2" charset="-127"/>
              <a:ea typeface="Nanum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89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899" y="192175"/>
            <a:ext cx="7430669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References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9A0FA-D695-2029-402F-330288C9BA76}"/>
              </a:ext>
            </a:extLst>
          </p:cNvPr>
          <p:cNvSpPr txBox="1"/>
          <p:nvPr/>
        </p:nvSpPr>
        <p:spPr>
          <a:xfrm>
            <a:off x="265938" y="1204817"/>
            <a:ext cx="88780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  <a:hlinkClick r:id="rId3"/>
              </a:rPr>
              <a:t>https://huggingface.co/blog/rlhf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Training language models to follow instructions with human feedback(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  <a:hlinkClick r:id="rId4"/>
              </a:rPr>
              <a:t>https://arxiv.org/abs/2203.02155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91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518D8D-975A-CF99-4F84-556BF918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88" y="1499941"/>
            <a:ext cx="4569623" cy="3451384"/>
          </a:xfrm>
          <a:prstGeom prst="rect">
            <a:avLst/>
          </a:prstGeom>
        </p:spPr>
      </p:pic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Model </a:t>
            </a: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과정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A112-E365-4856-A92A-6FFC0CECBE0B}"/>
              </a:ext>
            </a:extLst>
          </p:cNvPr>
          <p:cNvSpPr txBox="1"/>
          <p:nvPr/>
        </p:nvSpPr>
        <p:spPr>
          <a:xfrm>
            <a:off x="5190621" y="2856301"/>
            <a:ext cx="189143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Input: a (prompt, response) pair</a:t>
            </a:r>
          </a:p>
          <a:p>
            <a:pPr algn="ctr"/>
            <a:r>
              <a:rPr lang="en-US" altLang="ko-KR" sz="9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Output: reward</a:t>
            </a:r>
            <a:endParaRPr lang="ko-KR" altLang="en-US" sz="9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EF864-29BE-0B6E-9851-0B1D3664FB30}"/>
              </a:ext>
            </a:extLst>
          </p:cNvPr>
          <p:cNvSpPr txBox="1"/>
          <p:nvPr/>
        </p:nvSpPr>
        <p:spPr>
          <a:xfrm>
            <a:off x="235383" y="2920382"/>
            <a:ext cx="2272431" cy="4154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① 같은 </a:t>
            </a:r>
            <a:r>
              <a:rPr lang="en-US" altLang="ko-Kore-KR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p</a:t>
            </a:r>
            <a:r>
              <a:rPr lang="en-US" altLang="ko-KR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rompt</a:t>
            </a:r>
            <a:r>
              <a:rPr lang="ko-KR" altLang="en-US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에 대한 </a:t>
            </a:r>
            <a:r>
              <a:rPr lang="en-US" altLang="ko-KR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response</a:t>
            </a:r>
            <a:r>
              <a:rPr lang="ko-KR" altLang="en-US" sz="1050" dirty="0" err="1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를</a:t>
            </a:r>
            <a:r>
              <a:rPr lang="ko-KR" altLang="en-US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ore-KR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SFT </a:t>
            </a:r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모델로부터 </a:t>
            </a:r>
            <a:r>
              <a:rPr lang="en-US" altLang="ko-KR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K(4-9)</a:t>
            </a:r>
            <a:r>
              <a:rPr lang="ko-KR" altLang="en-US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개 생성</a:t>
            </a:r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ko-KR" altLang="en-US" sz="900" b="1" spc="-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9DEEF-08CD-1F5D-04B8-ED7F1AED543D}"/>
              </a:ext>
            </a:extLst>
          </p:cNvPr>
          <p:cNvSpPr txBox="1"/>
          <p:nvPr/>
        </p:nvSpPr>
        <p:spPr>
          <a:xfrm>
            <a:off x="3320649" y="4801507"/>
            <a:ext cx="2196231" cy="2539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② </a:t>
            </a:r>
            <a:r>
              <a:rPr lang="en-US" altLang="ko-Kore-KR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K</a:t>
            </a:r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개 </a:t>
            </a:r>
            <a:r>
              <a:rPr lang="en-US" altLang="ko-Kore-KR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response</a:t>
            </a:r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의 순위를 매김</a:t>
            </a:r>
            <a:r>
              <a:rPr lang="en-US" altLang="ko-Kore-KR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ko-KR" altLang="en-US" sz="900" b="1" spc="-1" dirty="0">
              <a:latin typeface="NanumGothic" pitchFamily="2" charset="-127"/>
              <a:ea typeface="NanumGothic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48CBA3-51A8-B547-A126-CDBD36F16EAE}"/>
              </a:ext>
            </a:extLst>
          </p:cNvPr>
          <p:cNvGrpSpPr/>
          <p:nvPr/>
        </p:nvGrpSpPr>
        <p:grpSpPr>
          <a:xfrm>
            <a:off x="4250289" y="1004092"/>
            <a:ext cx="3590691" cy="844462"/>
            <a:chOff x="3793089" y="967322"/>
            <a:chExt cx="3590691" cy="8444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337826-0C3E-408C-E771-A29F68356314}"/>
                    </a:ext>
                  </a:extLst>
                </p:cNvPr>
                <p:cNvSpPr txBox="1"/>
                <p:nvPr/>
              </p:nvSpPr>
              <p:spPr>
                <a:xfrm>
                  <a:off x="3793089" y="967322"/>
                  <a:ext cx="3590691" cy="844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ore-KR" altLang="en-US" sz="1050" dirty="0">
                      <a:solidFill>
                        <a:srgbClr val="333333"/>
                      </a:solidFill>
                      <a:latin typeface="NanumGothic" pitchFamily="2" charset="-127"/>
                      <a:ea typeface="NanumGothic" pitchFamily="2" charset="-127"/>
                    </a:rPr>
                    <a:t>③ 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두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response 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씩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reward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 차이를 비교하며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loss 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값이 감소하도록 학습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(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50" i="1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NanumGothic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NanumGothic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50" i="1" spc="-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NanumGothic" pitchFamily="2" charset="-127"/>
                                  </a:rPr>
                                  <m:t>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i="1" spc="-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NanumGothic" pitchFamily="2" charset="-127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 개의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comparison pair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가 만들어짐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)</a:t>
                  </a:r>
                </a:p>
                <a:p>
                  <a:pPr algn="ctr"/>
                  <a:endParaRPr lang="en-US" altLang="ko-KR" sz="1050" spc="-1" dirty="0">
                    <a:latin typeface="NanumGothic" pitchFamily="2" charset="-127"/>
                    <a:ea typeface="NanumGothic" pitchFamily="2" charset="-127"/>
                  </a:endParaRPr>
                </a:p>
                <a:p>
                  <a:pPr algn="ctr"/>
                  <a:endParaRPr lang="en-US" altLang="ko-KR" sz="1050" spc="-1" dirty="0">
                    <a:latin typeface="NanumGothic" pitchFamily="2" charset="-127"/>
                    <a:ea typeface="NanumGothic" pitchFamily="2" charset="-127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337826-0C3E-408C-E771-A29F68356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089" y="967322"/>
                  <a:ext cx="3590691" cy="8444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E2C0D48-C885-D020-D6AB-60D482DE0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645" b="12028"/>
            <a:stretch/>
          </p:blipFill>
          <p:spPr>
            <a:xfrm>
              <a:off x="4125993" y="1452947"/>
              <a:ext cx="3189207" cy="31559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01AD60-F6AB-867A-4D25-E8A1C3BA5383}"/>
              </a:ext>
            </a:extLst>
          </p:cNvPr>
          <p:cNvSpPr txBox="1"/>
          <p:nvPr/>
        </p:nvSpPr>
        <p:spPr>
          <a:xfrm>
            <a:off x="6731675" y="1902304"/>
            <a:ext cx="2218610" cy="90024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RM Base Model:</a:t>
            </a:r>
          </a:p>
          <a:p>
            <a:pPr algn="ctr"/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SFT 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모델 </a:t>
            </a:r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or KULLM/</a:t>
            </a:r>
            <a:r>
              <a:rPr lang="en-US" altLang="ko-KR" sz="1050" spc="-1" dirty="0" err="1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KoAlpaca</a:t>
            </a:r>
            <a:endParaRPr lang="en-US" altLang="ko-KR" sz="1050" spc="-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  <a:p>
            <a:pPr algn="ctr"/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(</a:t>
            </a:r>
            <a:r>
              <a:rPr lang="en-US" altLang="ko-KR" sz="1050" spc="-1" dirty="0" err="1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umembed</a:t>
            </a:r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과정을 지우고 하나의 </a:t>
            </a:r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scalar 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값을 생성하도록 </a:t>
            </a:r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Linear Regression 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추가</a:t>
            </a:r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)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 </a:t>
            </a:r>
            <a:endParaRPr lang="ko-KR" altLang="en-US" sz="900" spc="-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C6C4E-6BF8-82EA-9D04-92B8497364B0}"/>
              </a:ext>
            </a:extLst>
          </p:cNvPr>
          <p:cNvSpPr txBox="1"/>
          <p:nvPr/>
        </p:nvSpPr>
        <p:spPr>
          <a:xfrm>
            <a:off x="235384" y="3346104"/>
            <a:ext cx="22724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InstructGPT</a:t>
            </a:r>
            <a:r>
              <a:rPr lang="en-US" altLang="ko-Kore-KR" sz="1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prompt </a:t>
            </a:r>
            <a:r>
              <a:rPr lang="en-US" altLang="ko-Kore-KR" sz="100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dataset</a:t>
            </a:r>
            <a:r>
              <a:rPr lang="en-US" altLang="ko-Kore-KR" sz="1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: 33k</a:t>
            </a:r>
            <a:r>
              <a:rPr lang="ko-Kore-KR" altLang="en-US" sz="1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개</a:t>
            </a:r>
            <a:endParaRPr lang="en-US" altLang="ko-Kore-KR" sz="1000" b="0" i="0" dirty="0">
              <a:solidFill>
                <a:srgbClr val="333333"/>
              </a:solidFill>
              <a:effectLst/>
              <a:latin typeface="NanumGothic" pitchFamily="2" charset="-127"/>
              <a:ea typeface="Nanum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60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2696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InstructGPT의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RM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328BD7C-6D9D-1C4F-2778-F116565D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00" y="934442"/>
            <a:ext cx="8390200" cy="3880839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Details of RM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A112-E365-4856-A92A-6FFC0CECBE0B}"/>
              </a:ext>
            </a:extLst>
          </p:cNvPr>
          <p:cNvSpPr txBox="1"/>
          <p:nvPr/>
        </p:nvSpPr>
        <p:spPr>
          <a:xfrm>
            <a:off x="463366" y="1387319"/>
            <a:ext cx="8303734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# of training prompts: 33k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base model: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NLP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데이터셋으로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fine-tuning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6B GPT-3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(175B </a:t>
            </a:r>
            <a:r>
              <a:rPr lang="ko-KR" altLang="en-US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 시 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PPO</a:t>
            </a:r>
            <a:r>
              <a:rPr lang="ko-KR" altLang="en-US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계산이 너무 커짐 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+ </a:t>
            </a:r>
            <a:r>
              <a:rPr lang="ko-Kore-KR" altLang="en-US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학습이 불안정하여 부적합</a:t>
            </a:r>
            <a:r>
              <a:rPr lang="en-US" altLang="ko-Kore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#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of epochs: 1 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(epoch </a:t>
            </a:r>
            <a:r>
              <a:rPr lang="ko-KR" altLang="en-US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수에 민감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overfitting </a:t>
            </a:r>
            <a:r>
              <a:rPr lang="ko-KR" altLang="en-US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되면 성능 크게 저하됨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learning rate: 9e-6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cosine learning decay(down to 10%)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batch size: 64 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같은 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prompt</a:t>
            </a:r>
            <a:r>
              <a:rPr lang="ko-KR" altLang="en-US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대한 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response pair</a:t>
            </a:r>
            <a:r>
              <a:rPr lang="ko-KR" altLang="en-US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들이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batch 1</a:t>
            </a:r>
            <a:r>
              <a:rPr lang="ko-KR" altLang="en-US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lang="en-US" altLang="ko-KR" spc="-1" dirty="0">
                <a:solidFill>
                  <a:schemeClr val="tx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en-US" altLang="ko-KR" b="1" spc="-1" dirty="0">
              <a:solidFill>
                <a:schemeClr val="tx2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46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InstructGPT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RM의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Loss Function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93C33-0AB0-466A-4990-EAA415F1A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106170"/>
            <a:ext cx="6210300" cy="77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C66CF0FB-B355-05A2-2BF7-E47950262D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518728"/>
                  </p:ext>
                </p:extLst>
              </p:nvPr>
            </p:nvGraphicFramePr>
            <p:xfrm>
              <a:off x="376900" y="2084558"/>
              <a:ext cx="3739379" cy="2542976"/>
            </p:xfrm>
            <a:graphic>
              <a:graphicData uri="http://schemas.openxmlformats.org/drawingml/2006/table">
                <a:tbl>
                  <a:tblPr firstRow="1" bandRow="1">
                    <a:tableStyleId>{44CA9248-FDB8-4161-873F-16004E6D343C}</a:tableStyleId>
                  </a:tblPr>
                  <a:tblGrid>
                    <a:gridCol w="1055208">
                      <a:extLst>
                        <a:ext uri="{9D8B030D-6E8A-4147-A177-3AD203B41FA5}">
                          <a16:colId xmlns:a16="http://schemas.microsoft.com/office/drawing/2014/main" val="3732551864"/>
                        </a:ext>
                      </a:extLst>
                    </a:gridCol>
                    <a:gridCol w="2684171">
                      <a:extLst>
                        <a:ext uri="{9D8B030D-6E8A-4147-A177-3AD203B41FA5}">
                          <a16:colId xmlns:a16="http://schemas.microsoft.com/office/drawing/2014/main" val="4016139551"/>
                        </a:ext>
                      </a:extLst>
                    </a:gridCol>
                  </a:tblGrid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sz="1400" b="1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NanumGothic" pitchFamily="2" charset="-127"/>
                              <a:ea typeface="NanumGothic" pitchFamily="2" charset="-127"/>
                              <a:cs typeface="Arial"/>
                              <a:sym typeface="Arial"/>
                            </a:rPr>
                            <a:t>notation</a:t>
                          </a:r>
                          <a:endParaRPr lang="ko-Kore-KR" altLang="en-US" b="1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rgbClr val="B3CE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NanumGothic" pitchFamily="2" charset="-127"/>
                              <a:ea typeface="NanumGothic" pitchFamily="2" charset="-127"/>
                            </a:rPr>
                            <a:t>description</a:t>
                          </a:r>
                          <a:endParaRPr lang="ko-Kore-KR" altLang="en-US" b="1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rgbClr val="B3CEF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072646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NanumGothic" pitchFamily="2" charset="-127"/>
                              <a:ea typeface="NanumGothic" pitchFamily="2" charset="-127"/>
                              <a:cs typeface="Arial"/>
                              <a:sym typeface="Arial"/>
                            </a:rPr>
                            <a:t>𝑥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주어진 </a:t>
                          </a:r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prompt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495152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ore-KR" i="1" smtClean="0">
                                      <a:latin typeface="Cambria Math" panose="02040503050406030204" pitchFamily="18" charset="0"/>
                                      <a:ea typeface="NanumGothic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  <a:ea typeface="NanumGothic" pitchFamily="2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  <a:ea typeface="NanumGothic" pitchFamily="2" charset="-127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,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ore-KR" i="1" smtClean="0">
                                      <a:latin typeface="Cambria Math" panose="02040503050406030204" pitchFamily="18" charset="0"/>
                                      <a:ea typeface="NanumGothic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  <a:ea typeface="NanumGothic" pitchFamily="2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  <a:ea typeface="NanumGothic" pitchFamily="2" charset="-127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)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비교할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response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 쌍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675050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  <a:ea typeface="NanumGothic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NanumGothic" pitchFamily="2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NanumGothic" pitchFamily="2" charset="-127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선호도가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 높은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response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736362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  <a:ea typeface="NanumGothic" pitchFamily="2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NanumGothic" pitchFamily="2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NanumGothic" pitchFamily="2" charset="-127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선호도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가 낮은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response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94580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𝑟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r</a:t>
                          </a:r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e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ward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model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267191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𝜃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reward model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의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parameter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0888979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𝜎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sigmoid 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활성화 함수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536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C66CF0FB-B355-05A2-2BF7-E47950262D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518728"/>
                  </p:ext>
                </p:extLst>
              </p:nvPr>
            </p:nvGraphicFramePr>
            <p:xfrm>
              <a:off x="376900" y="2084558"/>
              <a:ext cx="3739379" cy="2542976"/>
            </p:xfrm>
            <a:graphic>
              <a:graphicData uri="http://schemas.openxmlformats.org/drawingml/2006/table">
                <a:tbl>
                  <a:tblPr firstRow="1" bandRow="1">
                    <a:tableStyleId>{44CA9248-FDB8-4161-873F-16004E6D343C}</a:tableStyleId>
                  </a:tblPr>
                  <a:tblGrid>
                    <a:gridCol w="1055208">
                      <a:extLst>
                        <a:ext uri="{9D8B030D-6E8A-4147-A177-3AD203B41FA5}">
                          <a16:colId xmlns:a16="http://schemas.microsoft.com/office/drawing/2014/main" val="3732551864"/>
                        </a:ext>
                      </a:extLst>
                    </a:gridCol>
                    <a:gridCol w="2684171">
                      <a:extLst>
                        <a:ext uri="{9D8B030D-6E8A-4147-A177-3AD203B41FA5}">
                          <a16:colId xmlns:a16="http://schemas.microsoft.com/office/drawing/2014/main" val="4016139551"/>
                        </a:ext>
                      </a:extLst>
                    </a:gridCol>
                  </a:tblGrid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sz="1400" b="1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NanumGothic" pitchFamily="2" charset="-127"/>
                              <a:ea typeface="NanumGothic" pitchFamily="2" charset="-127"/>
                              <a:cs typeface="Arial"/>
                              <a:sym typeface="Arial"/>
                            </a:rPr>
                            <a:t>notation</a:t>
                          </a:r>
                          <a:endParaRPr lang="ko-Kore-KR" altLang="en-US" b="1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rgbClr val="B3CE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NanumGothic" pitchFamily="2" charset="-127"/>
                              <a:ea typeface="NanumGothic" pitchFamily="2" charset="-127"/>
                            </a:rPr>
                            <a:t>description</a:t>
                          </a:r>
                          <a:endParaRPr lang="ko-Kore-KR" altLang="en-US" b="1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rgbClr val="B3CEF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072646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NanumGothic" pitchFamily="2" charset="-127"/>
                              <a:ea typeface="NanumGothic" pitchFamily="2" charset="-127"/>
                              <a:cs typeface="Arial"/>
                              <a:sym typeface="Arial"/>
                            </a:rPr>
                            <a:t>𝑥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주어진 </a:t>
                          </a:r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prompt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495152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204000" r="-253571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비교할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response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 쌍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675050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292308" r="-25357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선호도가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 높은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response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6736362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408000" r="-25357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선호도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가 낮은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response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94580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𝑟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r</a:t>
                          </a:r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e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ward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model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267191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𝜃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reward model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의 </a:t>
                          </a:r>
                          <a:r>
                            <a:rPr lang="en-US" altLang="ko-KR" dirty="0">
                              <a:latin typeface="NanumGothic" pitchFamily="2" charset="-127"/>
                              <a:ea typeface="NanumGothic" pitchFamily="2" charset="-127"/>
                            </a:rPr>
                            <a:t>parameter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0888979"/>
                      </a:ext>
                    </a:extLst>
                  </a:tr>
                  <a:tr h="3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𝜎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NanumGothic" pitchFamily="2" charset="-127"/>
                              <a:ea typeface="NanumGothic" pitchFamily="2" charset="-127"/>
                            </a:rPr>
                            <a:t>sigmoid </a:t>
                          </a:r>
                          <a:r>
                            <a:rPr lang="ko-KR" altLang="en-US" dirty="0">
                              <a:latin typeface="NanumGothic" pitchFamily="2" charset="-127"/>
                              <a:ea typeface="NanumGothic" pitchFamily="2" charset="-127"/>
                            </a:rPr>
                            <a:t>활성화 함수</a:t>
                          </a:r>
                          <a:endParaRPr lang="ko-Kore-KR" altLang="en-US" dirty="0">
                            <a:latin typeface="NanumGothic" pitchFamily="2" charset="-127"/>
                            <a:ea typeface="NanumGothic" pitchFamily="2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536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CC9C67-08F1-4EF7-6904-1F10899F7294}"/>
                  </a:ext>
                </a:extLst>
              </p:cNvPr>
              <p:cNvSpPr txBox="1"/>
              <p:nvPr/>
            </p:nvSpPr>
            <p:spPr>
              <a:xfrm>
                <a:off x="4267200" y="2028952"/>
                <a:ext cx="4775200" cy="2654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ore-KR" altLang="en-US" b="1" dirty="0" smtClean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𝜎</m:t>
                    </m:r>
                    <m:r>
                      <m:rPr>
                        <m:nor/>
                      </m:rPr>
                      <a:rPr lang="en-US" altLang="ko-Kore-KR" b="1" dirty="0" smtClean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(</m:t>
                    </m:r>
                    <m:sSub>
                      <m:sSubPr>
                        <m:ctrlPr>
                          <a:rPr lang="en-US" altLang="ko-Kore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m:rPr>
                            <m:nor/>
                          </m:rPr>
                          <a:rPr lang="ko-Kore-KR" altLang="en-US" b="1" dirty="0">
                            <a:solidFill>
                              <a:schemeClr val="tx1"/>
                            </a:solidFill>
                            <a:latin typeface="Amaranth" panose="02000503050000020004" pitchFamily="2" charset="0"/>
                          </a:rPr>
                          <m:t>𝜃</m:t>
                        </m:r>
                      </m:sub>
                    </m:sSub>
                    <m:r>
                      <m:rPr>
                        <m:nor/>
                      </m:rPr>
                      <a:rPr lang="en-US" altLang="ko-Kore-KR" b="1" dirty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ko-Kore-KR" altLang="en-US" b="1" dirty="0" smtClean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ko-Kore-KR" b="1" dirty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,</m:t>
                    </m:r>
                    <m:r>
                      <a:rPr lang="ko-Kore-KR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ore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ore-KR" altLang="en-US" b="1" dirty="0">
                            <a:solidFill>
                              <a:schemeClr val="tx1"/>
                            </a:solidFill>
                            <a:latin typeface="Amaranth" panose="02000503050000020004" pitchFamily="2" charset="0"/>
                          </a:rPr>
                          <m:t>𝑦</m:t>
                        </m:r>
                      </m:e>
                      <m:sub>
                        <m:r>
                          <m:rPr>
                            <m:nor/>
                          </m:rPr>
                          <a:rPr lang="ko-Kore-KR" altLang="en-US" b="1" dirty="0">
                            <a:solidFill>
                              <a:schemeClr val="tx1"/>
                            </a:solidFill>
                            <a:latin typeface="Amaranth" panose="02000503050000020004" pitchFamily="2" charset="0"/>
                          </a:rPr>
                          <m:t>𝑤</m:t>
                        </m:r>
                      </m:sub>
                    </m:sSub>
                    <m:r>
                      <m:rPr>
                        <m:nor/>
                      </m:rPr>
                      <a:rPr lang="en-US" altLang="ko-Kore-KR" b="1" dirty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)−</m:t>
                    </m:r>
                    <m:sSub>
                      <m:sSubPr>
                        <m:ctrlPr>
                          <a:rPr lang="en-US" altLang="ko-Kore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m:rPr>
                            <m:nor/>
                          </m:rPr>
                          <a:rPr lang="ko-Kore-KR" altLang="en-US" b="1" dirty="0">
                            <a:solidFill>
                              <a:schemeClr val="tx1"/>
                            </a:solidFill>
                            <a:latin typeface="Amaranth" panose="02000503050000020004" pitchFamily="2" charset="0"/>
                          </a:rPr>
                          <m:t>𝜃</m:t>
                        </m:r>
                      </m:sub>
                    </m:sSub>
                    <m:r>
                      <m:rPr>
                        <m:nor/>
                      </m:rPr>
                      <a:rPr lang="en-US" altLang="ko-Kore-KR" b="1" dirty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ko-Kore-KR" altLang="en-US" b="1" dirty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ko-Kore-KR" b="1" dirty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,</m:t>
                    </m:r>
                    <m:sSub>
                      <m:sSubPr>
                        <m:ctrlPr>
                          <a:rPr lang="en-US" altLang="ko-Kore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Gothic" pitchFamily="2" charset="-127"/>
                          </a:rPr>
                        </m:ctrlPr>
                      </m:sSubPr>
                      <m:e>
                        <m:r>
                          <a:rPr lang="en-US" altLang="ko-Kore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Gothic" pitchFamily="2" charset="-127"/>
                          </a:rPr>
                          <m:t>𝒚</m:t>
                        </m:r>
                      </m:e>
                      <m:sub>
                        <m:r>
                          <a:rPr lang="en-US" altLang="ko-Kore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Gothic" pitchFamily="2" charset="-127"/>
                          </a:rPr>
                          <m:t>𝒍</m:t>
                        </m:r>
                      </m:sub>
                    </m:sSub>
                    <m:r>
                      <m:rPr>
                        <m:nor/>
                      </m:rPr>
                      <a:rPr lang="en-US" altLang="ko-Kore-KR" b="1" dirty="0">
                        <a:solidFill>
                          <a:schemeClr val="tx1"/>
                        </a:solidFill>
                        <a:latin typeface="Amaranth" panose="02000503050000020004" pitchFamily="2" charset="0"/>
                      </a:rPr>
                      <m:t>))</m:t>
                    </m:r>
                  </m:oMath>
                </a14:m>
                <a:br>
                  <a:rPr lang="en-US" altLang="ko-KR" b="1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</a:b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: reward model</a:t>
                </a:r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의 예측이 정확할 수록 </a:t>
                </a: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1</a:t>
                </a:r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에 가까워지고</a:t>
                </a: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,</a:t>
                </a:r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 아닐 수록 </a:t>
                </a: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0</a:t>
                </a:r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에 </a:t>
                </a:r>
                <a:r>
                  <a:rPr lang="ko-KR" altLang="en-US" spc="-1" dirty="0" err="1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가까워짐</a:t>
                </a:r>
                <a:endParaRPr lang="en-US" altLang="ko-KR" spc="-1" dirty="0">
                  <a:solidFill>
                    <a:schemeClr val="tx1"/>
                  </a:solidFill>
                  <a:latin typeface="NanumGothic" pitchFamily="2" charset="-127"/>
                  <a:ea typeface="NanumGothic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negative log likelihood</a:t>
                </a:r>
                <a:b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</a:b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b="0" i="1" spc="-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Gothic" pitchFamily="2" charset="-127"/>
                      </a:rPr>
                      <m:t>−</m:t>
                    </m:r>
                    <m:r>
                      <a:rPr lang="en-US" altLang="ko-KR" b="0" i="1" spc="-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Gothic" pitchFamily="2" charset="-127"/>
                      </a:rPr>
                      <m:t>𝑙𝑜𝑔</m:t>
                    </m:r>
                  </m:oMath>
                </a14:m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에 의해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ore-KR" altLang="en-US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𝜎</m:t>
                    </m:r>
                    <m:r>
                      <m:rPr>
                        <m:nor/>
                      </m:rPr>
                      <a:rPr lang="en-US" altLang="ko-Kore-KR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(</m:t>
                    </m:r>
                    <m:sSub>
                      <m:sSubPr>
                        <m:ctrlPr>
                          <a:rPr lang="en-US" altLang="ko-Kore-KR" i="1" dirty="0">
                            <a:solidFill>
                              <a:srgbClr val="2326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dirty="0">
                            <a:solidFill>
                              <a:srgbClr val="23262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ko-Kore-KR" altLang="en-US" dirty="0">
                            <a:solidFill>
                              <a:srgbClr val="232629"/>
                            </a:solidFill>
                            <a:latin typeface="Amaranth" panose="02000503050000020004" pitchFamily="2" charset="0"/>
                          </a:rPr>
                          <m:t>𝜃</m:t>
                        </m:r>
                      </m:sub>
                    </m:sSub>
                    <m:r>
                      <m:rPr>
                        <m:nor/>
                      </m:rPr>
                      <a:rPr lang="en-US" altLang="ko-Kore-KR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ko-Kore-KR" altLang="en-US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ko-Kore-KR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,</m:t>
                    </m:r>
                    <m:r>
                      <a:rPr lang="ko-Kore-KR" altLang="en-US" i="1" dirty="0">
                        <a:solidFill>
                          <a:srgbClr val="23262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ore-KR" i="1" dirty="0">
                            <a:solidFill>
                              <a:srgbClr val="2326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ore-KR" altLang="en-US" dirty="0">
                            <a:solidFill>
                              <a:srgbClr val="232629"/>
                            </a:solidFill>
                            <a:latin typeface="Amaranth" panose="02000503050000020004" pitchFamily="2" charset="0"/>
                          </a:rPr>
                          <m:t>𝑦</m:t>
                        </m:r>
                      </m:e>
                      <m:sub>
                        <m:r>
                          <m:rPr>
                            <m:nor/>
                          </m:rPr>
                          <a:rPr lang="ko-Kore-KR" altLang="en-US" dirty="0">
                            <a:solidFill>
                              <a:srgbClr val="232629"/>
                            </a:solidFill>
                            <a:latin typeface="Amaranth" panose="02000503050000020004" pitchFamily="2" charset="0"/>
                          </a:rPr>
                          <m:t>𝑤</m:t>
                        </m:r>
                      </m:sub>
                    </m:sSub>
                    <m:r>
                      <m:rPr>
                        <m:nor/>
                      </m:rPr>
                      <a:rPr lang="en-US" altLang="ko-Kore-KR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)−</m:t>
                    </m:r>
                    <m:sSub>
                      <m:sSubPr>
                        <m:ctrlPr>
                          <a:rPr lang="en-US" altLang="ko-Kore-KR" i="1" dirty="0">
                            <a:solidFill>
                              <a:srgbClr val="2326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dirty="0">
                            <a:solidFill>
                              <a:srgbClr val="23262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ko-Kore-KR" altLang="en-US" dirty="0">
                            <a:solidFill>
                              <a:srgbClr val="232629"/>
                            </a:solidFill>
                            <a:latin typeface="Amaranth" panose="02000503050000020004" pitchFamily="2" charset="0"/>
                          </a:rPr>
                          <m:t>𝜃</m:t>
                        </m:r>
                      </m:sub>
                    </m:sSub>
                    <m:r>
                      <m:rPr>
                        <m:nor/>
                      </m:rPr>
                      <a:rPr lang="en-US" altLang="ko-Kore-KR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ko-Kore-KR" altLang="en-US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ko-Kore-KR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,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  <a:ea typeface="NanumGothic" pitchFamily="2" charset="-127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  <a:ea typeface="NanumGothic" pitchFamily="2" charset="-127"/>
                          </a:rPr>
                          <m:t>𝑦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  <a:ea typeface="NanumGothic" pitchFamily="2" charset="-127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altLang="ko-Kore-KR" dirty="0">
                        <a:solidFill>
                          <a:srgbClr val="232629"/>
                        </a:solidFill>
                        <a:latin typeface="Amaranth" panose="02000503050000020004" pitchFamily="2" charset="0"/>
                      </a:rPr>
                      <m:t>))</m:t>
                    </m:r>
                    <m:r>
                      <a:rPr lang="en-US" altLang="ko-Kore-KR" i="1" dirty="0">
                        <a:solidFill>
                          <a:srgbClr val="23262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가 </a:t>
                </a: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1</a:t>
                </a:r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에 가까워질수록 </a:t>
                </a: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loss </a:t>
                </a:r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값은 감소</a:t>
                </a:r>
                <a:endParaRPr lang="en-US" altLang="ko-KR" spc="-1" dirty="0">
                  <a:solidFill>
                    <a:schemeClr val="tx1"/>
                  </a:solidFill>
                  <a:latin typeface="NanumGothic" pitchFamily="2" charset="-127"/>
                  <a:ea typeface="NanumGothic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pc="-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Gothic" pitchFamily="2" charset="-127"/>
                          </a:rPr>
                        </m:ctrlPr>
                      </m:fPr>
                      <m:num>
                        <m:r>
                          <a:rPr lang="en-US" altLang="ko-KR" b="1" i="1" spc="-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Gothic" pitchFamily="2" charset="-127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altLang="ko-KR" b="1" i="1" spc="-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anumGothic" pitchFamily="2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1" i="1" spc="-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NanumGothic" pitchFamily="2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 i="1" spc="-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NanumGothic" pitchFamily="2" charset="-127"/>
                                    </a:rPr>
                                    <m:t>𝑲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1" i="1" spc="-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NanumGothic" pitchFamily="2" charset="-127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 spc="-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Gothic" pitchFamily="2" charset="-127"/>
                      </a:rPr>
                      <m:t>𝐾</m:t>
                    </m:r>
                    <m:r>
                      <a:rPr lang="en-US" altLang="ko-KR" i="1" spc="-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Gothic" pitchFamily="2" charset="-127"/>
                      </a:rPr>
                      <m:t> </m:t>
                    </m:r>
                  </m:oMath>
                </a14:m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개의 </a:t>
                </a: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response</a:t>
                </a:r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가 있을 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Gothic" pitchFamily="2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pc="-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anumGothic" pitchFamily="2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NanumGothic" pitchFamily="2" charset="-127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NanumGothic" pitchFamily="2" charset="-127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개의 쌍이 생성됨</a:t>
                </a: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.</a:t>
                </a:r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 각각은 모두 </a:t>
                </a:r>
                <a:r>
                  <a:rPr lang="en-US" altLang="ko-KR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gradient update</a:t>
                </a:r>
                <a:r>
                  <a:rPr lang="ko-KR" altLang="en-US" spc="-1" dirty="0">
                    <a:solidFill>
                      <a:schemeClr val="tx1"/>
                    </a:solidFill>
                    <a:latin typeface="NanumGothic" pitchFamily="2" charset="-127"/>
                    <a:ea typeface="NanumGothic" pitchFamily="2" charset="-127"/>
                  </a:rPr>
                  <a:t>에 같은 영향을 줌</a:t>
                </a:r>
                <a:endParaRPr lang="en-US" altLang="ko-KR" spc="-1" dirty="0">
                  <a:solidFill>
                    <a:schemeClr val="tx1"/>
                  </a:solidFill>
                  <a:latin typeface="NanumGothic" pitchFamily="2" charset="-127"/>
                  <a:ea typeface="NanumGothic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CC9C67-08F1-4EF7-6904-1F10899F7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28952"/>
                <a:ext cx="4775200" cy="2654188"/>
              </a:xfrm>
              <a:prstGeom prst="rect">
                <a:avLst/>
              </a:prstGeom>
              <a:blipFill>
                <a:blip r:embed="rId5"/>
                <a:stretch>
                  <a:fillRect l="-266" r="-266" b="-19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4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E69-EF09-4E63-193A-29014B5C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" y="1041926"/>
            <a:ext cx="7886700" cy="3491700"/>
          </a:xfrm>
        </p:spPr>
        <p:txBody>
          <a:bodyPr/>
          <a:lstStyle/>
          <a:p>
            <a:r>
              <a:rPr lang="en-US" altLang="ko-Kore-KR" dirty="0">
                <a:latin typeface="NanumGothic" pitchFamily="2" charset="-127"/>
                <a:ea typeface="NanumGothic" pitchFamily="2" charset="-127"/>
              </a:rPr>
              <a:t>Dataset</a:t>
            </a:r>
          </a:p>
          <a:p>
            <a:endParaRPr lang="en-US" altLang="ko-Kore-KR" dirty="0">
              <a:latin typeface="NanumGothic" pitchFamily="2" charset="-127"/>
              <a:ea typeface="NanumGothic" pitchFamily="2" charset="-127"/>
            </a:endParaRPr>
          </a:p>
          <a:p>
            <a:endParaRPr lang="en-US" altLang="ko-Kore-KR" dirty="0">
              <a:latin typeface="NanumGothic" pitchFamily="2" charset="-127"/>
              <a:ea typeface="NanumGothic" pitchFamily="2" charset="-127"/>
            </a:endParaRPr>
          </a:p>
          <a:p>
            <a:endParaRPr lang="en-US" altLang="ko-Kore-KR" dirty="0">
              <a:latin typeface="NanumGothic" pitchFamily="2" charset="-127"/>
              <a:ea typeface="NanumGothic" pitchFamily="2" charset="-127"/>
            </a:endParaRPr>
          </a:p>
          <a:p>
            <a:endParaRPr lang="en-US" altLang="ko-Kore-KR" dirty="0">
              <a:latin typeface="NanumGothic" pitchFamily="2" charset="-127"/>
              <a:ea typeface="NanumGothic" pitchFamily="2" charset="-127"/>
            </a:endParaRPr>
          </a:p>
          <a:p>
            <a:r>
              <a:rPr lang="en-US" altLang="ko-Kore-KR" dirty="0">
                <a:latin typeface="NanumGothic" pitchFamily="2" charset="-127"/>
                <a:ea typeface="NanumGothic" pitchFamily="2" charset="-127"/>
              </a:rPr>
              <a:t>Reward Score Calculation</a:t>
            </a:r>
          </a:p>
          <a:p>
            <a:endParaRPr lang="ko-Kore-KR" altLang="en-US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B9AD3-A6A2-AB55-C348-7AD0B7C7C7DF}"/>
              </a:ext>
            </a:extLst>
          </p:cNvPr>
          <p:cNvSpPr txBox="1"/>
          <p:nvPr/>
        </p:nvSpPr>
        <p:spPr>
          <a:xfrm>
            <a:off x="745253" y="1384283"/>
            <a:ext cx="8303734" cy="1670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Dahoas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/rm-static (</a:t>
            </a:r>
            <a:r>
              <a:rPr lang="ko-Kore-KR" altLang="en-US" sz="1400" b="1" dirty="0">
                <a:latin typeface="NanumGothic" pitchFamily="2" charset="-127"/>
                <a:ea typeface="NanumGothic" pitchFamily="2" charset="-127"/>
                <a:hlinkClick r:id="rId3"/>
              </a:rPr>
              <a:t>https://huggingface.co/datasets/Dahoas/rm-st</a:t>
            </a:r>
            <a:r>
              <a:rPr lang="en-US" altLang="ko-Kore-KR" sz="1400" b="1" dirty="0">
                <a:latin typeface="NanumGothic" pitchFamily="2" charset="-127"/>
                <a:ea typeface="NanumGothic" pitchFamily="2" charset="-127"/>
                <a:hlinkClick r:id="rId3"/>
              </a:rPr>
              <a:t>atic</a:t>
            </a:r>
            <a:r>
              <a:rPr lang="en-US" altLang="ko-Kore-KR" b="1" dirty="0">
                <a:latin typeface="NanumGothic" pitchFamily="2" charset="-127"/>
                <a:ea typeface="NanumGothic" pitchFamily="2" charset="-127"/>
              </a:rPr>
              <a:t>)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Train prompt: 76.3k</a:t>
            </a:r>
            <a:r>
              <a:rPr lang="ko-Kore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lang="en-US" altLang="ko-Kore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Test prompt: 5.1k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*prompt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당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4-9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response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생성하지 않고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response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만 사용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(good response, bad response)</a:t>
            </a: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데이터셋 처리 부분 수정 필요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DeepSpeed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-Chat</a:t>
            </a: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RM </a:t>
            </a: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6DD03-2238-882D-2325-F88B87BB8D40}"/>
              </a:ext>
            </a:extLst>
          </p:cNvPr>
          <p:cNvSpPr txBox="1"/>
          <p:nvPr/>
        </p:nvSpPr>
        <p:spPr>
          <a:xfrm>
            <a:off x="745253" y="3110508"/>
            <a:ext cx="8303734" cy="7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 token(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또는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first padding token)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만을 사용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head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linear regression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추가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92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E69-EF09-4E63-193A-29014B5C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" y="1041926"/>
            <a:ext cx="7886700" cy="3491700"/>
          </a:xfrm>
        </p:spPr>
        <p:txBody>
          <a:bodyPr/>
          <a:lstStyle/>
          <a:p>
            <a:r>
              <a:rPr lang="en-US" altLang="ko-Kore-KR" dirty="0">
                <a:latin typeface="NanumGothic" pitchFamily="2" charset="-127"/>
                <a:ea typeface="NanumGothic" pitchFamily="2" charset="-127"/>
              </a:rPr>
              <a:t>Labeler </a:t>
            </a:r>
            <a:r>
              <a:rPr lang="ko-Kore-KR" altLang="en-US" dirty="0">
                <a:latin typeface="NanumGothic" pitchFamily="2" charset="-127"/>
                <a:ea typeface="NanumGothic" pitchFamily="2" charset="-127"/>
              </a:rPr>
              <a:t>선정 기준</a:t>
            </a:r>
            <a:endParaRPr lang="en-US" altLang="ko-Kore-KR" dirty="0">
              <a:latin typeface="NanumGothic" pitchFamily="2" charset="-127"/>
              <a:ea typeface="NanumGothic" pitchFamily="2" charset="-127"/>
            </a:endParaRPr>
          </a:p>
          <a:p>
            <a:pPr marL="114300" indent="0">
              <a:buNone/>
            </a:pPr>
            <a:endParaRPr lang="en-US" altLang="ko-Kore-KR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B9AD3-A6A2-AB55-C348-7AD0B7C7C7DF}"/>
              </a:ext>
            </a:extLst>
          </p:cNvPr>
          <p:cNvSpPr txBox="1"/>
          <p:nvPr/>
        </p:nvSpPr>
        <p:spPr>
          <a:xfrm>
            <a:off x="704867" y="1440484"/>
            <a:ext cx="8303734" cy="1347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민감한 언어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폭력적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성적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정치적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등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민감도 라벨링에 대한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labeler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합의 정도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API</a:t>
            </a:r>
            <a:r>
              <a:rPr lang="ko-KR" altLang="en-US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통해 전달된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prompt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response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들의 순위에 대한 합의 정도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민감한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prompt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대한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labeler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demonstration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점수를 매김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그룹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문화적 그룹 등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대한 민감한 언어를 식별할 수 있는 능력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instructGPT의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Labeler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CB58C-8B67-98F1-E27F-2976F52A4668}"/>
              </a:ext>
            </a:extLst>
          </p:cNvPr>
          <p:cNvSpPr txBox="1"/>
          <p:nvPr/>
        </p:nvSpPr>
        <p:spPr>
          <a:xfrm>
            <a:off x="5716761" y="554122"/>
            <a:ext cx="3291840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reference: </a:t>
            </a:r>
            <a:r>
              <a:rPr lang="en-US" altLang="ko-KR" sz="11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InstructGPT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논문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Appendix B</a:t>
            </a:r>
          </a:p>
        </p:txBody>
      </p:sp>
    </p:spTree>
    <p:extLst>
      <p:ext uri="{BB962C8B-B14F-4D97-AF65-F5344CB8AC3E}">
        <p14:creationId xmlns:p14="http://schemas.microsoft.com/office/powerpoint/2010/main" val="252774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E69-EF09-4E63-193A-29014B5C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" y="1041926"/>
            <a:ext cx="7886700" cy="3491700"/>
          </a:xfrm>
        </p:spPr>
        <p:txBody>
          <a:bodyPr/>
          <a:lstStyle/>
          <a:p>
            <a:pPr>
              <a:buAutoNum type="arabicParenR"/>
            </a:pP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Helpful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B9AD3-A6A2-AB55-C348-7AD0B7C7C7DF}"/>
              </a:ext>
            </a:extLst>
          </p:cNvPr>
          <p:cNvSpPr txBox="1"/>
          <p:nvPr/>
        </p:nvSpPr>
        <p:spPr>
          <a:xfrm>
            <a:off x="546896" y="1417651"/>
            <a:ext cx="8303734" cy="2639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Writing in clear language.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사용자가 질문을 잘못 했더라도 그 질문에 대한 답을 해야 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Being sensitive to internationality. (“football”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American football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아님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“the president”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항상 미국 대통령인 것이 아님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instruction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confuse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경우 그 이유와 명확한 질문을 다시 요구해야 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질문에 나왔던 정보를 반복해서 말하거나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너무 길거나 횡설수설하는 대답을 주지 말아야 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주어진 </a:t>
            </a:r>
            <a:r>
              <a:rPr lang="ko-KR" altLang="en-US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것외에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세상의 통념이나 암묵적인 부분 외에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다른 추가적인 맥락을 가정하지 말아야 함</a:t>
            </a:r>
            <a:b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이메일에 대한 정중한 답변을 작성하라고 했을 때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다음 주말에는 시간이 된다는 식의 가정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X)</a:t>
            </a:r>
          </a:p>
        </p:txBody>
      </p:sp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instructGPT의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Response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#1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CB58C-8B67-98F1-E27F-2976F52A4668}"/>
              </a:ext>
            </a:extLst>
          </p:cNvPr>
          <p:cNvSpPr txBox="1"/>
          <p:nvPr/>
        </p:nvSpPr>
        <p:spPr>
          <a:xfrm>
            <a:off x="5716761" y="554122"/>
            <a:ext cx="3291840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reference: </a:t>
            </a:r>
            <a:r>
              <a:rPr lang="en-US" altLang="ko-KR" sz="11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InstructGPT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논문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Appendix B.3</a:t>
            </a:r>
          </a:p>
        </p:txBody>
      </p:sp>
    </p:spTree>
    <p:extLst>
      <p:ext uri="{BB962C8B-B14F-4D97-AF65-F5344CB8AC3E}">
        <p14:creationId xmlns:p14="http://schemas.microsoft.com/office/powerpoint/2010/main" val="167123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E69-EF09-4E63-193A-29014B5C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" y="1041926"/>
            <a:ext cx="7886700" cy="34917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2) Truthful</a:t>
            </a:r>
          </a:p>
          <a:p>
            <a:pPr marL="114300" indent="0">
              <a:buNone/>
            </a:pPr>
            <a:endParaRPr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114300" indent="0">
              <a:buNone/>
            </a:pPr>
            <a:endParaRPr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114300" indent="0">
              <a:buNone/>
            </a:pPr>
            <a:endParaRPr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114300" indent="0">
              <a:buNone/>
            </a:pPr>
            <a:endParaRPr lang="en-US" altLang="ko-KR" dirty="0">
              <a:latin typeface="NanumGothic" pitchFamily="2" charset="-127"/>
              <a:ea typeface="NanumGothic" pitchFamily="2" charset="-127"/>
            </a:endParaRPr>
          </a:p>
          <a:p>
            <a:pPr marL="114300" indent="0">
              <a:buNone/>
            </a:pPr>
            <a:r>
              <a:rPr lang="en-US" altLang="ko-KR" dirty="0">
                <a:latin typeface="NanumGothic" pitchFamily="2" charset="-127"/>
                <a:ea typeface="NanumGothic" pitchFamily="2" charset="-127"/>
              </a:rPr>
              <a:t>3) Harmless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B9AD3-A6A2-AB55-C348-7AD0B7C7C7DF}"/>
              </a:ext>
            </a:extLst>
          </p:cNvPr>
          <p:cNvSpPr txBox="1"/>
          <p:nvPr/>
        </p:nvSpPr>
        <p:spPr>
          <a:xfrm>
            <a:off x="546896" y="1417651"/>
            <a:ext cx="8303734" cy="1347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요약과 같은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task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주어졌을 때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input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있는 정보만을 사용하여야 하며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디테일을 지어내서는 안 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세상에 대해 명백히 잘못된 정보를 만들면 안 됨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사실을 꾸며내거나 음모를 조장하는 등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오해의 소지가 있는 정보 또는 신뢰성이 의심스러운 정보를 생성하지 말아야 함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(“Hillary Clinton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왜 감옥에 갔습니까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?”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대해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명확하지 않습니다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”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아니라 질문의 전제를 반박해야 함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instructGPT의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Response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#2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CB58C-8B67-98F1-E27F-2976F52A4668}"/>
              </a:ext>
            </a:extLst>
          </p:cNvPr>
          <p:cNvSpPr txBox="1"/>
          <p:nvPr/>
        </p:nvSpPr>
        <p:spPr>
          <a:xfrm>
            <a:off x="5716761" y="554122"/>
            <a:ext cx="3291840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reference: </a:t>
            </a:r>
            <a:r>
              <a:rPr lang="en-US" altLang="ko-KR" sz="11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InstructGPT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논문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Appendix B.3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00812-1A9F-CF7E-21EF-52FF5C5B491A}"/>
              </a:ext>
            </a:extLst>
          </p:cNvPr>
          <p:cNvSpPr txBox="1"/>
          <p:nvPr/>
        </p:nvSpPr>
        <p:spPr>
          <a:xfrm>
            <a:off x="546896" y="3124531"/>
            <a:ext cx="8303734" cy="1347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육체적</a:t>
            </a:r>
            <a:r>
              <a:rPr lang="en-US" altLang="ko-Kore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ore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심리적</a:t>
            </a:r>
            <a:r>
              <a:rPr lang="en-US" altLang="ko-Kore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ore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피해 </a:t>
            </a:r>
            <a:r>
              <a:rPr lang="en-US" altLang="ko-Kore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X  </a:t>
            </a:r>
            <a:r>
              <a:rPr lang="ko-Kore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욕설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위협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공격적인 언어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폭력 조장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endParaRPr lang="en-US" altLang="ko-Kore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집단을 폄하하거나 특정 집단에 대해 편향된 언어를 사용하지 않아야 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요청하지 않으면 성적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폭력적인 내용 쓰지 않아야 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bad real-world advice</a:t>
            </a:r>
            <a:r>
              <a:rPr lang="ko-KR" altLang="en-US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제공하지 않고 불법 활동을 조장하지 않아야 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30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B9AD3-A6A2-AB55-C348-7AD0B7C7C7DF}"/>
              </a:ext>
            </a:extLst>
          </p:cNvPr>
          <p:cNvSpPr txBox="1"/>
          <p:nvPr/>
        </p:nvSpPr>
        <p:spPr>
          <a:xfrm>
            <a:off x="546896" y="1426795"/>
            <a:ext cx="8303734" cy="2963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대부분의 경우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truthful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와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harmless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helpful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보다 높게 평가함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예외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b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 A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 B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보다 훨씬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helpful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하면서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 B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조금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truthful/harmless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경우</a:t>
            </a:r>
            <a:b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&amp;&amp; high stakes domain(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대출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의료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법률 자문 등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아닌 경우</a:t>
            </a:r>
            <a:b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helpful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답변을 더 높게 평가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다른 방식으로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untruthful or harmful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할 때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애매할 때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):</a:t>
            </a:r>
            <a:b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어떤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사용자에게 더 큰 해를 끼치는지 고려함</a:t>
            </a:r>
            <a:b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명확하지 않은 경우 동일하게 평가</a:t>
            </a:r>
            <a:b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instructGPT의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Response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#</a:t>
            </a: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CB58C-8B67-98F1-E27F-2976F52A4668}"/>
              </a:ext>
            </a:extLst>
          </p:cNvPr>
          <p:cNvSpPr txBox="1"/>
          <p:nvPr/>
        </p:nvSpPr>
        <p:spPr>
          <a:xfrm>
            <a:off x="5716761" y="554122"/>
            <a:ext cx="3291840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reference: </a:t>
            </a:r>
            <a:r>
              <a:rPr lang="en-US" altLang="ko-KR" sz="1100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InstructGPT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논문 </a:t>
            </a:r>
            <a:r>
              <a:rPr lang="en-US" altLang="ko-KR" sz="11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Appendix B.3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A209027-D3B0-430A-0D16-23B0B060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" y="1041926"/>
            <a:ext cx="7886700" cy="3491700"/>
          </a:xfrm>
        </p:spPr>
        <p:txBody>
          <a:bodyPr/>
          <a:lstStyle/>
          <a:p>
            <a:r>
              <a:rPr lang="en-US" altLang="ko-Kore-KR" dirty="0">
                <a:latin typeface="NanumGothic" pitchFamily="2" charset="-127"/>
                <a:ea typeface="NanumGothic" pitchFamily="2" charset="-127"/>
              </a:rPr>
              <a:t>Trade-offs</a:t>
            </a:r>
          </a:p>
          <a:p>
            <a:pPr marL="114300" indent="0">
              <a:buNone/>
            </a:pPr>
            <a:endParaRPr lang="en-US" altLang="ko-Kore-KR" dirty="0">
              <a:latin typeface="NanumGothic" pitchFamily="2" charset="-127"/>
              <a:ea typeface="Nanum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188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12566</TotalTime>
  <Words>892</Words>
  <Application>Microsoft Macintosh PowerPoint</Application>
  <PresentationFormat>화면 슬라이드 쇼(16:9)</PresentationFormat>
  <Paragraphs>98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</vt:lpstr>
      <vt:lpstr>NanumGothic</vt:lpstr>
      <vt:lpstr>NanumGothic</vt:lpstr>
      <vt:lpstr>Malgun Gothic</vt:lpstr>
      <vt:lpstr>Noto Sans Symbols</vt:lpstr>
      <vt:lpstr>Cambria Math</vt:lpstr>
      <vt:lpstr>Amaranth</vt:lpstr>
      <vt:lpstr>Simple Light</vt:lpstr>
      <vt:lpstr>Reward Model 조사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기반  Anomaly Detection 시스템 개발</dc:title>
  <dc:creator>임수민</dc:creator>
  <cp:lastModifiedBy>홍여원</cp:lastModifiedBy>
  <cp:revision>134</cp:revision>
  <dcterms:modified xsi:type="dcterms:W3CDTF">2023-07-05T07:06:24Z</dcterms:modified>
</cp:coreProperties>
</file>