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1ACA0-046E-4AB8-B8FD-B54280F43479}" v="2273" dt="2023-07-04T12:10:31.132"/>
    <p1510:client id="{F31DA7ED-5418-449A-B50B-27FC560E6591}" v="7" dt="2023-07-04T12:12:00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dirty="0">
                <a:ea typeface="+mj-lt"/>
                <a:cs typeface="+mj-lt"/>
              </a:rPr>
              <a:t>SELF-INSTRUCT</a:t>
            </a:r>
            <a:endParaRPr lang="ko-KR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허유민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B7FBE-2EFB-993A-FEF2-E794194E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32292"/>
            <a:ext cx="11425766" cy="1450638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 err="1">
                <a:ea typeface="맑은 고딕"/>
              </a:rPr>
              <a:t>Self-Instruct</a:t>
            </a:r>
            <a:r>
              <a:rPr lang="ko-KR" altLang="en-US" sz="3600" b="1" dirty="0">
                <a:ea typeface="맑은 고딕"/>
              </a:rPr>
              <a:t> : 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Aligning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Language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Models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with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Self-Generated</a:t>
            </a:r>
            <a:r>
              <a:rPr lang="ko-KR" altLang="en-US" sz="3600" b="1" dirty="0">
                <a:ea typeface="+mj-lt"/>
                <a:cs typeface="+mj-lt"/>
              </a:rPr>
              <a:t> </a:t>
            </a:r>
            <a:r>
              <a:rPr lang="ko-KR" altLang="en-US" sz="3600" b="1" dirty="0" err="1">
                <a:ea typeface="+mj-lt"/>
                <a:cs typeface="+mj-lt"/>
              </a:rPr>
              <a:t>Instructions</a:t>
            </a:r>
            <a:r>
              <a:rPr lang="ko-KR" altLang="en-US" sz="3600" b="1" dirty="0">
                <a:ea typeface="+mj-lt"/>
                <a:cs typeface="+mj-lt"/>
              </a:rPr>
              <a:t> 논문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F3D68-0200-6871-AA99-B06E40A6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err="1">
                <a:ea typeface="맑은 고딕"/>
              </a:rPr>
              <a:t>Instruction-tuning</a:t>
            </a:r>
            <a:r>
              <a:rPr lang="ko-KR" altLang="en-US" sz="2000" dirty="0">
                <a:ea typeface="맑은 고딕"/>
              </a:rPr>
              <a:t> 된 모델은 새로운 </a:t>
            </a:r>
            <a:r>
              <a:rPr lang="ko-KR" altLang="en-US" sz="2000" err="1">
                <a:ea typeface="맑은 고딕"/>
              </a:rPr>
              <a:t>task에</a:t>
            </a:r>
            <a:r>
              <a:rPr lang="ko-KR" altLang="en-US" sz="2000" dirty="0">
                <a:ea typeface="맑은 고딕"/>
              </a:rPr>
              <a:t> 대답하는 것에 좋은 성능을 보이지만 인간이 생성한 </a:t>
            </a:r>
            <a:r>
              <a:rPr lang="ko-KR" altLang="en-US" sz="2000" err="1">
                <a:ea typeface="맑은 고딕"/>
              </a:rPr>
              <a:t>instruction</a:t>
            </a:r>
            <a:r>
              <a:rPr lang="ko-KR" altLang="en-US" sz="2000" dirty="0">
                <a:ea typeface="맑은 고딕"/>
              </a:rPr>
              <a:t> 데이터에 크게 의존함</a:t>
            </a:r>
          </a:p>
          <a:p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인간이 직접 생성하는 </a:t>
            </a:r>
            <a:r>
              <a:rPr lang="ko-KR" altLang="en-US" sz="2000" err="1">
                <a:ea typeface="맑은 고딕"/>
              </a:rPr>
              <a:t>instruction</a:t>
            </a:r>
            <a:r>
              <a:rPr lang="ko-KR" altLang="en-US" sz="2000" dirty="0">
                <a:ea typeface="맑은 고딕"/>
              </a:rPr>
              <a:t>  데이터는 양, 다양성, 창의성 등의 한계가 명확</a:t>
            </a:r>
          </a:p>
          <a:p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-&gt; GPT3 이용하여 이러한 </a:t>
            </a:r>
            <a:r>
              <a:rPr lang="ko-KR" altLang="en-US" sz="2400" err="1">
                <a:ea typeface="맑은 고딕"/>
              </a:rPr>
              <a:t>instruction</a:t>
            </a:r>
            <a:r>
              <a:rPr lang="ko-KR" altLang="en-US" sz="2400" dirty="0">
                <a:ea typeface="맑은 고딕"/>
              </a:rPr>
              <a:t> 데이터를 증강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-&gt; 그 중 부적절한 데이터 </a:t>
            </a:r>
            <a:r>
              <a:rPr lang="ko-KR" altLang="en-US" sz="2400" dirty="0" err="1">
                <a:ea typeface="맑은 고딕"/>
              </a:rPr>
              <a:t>filtering</a:t>
            </a:r>
            <a:r>
              <a:rPr lang="ko-KR" altLang="en-US" sz="2400" dirty="0">
                <a:ea typeface="맑은 고딕"/>
              </a:rPr>
              <a:t> 하고 </a:t>
            </a:r>
            <a:r>
              <a:rPr lang="ko-KR" altLang="en-US" sz="2400" dirty="0" err="1">
                <a:ea typeface="맑은 고딕"/>
              </a:rPr>
              <a:t>vanilla</a:t>
            </a:r>
            <a:r>
              <a:rPr lang="ko-KR" altLang="en-US" sz="2400" dirty="0">
                <a:ea typeface="맑은 고딕"/>
              </a:rPr>
              <a:t> GPT3 </a:t>
            </a:r>
            <a:r>
              <a:rPr lang="ko-KR" altLang="en-US" sz="2400" dirty="0" err="1">
                <a:ea typeface="맑은 고딕"/>
              </a:rPr>
              <a:t>fine-tuning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-&gt; 성능 향상됨</a:t>
            </a:r>
          </a:p>
        </p:txBody>
      </p:sp>
    </p:spTree>
    <p:extLst>
      <p:ext uri="{BB962C8B-B14F-4D97-AF65-F5344CB8AC3E}">
        <p14:creationId xmlns:p14="http://schemas.microsoft.com/office/powerpoint/2010/main" val="79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5E0D-3761-A9FA-C74A-B3B37839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85" y="228356"/>
            <a:ext cx="10515600" cy="68079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ea typeface="맑은 고딕"/>
              </a:rPr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7E9F7-EFCE-DCBE-F0DE-66DF3836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024549"/>
            <a:ext cx="10945446" cy="53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시작 데이터 : 인간이 생성한 </a:t>
            </a:r>
            <a:r>
              <a:rPr lang="ko-KR" altLang="en-US" sz="2000" dirty="0" err="1">
                <a:ea typeface="맑은 고딕"/>
              </a:rPr>
              <a:t>seed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data</a:t>
            </a:r>
            <a:r>
              <a:rPr lang="ko-KR" altLang="en-US" sz="2000" dirty="0">
                <a:ea typeface="맑은 고딕"/>
              </a:rPr>
              <a:t> 175개 - { </a:t>
            </a:r>
            <a:r>
              <a:rPr lang="ko-KR" altLang="en-US" sz="2000" dirty="0" err="1">
                <a:ea typeface="맑은 고딕"/>
              </a:rPr>
              <a:t>instruction</a:t>
            </a:r>
            <a:r>
              <a:rPr lang="ko-KR" altLang="en-US" sz="2000" dirty="0">
                <a:ea typeface="맑은 고딕"/>
              </a:rPr>
              <a:t>(</a:t>
            </a:r>
            <a:r>
              <a:rPr lang="ko-KR" altLang="en-US" sz="2000" dirty="0" err="1">
                <a:ea typeface="맑은 고딕"/>
              </a:rPr>
              <a:t>task</a:t>
            </a:r>
            <a:r>
              <a:rPr lang="ko-KR" altLang="en-US" sz="2000" dirty="0">
                <a:ea typeface="맑은 고딕"/>
              </a:rPr>
              <a:t>), </a:t>
            </a:r>
            <a:r>
              <a:rPr lang="ko-KR" altLang="en-US" sz="2000" dirty="0" err="1">
                <a:ea typeface="맑은 고딕"/>
              </a:rPr>
              <a:t>input-output</a:t>
            </a:r>
            <a:r>
              <a:rPr lang="ko-KR" altLang="en-US" sz="2000" dirty="0">
                <a:ea typeface="맑은 고딕"/>
              </a:rPr>
              <a:t>(</a:t>
            </a:r>
            <a:r>
              <a:rPr lang="ko-KR" altLang="en-US" sz="2000" dirty="0" err="1">
                <a:ea typeface="맑은 고딕"/>
              </a:rPr>
              <a:t>instance</a:t>
            </a:r>
            <a:r>
              <a:rPr lang="ko-KR" altLang="en-US" sz="2000" dirty="0">
                <a:ea typeface="맑은 고딕"/>
              </a:rPr>
              <a:t>) }</a:t>
            </a:r>
            <a:endParaRPr lang="ko-KR" sz="2000" dirty="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sz="2000" dirty="0">
              <a:ea typeface="맑은 고딕"/>
            </a:endParaRPr>
          </a:p>
          <a:p>
            <a:pPr marL="514350" indent="-514350">
              <a:buAutoNum type="arabicPeriod"/>
            </a:pPr>
            <a:endParaRPr lang="ko-KR" altLang="en-US" sz="2000" dirty="0">
              <a:ea typeface="맑은 고딕"/>
            </a:endParaRPr>
          </a:p>
        </p:txBody>
      </p:sp>
      <p:pic>
        <p:nvPicPr>
          <p:cNvPr id="4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4552E6A-C00B-8221-C365-F190ED7C0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33" y="1834092"/>
            <a:ext cx="5494866" cy="2406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F660C-A177-3A41-CB1B-9BF4DAEC5B9A}"/>
              </a:ext>
            </a:extLst>
          </p:cNvPr>
          <p:cNvSpPr txBox="1"/>
          <p:nvPr/>
        </p:nvSpPr>
        <p:spPr>
          <a:xfrm>
            <a:off x="508000" y="1669445"/>
            <a:ext cx="5894914" cy="2738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2400" b="1" dirty="0">
                <a:latin typeface="Arial"/>
                <a:ea typeface="맑은 고딕"/>
                <a:cs typeface="Arial"/>
              </a:rPr>
              <a:t>새 </a:t>
            </a:r>
            <a:r>
              <a:rPr lang="ko-KR" sz="2400" b="1" dirty="0" err="1">
                <a:latin typeface="Arial"/>
                <a:ea typeface="맑은 고딕"/>
                <a:cs typeface="Arial"/>
              </a:rPr>
              <a:t>Instruction</a:t>
            </a:r>
            <a:r>
              <a:rPr lang="ko-KR" sz="2400" b="1" dirty="0">
                <a:latin typeface="Arial"/>
                <a:ea typeface="맑은 고딕"/>
                <a:cs typeface="Arial"/>
              </a:rPr>
              <a:t> 생성</a:t>
            </a:r>
            <a:endParaRPr lang="en-US" altLang="ko-KR" sz="2400" b="1" dirty="0">
              <a:latin typeface="Arial"/>
              <a:ea typeface="맑은 고딕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sz="2000" b="1" dirty="0">
              <a:latin typeface="Arial"/>
              <a:ea typeface="맑은 고딕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err="1">
                <a:latin typeface="Arial"/>
                <a:ea typeface="맑은 고딕"/>
                <a:cs typeface="Arial"/>
              </a:rPr>
              <a:t>Step</a:t>
            </a:r>
            <a:r>
              <a:rPr lang="ko-KR" dirty="0">
                <a:latin typeface="Arial"/>
                <a:ea typeface="맑은 고딕"/>
                <a:cs typeface="Arial"/>
              </a:rPr>
              <a:t> 마다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err="1">
                <a:latin typeface="Arial"/>
                <a:ea typeface="맑은 고딕"/>
                <a:cs typeface="Arial"/>
              </a:rPr>
              <a:t>Instruction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ko-KR" err="1">
                <a:latin typeface="Arial"/>
                <a:ea typeface="맑은 고딕"/>
                <a:cs typeface="Arial"/>
              </a:rPr>
              <a:t>data</a:t>
            </a:r>
            <a:r>
              <a:rPr lang="ko-KR" dirty="0">
                <a:latin typeface="Arial"/>
                <a:ea typeface="맑은 고딕"/>
                <a:cs typeface="Arial"/>
              </a:rPr>
              <a:t> 중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8</a:t>
            </a:r>
            <a:r>
              <a:rPr lang="ko-KR" dirty="0">
                <a:latin typeface="Arial"/>
                <a:ea typeface="맑은 고딕"/>
                <a:cs typeface="Arial"/>
              </a:rPr>
              <a:t>개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random </a:t>
            </a:r>
            <a:r>
              <a:rPr lang="ko-KR" err="1">
                <a:latin typeface="Arial"/>
                <a:ea typeface="맑은 고딕"/>
                <a:cs typeface="Arial"/>
              </a:rPr>
              <a:t>sampling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 </a:t>
            </a:r>
            <a:r>
              <a:rPr lang="ko-KR" err="1">
                <a:latin typeface="Arial"/>
                <a:ea typeface="맑은 고딕"/>
                <a:cs typeface="Arial"/>
              </a:rPr>
              <a:t>example로</a:t>
            </a:r>
            <a:r>
              <a:rPr lang="ko-KR" dirty="0">
                <a:latin typeface="Arial"/>
                <a:ea typeface="맑은 고딕"/>
                <a:cs typeface="Arial"/>
              </a:rPr>
              <a:t> 같이 넣어주고 새 </a:t>
            </a:r>
            <a:r>
              <a:rPr lang="ko-KR" err="1">
                <a:latin typeface="Arial"/>
                <a:ea typeface="맑은 고딕"/>
                <a:cs typeface="Arial"/>
              </a:rPr>
              <a:t>instruction</a:t>
            </a:r>
            <a:r>
              <a:rPr lang="ko-KR" dirty="0">
                <a:latin typeface="Arial"/>
                <a:ea typeface="맑은 고딕"/>
                <a:cs typeface="Arial"/>
              </a:rPr>
              <a:t> 생성해달라고 시킴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ko-KR" dirty="0">
                <a:latin typeface="Arial"/>
                <a:ea typeface="맑은 고딕"/>
                <a:cs typeface="Arial"/>
              </a:rPr>
              <a:t>8개 중 6개는 인간, 2개는 모델이 </a:t>
            </a:r>
            <a:r>
              <a:rPr lang="ko-KR" err="1">
                <a:latin typeface="Arial"/>
                <a:ea typeface="맑은 고딕"/>
                <a:cs typeface="Arial"/>
              </a:rPr>
              <a:t>만든거</a:t>
            </a:r>
            <a:r>
              <a:rPr lang="ko-KR" dirty="0">
                <a:latin typeface="Arial"/>
                <a:ea typeface="맑은 고딕"/>
                <a:cs typeface="Arial"/>
              </a:rPr>
              <a:t> (맨 처음에는 인간이 </a:t>
            </a:r>
            <a:r>
              <a:rPr lang="ko-KR" altLang="en-US" err="1">
                <a:latin typeface="Arial"/>
                <a:ea typeface="맑은 고딕"/>
                <a:cs typeface="Arial"/>
              </a:rPr>
              <a:t>한거만</a:t>
            </a:r>
            <a:r>
              <a:rPr lang="ko-KR" dirty="0">
                <a:latin typeface="Arial"/>
                <a:ea typeface="맑은 고딕"/>
                <a:cs typeface="Arial"/>
              </a:rPr>
              <a:t> 8개 사용)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sz="2000">
              <a:latin typeface="Arial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B1690-4C04-FC8E-5A49-4B3A167EAA3D}"/>
              </a:ext>
            </a:extLst>
          </p:cNvPr>
          <p:cNvSpPr txBox="1"/>
          <p:nvPr/>
        </p:nvSpPr>
        <p:spPr>
          <a:xfrm>
            <a:off x="8191500" y="4360333"/>
            <a:ext cx="2899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&lt;프롬프트 형식&gt;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097E-DC9F-3548-E75A-18917048DF17}"/>
              </a:ext>
            </a:extLst>
          </p:cNvPr>
          <p:cNvSpPr txBox="1"/>
          <p:nvPr/>
        </p:nvSpPr>
        <p:spPr>
          <a:xfrm>
            <a:off x="507998" y="4836583"/>
            <a:ext cx="11366501" cy="2108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2000" dirty="0">
                <a:latin typeface="Arial"/>
                <a:ea typeface="맑은 고딕"/>
                <a:cs typeface="Arial"/>
              </a:rPr>
              <a:t>-&gt;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생성결과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image, picture, graph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등의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키워드가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들어가면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사용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&amp;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latin typeface="Arial"/>
                <a:ea typeface="맑은 고딕"/>
                <a:cs typeface="Arial"/>
              </a:rPr>
              <a:t>비슷한 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instruction</a:t>
            </a:r>
            <a:r>
              <a:rPr lang="ko-KR" sz="2000" dirty="0">
                <a:latin typeface="Arial"/>
                <a:ea typeface="맑은 고딕"/>
                <a:cs typeface="Arial"/>
              </a:rPr>
              <a:t> 피하기 위해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z="2000" dirty="0">
                <a:latin typeface="Arial"/>
                <a:ea typeface="맑은 고딕"/>
                <a:cs typeface="Arial"/>
              </a:rPr>
              <a:t>생성 결과가 기존 어떤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instruction과도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ROUGE-L similarity 0.7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이하여야만</a:t>
            </a:r>
            <a:r>
              <a:rPr lang="ko-KR" sz="2000" dirty="0">
                <a:latin typeface="Arial"/>
                <a:ea typeface="맑은 고딕"/>
                <a:cs typeface="Arial"/>
              </a:rPr>
              <a:t> 생성된 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instruction을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dataset에</a:t>
            </a:r>
            <a:r>
              <a:rPr lang="ko-KR" sz="2000" dirty="0">
                <a:latin typeface="Arial"/>
                <a:ea typeface="맑은 고딕"/>
                <a:cs typeface="Arial"/>
              </a:rPr>
              <a:t> 추가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ko-KR" altLang="en-US" sz="2000" dirty="0">
              <a:latin typeface="Arial"/>
              <a:ea typeface="맑은 고딕"/>
              <a:cs typeface="Arial"/>
            </a:endParaRPr>
          </a:p>
          <a:p>
            <a:pPr algn="l"/>
            <a:endParaRPr lang="ko-KR" alt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731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7B3816-5094-CF85-7E59-2FEEE682295E}"/>
              </a:ext>
            </a:extLst>
          </p:cNvPr>
          <p:cNvSpPr txBox="1"/>
          <p:nvPr/>
        </p:nvSpPr>
        <p:spPr>
          <a:xfrm>
            <a:off x="300567" y="194734"/>
            <a:ext cx="9410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dirty="0" err="1">
                <a:ea typeface="맑은 고딕"/>
              </a:rPr>
              <a:t>생성된</a:t>
            </a:r>
            <a:r>
              <a:rPr lang="en-US" altLang="ko-KR" sz="2800" b="1" dirty="0">
                <a:ea typeface="맑은 고딕"/>
              </a:rPr>
              <a:t> </a:t>
            </a:r>
            <a:r>
              <a:rPr lang="en-US" altLang="ko-KR" sz="2800" b="1" dirty="0" err="1">
                <a:ea typeface="맑은 고딕"/>
              </a:rPr>
              <a:t>Instruction에</a:t>
            </a:r>
            <a:r>
              <a:rPr lang="en-US" altLang="ko-KR" sz="2800" b="1" dirty="0">
                <a:ea typeface="맑은 고딕"/>
              </a:rPr>
              <a:t> </a:t>
            </a:r>
            <a:r>
              <a:rPr lang="en-US" altLang="ko-KR" sz="2800" b="1" dirty="0" err="1">
                <a:ea typeface="맑은 고딕"/>
              </a:rPr>
              <a:t>대한</a:t>
            </a:r>
            <a:r>
              <a:rPr lang="en-US" altLang="ko-KR" sz="2800" b="1" dirty="0">
                <a:ea typeface="맑은 고딕"/>
              </a:rPr>
              <a:t> instance</a:t>
            </a:r>
            <a:r>
              <a:rPr lang="ko-KR" sz="2800" b="1" dirty="0">
                <a:ea typeface="맑은 고딕"/>
              </a:rPr>
              <a:t> 생성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072E5-6CDC-F3A6-B221-82A3D7F7B423}"/>
              </a:ext>
            </a:extLst>
          </p:cNvPr>
          <p:cNvSpPr txBox="1"/>
          <p:nvPr/>
        </p:nvSpPr>
        <p:spPr>
          <a:xfrm>
            <a:off x="486832" y="899583"/>
            <a:ext cx="9059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ea typeface="맑은 고딕"/>
              </a:rPr>
              <a:t>Task가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classification인지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아닌지부터</a:t>
            </a:r>
            <a:r>
              <a:rPr lang="ko-KR" altLang="en-US" dirty="0">
                <a:ea typeface="맑은 고딕"/>
              </a:rPr>
              <a:t> 판단 (프롬프트 이용)</a:t>
            </a:r>
            <a:endParaRPr lang="ko-KR" altLang="en-US" dirty="0" err="1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8A091-46F9-32BE-6511-ECF015BD56F6}"/>
              </a:ext>
            </a:extLst>
          </p:cNvPr>
          <p:cNvSpPr txBox="1"/>
          <p:nvPr/>
        </p:nvSpPr>
        <p:spPr>
          <a:xfrm>
            <a:off x="7776633" y="281819"/>
            <a:ext cx="36727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900" err="1">
                <a:ea typeface="+mn-lt"/>
                <a:cs typeface="+mn-lt"/>
              </a:rPr>
              <a:t>Can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the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following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task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be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regarded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as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a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classification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task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with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finite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output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labels</a:t>
            </a:r>
            <a:r>
              <a:rPr lang="ko-KR" sz="900" dirty="0">
                <a:ea typeface="+mn-lt"/>
                <a:cs typeface="+mn-lt"/>
              </a:rPr>
              <a:t>?</a:t>
            </a:r>
            <a:endParaRPr lang="ko-KR" sz="900">
              <a:ea typeface="맑은 고딕" panose="020B0503020000020004" pitchFamily="34" charset="-127"/>
              <a:cs typeface="+mn-lt"/>
            </a:endParaRPr>
          </a:p>
          <a:p>
            <a:endParaRPr lang="ko-KR" altLang="en-US" sz="900" dirty="0">
              <a:ea typeface="+mn-lt"/>
              <a:cs typeface="+mn-lt"/>
            </a:endParaRPr>
          </a:p>
          <a:p>
            <a:r>
              <a:rPr lang="ko-KR" sz="900" err="1">
                <a:ea typeface="+mn-lt"/>
                <a:cs typeface="+mn-lt"/>
              </a:rPr>
              <a:t>Task</a:t>
            </a:r>
            <a:r>
              <a:rPr lang="ko-KR" sz="900" dirty="0">
                <a:ea typeface="+mn-lt"/>
                <a:cs typeface="+mn-lt"/>
              </a:rPr>
              <a:t>: </a:t>
            </a:r>
            <a:r>
              <a:rPr lang="ko-KR" sz="900" err="1">
                <a:ea typeface="+mn-lt"/>
                <a:cs typeface="+mn-lt"/>
              </a:rPr>
              <a:t>Given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my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personality</a:t>
            </a:r>
            <a:r>
              <a:rPr lang="ko-KR" sz="900" dirty="0">
                <a:ea typeface="+mn-lt"/>
                <a:cs typeface="+mn-lt"/>
              </a:rPr>
              <a:t> and </a:t>
            </a:r>
            <a:r>
              <a:rPr lang="ko-KR" sz="900" err="1">
                <a:ea typeface="+mn-lt"/>
                <a:cs typeface="+mn-lt"/>
              </a:rPr>
              <a:t>the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job</a:t>
            </a:r>
            <a:r>
              <a:rPr lang="ko-KR" sz="900" dirty="0">
                <a:ea typeface="+mn-lt"/>
                <a:cs typeface="+mn-lt"/>
              </a:rPr>
              <a:t>, </a:t>
            </a:r>
            <a:r>
              <a:rPr lang="ko-KR" sz="900" err="1">
                <a:ea typeface="+mn-lt"/>
                <a:cs typeface="+mn-lt"/>
              </a:rPr>
              <a:t>tell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me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if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I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would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be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suitable</a:t>
            </a:r>
            <a:r>
              <a:rPr lang="ko-KR" sz="900" dirty="0">
                <a:ea typeface="+mn-lt"/>
                <a:cs typeface="+mn-lt"/>
              </a:rPr>
              <a:t>.</a:t>
            </a:r>
          </a:p>
          <a:p>
            <a:r>
              <a:rPr lang="ko-KR" sz="900" err="1">
                <a:ea typeface="+mn-lt"/>
                <a:cs typeface="+mn-lt"/>
              </a:rPr>
              <a:t>Is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it</a:t>
            </a:r>
            <a:r>
              <a:rPr lang="ko-KR" sz="900" dirty="0">
                <a:ea typeface="+mn-lt"/>
                <a:cs typeface="+mn-lt"/>
              </a:rPr>
              <a:t> </a:t>
            </a:r>
            <a:r>
              <a:rPr lang="ko-KR" sz="900" err="1">
                <a:ea typeface="+mn-lt"/>
                <a:cs typeface="+mn-lt"/>
              </a:rPr>
              <a:t>classification</a:t>
            </a:r>
            <a:r>
              <a:rPr lang="ko-KR" sz="900" dirty="0">
                <a:ea typeface="+mn-lt"/>
                <a:cs typeface="+mn-lt"/>
              </a:rPr>
              <a:t>? </a:t>
            </a:r>
            <a:r>
              <a:rPr lang="ko-KR" sz="900" err="1">
                <a:ea typeface="+mn-lt"/>
                <a:cs typeface="+mn-lt"/>
              </a:rPr>
              <a:t>Yes</a:t>
            </a:r>
            <a:endParaRPr lang="ko-KR" sz="900" dirty="0">
              <a:ea typeface="+mn-lt"/>
              <a:cs typeface="+mn-lt"/>
            </a:endParaRPr>
          </a:p>
          <a:p>
            <a:endParaRPr lang="ko-KR" altLang="en-US" sz="900" dirty="0">
              <a:ea typeface="맑은 고딕"/>
            </a:endParaRPr>
          </a:p>
          <a:p>
            <a:r>
              <a:rPr lang="en-US" altLang="ko-KR" sz="900" dirty="0">
                <a:ea typeface="+mn-lt"/>
                <a:cs typeface="+mn-lt"/>
              </a:rPr>
              <a:t>Task: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Give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me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an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example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of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a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time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when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you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had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to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use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your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sense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of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humor.</a:t>
            </a:r>
            <a:endParaRPr lang="ko-KR" sz="90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sz="900" dirty="0">
                <a:ea typeface="+mn-lt"/>
                <a:cs typeface="+mn-lt"/>
              </a:rPr>
              <a:t>Is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it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classification?</a:t>
            </a:r>
            <a:r>
              <a:rPr lang="ko-KR" altLang="en-US" sz="900" dirty="0">
                <a:ea typeface="+mn-lt"/>
                <a:cs typeface="+mn-lt"/>
              </a:rPr>
              <a:t> </a:t>
            </a:r>
            <a:r>
              <a:rPr lang="en-US" altLang="ko-KR" sz="900" dirty="0">
                <a:ea typeface="+mn-lt"/>
                <a:cs typeface="+mn-lt"/>
              </a:rPr>
              <a:t>No</a:t>
            </a:r>
            <a:endParaRPr lang="ko-KR" altLang="en-US" sz="900" dirty="0">
              <a:ea typeface="+mn-lt"/>
              <a:cs typeface="+mn-lt"/>
            </a:endParaRPr>
          </a:p>
          <a:p>
            <a:endParaRPr lang="en-US" altLang="ko-KR" sz="900" dirty="0">
              <a:ea typeface="맑은 고딕"/>
            </a:endParaRPr>
          </a:p>
          <a:p>
            <a:r>
              <a:rPr lang="en-US" altLang="ko-KR" sz="900" dirty="0">
                <a:ea typeface="맑은 고딕"/>
              </a:rPr>
              <a:t>…</a:t>
            </a:r>
          </a:p>
          <a:p>
            <a:endParaRPr lang="en-US" altLang="ko-KR" sz="900" dirty="0">
              <a:ea typeface="맑은 고딕"/>
            </a:endParaRPr>
          </a:p>
          <a:p>
            <a:r>
              <a:rPr lang="en-US" sz="900" dirty="0">
                <a:ea typeface="+mn-lt"/>
                <a:cs typeface="+mn-lt"/>
              </a:rPr>
              <a:t>Task: {instruction for the target task}</a:t>
            </a:r>
            <a:endParaRPr lang="en-US" sz="1050" dirty="0">
              <a:ea typeface="맑은 고딕" panose="020F0502020204030204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CAF45F2-B750-AD2D-41DF-F329BBB31C01}"/>
              </a:ext>
            </a:extLst>
          </p:cNvPr>
          <p:cNvSpPr txBox="1"/>
          <p:nvPr/>
        </p:nvSpPr>
        <p:spPr>
          <a:xfrm>
            <a:off x="485018" y="1665514"/>
            <a:ext cx="592666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2-1. </a:t>
            </a:r>
            <a:r>
              <a:rPr lang="ko-KR" altLang="en-US" dirty="0" err="1">
                <a:ea typeface="맑은 고딕"/>
              </a:rPr>
              <a:t>Task가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classification이</a:t>
            </a:r>
            <a:r>
              <a:rPr lang="ko-KR" altLang="en-US" dirty="0">
                <a:ea typeface="맑은 고딕"/>
              </a:rPr>
              <a:t> 아니면 </a:t>
            </a:r>
            <a:r>
              <a:rPr lang="ko-KR" altLang="en-US" dirty="0" err="1">
                <a:ea typeface="맑은 고딕"/>
              </a:rPr>
              <a:t>Input-first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approach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output</a:t>
            </a:r>
            <a:r>
              <a:rPr lang="ko-KR" altLang="en-US" dirty="0">
                <a:ea typeface="맑은 고딕"/>
              </a:rPr>
              <a:t> 순서로 생성 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input이</a:t>
            </a:r>
            <a:r>
              <a:rPr lang="ko-KR" dirty="0">
                <a:ea typeface="+mn-lt"/>
                <a:cs typeface="+mn-lt"/>
              </a:rPr>
              <a:t> 필요 없으면 </a:t>
            </a:r>
            <a:r>
              <a:rPr lang="ko-KR" dirty="0" err="1">
                <a:ea typeface="+mn-lt"/>
                <a:cs typeface="+mn-lt"/>
              </a:rPr>
              <a:t>output만</a:t>
            </a:r>
            <a:r>
              <a:rPr lang="ko-KR" dirty="0">
                <a:ea typeface="+mn-lt"/>
                <a:cs typeface="+mn-lt"/>
              </a:rPr>
              <a:t>)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8F393C7-8CB5-4051-39A7-09EE267775DF}"/>
              </a:ext>
            </a:extLst>
          </p:cNvPr>
          <p:cNvSpPr txBox="1"/>
          <p:nvPr/>
        </p:nvSpPr>
        <p:spPr>
          <a:xfrm>
            <a:off x="5835346" y="3428092"/>
            <a:ext cx="592666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2-2. </a:t>
            </a:r>
            <a:r>
              <a:rPr lang="ko-KR" altLang="en-US" dirty="0" err="1">
                <a:ea typeface="맑은 고딕"/>
              </a:rPr>
              <a:t>Task가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classification이면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Output-first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approach</a:t>
            </a: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output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classification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category</a:t>
            </a:r>
            <a:r>
              <a:rPr lang="ko-KR" altLang="en-US" dirty="0">
                <a:ea typeface="맑은 고딕"/>
              </a:rPr>
              <a:t>), 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순서로 생성</a:t>
            </a:r>
          </a:p>
          <a:p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input이</a:t>
            </a:r>
            <a:r>
              <a:rPr lang="ko-KR" altLang="en-US" dirty="0">
                <a:ea typeface="맑은 고딕"/>
              </a:rPr>
              <a:t> 필요 없으면 </a:t>
            </a:r>
            <a:r>
              <a:rPr lang="ko-KR" altLang="en-US" dirty="0" err="1">
                <a:ea typeface="맑은 고딕"/>
              </a:rPr>
              <a:t>output만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pic>
        <p:nvPicPr>
          <p:cNvPr id="13" name="그림 1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51E5C305-C6F0-A2F5-EE68-FAD3467C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318" y="4409635"/>
            <a:ext cx="6292246" cy="576916"/>
          </a:xfrm>
          <a:prstGeom prst="rect">
            <a:avLst/>
          </a:prstGeom>
        </p:spPr>
      </p:pic>
      <p:pic>
        <p:nvPicPr>
          <p:cNvPr id="14" name="그림 1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D008DFA-B752-5A2F-F99F-80370864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56" y="5184663"/>
            <a:ext cx="6092674" cy="1002618"/>
          </a:xfrm>
          <a:prstGeom prst="rect">
            <a:avLst/>
          </a:prstGeom>
        </p:spPr>
      </p:pic>
      <p:pic>
        <p:nvPicPr>
          <p:cNvPr id="16" name="그림 16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55497958-6F04-CD94-96FD-2FF9FFA2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6" y="2312401"/>
            <a:ext cx="6064553" cy="448246"/>
          </a:xfrm>
          <a:prstGeom prst="rect">
            <a:avLst/>
          </a:prstGeom>
        </p:spPr>
      </p:pic>
      <p:pic>
        <p:nvPicPr>
          <p:cNvPr id="18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A76BA49-1501-7D4C-E297-C5966BEAA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10" y="2879926"/>
            <a:ext cx="5312833" cy="1699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291BC2-701F-A1DB-51AC-D6566F5B472F}"/>
              </a:ext>
            </a:extLst>
          </p:cNvPr>
          <p:cNvSpPr txBox="1"/>
          <p:nvPr/>
        </p:nvSpPr>
        <p:spPr>
          <a:xfrm>
            <a:off x="463852" y="4823278"/>
            <a:ext cx="51734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ea typeface="맑은 고딕"/>
              </a:rPr>
              <a:t>모두 고정된(동일한 예시들이 있는) 프롬프트 이용</a:t>
            </a: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생성 결과 완전 같은 </a:t>
            </a:r>
            <a:r>
              <a:rPr lang="ko-KR" altLang="en-US" dirty="0" err="1">
                <a:ea typeface="맑은 고딕"/>
              </a:rPr>
              <a:t>instance를</a:t>
            </a:r>
            <a:r>
              <a:rPr lang="ko-KR" altLang="en-US" dirty="0">
                <a:ea typeface="맑은 고딕"/>
              </a:rPr>
              <a:t> 생성했거나 같은 </a:t>
            </a:r>
            <a:r>
              <a:rPr lang="ko-KR" altLang="en-US" dirty="0" err="1">
                <a:ea typeface="맑은 고딕"/>
              </a:rPr>
              <a:t>input에</a:t>
            </a:r>
            <a:r>
              <a:rPr lang="ko-KR" altLang="en-US" dirty="0">
                <a:ea typeface="맑은 고딕"/>
              </a:rPr>
              <a:t> 대해 다른 </a:t>
            </a:r>
            <a:r>
              <a:rPr lang="ko-KR" altLang="en-US" dirty="0" err="1">
                <a:ea typeface="맑은 고딕"/>
              </a:rPr>
              <a:t>output</a:t>
            </a:r>
            <a:r>
              <a:rPr lang="ko-KR" altLang="en-US" dirty="0">
                <a:ea typeface="맑은 고딕"/>
              </a:rPr>
              <a:t> 생성한 것은 사용하지 않음.</a:t>
            </a:r>
          </a:p>
          <a:p>
            <a:r>
              <a:rPr lang="ko-KR" altLang="en-US" dirty="0">
                <a:ea typeface="맑은 고딕"/>
              </a:rPr>
              <a:t>너무 길거나 짧거나, </a:t>
            </a:r>
            <a:r>
              <a:rPr lang="ko-KR" altLang="en-US" dirty="0" err="1">
                <a:ea typeface="맑은 고딕"/>
              </a:rPr>
              <a:t>output이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input</a:t>
            </a:r>
            <a:r>
              <a:rPr lang="ko-KR" altLang="en-US" dirty="0">
                <a:ea typeface="맑은 고딕"/>
              </a:rPr>
              <a:t> 반복인 것도 제거</a:t>
            </a:r>
          </a:p>
        </p:txBody>
      </p:sp>
    </p:spTree>
    <p:extLst>
      <p:ext uri="{BB962C8B-B14F-4D97-AF65-F5344CB8AC3E}">
        <p14:creationId xmlns:p14="http://schemas.microsoft.com/office/powerpoint/2010/main" val="13005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, 원, 스크린샷, 도표이(가) 표시된 사진&#10;&#10;자동 생성된 설명">
            <a:extLst>
              <a:ext uri="{FF2B5EF4-FFF2-40B4-BE49-F238E27FC236}">
                <a16:creationId xmlns:a16="http://schemas.microsoft.com/office/drawing/2014/main" id="{B935A1F0-BCFE-1D1C-D507-EE123766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497300"/>
            <a:ext cx="3071283" cy="3101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8CA06B-529D-489D-FD15-E23D72D4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3" y="68792"/>
            <a:ext cx="2260600" cy="94456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ea typeface="맑은 고딕"/>
              </a:rPr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F9464-DADC-F81C-C0CA-0F7A66D5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03" y="1063625"/>
            <a:ext cx="5975350" cy="456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spcBef>
                <a:spcPts val="1000"/>
              </a:spcBef>
              <a:buAutoNum type="arabicPeriod"/>
            </a:pPr>
            <a:r>
              <a:rPr lang="ko-KR" altLang="en-US" sz="2000" dirty="0">
                <a:ea typeface="맑은 고딕"/>
              </a:rPr>
              <a:t>데이터셋 평가 : 200개 랜덤 추출 뒤 사람이 평가</a:t>
            </a:r>
            <a:endParaRPr lang="ko-KR" sz="2000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EFE75-B356-FEFA-71BE-86B37A10B7CF}"/>
              </a:ext>
            </a:extLst>
          </p:cNvPr>
          <p:cNvSpPr txBox="1"/>
          <p:nvPr/>
        </p:nvSpPr>
        <p:spPr>
          <a:xfrm>
            <a:off x="849993" y="4656970"/>
            <a:ext cx="2753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 err="1">
                <a:ea typeface="맑은 고딕"/>
              </a:rPr>
              <a:t>Instruction</a:t>
            </a:r>
            <a:r>
              <a:rPr lang="ko-KR" sz="1400" dirty="0">
                <a:ea typeface="맑은 고딕"/>
              </a:rPr>
              <a:t> 다양성</a:t>
            </a:r>
          </a:p>
        </p:txBody>
      </p:sp>
      <p:pic>
        <p:nvPicPr>
          <p:cNvPr id="6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3BED754-1259-65E2-67E9-F7F6625ED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1719439"/>
            <a:ext cx="2743200" cy="1873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03ACA7-ACF6-6849-E977-C9147B622E50}"/>
              </a:ext>
            </a:extLst>
          </p:cNvPr>
          <p:cNvSpPr txBox="1"/>
          <p:nvPr/>
        </p:nvSpPr>
        <p:spPr>
          <a:xfrm>
            <a:off x="4057045" y="3695095"/>
            <a:ext cx="14716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Task &amp; </a:t>
            </a:r>
            <a:r>
              <a:rPr lang="en-US" altLang="ko-KR" sz="1400" dirty="0" err="1">
                <a:ea typeface="맑은 고딕"/>
              </a:rPr>
              <a:t>답변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평가</a:t>
            </a:r>
            <a:endParaRPr lang="ko-KR" sz="1400" dirty="0" err="1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78EF4-B358-188B-E78D-F9E44CF41DE6}"/>
              </a:ext>
            </a:extLst>
          </p:cNvPr>
          <p:cNvSpPr txBox="1"/>
          <p:nvPr/>
        </p:nvSpPr>
        <p:spPr>
          <a:xfrm>
            <a:off x="7010400" y="1012372"/>
            <a:ext cx="43978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ea typeface="맑은 고딕"/>
              </a:rPr>
              <a:t>2. </a:t>
            </a:r>
            <a:r>
              <a:rPr lang="ko-KR" sz="2000" dirty="0">
                <a:ea typeface="맑은 고딕"/>
              </a:rPr>
              <a:t>모델 </a:t>
            </a:r>
            <a:r>
              <a:rPr lang="ko-KR" sz="2000" dirty="0" err="1">
                <a:ea typeface="맑은 고딕"/>
              </a:rPr>
              <a:t>fine-tuning</a:t>
            </a:r>
            <a:r>
              <a:rPr lang="ko-KR" sz="2000" dirty="0">
                <a:ea typeface="맑은 고딕"/>
              </a:rPr>
              <a:t> 결과 분석</a:t>
            </a:r>
            <a:endParaRPr lang="ko-KR" altLang="en-US" sz="2000" dirty="0"/>
          </a:p>
        </p:txBody>
      </p:sp>
      <p:pic>
        <p:nvPicPr>
          <p:cNvPr id="9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3C03A77-2333-5FCF-14E2-72668F743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733" y="1496544"/>
            <a:ext cx="4415366" cy="2870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53EB9-90C0-82F5-E420-93F23A1FB3CD}"/>
              </a:ext>
            </a:extLst>
          </p:cNvPr>
          <p:cNvSpPr txBox="1"/>
          <p:nvPr/>
        </p:nvSpPr>
        <p:spPr>
          <a:xfrm>
            <a:off x="1196823" y="5290456"/>
            <a:ext cx="958970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Self-instruct로</a:t>
            </a:r>
            <a:r>
              <a:rPr lang="ko-KR" altLang="en-US" dirty="0">
                <a:ea typeface="맑은 고딕"/>
              </a:rPr>
              <a:t> 다양한 </a:t>
            </a:r>
            <a:r>
              <a:rPr lang="ko-KR" altLang="en-US" dirty="0" err="1">
                <a:ea typeface="맑은 고딕"/>
              </a:rPr>
              <a:t>task</a:t>
            </a:r>
            <a:r>
              <a:rPr lang="ko-KR" altLang="en-US" dirty="0">
                <a:ea typeface="맑은 고딕"/>
              </a:rPr>
              <a:t> 생성됨,</a:t>
            </a:r>
          </a:p>
          <a:p>
            <a:r>
              <a:rPr lang="ko-KR" altLang="en-US" dirty="0">
                <a:ea typeface="맑은 고딕"/>
              </a:rPr>
              <a:t>답변을 잘 생성 못한 경우도 있지만 전반적으로 유용한 데이터 생성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-&gt; 데이터로 </a:t>
            </a:r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결과 성능이 향상되었고, </a:t>
            </a:r>
            <a:r>
              <a:rPr lang="ko-KR" altLang="en-US" dirty="0" err="1">
                <a:ea typeface="맑은 고딕"/>
              </a:rPr>
              <a:t>RLHF를</a:t>
            </a:r>
            <a:r>
              <a:rPr lang="ko-KR" altLang="en-US" dirty="0">
                <a:ea typeface="맑은 고딕"/>
              </a:rPr>
              <a:t> 적용한 </a:t>
            </a:r>
            <a:r>
              <a:rPr lang="ko-KR" altLang="en-US" dirty="0" err="1">
                <a:ea typeface="맑은 고딕"/>
              </a:rPr>
              <a:t>instruct-gpt와</a:t>
            </a:r>
            <a:r>
              <a:rPr lang="ko-KR" altLang="en-US" dirty="0">
                <a:ea typeface="맑은 고딕"/>
              </a:rPr>
              <a:t> 비슷한 성능 보임</a:t>
            </a:r>
          </a:p>
        </p:txBody>
      </p:sp>
    </p:spTree>
    <p:extLst>
      <p:ext uri="{BB962C8B-B14F-4D97-AF65-F5344CB8AC3E}">
        <p14:creationId xmlns:p14="http://schemas.microsoft.com/office/powerpoint/2010/main" val="252365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SELF-INSTRUCT</vt:lpstr>
      <vt:lpstr>Self-Instruct :  Aligning Language Models with Self-Generated Instructions 논문 정리</vt:lpstr>
      <vt:lpstr>방법</vt:lpstr>
      <vt:lpstr>PowerPoint 프레젠테이션</vt:lpstr>
      <vt:lpstr>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515</cp:revision>
  <dcterms:created xsi:type="dcterms:W3CDTF">2023-07-04T09:15:11Z</dcterms:created>
  <dcterms:modified xsi:type="dcterms:W3CDTF">2023-07-04T12:12:16Z</dcterms:modified>
</cp:coreProperties>
</file>