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283" r:id="rId2"/>
    <p:sldId id="289" r:id="rId3"/>
    <p:sldId id="294" r:id="rId4"/>
    <p:sldId id="299" r:id="rId5"/>
    <p:sldId id="282" r:id="rId6"/>
    <p:sldId id="296" r:id="rId7"/>
    <p:sldId id="298" r:id="rId8"/>
    <p:sldId id="297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Malgun Gothic" panose="020B0503020000020004" pitchFamily="34" charset="-127"/>
      <p:regular r:id="rId12"/>
      <p:bold r:id="rId13"/>
    </p:embeddedFont>
    <p:embeddedFont>
      <p:font typeface="NanumGothic" pitchFamily="2" charset="-127"/>
      <p:regular r:id="rId14"/>
      <p:bold r:id="rId15"/>
    </p:embeddedFont>
    <p:embeddedFont>
      <p:font typeface="NanumGothic" pitchFamily="2" charset="-12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6666"/>
    <a:srgbClr val="EAFCDE"/>
    <a:srgbClr val="0000FF"/>
    <a:srgbClr val="B3CEFB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CA9248-FDB8-4161-873F-16004E6D343C}">
  <a:tblStyle styleId="{44CA9248-FDB8-4161-873F-16004E6D34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614F2F-DC8D-456B-BCF3-8C8ECDFC9B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 autoAdjust="0"/>
    <p:restoredTop sz="78905" autoAdjust="0"/>
  </p:normalViewPr>
  <p:slideViewPr>
    <p:cSldViewPr snapToGrid="0">
      <p:cViewPr varScale="1">
        <p:scale>
          <a:sx n="136" d="100"/>
          <a:sy n="136" d="100"/>
        </p:scale>
        <p:origin x="1640" y="176"/>
      </p:cViewPr>
      <p:guideLst>
        <p:guide orient="horz" pos="1620"/>
        <p:guide pos="2880"/>
      </p:guideLst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1393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/>
              <a:t>reward model</a:t>
            </a:r>
            <a:r>
              <a:rPr lang="ko-KR" altLang="en-US" dirty="0"/>
              <a:t>에서 </a:t>
            </a:r>
            <a:r>
              <a:rPr lang="en-US" altLang="ko-KR" dirty="0"/>
              <a:t>prompt</a:t>
            </a:r>
            <a:r>
              <a:rPr lang="ko-KR" altLang="en-US" dirty="0"/>
              <a:t>당 여러 개의 </a:t>
            </a:r>
            <a:r>
              <a:rPr lang="en-US" altLang="ko-KR" dirty="0"/>
              <a:t>response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같은</a:t>
            </a:r>
            <a:r>
              <a:rPr lang="en-US" dirty="0"/>
              <a:t> </a:t>
            </a:r>
            <a:r>
              <a:rPr lang="en-US" altLang="ko-KR" dirty="0"/>
              <a:t>prompt</a:t>
            </a:r>
            <a:r>
              <a:rPr lang="ko-KR" altLang="en-US" dirty="0"/>
              <a:t>의 </a:t>
            </a:r>
            <a:r>
              <a:rPr lang="en-US" altLang="ko-KR" dirty="0"/>
              <a:t>response</a:t>
            </a:r>
            <a:r>
              <a:rPr lang="ko-KR" altLang="en-US" dirty="0"/>
              <a:t>들의 랭킹을 매김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train </a:t>
            </a:r>
            <a:r>
              <a:rPr lang="en-US" dirty="0" err="1"/>
              <a:t>과정에서는</a:t>
            </a:r>
            <a:r>
              <a:rPr lang="en-US" dirty="0"/>
              <a:t> </a:t>
            </a:r>
            <a:r>
              <a:rPr lang="en-US" dirty="0" err="1"/>
              <a:t>두</a:t>
            </a:r>
            <a:r>
              <a:rPr lang="en-US" dirty="0"/>
              <a:t> </a:t>
            </a:r>
            <a:r>
              <a:rPr lang="en-US" altLang="ko-KR" dirty="0"/>
              <a:t>response</a:t>
            </a:r>
            <a:r>
              <a:rPr lang="ko-KR" altLang="en-US" dirty="0"/>
              <a:t>의 </a:t>
            </a:r>
            <a:r>
              <a:rPr lang="en-US" altLang="ko-KR" dirty="0"/>
              <a:t>reward</a:t>
            </a:r>
            <a:r>
              <a:rPr lang="ko-KR" altLang="en-US" dirty="0" err="1"/>
              <a:t>를</a:t>
            </a:r>
            <a:r>
              <a:rPr lang="ko-KR" altLang="en-US" dirty="0"/>
              <a:t> 비교하면서 </a:t>
            </a:r>
            <a:r>
              <a:rPr lang="en-US" altLang="ko-KR" dirty="0"/>
              <a:t>loss</a:t>
            </a:r>
            <a:r>
              <a:rPr lang="ko-KR" altLang="en-US" dirty="0"/>
              <a:t>가 감소하도록 학습</a:t>
            </a:r>
            <a:br>
              <a:rPr lang="en-US" altLang="ko-KR" dirty="0"/>
            </a:br>
            <a:r>
              <a:rPr lang="en-US" altLang="ko-KR" dirty="0"/>
              <a:t>(loss function: ~~ )</a:t>
            </a:r>
            <a:br>
              <a:rPr lang="en-US" altLang="ko-KR" dirty="0"/>
            </a:br>
            <a:r>
              <a:rPr lang="en-US" altLang="ko-KR" dirty="0"/>
              <a:t>(prompt</a:t>
            </a:r>
            <a:r>
              <a:rPr lang="ko-KR" altLang="en-US" dirty="0"/>
              <a:t>당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response</a:t>
            </a:r>
            <a:r>
              <a:rPr lang="ko-KR" altLang="en-US" dirty="0"/>
              <a:t>가 있을 때 </a:t>
            </a:r>
            <a:r>
              <a:rPr lang="en-US" altLang="ko-KR" dirty="0"/>
              <a:t>KC2</a:t>
            </a:r>
            <a:r>
              <a:rPr lang="ko-KR" altLang="en-US" dirty="0"/>
              <a:t>개의 </a:t>
            </a:r>
            <a:r>
              <a:rPr lang="en-US" altLang="ko-KR" dirty="0"/>
              <a:t>pair</a:t>
            </a:r>
            <a:r>
              <a:rPr lang="ko-KR" altLang="en-US" dirty="0"/>
              <a:t>가 생성되고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pair</a:t>
            </a:r>
            <a:r>
              <a:rPr lang="ko-KR" altLang="en-US" dirty="0"/>
              <a:t>들이 하나의 </a:t>
            </a:r>
            <a:r>
              <a:rPr lang="en-US" altLang="ko-KR" dirty="0"/>
              <a:t>batch</a:t>
            </a:r>
            <a:r>
              <a:rPr lang="ko-KR" altLang="en-US" dirty="0"/>
              <a:t>로서 동작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[1] </a:t>
            </a:r>
            <a:r>
              <a:rPr lang="ko-KR" altLang="en-US" dirty="0"/>
              <a:t> 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976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/>
              <a:t>reward model</a:t>
            </a:r>
            <a:r>
              <a:rPr lang="ko-KR" altLang="en-US" dirty="0"/>
              <a:t>에서 </a:t>
            </a:r>
            <a:r>
              <a:rPr lang="en-US" altLang="ko-KR" dirty="0"/>
              <a:t>prompt</a:t>
            </a:r>
            <a:r>
              <a:rPr lang="ko-KR" altLang="en-US" dirty="0"/>
              <a:t>당 여러 개의 </a:t>
            </a:r>
            <a:r>
              <a:rPr lang="en-US" altLang="ko-KR" dirty="0"/>
              <a:t>response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같은</a:t>
            </a:r>
            <a:r>
              <a:rPr lang="en-US" dirty="0"/>
              <a:t> </a:t>
            </a:r>
            <a:r>
              <a:rPr lang="en-US" altLang="ko-KR" dirty="0"/>
              <a:t>prompt</a:t>
            </a:r>
            <a:r>
              <a:rPr lang="ko-KR" altLang="en-US" dirty="0"/>
              <a:t>의 </a:t>
            </a:r>
            <a:r>
              <a:rPr lang="en-US" altLang="ko-KR" dirty="0"/>
              <a:t>response</a:t>
            </a:r>
            <a:r>
              <a:rPr lang="ko-KR" altLang="en-US" dirty="0"/>
              <a:t>들의 랭킹을 매김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train </a:t>
            </a:r>
            <a:r>
              <a:rPr lang="en-US" dirty="0" err="1"/>
              <a:t>과정에서는</a:t>
            </a:r>
            <a:r>
              <a:rPr lang="en-US" dirty="0"/>
              <a:t> </a:t>
            </a:r>
            <a:r>
              <a:rPr lang="en-US" dirty="0" err="1"/>
              <a:t>두</a:t>
            </a:r>
            <a:r>
              <a:rPr lang="en-US" dirty="0"/>
              <a:t> </a:t>
            </a:r>
            <a:r>
              <a:rPr lang="en-US" altLang="ko-KR" dirty="0"/>
              <a:t>response</a:t>
            </a:r>
            <a:r>
              <a:rPr lang="ko-KR" altLang="en-US" dirty="0"/>
              <a:t>의 </a:t>
            </a:r>
            <a:r>
              <a:rPr lang="en-US" altLang="ko-KR" dirty="0"/>
              <a:t>reward</a:t>
            </a:r>
            <a:r>
              <a:rPr lang="ko-KR" altLang="en-US" dirty="0" err="1"/>
              <a:t>를</a:t>
            </a:r>
            <a:r>
              <a:rPr lang="ko-KR" altLang="en-US" dirty="0"/>
              <a:t> 비교하면서 </a:t>
            </a:r>
            <a:r>
              <a:rPr lang="en-US" altLang="ko-KR" dirty="0"/>
              <a:t>loss</a:t>
            </a:r>
            <a:r>
              <a:rPr lang="ko-KR" altLang="en-US" dirty="0"/>
              <a:t>가 감소하도록 학습</a:t>
            </a:r>
            <a:br>
              <a:rPr lang="en-US" altLang="ko-KR" dirty="0"/>
            </a:br>
            <a:r>
              <a:rPr lang="en-US" altLang="ko-KR" dirty="0"/>
              <a:t>(loss function: ~~ )</a:t>
            </a:r>
            <a:br>
              <a:rPr lang="en-US" altLang="ko-KR" dirty="0"/>
            </a:br>
            <a:r>
              <a:rPr lang="en-US" altLang="ko-KR" dirty="0"/>
              <a:t>(prompt</a:t>
            </a:r>
            <a:r>
              <a:rPr lang="ko-KR" altLang="en-US" dirty="0"/>
              <a:t>당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response</a:t>
            </a:r>
            <a:r>
              <a:rPr lang="ko-KR" altLang="en-US" dirty="0"/>
              <a:t>가 있을 때 </a:t>
            </a:r>
            <a:r>
              <a:rPr lang="en-US" altLang="ko-KR" dirty="0"/>
              <a:t>KC2</a:t>
            </a:r>
            <a:r>
              <a:rPr lang="ko-KR" altLang="en-US" dirty="0"/>
              <a:t>개의 </a:t>
            </a:r>
            <a:r>
              <a:rPr lang="en-US" altLang="ko-KR" dirty="0"/>
              <a:t>pair</a:t>
            </a:r>
            <a:r>
              <a:rPr lang="ko-KR" altLang="en-US" dirty="0"/>
              <a:t>가 생성되고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pair</a:t>
            </a:r>
            <a:r>
              <a:rPr lang="ko-KR" altLang="en-US" dirty="0"/>
              <a:t>들이 하나의 </a:t>
            </a:r>
            <a:r>
              <a:rPr lang="en-US" altLang="ko-KR" dirty="0"/>
              <a:t>batch</a:t>
            </a:r>
            <a:r>
              <a:rPr lang="ko-KR" altLang="en-US" dirty="0"/>
              <a:t>로서 동작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083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/>
              <a:t>reward model</a:t>
            </a:r>
            <a:r>
              <a:rPr lang="ko-KR" altLang="en-US" dirty="0"/>
              <a:t>에서 </a:t>
            </a:r>
            <a:r>
              <a:rPr lang="en-US" altLang="ko-KR" dirty="0"/>
              <a:t>prompt</a:t>
            </a:r>
            <a:r>
              <a:rPr lang="ko-KR" altLang="en-US" dirty="0"/>
              <a:t>당 여러 개의 </a:t>
            </a:r>
            <a:r>
              <a:rPr lang="en-US" altLang="ko-KR" dirty="0"/>
              <a:t>response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같은</a:t>
            </a:r>
            <a:r>
              <a:rPr lang="en-US" dirty="0"/>
              <a:t> </a:t>
            </a:r>
            <a:r>
              <a:rPr lang="en-US" altLang="ko-KR" dirty="0"/>
              <a:t>prompt</a:t>
            </a:r>
            <a:r>
              <a:rPr lang="ko-KR" altLang="en-US" dirty="0"/>
              <a:t>의 </a:t>
            </a:r>
            <a:r>
              <a:rPr lang="en-US" altLang="ko-KR" dirty="0"/>
              <a:t>response</a:t>
            </a:r>
            <a:r>
              <a:rPr lang="ko-KR" altLang="en-US" dirty="0"/>
              <a:t>들의 랭킹을 매김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train </a:t>
            </a:r>
            <a:r>
              <a:rPr lang="en-US" dirty="0" err="1"/>
              <a:t>과정에서는</a:t>
            </a:r>
            <a:r>
              <a:rPr lang="en-US" dirty="0"/>
              <a:t> </a:t>
            </a:r>
            <a:r>
              <a:rPr lang="en-US" dirty="0" err="1"/>
              <a:t>두</a:t>
            </a:r>
            <a:r>
              <a:rPr lang="en-US" dirty="0"/>
              <a:t> </a:t>
            </a:r>
            <a:r>
              <a:rPr lang="en-US" altLang="ko-KR" dirty="0"/>
              <a:t>response</a:t>
            </a:r>
            <a:r>
              <a:rPr lang="ko-KR" altLang="en-US" dirty="0"/>
              <a:t>의 </a:t>
            </a:r>
            <a:r>
              <a:rPr lang="en-US" altLang="ko-KR" dirty="0"/>
              <a:t>reward</a:t>
            </a:r>
            <a:r>
              <a:rPr lang="ko-KR" altLang="en-US" dirty="0" err="1"/>
              <a:t>를</a:t>
            </a:r>
            <a:r>
              <a:rPr lang="ko-KR" altLang="en-US" dirty="0"/>
              <a:t> 비교하면서 </a:t>
            </a:r>
            <a:r>
              <a:rPr lang="en-US" altLang="ko-KR" dirty="0"/>
              <a:t>loss</a:t>
            </a:r>
            <a:r>
              <a:rPr lang="ko-KR" altLang="en-US" dirty="0"/>
              <a:t>가 감소하도록 학습</a:t>
            </a:r>
            <a:br>
              <a:rPr lang="en-US" altLang="ko-KR" dirty="0"/>
            </a:br>
            <a:r>
              <a:rPr lang="en-US" altLang="ko-KR" dirty="0"/>
              <a:t>(loss function: ~~ )</a:t>
            </a:r>
            <a:br>
              <a:rPr lang="en-US" altLang="ko-KR" dirty="0"/>
            </a:br>
            <a:r>
              <a:rPr lang="en-US" altLang="ko-KR" dirty="0"/>
              <a:t>(prompt</a:t>
            </a:r>
            <a:r>
              <a:rPr lang="ko-KR" altLang="en-US" dirty="0"/>
              <a:t>당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response</a:t>
            </a:r>
            <a:r>
              <a:rPr lang="ko-KR" altLang="en-US" dirty="0"/>
              <a:t>가 있을 때 </a:t>
            </a:r>
            <a:r>
              <a:rPr lang="en-US" altLang="ko-KR" dirty="0"/>
              <a:t>KC2</a:t>
            </a:r>
            <a:r>
              <a:rPr lang="ko-KR" altLang="en-US" dirty="0"/>
              <a:t>개의 </a:t>
            </a:r>
            <a:r>
              <a:rPr lang="en-US" altLang="ko-KR" dirty="0"/>
              <a:t>pair</a:t>
            </a:r>
            <a:r>
              <a:rPr lang="ko-KR" altLang="en-US" dirty="0"/>
              <a:t>가 생성되고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pair</a:t>
            </a:r>
            <a:r>
              <a:rPr lang="ko-KR" altLang="en-US" dirty="0"/>
              <a:t>들이 하나의 </a:t>
            </a:r>
            <a:r>
              <a:rPr lang="en-US" altLang="ko-KR" dirty="0"/>
              <a:t>batch</a:t>
            </a:r>
            <a:r>
              <a:rPr lang="ko-KR" altLang="en-US" dirty="0"/>
              <a:t>로서 동작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7859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93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31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09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1ab791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1ab791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262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275606"/>
            <a:ext cx="7886700" cy="3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❑"/>
              <a:defRPr sz="1800" b="1">
                <a:solidFill>
                  <a:srgbClr val="003366"/>
                </a:solidFill>
              </a:defRPr>
            </a:lvl1pPr>
            <a:lvl2pPr marL="914400" lvl="1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 b="1"/>
            </a:lvl2pPr>
            <a:lvl3pPr marL="1371600" lvl="2" indent="-3143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Malgun Gothic"/>
              <a:buChar char="–"/>
              <a:defRPr sz="1350"/>
            </a:lvl3pPr>
            <a:lvl4pPr marL="1828800" lvl="3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8302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467544" y="897564"/>
            <a:ext cx="82089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317BA-81CB-96BA-4258-49334B973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600" b="1" dirty="0">
                <a:latin typeface="NanumGothic" pitchFamily="2" charset="-127"/>
                <a:ea typeface="NanumGothic" pitchFamily="2" charset="-127"/>
              </a:rPr>
              <a:t>Reward Model</a:t>
            </a:r>
            <a:r>
              <a:rPr kumimoji="1" lang="ko-Kore-KR" altLang="en-US" sz="3600" b="1" dirty="0">
                <a:latin typeface="NanumGothic" pitchFamily="2" charset="-127"/>
                <a:ea typeface="NanumGothic" pitchFamily="2" charset="-127"/>
              </a:rPr>
              <a:t> </a:t>
            </a:r>
            <a:br>
              <a:rPr kumimoji="1" lang="en-US" altLang="ko-Kore-KR" sz="3600" b="1" dirty="0">
                <a:latin typeface="NanumGothic" pitchFamily="2" charset="-127"/>
                <a:ea typeface="NanumGothic" pitchFamily="2" charset="-127"/>
              </a:rPr>
            </a:br>
            <a:r>
              <a:rPr kumimoji="1" lang="en-US" altLang="ko-KR" sz="3600" b="1" dirty="0">
                <a:latin typeface="NanumGothic" pitchFamily="2" charset="-127"/>
                <a:ea typeface="NanumGothic" pitchFamily="2" charset="-127"/>
              </a:rPr>
              <a:t>&amp;</a:t>
            </a:r>
            <a:r>
              <a:rPr kumimoji="1" lang="en-US" altLang="ko-Kore-KR" sz="3600" b="1" dirty="0">
                <a:latin typeface="NanumGothic" pitchFamily="2" charset="-127"/>
                <a:ea typeface="NanumGothic" pitchFamily="2" charset="-127"/>
              </a:rPr>
              <a:t> </a:t>
            </a:r>
            <a:r>
              <a:rPr kumimoji="1" lang="en-US" altLang="ko-Kore-KR" sz="3600" b="1" dirty="0" err="1">
                <a:latin typeface="NanumGothic" pitchFamily="2" charset="-127"/>
                <a:ea typeface="NanumGothic" pitchFamily="2" charset="-127"/>
              </a:rPr>
              <a:t>DeepSpeed</a:t>
            </a:r>
            <a:r>
              <a:rPr kumimoji="1" lang="en-US" altLang="ko-Kore-KR" sz="3600" b="1" dirty="0">
                <a:latin typeface="NanumGothic" pitchFamily="2" charset="-127"/>
                <a:ea typeface="NanumGothic" pitchFamily="2" charset="-127"/>
              </a:rPr>
              <a:t> </a:t>
            </a:r>
            <a:r>
              <a:rPr kumimoji="1" lang="ko-Kore-KR" altLang="en-US" sz="3600" b="1" dirty="0">
                <a:latin typeface="NanumGothic" pitchFamily="2" charset="-127"/>
                <a:ea typeface="NanumGothic" pitchFamily="2" charset="-127"/>
              </a:rPr>
              <a:t>데이터셋 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14B2B-BE5E-8DFD-D68D-8D3150220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NanumGothic" pitchFamily="2" charset="-127"/>
                <a:ea typeface="NanumGothic" pitchFamily="2" charset="-127"/>
              </a:rPr>
              <a:t>2023.07.12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b="1" dirty="0" err="1">
                <a:latin typeface="NanumGothic" pitchFamily="2" charset="-127"/>
                <a:ea typeface="NanumGothic" pitchFamily="2" charset="-127"/>
              </a:rPr>
              <a:t>홍여원</a:t>
            </a:r>
            <a:endParaRPr kumimoji="1" lang="ko-Kore-KR" altLang="en-US" sz="1600" b="1" dirty="0">
              <a:latin typeface="NanumGothic" pitchFamily="2" charset="-127"/>
              <a:ea typeface="Nanum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89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518D8D-975A-CF99-4F84-556BF918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88" y="1499941"/>
            <a:ext cx="4569623" cy="3451384"/>
          </a:xfrm>
          <a:prstGeom prst="rect">
            <a:avLst/>
          </a:prstGeom>
        </p:spPr>
      </p:pic>
      <p:sp>
        <p:nvSpPr>
          <p:cNvPr id="162" name="Google Shape;162;p23"/>
          <p:cNvSpPr txBox="1"/>
          <p:nvPr/>
        </p:nvSpPr>
        <p:spPr>
          <a:xfrm>
            <a:off x="376900" y="1921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 Model </a:t>
            </a:r>
            <a:r>
              <a:rPr lang="ko-KR" alt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과정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3A112-E365-4856-A92A-6FFC0CECBE0B}"/>
              </a:ext>
            </a:extLst>
          </p:cNvPr>
          <p:cNvSpPr txBox="1"/>
          <p:nvPr/>
        </p:nvSpPr>
        <p:spPr>
          <a:xfrm>
            <a:off x="5190621" y="2856301"/>
            <a:ext cx="189143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Input: a (prompt, response) pair</a:t>
            </a:r>
          </a:p>
          <a:p>
            <a:pPr algn="ctr"/>
            <a:r>
              <a:rPr lang="en-US" altLang="ko-KR" sz="900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Output: reward</a:t>
            </a:r>
            <a:endParaRPr lang="ko-KR" altLang="en-US" sz="900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EF864-29BE-0B6E-9851-0B1D3664FB30}"/>
              </a:ext>
            </a:extLst>
          </p:cNvPr>
          <p:cNvSpPr txBox="1"/>
          <p:nvPr/>
        </p:nvSpPr>
        <p:spPr>
          <a:xfrm>
            <a:off x="235383" y="2920382"/>
            <a:ext cx="2272431" cy="41549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① 같은 </a:t>
            </a:r>
            <a:r>
              <a:rPr lang="en-US" altLang="ko-Kore-KR" sz="105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p</a:t>
            </a:r>
            <a:r>
              <a:rPr lang="en-US" altLang="ko-KR" sz="105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rompt</a:t>
            </a:r>
            <a:r>
              <a:rPr lang="ko-KR" altLang="en-US" sz="105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에 대한 </a:t>
            </a:r>
            <a:r>
              <a:rPr lang="en-US" altLang="ko-KR" sz="105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response</a:t>
            </a:r>
            <a:r>
              <a:rPr lang="ko-KR" altLang="en-US" sz="1050" dirty="0" err="1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를</a:t>
            </a:r>
            <a:r>
              <a:rPr lang="ko-KR" altLang="en-US" sz="105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 </a:t>
            </a:r>
            <a:r>
              <a:rPr lang="en-US" altLang="ko-Kore-KR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SFT </a:t>
            </a:r>
            <a:r>
              <a:rPr lang="ko-Kore-KR" altLang="en-US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모델로부터 </a:t>
            </a:r>
            <a:r>
              <a:rPr lang="en-US" altLang="ko-KR" sz="105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K(4-9)</a:t>
            </a:r>
            <a:r>
              <a:rPr lang="ko-KR" altLang="en-US" sz="105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개 생성</a:t>
            </a:r>
            <a:r>
              <a:rPr lang="ko-Kore-KR" altLang="en-US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endParaRPr lang="ko-KR" altLang="en-US" sz="900" b="1" spc="-1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9DEEF-08CD-1F5D-04B8-ED7F1AED543D}"/>
              </a:ext>
            </a:extLst>
          </p:cNvPr>
          <p:cNvSpPr txBox="1"/>
          <p:nvPr/>
        </p:nvSpPr>
        <p:spPr>
          <a:xfrm>
            <a:off x="3320649" y="4801507"/>
            <a:ext cx="2196231" cy="25391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ore-KR" altLang="en-US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② </a:t>
            </a:r>
            <a:r>
              <a:rPr lang="en-US" altLang="ko-Kore-KR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K</a:t>
            </a:r>
            <a:r>
              <a:rPr lang="ko-Kore-KR" altLang="en-US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개 </a:t>
            </a:r>
            <a:r>
              <a:rPr lang="en-US" altLang="ko-Kore-KR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response</a:t>
            </a:r>
            <a:r>
              <a:rPr lang="ko-Kore-KR" altLang="en-US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의 순위를 매김</a:t>
            </a:r>
            <a:r>
              <a:rPr lang="en-US" altLang="ko-Kore-KR" sz="105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endParaRPr lang="ko-KR" altLang="en-US" sz="900" b="1" spc="-1" dirty="0">
              <a:latin typeface="NanumGothic" pitchFamily="2" charset="-127"/>
              <a:ea typeface="NanumGothic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048CBA3-51A8-B547-A126-CDBD36F16EAE}"/>
              </a:ext>
            </a:extLst>
          </p:cNvPr>
          <p:cNvGrpSpPr/>
          <p:nvPr/>
        </p:nvGrpSpPr>
        <p:grpSpPr>
          <a:xfrm>
            <a:off x="4250289" y="1004092"/>
            <a:ext cx="3590691" cy="844462"/>
            <a:chOff x="3793089" y="967322"/>
            <a:chExt cx="3590691" cy="8444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4337826-0C3E-408C-E771-A29F68356314}"/>
                    </a:ext>
                  </a:extLst>
                </p:cNvPr>
                <p:cNvSpPr txBox="1"/>
                <p:nvPr/>
              </p:nvSpPr>
              <p:spPr>
                <a:xfrm>
                  <a:off x="3793089" y="967322"/>
                  <a:ext cx="3590691" cy="844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ore-KR" altLang="en-US" sz="1050" dirty="0">
                      <a:solidFill>
                        <a:srgbClr val="333333"/>
                      </a:solidFill>
                      <a:latin typeface="NanumGothic" pitchFamily="2" charset="-127"/>
                      <a:ea typeface="NanumGothic" pitchFamily="2" charset="-127"/>
                    </a:rPr>
                    <a:t>③ </a:t>
                  </a:r>
                  <a:r>
                    <a:rPr lang="ko-KR" altLang="en-US" sz="1050" spc="-1" dirty="0">
                      <a:latin typeface="NanumGothic" pitchFamily="2" charset="-127"/>
                      <a:ea typeface="NanumGothic" pitchFamily="2" charset="-127"/>
                    </a:rPr>
                    <a:t>두 </a:t>
                  </a:r>
                  <a:r>
                    <a:rPr lang="en-US" altLang="ko-KR" sz="1050" spc="-1" dirty="0">
                      <a:latin typeface="NanumGothic" pitchFamily="2" charset="-127"/>
                      <a:ea typeface="NanumGothic" pitchFamily="2" charset="-127"/>
                    </a:rPr>
                    <a:t>response </a:t>
                  </a:r>
                  <a:r>
                    <a:rPr lang="ko-KR" altLang="en-US" sz="1050" spc="-1" dirty="0">
                      <a:latin typeface="NanumGothic" pitchFamily="2" charset="-127"/>
                      <a:ea typeface="NanumGothic" pitchFamily="2" charset="-127"/>
                    </a:rPr>
                    <a:t>씩 </a:t>
                  </a:r>
                  <a:r>
                    <a:rPr lang="en-US" altLang="ko-KR" sz="1050" spc="-1" dirty="0">
                      <a:latin typeface="NanumGothic" pitchFamily="2" charset="-127"/>
                      <a:ea typeface="NanumGothic" pitchFamily="2" charset="-127"/>
                    </a:rPr>
                    <a:t>reward</a:t>
                  </a:r>
                  <a:r>
                    <a:rPr lang="ko-KR" altLang="en-US" sz="1050" spc="-1" dirty="0">
                      <a:latin typeface="NanumGothic" pitchFamily="2" charset="-127"/>
                      <a:ea typeface="NanumGothic" pitchFamily="2" charset="-127"/>
                    </a:rPr>
                    <a:t> 차이를 비교하며 </a:t>
                  </a:r>
                  <a:r>
                    <a:rPr lang="en-US" altLang="ko-KR" sz="1050" spc="-1" dirty="0">
                      <a:latin typeface="NanumGothic" pitchFamily="2" charset="-127"/>
                      <a:ea typeface="NanumGothic" pitchFamily="2" charset="-127"/>
                    </a:rPr>
                    <a:t>loss </a:t>
                  </a:r>
                  <a:r>
                    <a:rPr lang="ko-KR" altLang="en-US" sz="1050" spc="-1" dirty="0">
                      <a:latin typeface="NanumGothic" pitchFamily="2" charset="-127"/>
                      <a:ea typeface="NanumGothic" pitchFamily="2" charset="-127"/>
                    </a:rPr>
                    <a:t>값이 감소하도록 학습 </a:t>
                  </a:r>
                  <a:r>
                    <a:rPr lang="en-US" altLang="ko-KR" sz="1050" spc="-1" dirty="0">
                      <a:latin typeface="NanumGothic" pitchFamily="2" charset="-127"/>
                      <a:ea typeface="NanumGothic" pitchFamily="2" charset="-127"/>
                    </a:rPr>
                    <a:t>(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050" i="1" spc="-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NanumGothic" pitchFamily="2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50" i="1" spc="-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NanumGothic" pitchFamily="2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50" i="1" spc="-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NanumGothic" pitchFamily="2" charset="-127"/>
                                  </a:rPr>
                                  <m:t>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50" i="1" spc="-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NanumGothic" pitchFamily="2" charset="-127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ko-KR" altLang="en-US" sz="1050" spc="-1" dirty="0">
                      <a:latin typeface="NanumGothic" pitchFamily="2" charset="-127"/>
                      <a:ea typeface="NanumGothic" pitchFamily="2" charset="-127"/>
                    </a:rPr>
                    <a:t> 개의 </a:t>
                  </a:r>
                  <a:r>
                    <a:rPr lang="en-US" altLang="ko-KR" sz="1050" spc="-1" dirty="0">
                      <a:latin typeface="NanumGothic" pitchFamily="2" charset="-127"/>
                      <a:ea typeface="NanumGothic" pitchFamily="2" charset="-127"/>
                    </a:rPr>
                    <a:t>comparison pair</a:t>
                  </a:r>
                  <a:r>
                    <a:rPr lang="ko-KR" altLang="en-US" sz="1050" spc="-1" dirty="0">
                      <a:latin typeface="NanumGothic" pitchFamily="2" charset="-127"/>
                      <a:ea typeface="NanumGothic" pitchFamily="2" charset="-127"/>
                    </a:rPr>
                    <a:t>가 만들어짐</a:t>
                  </a:r>
                  <a:r>
                    <a:rPr lang="en-US" altLang="ko-KR" sz="1050" spc="-1" dirty="0">
                      <a:latin typeface="NanumGothic" pitchFamily="2" charset="-127"/>
                      <a:ea typeface="NanumGothic" pitchFamily="2" charset="-127"/>
                    </a:rPr>
                    <a:t>)</a:t>
                  </a:r>
                </a:p>
                <a:p>
                  <a:pPr algn="ctr"/>
                  <a:endParaRPr lang="en-US" altLang="ko-KR" sz="1050" spc="-1" dirty="0">
                    <a:latin typeface="NanumGothic" pitchFamily="2" charset="-127"/>
                    <a:ea typeface="NanumGothic" pitchFamily="2" charset="-127"/>
                  </a:endParaRPr>
                </a:p>
                <a:p>
                  <a:pPr algn="ctr"/>
                  <a:endParaRPr lang="en-US" altLang="ko-KR" sz="1050" spc="-1" dirty="0">
                    <a:latin typeface="NanumGothic" pitchFamily="2" charset="-127"/>
                    <a:ea typeface="NanumGothic" pitchFamily="2" charset="-127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4337826-0C3E-408C-E771-A29F68356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089" y="967322"/>
                  <a:ext cx="3590691" cy="8444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E2C0D48-C885-D020-D6AB-60D482DE06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645" b="12028"/>
            <a:stretch/>
          </p:blipFill>
          <p:spPr>
            <a:xfrm>
              <a:off x="4125993" y="1452947"/>
              <a:ext cx="3189207" cy="31559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601AD60-F6AB-867A-4D25-E8A1C3BA5383}"/>
              </a:ext>
            </a:extLst>
          </p:cNvPr>
          <p:cNvSpPr txBox="1"/>
          <p:nvPr/>
        </p:nvSpPr>
        <p:spPr>
          <a:xfrm>
            <a:off x="6731675" y="1902304"/>
            <a:ext cx="2218610" cy="90024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RM Base Model:</a:t>
            </a:r>
          </a:p>
          <a:p>
            <a:pPr algn="ctr"/>
            <a:r>
              <a:rPr lang="en-US" altLang="ko-KR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SFT </a:t>
            </a:r>
            <a:r>
              <a:rPr lang="ko-KR" altLang="en-US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모델</a:t>
            </a:r>
            <a:endParaRPr lang="en-US" altLang="ko-KR" sz="1050" spc="-1" dirty="0">
              <a:solidFill>
                <a:srgbClr val="333333"/>
              </a:solidFill>
              <a:latin typeface="NanumGothic" pitchFamily="2" charset="-127"/>
              <a:ea typeface="NanumGothic" pitchFamily="2" charset="-127"/>
            </a:endParaRPr>
          </a:p>
          <a:p>
            <a:pPr algn="ctr"/>
            <a:r>
              <a:rPr lang="en-US" altLang="ko-KR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(</a:t>
            </a:r>
            <a:r>
              <a:rPr lang="en-US" altLang="ko-KR" sz="1050" spc="-1" dirty="0" err="1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umembed</a:t>
            </a:r>
            <a:r>
              <a:rPr lang="en-US" altLang="ko-KR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과정을 지우고 하나의 </a:t>
            </a:r>
            <a:r>
              <a:rPr lang="en-US" altLang="ko-KR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scalar </a:t>
            </a:r>
            <a:r>
              <a:rPr lang="ko-KR" altLang="en-US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값을 생성하도록 </a:t>
            </a:r>
            <a:r>
              <a:rPr lang="en-US" altLang="ko-KR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Linear Regression </a:t>
            </a:r>
            <a:r>
              <a:rPr lang="ko-KR" altLang="en-US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추가</a:t>
            </a:r>
            <a:r>
              <a:rPr lang="en-US" altLang="ko-KR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)</a:t>
            </a:r>
            <a:r>
              <a:rPr lang="ko-KR" altLang="en-US" sz="1050" spc="-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 </a:t>
            </a:r>
            <a:endParaRPr lang="ko-KR" altLang="en-US" sz="900" spc="-1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C6C4E-6BF8-82EA-9D04-92B8497364B0}"/>
              </a:ext>
            </a:extLst>
          </p:cNvPr>
          <p:cNvSpPr txBox="1"/>
          <p:nvPr/>
        </p:nvSpPr>
        <p:spPr>
          <a:xfrm>
            <a:off x="235384" y="3346104"/>
            <a:ext cx="22724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00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InstructGPT</a:t>
            </a:r>
            <a:r>
              <a:rPr lang="en-US" altLang="ko-Kore-KR" sz="1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prompt </a:t>
            </a:r>
            <a:r>
              <a:rPr lang="en-US" altLang="ko-Kore-KR" sz="100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dataset</a:t>
            </a:r>
            <a:r>
              <a:rPr lang="en-US" altLang="ko-Kore-KR" sz="1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: 33k</a:t>
            </a:r>
            <a:r>
              <a:rPr lang="ko-Kore-KR" altLang="en-US" sz="1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개</a:t>
            </a:r>
            <a:endParaRPr lang="en-US" altLang="ko-Kore-KR" sz="1000" b="0" i="0" dirty="0">
              <a:solidFill>
                <a:srgbClr val="333333"/>
              </a:solidFill>
              <a:effectLst/>
              <a:latin typeface="NanumGothic" pitchFamily="2" charset="-127"/>
              <a:ea typeface="Nanum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60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76900" y="1921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 </a:t>
            </a:r>
            <a:r>
              <a:rPr lang="ko-KR" alt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 방법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DF3323-35E5-6ADE-6FB9-1D7DF13EB6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42" t="10075" r="2759" b="57696"/>
          <a:stretch/>
        </p:blipFill>
        <p:spPr>
          <a:xfrm>
            <a:off x="-2142115" y="2433338"/>
            <a:ext cx="1563097" cy="14523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A02413-A081-477C-D891-DF005472B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0" t="58966" r="64517" b="9897"/>
          <a:stretch/>
        </p:blipFill>
        <p:spPr>
          <a:xfrm>
            <a:off x="2500341" y="1337586"/>
            <a:ext cx="1484226" cy="11669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E541B3-70DB-5F14-1F4A-26AD9E80B9A3}"/>
              </a:ext>
            </a:extLst>
          </p:cNvPr>
          <p:cNvSpPr txBox="1"/>
          <p:nvPr/>
        </p:nvSpPr>
        <p:spPr>
          <a:xfrm>
            <a:off x="3311084" y="2880005"/>
            <a:ext cx="168739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ko-KR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nn.Linear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(2048, 1)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1594E1-E8A4-88E9-C0B0-11C53200BFA4}"/>
              </a:ext>
            </a:extLst>
          </p:cNvPr>
          <p:cNvSpPr txBox="1"/>
          <p:nvPr/>
        </p:nvSpPr>
        <p:spPr>
          <a:xfrm>
            <a:off x="2267218" y="2359905"/>
            <a:ext cx="2031426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en-US" altLang="ko-KR" sz="1200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batch_size</a:t>
            </a:r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-US" altLang="ko-KR" sz="1200" b="1" spc="-1" dirty="0">
                <a:solidFill>
                  <a:schemeClr val="accent3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512</a:t>
            </a:r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2048]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BDAC0D-8719-B067-3DD1-5FC41EAC33A7}"/>
              </a:ext>
            </a:extLst>
          </p:cNvPr>
          <p:cNvSpPr txBox="1"/>
          <p:nvPr/>
        </p:nvSpPr>
        <p:spPr>
          <a:xfrm>
            <a:off x="2267218" y="3442281"/>
            <a:ext cx="2031426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en-US" altLang="ko-KR" sz="1200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batch_size</a:t>
            </a:r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512, 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79132-730E-E693-A281-4DA97A7FAB61}"/>
              </a:ext>
            </a:extLst>
          </p:cNvPr>
          <p:cNvSpPr txBox="1"/>
          <p:nvPr/>
        </p:nvSpPr>
        <p:spPr>
          <a:xfrm>
            <a:off x="2575210" y="4590278"/>
            <a:ext cx="1409357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lang="en-US" altLang="ko-KR" sz="1200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batch_size</a:t>
            </a:r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, 512]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4C6F8-1E41-DCBE-EE58-6B13DE2A02B2}"/>
              </a:ext>
            </a:extLst>
          </p:cNvPr>
          <p:cNvSpPr txBox="1"/>
          <p:nvPr/>
        </p:nvSpPr>
        <p:spPr>
          <a:xfrm>
            <a:off x="3332420" y="3980429"/>
            <a:ext cx="1343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squeeze(-1)</a:t>
            </a:r>
            <a:endParaRPr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96121EE-C2FD-70F7-15F6-D5281584E56B}"/>
              </a:ext>
            </a:extLst>
          </p:cNvPr>
          <p:cNvCxnSpPr>
            <a:cxnSpLocks/>
          </p:cNvCxnSpPr>
          <p:nvPr/>
        </p:nvCxnSpPr>
        <p:spPr>
          <a:xfrm>
            <a:off x="3282931" y="2702432"/>
            <a:ext cx="0" cy="67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0AE68A1-CAFB-9A2A-6A77-5C87649ABAAE}"/>
              </a:ext>
            </a:extLst>
          </p:cNvPr>
          <p:cNvCxnSpPr>
            <a:cxnSpLocks/>
          </p:cNvCxnSpPr>
          <p:nvPr/>
        </p:nvCxnSpPr>
        <p:spPr>
          <a:xfrm>
            <a:off x="3279889" y="3820172"/>
            <a:ext cx="0" cy="67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97DD2F63-2530-965F-612E-8C4BB7F243D2}"/>
              </a:ext>
            </a:extLst>
          </p:cNvPr>
          <p:cNvCxnSpPr>
            <a:cxnSpLocks/>
            <a:endCxn id="147" idx="1"/>
          </p:cNvCxnSpPr>
          <p:nvPr/>
        </p:nvCxnSpPr>
        <p:spPr>
          <a:xfrm flipV="1">
            <a:off x="3984567" y="3735804"/>
            <a:ext cx="1672261" cy="9905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FD40CC1-675E-C152-7D7F-27A78091C069}"/>
              </a:ext>
            </a:extLst>
          </p:cNvPr>
          <p:cNvSpPr txBox="1"/>
          <p:nvPr/>
        </p:nvSpPr>
        <p:spPr>
          <a:xfrm>
            <a:off x="2633825" y="1387683"/>
            <a:ext cx="1273272" cy="261610"/>
          </a:xfrm>
          <a:prstGeom prst="rect">
            <a:avLst/>
          </a:prstGeom>
          <a:solidFill>
            <a:srgbClr val="EAFCDE"/>
          </a:solidFill>
          <a:ln>
            <a:solidFill>
              <a:srgbClr val="EAFCD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5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SFT</a:t>
            </a:r>
            <a:r>
              <a:rPr lang="ko-KR" altLang="en-US" sz="105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모델</a:t>
            </a:r>
            <a:endParaRPr lang="en-US" altLang="ko-KR" sz="1050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8C4A803-6CB9-EC7A-3D73-BAEB5879E829}"/>
              </a:ext>
            </a:extLst>
          </p:cNvPr>
          <p:cNvSpPr txBox="1"/>
          <p:nvPr/>
        </p:nvSpPr>
        <p:spPr>
          <a:xfrm>
            <a:off x="1571867" y="2358172"/>
            <a:ext cx="834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1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output: </a:t>
            </a:r>
            <a:endParaRPr lang="ko-Kore-KR" altLang="en-US" sz="11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20D3E3-C04D-265A-437B-7B71EB1993E9}"/>
              </a:ext>
            </a:extLst>
          </p:cNvPr>
          <p:cNvSpPr txBox="1"/>
          <p:nvPr/>
        </p:nvSpPr>
        <p:spPr>
          <a:xfrm>
            <a:off x="7074690" y="4289986"/>
            <a:ext cx="524661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[1]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B31C250-C79F-4CDD-1641-E9BB151A0CBD}"/>
              </a:ext>
            </a:extLst>
          </p:cNvPr>
          <p:cNvSpPr txBox="1"/>
          <p:nvPr/>
        </p:nvSpPr>
        <p:spPr>
          <a:xfrm>
            <a:off x="1820665" y="4590277"/>
            <a:ext cx="917991" cy="27699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rewards: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7242E0-E4FD-4564-BC4A-90B7B82CA91B}"/>
              </a:ext>
            </a:extLst>
          </p:cNvPr>
          <p:cNvSpPr txBox="1"/>
          <p:nvPr/>
        </p:nvSpPr>
        <p:spPr>
          <a:xfrm>
            <a:off x="729107" y="1043773"/>
            <a:ext cx="2240336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-US" altLang="ko-KR" sz="1200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prompt+response</a:t>
            </a:r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) token ids + paddings</a:t>
            </a:r>
          </a:p>
          <a:p>
            <a:pPr algn="ctr"/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size: [512]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09237BC-21C1-4367-8653-21EFD163BB9E}"/>
              </a:ext>
            </a:extLst>
          </p:cNvPr>
          <p:cNvSpPr txBox="1"/>
          <p:nvPr/>
        </p:nvSpPr>
        <p:spPr>
          <a:xfrm>
            <a:off x="85435" y="1046228"/>
            <a:ext cx="834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1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input: </a:t>
            </a:r>
            <a:endParaRPr lang="ko-Kore-KR" altLang="en-US" sz="11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48CF32-3055-55DD-BC96-A8AC13D6CE58}"/>
              </a:ext>
            </a:extLst>
          </p:cNvPr>
          <p:cNvSpPr txBox="1"/>
          <p:nvPr/>
        </p:nvSpPr>
        <p:spPr>
          <a:xfrm>
            <a:off x="3178349" y="2547681"/>
            <a:ext cx="1687399" cy="2308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900" spc="-1" dirty="0">
                <a:solidFill>
                  <a:schemeClr val="accent3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각 </a:t>
            </a:r>
            <a:r>
              <a:rPr lang="en-US" altLang="ko-KR" sz="900" spc="-1" dirty="0">
                <a:solidFill>
                  <a:schemeClr val="accent3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token</a:t>
            </a:r>
            <a:r>
              <a:rPr lang="ko-KR" altLang="en-US" sz="900" spc="-1" dirty="0">
                <a:solidFill>
                  <a:schemeClr val="accent3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별 </a:t>
            </a:r>
            <a:r>
              <a:rPr lang="en-US" altLang="ko-KR" sz="900" spc="-1" dirty="0">
                <a:solidFill>
                  <a:schemeClr val="accent3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output</a:t>
            </a:r>
            <a:r>
              <a:rPr lang="ko-KR" altLang="en-US" sz="900" spc="-1" dirty="0">
                <a:solidFill>
                  <a:schemeClr val="accent3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저장됨</a:t>
            </a:r>
            <a:endParaRPr lang="en-US" altLang="ko-KR" sz="900" spc="-1" dirty="0">
              <a:solidFill>
                <a:schemeClr val="accent3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AE23DFB-5894-C4A5-CC55-066A39FD547D}"/>
              </a:ext>
            </a:extLst>
          </p:cNvPr>
          <p:cNvSpPr txBox="1"/>
          <p:nvPr/>
        </p:nvSpPr>
        <p:spPr>
          <a:xfrm>
            <a:off x="5966680" y="1412294"/>
            <a:ext cx="2380442" cy="7386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input</a:t>
            </a:r>
            <a:r>
              <a:rPr lang="ko-KR" altLang="en-US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final</a:t>
            </a:r>
            <a:r>
              <a:rPr lang="ko-KR" altLang="en-US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token</a:t>
            </a:r>
            <a:r>
              <a:rPr lang="ko-KR" altLang="en-US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index</a:t>
            </a:r>
            <a:r>
              <a:rPr lang="ko-KR" altLang="en-US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찾음</a:t>
            </a:r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(or </a:t>
            </a:r>
            <a:r>
              <a:rPr lang="ko-KR" altLang="en-US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첫</a:t>
            </a:r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번째 </a:t>
            </a:r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padding</a:t>
            </a:r>
            <a:r>
              <a:rPr lang="ko-KR" altLang="en-US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index</a:t>
            </a:r>
            <a:r>
              <a:rPr lang="ko-KR" altLang="en-US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찾음</a:t>
            </a:r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B9903979-50AA-223C-DC49-8BE1BA7F8F9A}"/>
              </a:ext>
            </a:extLst>
          </p:cNvPr>
          <p:cNvCxnSpPr>
            <a:cxnSpLocks/>
          </p:cNvCxnSpPr>
          <p:nvPr/>
        </p:nvCxnSpPr>
        <p:spPr>
          <a:xfrm>
            <a:off x="7083504" y="2170901"/>
            <a:ext cx="0" cy="1026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1C97635-9D57-8772-EF2D-F0865D0081DA}"/>
              </a:ext>
            </a:extLst>
          </p:cNvPr>
          <p:cNvSpPr txBox="1"/>
          <p:nvPr/>
        </p:nvSpPr>
        <p:spPr>
          <a:xfrm>
            <a:off x="5656828" y="3258750"/>
            <a:ext cx="2963938" cy="9541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rewards</a:t>
            </a:r>
            <a:r>
              <a:rPr lang="ko-KR" altLang="en-US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</a:t>
            </a:r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final</a:t>
            </a:r>
            <a:r>
              <a:rPr lang="ko-KR" altLang="en-US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token index</a:t>
            </a:r>
            <a:r>
              <a:rPr lang="ko-KR" altLang="en-US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reward</a:t>
            </a:r>
            <a:r>
              <a:rPr lang="ko-KR" altLang="en-US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최종 </a:t>
            </a:r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reward</a:t>
            </a:r>
            <a:r>
              <a:rPr lang="ko-KR" altLang="en-US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사용</a:t>
            </a:r>
            <a:endParaRPr lang="en-US" altLang="ko-KR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</a:t>
            </a:r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response tokens</a:t>
            </a:r>
            <a:r>
              <a:rPr lang="ko-KR" altLang="en-US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reward</a:t>
            </a:r>
            <a:r>
              <a:rPr lang="ko-KR" altLang="en-US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평균을 최종 값으로 사용할 수도 있음</a:t>
            </a:r>
            <a:r>
              <a:rPr lang="en-US" altLang="ko-KR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4230CF-3312-DCEA-01EB-5F8AF90338C9}"/>
              </a:ext>
            </a:extLst>
          </p:cNvPr>
          <p:cNvSpPr txBox="1"/>
          <p:nvPr/>
        </p:nvSpPr>
        <p:spPr>
          <a:xfrm>
            <a:off x="5723220" y="1031356"/>
            <a:ext cx="2809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batch</a:t>
            </a:r>
            <a:r>
              <a:rPr lang="ko-KR" altLang="en-US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각 </a:t>
            </a:r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input</a:t>
            </a:r>
            <a:r>
              <a:rPr lang="ko-KR" altLang="en-US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마다 아래의 과정 반복</a:t>
            </a:r>
            <a:endParaRPr lang="ko-Kore-KR" altLang="en-US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B98A35F-4839-3922-B77B-A5DF6E83A79F}"/>
              </a:ext>
            </a:extLst>
          </p:cNvPr>
          <p:cNvSpPr txBox="1"/>
          <p:nvPr/>
        </p:nvSpPr>
        <p:spPr>
          <a:xfrm>
            <a:off x="6364842" y="4299339"/>
            <a:ext cx="816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reward:</a:t>
            </a:r>
            <a:endParaRPr lang="ko-Kore-KR" altLang="en-US" sz="1200" dirty="0"/>
          </a:p>
        </p:txBody>
      </p:sp>
      <p:cxnSp>
        <p:nvCxnSpPr>
          <p:cNvPr id="155" name="꺾인 연결선[E] 154">
            <a:extLst>
              <a:ext uri="{FF2B5EF4-FFF2-40B4-BE49-F238E27FC236}">
                <a16:creationId xmlns:a16="http://schemas.microsoft.com/office/drawing/2014/main" id="{34D3CC2B-DC34-5D72-17BA-FC91A3E4EF14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2969443" y="1245247"/>
            <a:ext cx="2997237" cy="5363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6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76900" y="1921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SFT Input Example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09BEB8-A46E-8C3C-EEE3-7C94D9DD5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57" y="1071276"/>
            <a:ext cx="3438743" cy="3880049"/>
          </a:xfrm>
          <a:prstGeom prst="rect">
            <a:avLst/>
          </a:prstGeom>
        </p:spPr>
      </p:pic>
      <p:sp>
        <p:nvSpPr>
          <p:cNvPr id="5" name="오른쪽 대괄호[R] 4">
            <a:extLst>
              <a:ext uri="{FF2B5EF4-FFF2-40B4-BE49-F238E27FC236}">
                <a16:creationId xmlns:a16="http://schemas.microsoft.com/office/drawing/2014/main" id="{F1AC2F27-7883-5DBF-8D6D-B748AC4355AC}"/>
              </a:ext>
            </a:extLst>
          </p:cNvPr>
          <p:cNvSpPr/>
          <p:nvPr/>
        </p:nvSpPr>
        <p:spPr>
          <a:xfrm>
            <a:off x="4673755" y="1071276"/>
            <a:ext cx="160256" cy="1940024"/>
          </a:xfrm>
          <a:prstGeom prst="rightBracket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E3551-9CD4-2317-BCE2-3FA1B7513BC4}"/>
              </a:ext>
            </a:extLst>
          </p:cNvPr>
          <p:cNvSpPr txBox="1"/>
          <p:nvPr/>
        </p:nvSpPr>
        <p:spPr>
          <a:xfrm>
            <a:off x="4834011" y="1887399"/>
            <a:ext cx="306371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 prompt + response ) token ids</a:t>
            </a:r>
          </a:p>
        </p:txBody>
      </p:sp>
      <p:sp>
        <p:nvSpPr>
          <p:cNvPr id="7" name="오른쪽 대괄호[R] 6">
            <a:extLst>
              <a:ext uri="{FF2B5EF4-FFF2-40B4-BE49-F238E27FC236}">
                <a16:creationId xmlns:a16="http://schemas.microsoft.com/office/drawing/2014/main" id="{48A250CF-8C12-E1CF-94DF-C194174FB314}"/>
              </a:ext>
            </a:extLst>
          </p:cNvPr>
          <p:cNvSpPr/>
          <p:nvPr/>
        </p:nvSpPr>
        <p:spPr>
          <a:xfrm>
            <a:off x="4673755" y="3018463"/>
            <a:ext cx="160256" cy="1855195"/>
          </a:xfrm>
          <a:prstGeom prst="rightBracket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26BBAC-026A-5418-BC71-465F6369A9E0}"/>
              </a:ext>
            </a:extLst>
          </p:cNvPr>
          <p:cNvSpPr txBox="1"/>
          <p:nvPr/>
        </p:nvSpPr>
        <p:spPr>
          <a:xfrm>
            <a:off x="4916912" y="3709866"/>
            <a:ext cx="306371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padding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7A273-2FA3-15D7-8EF9-1B9A8EFDA2DE}"/>
              </a:ext>
            </a:extLst>
          </p:cNvPr>
          <p:cNvSpPr txBox="1"/>
          <p:nvPr/>
        </p:nvSpPr>
        <p:spPr>
          <a:xfrm>
            <a:off x="2655117" y="3180906"/>
            <a:ext cx="96825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final token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036B8C-D10A-CB5D-6609-09A2800970E8}"/>
              </a:ext>
            </a:extLst>
          </p:cNvPr>
          <p:cNvSpPr/>
          <p:nvPr/>
        </p:nvSpPr>
        <p:spPr>
          <a:xfrm>
            <a:off x="3426964" y="2999609"/>
            <a:ext cx="249848" cy="2315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오른쪽 대괄호[R] 11">
            <a:extLst>
              <a:ext uri="{FF2B5EF4-FFF2-40B4-BE49-F238E27FC236}">
                <a16:creationId xmlns:a16="http://schemas.microsoft.com/office/drawing/2014/main" id="{48158A3B-60E1-99C5-6FF1-F23C9B938970}"/>
              </a:ext>
            </a:extLst>
          </p:cNvPr>
          <p:cNvSpPr/>
          <p:nvPr/>
        </p:nvSpPr>
        <p:spPr>
          <a:xfrm flipH="1">
            <a:off x="922296" y="1078439"/>
            <a:ext cx="160084" cy="3872886"/>
          </a:xfrm>
          <a:prstGeom prst="rightBracket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3E6D76-5DE3-3662-72E1-F889D495BC54}"/>
              </a:ext>
            </a:extLst>
          </p:cNvPr>
          <p:cNvSpPr txBox="1"/>
          <p:nvPr/>
        </p:nvSpPr>
        <p:spPr>
          <a:xfrm>
            <a:off x="342501" y="2807592"/>
            <a:ext cx="59864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512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BD93CA-AA30-F158-D322-4782E37A68AE}"/>
              </a:ext>
            </a:extLst>
          </p:cNvPr>
          <p:cNvSpPr txBox="1"/>
          <p:nvPr/>
        </p:nvSpPr>
        <p:spPr>
          <a:xfrm>
            <a:off x="2641956" y="3500702"/>
            <a:ext cx="17415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final token index: 277</a:t>
            </a:r>
          </a:p>
        </p:txBody>
      </p:sp>
    </p:spTree>
    <p:extLst>
      <p:ext uri="{BB962C8B-B14F-4D97-AF65-F5344CB8AC3E}">
        <p14:creationId xmlns:p14="http://schemas.microsoft.com/office/powerpoint/2010/main" val="339471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76900" y="2696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RM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Google Shape;87;p16">
            <a:extLst>
              <a:ext uri="{FF2B5EF4-FFF2-40B4-BE49-F238E27FC236}">
                <a16:creationId xmlns:a16="http://schemas.microsoft.com/office/drawing/2014/main" id="{B3A9CD5D-2ACB-CCF1-877C-E8CA3D1C6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702364"/>
              </p:ext>
            </p:extLst>
          </p:nvPr>
        </p:nvGraphicFramePr>
        <p:xfrm>
          <a:off x="627096" y="1197176"/>
          <a:ext cx="7530465" cy="27876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417">
                  <a:extLst>
                    <a:ext uri="{9D8B030D-6E8A-4147-A177-3AD203B41FA5}">
                      <a16:colId xmlns:a16="http://schemas.microsoft.com/office/drawing/2014/main" val="2232915705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2950636209"/>
                    </a:ext>
                  </a:extLst>
                </a:gridCol>
                <a:gridCol w="1613043">
                  <a:extLst>
                    <a:ext uri="{9D8B030D-6E8A-4147-A177-3AD203B41FA5}">
                      <a16:colId xmlns:a16="http://schemas.microsoft.com/office/drawing/2014/main" val="655921182"/>
                    </a:ext>
                  </a:extLst>
                </a:gridCol>
                <a:gridCol w="1201957">
                  <a:extLst>
                    <a:ext uri="{9D8B030D-6E8A-4147-A177-3AD203B41FA5}">
                      <a16:colId xmlns:a16="http://schemas.microsoft.com/office/drawing/2014/main" val="868636864"/>
                    </a:ext>
                  </a:extLst>
                </a:gridCol>
                <a:gridCol w="955496">
                  <a:extLst>
                    <a:ext uri="{9D8B030D-6E8A-4147-A177-3AD203B41FA5}">
                      <a16:colId xmlns:a16="http://schemas.microsoft.com/office/drawing/2014/main" val="8197574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Base Model</a:t>
                      </a:r>
                      <a:endParaRPr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size</a:t>
                      </a:r>
                      <a:endParaRPr sz="14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lora dim</a:t>
                      </a:r>
                      <a:endParaRPr sz="14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b="1" spc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LoRA</a:t>
                      </a:r>
                      <a:r>
                        <a:rPr lang="en-US" altLang="ko" sz="14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parameter</a:t>
                      </a:r>
                      <a:r>
                        <a:rPr lang="ko" altLang="en-US" sz="14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최적화</a:t>
                      </a:r>
                      <a:endParaRPr sz="14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gradient checkpoint</a:t>
                      </a:r>
                      <a:endParaRPr sz="14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spc="0" baseline="0" dirty="0">
                          <a:latin typeface="나눔고딕" pitchFamily="2" charset="-127"/>
                          <a:ea typeface="나눔고딕" pitchFamily="2" charset="-127"/>
                        </a:rPr>
                        <a:t>메모리 사용량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spc="-5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facebook</a:t>
                      </a:r>
                      <a:r>
                        <a:rPr lang="en-US" altLang="ko-KR" sz="1400" b="1" spc="-5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/opt-350m</a:t>
                      </a:r>
                      <a:endParaRPr sz="1000" b="0" spc="-5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spc="0" baseline="0" dirty="0">
                          <a:latin typeface="나눔고딕" pitchFamily="2" charset="-127"/>
                          <a:ea typeface="나눔고딕" pitchFamily="2" charset="-127"/>
                        </a:rPr>
                        <a:t>16</a:t>
                      </a:r>
                      <a:endParaRPr lang="en-US" altLang="ko-KR" sz="12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en-US" sz="12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X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X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spc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35.39GB</a:t>
                      </a:r>
                      <a:endParaRPr sz="1200" b="1" spc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92644"/>
                  </a:ext>
                </a:extLst>
              </a:tr>
              <a:tr h="435625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400" b="1" spc="-5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polyglot-ko-1.3b</a:t>
                      </a: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spc="0" baseline="0" dirty="0"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endParaRPr lang="en-US" altLang="ko-KR" sz="12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X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X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200" b="1" spc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30.09GB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87186"/>
                  </a:ext>
                </a:extLst>
              </a:tr>
              <a:tr h="4356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spc="-5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spc="0" baseline="0" dirty="0">
                          <a:solidFill>
                            <a:srgbClr val="0000FF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endParaRPr lang="en-US" sz="1200" b="1" spc="0" baseline="0" dirty="0">
                        <a:solidFill>
                          <a:srgbClr val="0000FF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baseline="0" dirty="0">
                          <a:solidFill>
                            <a:srgbClr val="0000FF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baseline="0" dirty="0">
                          <a:solidFill>
                            <a:srgbClr val="0000FF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baseline="0" dirty="0">
                          <a:solidFill>
                            <a:srgbClr val="0000FF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X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200" b="1" spc="0" dirty="0">
                          <a:solidFill>
                            <a:srgbClr val="0000FF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13.69GB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52204"/>
                  </a:ext>
                </a:extLst>
              </a:tr>
              <a:tr h="4356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ko-KR" sz="1400" b="1" spc="-5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spc="0" baseline="0" dirty="0">
                          <a:latin typeface="나눔고딕" pitchFamily="2" charset="-127"/>
                          <a:ea typeface="나눔고딕" pitchFamily="2" charset="-127"/>
                        </a:rPr>
                        <a:t>16</a:t>
                      </a:r>
                      <a:endParaRPr lang="en-US" sz="1200" b="1" spc="0" baseline="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X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200" b="1" spc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out of mem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88676"/>
                  </a:ext>
                </a:extLst>
              </a:tr>
              <a:tr h="4356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ko-KR" sz="1400" b="1" spc="-5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spc="0" baseline="0" dirty="0">
                          <a:solidFill>
                            <a:srgbClr val="0000FF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4, 16</a:t>
                      </a:r>
                      <a:endParaRPr lang="en-US" sz="1200" b="1" spc="0" baseline="0" dirty="0">
                        <a:solidFill>
                          <a:srgbClr val="0000FF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baseline="0" dirty="0">
                          <a:solidFill>
                            <a:srgbClr val="0000FF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baseline="0" dirty="0">
                          <a:solidFill>
                            <a:srgbClr val="0000FF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X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baseline="0" dirty="0">
                          <a:solidFill>
                            <a:srgbClr val="0000FF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200" b="1" spc="0" dirty="0">
                          <a:solidFill>
                            <a:srgbClr val="0000FF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28.5GB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0114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9D0239-14D5-5610-9918-9354ED126A18}"/>
              </a:ext>
            </a:extLst>
          </p:cNvPr>
          <p:cNvSpPr txBox="1"/>
          <p:nvPr/>
        </p:nvSpPr>
        <p:spPr>
          <a:xfrm>
            <a:off x="627096" y="4017460"/>
            <a:ext cx="7284602" cy="1020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en-US" altLang="ko-KR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LoRA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parameter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만 최적화와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gradient checkpoint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동시 사용 불가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en-US" altLang="ko-KR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) zero stage 3(multi GPU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에서 사용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)      ii) gradient checkpoint       iii) </a:t>
            </a:r>
            <a:r>
              <a:rPr lang="en-US" altLang="ko-KR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LoRA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lang="ko-KR" altLang="en-US" b="1" spc="-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 사용하면 </a:t>
            </a:r>
            <a:r>
              <a:rPr lang="en-US" altLang="ko-KR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(Total GPU Memory)/3</a:t>
            </a:r>
            <a:r>
              <a:rPr lang="ko-KR" altLang="en-US" b="1" spc="-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모델을 학습시킬 수 있다고 함</a:t>
            </a:r>
            <a:endParaRPr lang="en-US" altLang="ko-KR" b="1" spc="-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46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76899" y="269675"/>
            <a:ext cx="7780661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DeepSpeed이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사용하는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Google Shape;87;p16">
            <a:extLst>
              <a:ext uri="{FF2B5EF4-FFF2-40B4-BE49-F238E27FC236}">
                <a16:creationId xmlns:a16="http://schemas.microsoft.com/office/drawing/2014/main" id="{81AE65CD-544C-6B4C-0D7B-78113D188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250460"/>
              </p:ext>
            </p:extLst>
          </p:nvPr>
        </p:nvGraphicFramePr>
        <p:xfrm>
          <a:off x="364971" y="1082524"/>
          <a:ext cx="8414058" cy="31293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0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887">
                  <a:extLst>
                    <a:ext uri="{9D8B030D-6E8A-4147-A177-3AD203B41FA5}">
                      <a16:colId xmlns:a16="http://schemas.microsoft.com/office/drawing/2014/main" val="2232915705"/>
                    </a:ext>
                  </a:extLst>
                </a:gridCol>
                <a:gridCol w="533687">
                  <a:extLst>
                    <a:ext uri="{9D8B030D-6E8A-4147-A177-3AD203B41FA5}">
                      <a16:colId xmlns:a16="http://schemas.microsoft.com/office/drawing/2014/main" val="2950636209"/>
                    </a:ext>
                  </a:extLst>
                </a:gridCol>
                <a:gridCol w="2758050">
                  <a:extLst>
                    <a:ext uri="{9D8B030D-6E8A-4147-A177-3AD203B41FA5}">
                      <a16:colId xmlns:a16="http://schemas.microsoft.com/office/drawing/2014/main" val="655921182"/>
                    </a:ext>
                  </a:extLst>
                </a:gridCol>
                <a:gridCol w="1310159">
                  <a:extLst>
                    <a:ext uri="{9D8B030D-6E8A-4147-A177-3AD203B41FA5}">
                      <a16:colId xmlns:a16="http://schemas.microsoft.com/office/drawing/2014/main" val="868636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Dataset</a:t>
                      </a:r>
                      <a:endParaRPr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train</a:t>
                      </a:r>
                      <a:endParaRPr sz="12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2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</a:t>
                      </a:r>
                      <a:endParaRPr sz="12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structure</a:t>
                      </a:r>
                      <a:endParaRPr sz="12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prompt format</a:t>
                      </a:r>
                      <a:endParaRPr sz="1200" b="1" spc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spc="-5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Dahoas</a:t>
                      </a:r>
                      <a:r>
                        <a:rPr lang="en-US" altLang="ko-KR" sz="1200" b="1" spc="-5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/rm-static</a:t>
                      </a:r>
                      <a:endParaRPr sz="900" b="0" spc="-5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76.3k</a:t>
                      </a: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5.1k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prompt / response / chosen / rejected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Human: ~</a:t>
                      </a:r>
                      <a:b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Assistant: ~</a:t>
                      </a:r>
                      <a:b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Human: ~</a:t>
                      </a:r>
                      <a:b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Assistant: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92644"/>
                  </a:ext>
                </a:extLst>
              </a:tr>
              <a:tr h="43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200" b="1" spc="-5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Dahoas</a:t>
                      </a:r>
                      <a:r>
                        <a:rPr lang="en" altLang="ko-KR" sz="1200" b="1" spc="-5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/full-</a:t>
                      </a:r>
                      <a:r>
                        <a:rPr lang="en" altLang="ko-KR" sz="1200" b="1" spc="-5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en" altLang="ko-KR" sz="1200" b="1" spc="-5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" altLang="ko-KR" sz="1200" b="1" spc="-5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rlhf</a:t>
                      </a:r>
                      <a:endParaRPr lang="en" altLang="ko-KR" sz="1200" b="1" spc="-5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112k</a:t>
                      </a: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12.5k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ore-KR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prompt / response / chosen / rejected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spc="0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위와</a:t>
                      </a:r>
                      <a: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sz="1100" b="1" spc="0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같음</a:t>
                      </a:r>
                      <a:endParaRPr lang="en-US" sz="11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87186"/>
                  </a:ext>
                </a:extLst>
              </a:tr>
              <a:tr h="43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200" b="1" spc="-5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Dahoas</a:t>
                      </a:r>
                      <a:r>
                        <a:rPr lang="en" altLang="ko-KR" sz="1200" b="1" spc="-5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/synthetic-instruct-</a:t>
                      </a:r>
                      <a:r>
                        <a:rPr lang="en" altLang="ko-KR" sz="1200" b="1" spc="-5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gptj</a:t>
                      </a:r>
                      <a:r>
                        <a:rPr lang="en" altLang="ko-KR" sz="1200" b="1" spc="-5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-pairwise</a:t>
                      </a: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33.1k</a:t>
                      </a:r>
                      <a:endParaRPr lang="en-US" sz="11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prompt / chosen / rejected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spc="0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일반</a:t>
                      </a:r>
                      <a: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sz="1100" b="1" spc="0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문장</a:t>
                      </a:r>
                      <a:endParaRPr lang="en-US" sz="11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52204"/>
                  </a:ext>
                </a:extLst>
              </a:tr>
              <a:tr h="43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200" b="1" spc="-5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yitingxie</a:t>
                      </a:r>
                      <a:r>
                        <a:rPr lang="en" altLang="ko-KR" sz="1200" b="1" spc="-5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" altLang="ko-KR" sz="1200" b="1" spc="-5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rlhf</a:t>
                      </a:r>
                      <a:r>
                        <a:rPr lang="en" altLang="ko-KR" sz="1200" b="1" spc="-5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-reward-dataset</a:t>
                      </a: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76.3k</a:t>
                      </a:r>
                      <a:endParaRPr lang="en-US" sz="11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5.1k</a:t>
                      </a:r>
                      <a:endParaRPr lang="en-US" sz="11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ore-KR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prompt / chosen / rejected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ore-KR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Human: ~</a:t>
                      </a:r>
                      <a:br>
                        <a:rPr lang="en-US" altLang="ko-Kore-KR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en-US" altLang="ko-Kore-KR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Assistant: ~</a:t>
                      </a:r>
                      <a:br>
                        <a:rPr lang="en-US" altLang="ko-Kore-KR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en-US" altLang="ko-Kore-KR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Human: ~</a:t>
                      </a:r>
                      <a:endParaRPr lang="en-US" sz="11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88676"/>
                  </a:ext>
                </a:extLst>
              </a:tr>
              <a:tr h="2028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1200" b="1" spc="-5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openai</a:t>
                      </a:r>
                      <a:r>
                        <a:rPr lang="en" altLang="ko-KR" sz="1200" b="1" spc="-5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" altLang="ko-KR" sz="1200" b="1" spc="-5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webgpt_comparisons</a:t>
                      </a:r>
                      <a:endParaRPr lang="en" altLang="ko-KR" sz="1200" b="1" spc="-5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19.6k</a:t>
                      </a:r>
                      <a:endParaRPr lang="en-US" sz="11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question / quotes_0 / answer_0 / tokens_0 / score_0 / </a:t>
                      </a:r>
                      <a:r>
                        <a:rPr lang="en-US" altLang="ko-Kore-KR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quotes_1 / answer_1 / tokens_1 / score_1 </a:t>
                      </a:r>
                      <a:endParaRPr lang="en-US" sz="1100" b="1" spc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spc="0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dict</a:t>
                      </a:r>
                      <a:r>
                        <a:rPr lang="en-US" sz="1100" b="1" spc="0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0114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4EE247-E4C4-3929-D39E-54E3C36682CE}"/>
              </a:ext>
            </a:extLst>
          </p:cNvPr>
          <p:cNvSpPr txBox="1"/>
          <p:nvPr/>
        </p:nvSpPr>
        <p:spPr>
          <a:xfrm>
            <a:off x="321531" y="4294043"/>
            <a:ext cx="85009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종류 데이터셋 지원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영어</a:t>
            </a:r>
            <a:r>
              <a:rPr lang="en-US" altLang="ko-KR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중국어</a:t>
            </a:r>
            <a:r>
              <a:rPr lang="en-US" altLang="ko-KR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일본어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일부는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chosen / rejected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쌍이 없는 데이터셋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→  step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ore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 불가</a:t>
            </a:r>
            <a:endParaRPr lang="en-US" altLang="ko-KR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Default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데이터셋은 </a:t>
            </a:r>
            <a:r>
              <a:rPr lang="en-US" altLang="ko-KR" sz="1400" b="1" spc="-50" baseline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Dahoas</a:t>
            </a:r>
            <a:r>
              <a:rPr lang="en-US" altLang="ko-KR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/rm-static</a:t>
            </a:r>
            <a:endParaRPr lang="en-US" altLang="ko-Kore-KR" sz="1000" b="0" spc="-5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87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76899" y="269675"/>
            <a:ext cx="7780661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DeepSpeed의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EE247-E4C4-3929-D39E-54E3C36682CE}"/>
              </a:ext>
            </a:extLst>
          </p:cNvPr>
          <p:cNvSpPr txBox="1"/>
          <p:nvPr/>
        </p:nvSpPr>
        <p:spPr>
          <a:xfrm>
            <a:off x="376899" y="1060649"/>
            <a:ext cx="8500937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dataset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4:2:2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비율로 나누어 각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맞게 사용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비율 변경 가능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2"/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step1) prompt / response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추출</a:t>
            </a:r>
            <a:endParaRPr lang="en-US" altLang="ko-KR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step 2) prompt / chosen / rejected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추출</a:t>
            </a:r>
            <a:endParaRPr lang="en-US" altLang="ko-KR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step 3) prompt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추출</a:t>
            </a:r>
            <a:endParaRPr lang="en-US" altLang="ko-KR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endParaRPr lang="en-US" altLang="ko-KR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데이터셋을 한 번에 사용할 수 있음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b="1" spc="-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DeepSpeed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실험 결과 성능 향상되었다고 함</a:t>
            </a:r>
            <a:endParaRPr lang="en-US" altLang="ko-KR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 모두 </a:t>
            </a:r>
            <a:r>
              <a:rPr lang="en-US" altLang="ko-KR" sz="1400" b="1" spc="-50" baseline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Dahoas</a:t>
            </a:r>
            <a:r>
              <a:rPr lang="en-US" altLang="ko-KR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/rm-static</a:t>
            </a:r>
            <a:r>
              <a:rPr lang="ko-KR" altLang="en-US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b="1" spc="-5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format(Human:~ Assistant:~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반복되는 구조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맞춰서 사용</a:t>
            </a:r>
            <a:endParaRPr lang="en-US" altLang="ko-KR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→ context window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사용을 고려할 때 모델 성능</a:t>
            </a:r>
            <a:r>
              <a:rPr lang="en-US" altLang="ko-KR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향상에 도움될 것 같음</a:t>
            </a:r>
            <a:endParaRPr lang="en-US" altLang="ko-KR" b="1" spc="-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u="sng" spc="-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Dahoas</a:t>
            </a:r>
            <a:r>
              <a:rPr lang="en-US" altLang="ko-KR" u="sng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/rm-static </a:t>
            </a:r>
            <a:r>
              <a:rPr lang="en-US" altLang="ko-KR" b="1" u="sng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prompt</a:t>
            </a:r>
            <a:r>
              <a:rPr lang="en-US" altLang="ko-KR" u="sng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u="sng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 u="sng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en-US" altLang="ko-KR" b="1" spc="-50" dirty="0">
                <a:solidFill>
                  <a:schemeClr val="tx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Human: </a:t>
            </a:r>
            <a:r>
              <a:rPr lang="en-US" altLang="ko-KR" spc="-50" dirty="0">
                <a:solidFill>
                  <a:schemeClr val="tx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How do I remove a tooth paste stain from a leather jacket? </a:t>
            </a:r>
            <a:r>
              <a:rPr lang="en-US" altLang="ko-KR" b="1" spc="-50" dirty="0">
                <a:solidFill>
                  <a:schemeClr val="tx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Assistant: </a:t>
            </a:r>
            <a:r>
              <a:rPr lang="en-US" altLang="ko-KR" spc="-50" dirty="0">
                <a:solidFill>
                  <a:schemeClr val="tx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You would need to get some acetone, and you can use cotton swabs to remove the stain with long strokes, first applying a thin layer of acetone, then wiping with a clean cloth. </a:t>
            </a:r>
            <a:r>
              <a:rPr lang="en-US" altLang="ko-KR" b="1" spc="-50" dirty="0">
                <a:solidFill>
                  <a:schemeClr val="tx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Human: </a:t>
            </a:r>
            <a:r>
              <a:rPr lang="en-US" altLang="ko-KR" spc="-50" dirty="0">
                <a:solidFill>
                  <a:schemeClr val="tx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That's super easy! Thought it would be complicated. </a:t>
            </a:r>
            <a:r>
              <a:rPr lang="en-US" altLang="ko-KR" b="1" spc="-50" dirty="0">
                <a:solidFill>
                  <a:schemeClr val="tx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Assistant:</a:t>
            </a:r>
          </a:p>
          <a:p>
            <a:endParaRPr lang="en-US" altLang="ko-KR" b="1" spc="-50" dirty="0">
              <a:solidFill>
                <a:schemeClr val="tx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u="sng" spc="-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Dahoas</a:t>
            </a:r>
            <a:r>
              <a:rPr lang="en-US" altLang="ko-KR" u="sng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/rm-static </a:t>
            </a:r>
            <a:r>
              <a:rPr lang="en-US" altLang="ko-KR" b="1" u="sng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response</a:t>
            </a:r>
            <a:r>
              <a:rPr lang="en-US" altLang="ko-KR" u="sng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u="sng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 u="sng" spc="-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en-US" altLang="ko-KR" spc="-50" dirty="0">
                <a:solidFill>
                  <a:schemeClr val="tx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Yeah, it is pretty easy. It's even easier if you can run it under hot water after you finish, or let it air dry.</a:t>
            </a:r>
          </a:p>
          <a:p>
            <a:endParaRPr lang="en-US" altLang="ko-KR" b="1" spc="-50" dirty="0">
              <a:solidFill>
                <a:schemeClr val="tx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68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76900" y="269675"/>
            <a:ext cx="5496076" cy="6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</a:t>
            </a:r>
            <a:r>
              <a:rPr lang="en-US" sz="2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328BD7C-6D9D-1C4F-2778-F116565D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900" y="934442"/>
            <a:ext cx="8390200" cy="3880839"/>
          </a:xfrm>
        </p:spPr>
        <p:txBody>
          <a:bodyPr/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Multi GPU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사용하여 메모리 사용량 줄이기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RM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데이터셋 정하기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2242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13931</TotalTime>
  <Words>886</Words>
  <Application>Microsoft Macintosh PowerPoint</Application>
  <PresentationFormat>화면 슬라이드 쇼(16:9)</PresentationFormat>
  <Paragraphs>136</Paragraphs>
  <Slides>8</Slides>
  <Notes>8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Cambria Math</vt:lpstr>
      <vt:lpstr>NanumGothic</vt:lpstr>
      <vt:lpstr>Arial</vt:lpstr>
      <vt:lpstr>NanumGothic</vt:lpstr>
      <vt:lpstr>Noto Sans Symbols</vt:lpstr>
      <vt:lpstr>Malgun Gothic</vt:lpstr>
      <vt:lpstr>Simple Light</vt:lpstr>
      <vt:lpstr>Reward Model  &amp; DeepSpeed 데이터셋 조사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기반  Anomaly Detection 시스템 개발</dc:title>
  <dc:creator>임수민</dc:creator>
  <cp:lastModifiedBy>홍여원</cp:lastModifiedBy>
  <cp:revision>139</cp:revision>
  <dcterms:modified xsi:type="dcterms:W3CDTF">2023-07-12T06:40:26Z</dcterms:modified>
</cp:coreProperties>
</file>