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4694"/>
  </p:normalViewPr>
  <p:slideViewPr>
    <p:cSldViewPr snapToGrid="0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3A6EF-7011-C245-A06E-8486A6349FD5}" type="datetimeFigureOut">
              <a:rPr lang="en-KR" smtClean="0"/>
              <a:t>5/16/24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0B744-1F15-9A41-A953-7207D8AFA24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199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28232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23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33149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01982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1500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34959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278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1591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2642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16458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9919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0B744-1F15-9A41-A953-7207D8AFA24F}" type="slidenum">
              <a:rPr lang="en-KR" smtClean="0"/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4352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F208-6510-E2B8-F210-51F50A07A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5FC74-2EFC-FD77-8116-3387C43F8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3450C-5D49-84F4-B985-574BB8C1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5/16/24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994E-3B98-9A70-6DAB-B916CD33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5A55-0CD3-E881-5E96-05FE8C19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852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3F9F-9CA4-7B0C-AB5C-6269FA50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D24DE-4EE2-DAD3-8E11-05434CE6B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978A-4F3C-2CA8-D69C-09524095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5/16/24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B1CE4-BD77-D80B-26C6-B7DCF3FA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E3C61-DD22-EEB8-3CED-7078358E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538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B83EB-DA81-6F56-DB33-0E6F612FC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20B9F-A12A-4A29-B56A-D42E07E64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DAA20-E493-4706-9743-A190BA28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5/16/24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A5A79-D96B-A089-1124-E0295C0C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A638-7341-58D2-E0BD-E28D5CDD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9069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D66B-B27B-87A1-D40A-2ACCA15C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9524-DBFC-DE05-E323-561C2D0C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E269-AB7A-5AD7-70BC-5E83039B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5/16/24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31109-C099-9986-80DC-FF20C69F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8044-F9DD-4F18-3D46-08BD5963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1072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0F27-FA28-8DE7-4DC2-71358092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A6896-A370-5A39-98D1-3893502A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3AF66-B36C-EF1B-BAA8-93F4032C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5/16/24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4519-EA65-46E7-B938-DCE8DAA3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B358-489F-9F72-55E0-97F36485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882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3AE6-B838-770E-CF94-911B5DF7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828C-E224-CF76-3A6B-16A4211BE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42402-DE89-96CC-D18E-6F1C67B10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A2C17-78C4-DF3B-A585-A09CF4FD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5/16/24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87FF7-1494-8654-5579-48C6A318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AE3C4-4066-D891-BFDB-B94573C1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8199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FDC6-A65F-7A87-B650-41DABA32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46FB0-5942-F8F2-35F5-516EFC22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470EE-8365-F5D5-CCC3-8E440D3D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FB83A-FF45-4ABD-EDBE-7ACAC3D85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0C1AB-ABA3-3464-6FC8-3BE12D83D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63095-8B46-C35D-2F56-17332561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5/16/24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22AFF-FD1A-88AE-8526-1A992F18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84106-1583-FF59-34FF-364CBF2A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842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D590-3FB3-8507-69BD-195E462B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FDA7F-4BD5-69A8-7325-38A713D6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5/16/24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6BF95-D962-D9F7-8DBA-34FE2D20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85566-DCD1-6DD8-B145-26DE7D24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0249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86DA4-81E4-88D4-1A00-A4C215CB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5/16/24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D738D-EC07-18F5-596B-A8F6092F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63C51-3CA3-418F-8B57-CF953D21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1448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B667-1FE4-47AF-F43C-A4787793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3C799-FF0B-E184-B010-1C25A76D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4289B-77A9-F817-29BF-11629FE23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4F16A-8076-424F-DBA1-32B0C69D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5/16/24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9CFA2-B417-2C61-B0E1-BB531483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7EDB6-D29F-BA4C-51C1-A90DFE75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080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55F4-3393-AE98-2A53-39AAB551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6A94B-ED0D-BA66-F414-1904AA1EC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80D8A-2D0B-3DA3-1A8D-303F5CFED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A419B-4640-2DAF-CAF3-1291BFB3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014E-9B02-3C4A-A679-6DA07DEE95A1}" type="datetimeFigureOut">
              <a:rPr lang="en-KR" smtClean="0"/>
              <a:t>5/16/24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AE27B-07EF-51F8-9426-7E129F95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0E8D4-CEBC-A990-1E10-DA0312C3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817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F6275-E17C-24E1-EA7B-89200479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58EDA-69BE-35BD-1281-46BA4E1F4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2DD68-BA4C-9B50-2015-9C4A74B8D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3E014E-9B02-3C4A-A679-6DA07DEE95A1}" type="datetimeFigureOut">
              <a:rPr lang="en-KR" smtClean="0"/>
              <a:t>5/16/24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5BBEA-12FD-AF1F-486E-86EFFE34E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B6EFD-0716-E7EE-11D2-7E6D17F51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72B31C-4C0A-7B41-BAB3-55062842B39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2427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crosoft/resnet-5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uggingface.co/klue/roberta-ba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3C47-8ED4-5FFB-4AC4-152BB6D5A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1156706"/>
            <a:ext cx="9144000" cy="23876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: </a:t>
            </a:r>
            <a:r>
              <a:rPr lang="ko-KR" altLang="en-US" dirty="0"/>
              <a:t>데이터셋 및 주제 선정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E072B-6861-1798-D785-6B4B1D747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509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/>
              <a:t>2024.05.09</a:t>
            </a:r>
          </a:p>
          <a:p>
            <a:endParaRPr lang="en-US" altLang="ko-KR" dirty="0"/>
          </a:p>
          <a:p>
            <a:r>
              <a:rPr lang="en-US" altLang="ko-KR" dirty="0"/>
              <a:t>2024712240 </a:t>
            </a:r>
            <a:r>
              <a:rPr lang="ko-KR" altLang="en-US" dirty="0"/>
              <a:t>박성완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3932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image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1-2. </a:t>
            </a:r>
            <a:r>
              <a:rPr lang="en-US" altLang="ko-KR" sz="3000" b="1" dirty="0" err="1"/>
              <a:t>ResNet</a:t>
            </a:r>
            <a:endParaRPr lang="en-US" altLang="ko-KR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038E7-07D3-D730-AA8F-399E2F6C0DBF}"/>
              </a:ext>
            </a:extLst>
          </p:cNvPr>
          <p:cNvSpPr txBox="1"/>
          <p:nvPr/>
        </p:nvSpPr>
        <p:spPr>
          <a:xfrm>
            <a:off x="2206256" y="5313779"/>
            <a:ext cx="226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그림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ResNet</a:t>
            </a:r>
            <a:r>
              <a:rPr lang="en-US" altLang="ko-KR" sz="1500" dirty="0"/>
              <a:t> </a:t>
            </a:r>
            <a:r>
              <a:rPr lang="ko-KR" altLang="en-US" sz="1500" dirty="0"/>
              <a:t>모델 구조</a:t>
            </a:r>
            <a:endParaRPr lang="en-US" altLang="ko-KR" sz="1500" dirty="0"/>
          </a:p>
        </p:txBody>
      </p:sp>
      <p:pic>
        <p:nvPicPr>
          <p:cNvPr id="3076" name="Picture 4" descr="Understanding ResNet-50 in Depth: Architecture, Skip Connections, and  Advantages Over Other Networks - Wisdom ML">
            <a:extLst>
              <a:ext uri="{FF2B5EF4-FFF2-40B4-BE49-F238E27FC236}">
                <a16:creationId xmlns:a16="http://schemas.microsoft.com/office/drawing/2014/main" id="{61C1AD34-97CE-31F8-7187-41AE02C38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05" y="1823100"/>
            <a:ext cx="5586812" cy="322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273E2C-5EB4-7552-1AA5-25D996E81432}"/>
              </a:ext>
            </a:extLst>
          </p:cNvPr>
          <p:cNvSpPr txBox="1"/>
          <p:nvPr/>
        </p:nvSpPr>
        <p:spPr>
          <a:xfrm>
            <a:off x="6838905" y="1987328"/>
            <a:ext cx="49011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장점</a:t>
            </a:r>
            <a:r>
              <a:rPr lang="en-US" altLang="ko-KR" sz="20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잔차</a:t>
            </a:r>
            <a:r>
              <a:rPr lang="ko-KR" altLang="en-US" sz="2000" dirty="0"/>
              <a:t> 연결을 통해 기울기 소실 문제를 해결하여 매우 깊은 네트워크에서도 효과적으로 학습이 가능하게 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단점</a:t>
            </a:r>
            <a:r>
              <a:rPr lang="en-US" altLang="ko-KR" sz="20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네트워크가 더 깊어질수록 </a:t>
            </a:r>
            <a:r>
              <a:rPr lang="en-US" altLang="ko-KR" sz="2000" dirty="0"/>
              <a:t>Overfitting</a:t>
            </a:r>
            <a:r>
              <a:rPr lang="ko-KR" altLang="en-US" sz="2000" dirty="0"/>
              <a:t>의 위험성이 커짐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잔차</a:t>
            </a:r>
            <a:r>
              <a:rPr lang="ko-KR" altLang="en-US" sz="2000" dirty="0"/>
              <a:t> 연결로 인해 모든 레이어의 출력이 다음 레이어로 연결되어서 깊어질수록 병목을 초래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3819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image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1-2. </a:t>
            </a:r>
            <a:r>
              <a:rPr lang="en-US" altLang="ko-KR" sz="3000" b="1" dirty="0" err="1"/>
              <a:t>ResNet</a:t>
            </a:r>
            <a:endParaRPr lang="en-US" altLang="ko-KR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038E7-07D3-D730-AA8F-399E2F6C0DBF}"/>
              </a:ext>
            </a:extLst>
          </p:cNvPr>
          <p:cNvSpPr txBox="1"/>
          <p:nvPr/>
        </p:nvSpPr>
        <p:spPr>
          <a:xfrm>
            <a:off x="4913130" y="5745220"/>
            <a:ext cx="226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그림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ResNet</a:t>
            </a:r>
            <a:r>
              <a:rPr lang="en-US" altLang="ko-KR" sz="1500" dirty="0"/>
              <a:t> </a:t>
            </a:r>
            <a:r>
              <a:rPr lang="ko-KR" altLang="en-US" sz="1500" dirty="0"/>
              <a:t>모델 성능</a:t>
            </a:r>
            <a:endParaRPr lang="en-US" altLang="ko-KR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2349E-E043-B775-7BFA-8A4FF827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86" y="1400095"/>
            <a:ext cx="6769579" cy="43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1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image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1-3. </a:t>
            </a:r>
            <a:r>
              <a:rPr lang="en-US" altLang="ko-KR" sz="3000" b="1" dirty="0"/>
              <a:t>Vision Transformer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038E7-07D3-D730-AA8F-399E2F6C0DBF}"/>
              </a:ext>
            </a:extLst>
          </p:cNvPr>
          <p:cNvSpPr txBox="1"/>
          <p:nvPr/>
        </p:nvSpPr>
        <p:spPr>
          <a:xfrm>
            <a:off x="1760122" y="5246461"/>
            <a:ext cx="33432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그림</a:t>
            </a:r>
            <a:r>
              <a:rPr lang="en-US" altLang="ko-KR" sz="1500" dirty="0"/>
              <a:t>. Vision</a:t>
            </a:r>
            <a:r>
              <a:rPr lang="ko-KR" altLang="en-US" sz="1500" dirty="0"/>
              <a:t> </a:t>
            </a:r>
            <a:r>
              <a:rPr lang="en-US" altLang="ko-KR" sz="1500" dirty="0"/>
              <a:t>Transformer </a:t>
            </a:r>
            <a:r>
              <a:rPr lang="ko-KR" altLang="en-US" sz="1500" dirty="0"/>
              <a:t>모델 구조</a:t>
            </a:r>
            <a:endParaRPr lang="en-US" altLang="ko-KR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73E2C-5EB4-7552-1AA5-25D996E81432}"/>
              </a:ext>
            </a:extLst>
          </p:cNvPr>
          <p:cNvSpPr txBox="1"/>
          <p:nvPr/>
        </p:nvSpPr>
        <p:spPr>
          <a:xfrm>
            <a:off x="6817884" y="1622391"/>
            <a:ext cx="4901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장점</a:t>
            </a:r>
            <a:r>
              <a:rPr lang="en-US" altLang="ko-KR" sz="20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Transformer</a:t>
            </a:r>
            <a:r>
              <a:rPr lang="ko-KR" altLang="en-US" sz="2000" dirty="0"/>
              <a:t>의 </a:t>
            </a:r>
            <a:r>
              <a:rPr lang="en-US" altLang="ko-KR" sz="2000" dirty="0"/>
              <a:t>Self-attention</a:t>
            </a:r>
            <a:r>
              <a:rPr lang="ko-KR" altLang="en-US" sz="2000" dirty="0"/>
              <a:t>을 사용하여 이미지 내의 모든 </a:t>
            </a:r>
            <a:r>
              <a:rPr lang="en-US" altLang="ko-KR" sz="2000" dirty="0"/>
              <a:t>patch</a:t>
            </a:r>
            <a:r>
              <a:rPr lang="ko-KR" altLang="en-US" sz="2000" dirty="0"/>
              <a:t>간의 전역적인 관계를 학습할 수 있다</a:t>
            </a:r>
            <a:r>
              <a:rPr lang="en-US" altLang="ko-KR" sz="20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데이터가 많아질수록 성능이 계속 향상 되는 경향이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b="1" dirty="0"/>
              <a:t>단점</a:t>
            </a:r>
            <a:r>
              <a:rPr lang="en-US" altLang="ko-KR" sz="20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학습에 필요한 데이터셋이 적으면 성능이 제대로 나오지 않는다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대규모 데이터에서 사전학습을 해야지 특정 </a:t>
            </a:r>
            <a:r>
              <a:rPr lang="ko-KR" altLang="en-US" sz="2000" dirty="0" err="1"/>
              <a:t>테스크에서</a:t>
            </a:r>
            <a:r>
              <a:rPr lang="ko-KR" altLang="en-US" sz="2000" dirty="0"/>
              <a:t> 사용이 쉽다</a:t>
            </a:r>
            <a:r>
              <a:rPr lang="en-US" altLang="ko-KR" sz="2000" dirty="0"/>
              <a:t>.</a:t>
            </a:r>
          </a:p>
        </p:txBody>
      </p:sp>
      <p:pic>
        <p:nvPicPr>
          <p:cNvPr id="6146" name="Picture 2" descr="Vision Transformer Explained | Papers With Code">
            <a:extLst>
              <a:ext uri="{FF2B5EF4-FFF2-40B4-BE49-F238E27FC236}">
                <a16:creationId xmlns:a16="http://schemas.microsoft.com/office/drawing/2014/main" id="{73EAA29C-DAFF-6B78-ADD7-5A9694D1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21" y="1611538"/>
            <a:ext cx="4782009" cy="363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45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image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1-3. </a:t>
            </a:r>
            <a:r>
              <a:rPr lang="en-US" altLang="ko-KR" sz="3000" b="1" dirty="0"/>
              <a:t>Vision Transformer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5083E-F0A7-A55C-1143-5158B485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4" y="1566289"/>
            <a:ext cx="10389671" cy="3337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79833F-4EFB-C8D3-96C0-81F8ACCD0AD1}"/>
              </a:ext>
            </a:extLst>
          </p:cNvPr>
          <p:cNvSpPr txBox="1"/>
          <p:nvPr/>
        </p:nvSpPr>
        <p:spPr>
          <a:xfrm>
            <a:off x="4965680" y="5069672"/>
            <a:ext cx="226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그림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ViT</a:t>
            </a:r>
            <a:r>
              <a:rPr lang="en-US" altLang="ko-KR" sz="1500" dirty="0"/>
              <a:t> </a:t>
            </a:r>
            <a:r>
              <a:rPr lang="ko-KR" altLang="en-US" sz="1500" dirty="0"/>
              <a:t>모델 성능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12607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Text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1-4. </a:t>
            </a:r>
            <a:r>
              <a:rPr lang="en-US" altLang="ko-KR" sz="3000" b="1" dirty="0"/>
              <a:t>RNN -</a:t>
            </a:r>
            <a:r>
              <a:rPr lang="ko-KR" altLang="en-US" sz="3000" b="1" dirty="0"/>
              <a:t> 개념</a:t>
            </a:r>
            <a:endParaRPr lang="en-US" altLang="ko-KR" sz="3000" b="1" dirty="0"/>
          </a:p>
        </p:txBody>
      </p:sp>
      <p:pic>
        <p:nvPicPr>
          <p:cNvPr id="8194" name="Picture 2" descr="Deep Learning] RNN 알고리즘 개념 이해">
            <a:extLst>
              <a:ext uri="{FF2B5EF4-FFF2-40B4-BE49-F238E27FC236}">
                <a16:creationId xmlns:a16="http://schemas.microsoft.com/office/drawing/2014/main" id="{3A9A158A-3B18-501F-9F20-0369A8EE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34" y="1253483"/>
            <a:ext cx="9127425" cy="30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AE1600-E38B-2546-85F4-0BC14F1D858A}"/>
              </a:ext>
            </a:extLst>
          </p:cNvPr>
          <p:cNvSpPr txBox="1"/>
          <p:nvPr/>
        </p:nvSpPr>
        <p:spPr>
          <a:xfrm>
            <a:off x="1233684" y="4400077"/>
            <a:ext cx="95749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x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Input Layer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벡터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y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Output Layer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벡터를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의미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여기서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셀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(</a:t>
            </a:r>
            <a:r>
              <a:rPr lang="en-US" dirty="0">
                <a:effectLst/>
                <a:latin typeface="Helvetica Neue" panose="02000503000000020004" pitchFamily="2" charset="0"/>
              </a:rPr>
              <a:t>cell)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Hidden Layer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Activation Function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거쳐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내보내는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역할을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또한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en-US" dirty="0">
                <a:effectLst/>
                <a:latin typeface="Helvetica Neue" panose="02000503000000020004" pitchFamily="2" charset="0"/>
              </a:rPr>
              <a:t>Cell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time step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 값을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기억하는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역할도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하므로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메모리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셀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(</a:t>
            </a:r>
            <a:r>
              <a:rPr lang="en-US" dirty="0">
                <a:effectLst/>
                <a:latin typeface="Helvetica Neue" panose="02000503000000020004" pitchFamily="2" charset="0"/>
              </a:rPr>
              <a:t>Memory Cell)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RNN Cell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이라고도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부른다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여기서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Cell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기억한다는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time step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Hidden Layer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메모리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셀의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 값을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자신의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 값으로써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재귀적으로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(</a:t>
            </a:r>
            <a:r>
              <a:rPr lang="en-US" dirty="0">
                <a:effectLst/>
                <a:latin typeface="Helvetica Neue" panose="02000503000000020004" pitchFamily="2" charset="0"/>
              </a:rPr>
              <a:t>recursively)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사용한다는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의미한다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3DFC0-145E-260C-5093-6A4758DD695D}"/>
              </a:ext>
            </a:extLst>
          </p:cNvPr>
          <p:cNvSpPr txBox="1"/>
          <p:nvPr/>
        </p:nvSpPr>
        <p:spPr>
          <a:xfrm>
            <a:off x="4934151" y="3913535"/>
            <a:ext cx="226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그림</a:t>
            </a:r>
            <a:r>
              <a:rPr lang="en-US" altLang="ko-KR" sz="1500" dirty="0"/>
              <a:t>. RNN</a:t>
            </a:r>
            <a:r>
              <a:rPr lang="ko-KR" altLang="en-US" sz="1500" dirty="0"/>
              <a:t>의 구조</a:t>
            </a:r>
            <a:endParaRPr lang="en-US" altLang="ko-KR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CD6C7-465A-620C-7BD2-B9000B029F9F}"/>
              </a:ext>
            </a:extLst>
          </p:cNvPr>
          <p:cNvSpPr txBox="1"/>
          <p:nvPr/>
        </p:nvSpPr>
        <p:spPr>
          <a:xfrm>
            <a:off x="10142483" y="6507022"/>
            <a:ext cx="18914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dirty="0"/>
              <a:t>https://heytech.tistory.com/</a:t>
            </a:r>
          </a:p>
        </p:txBody>
      </p:sp>
    </p:spTree>
    <p:extLst>
      <p:ext uri="{BB962C8B-B14F-4D97-AF65-F5344CB8AC3E}">
        <p14:creationId xmlns:p14="http://schemas.microsoft.com/office/powerpoint/2010/main" val="389614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Text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1-4. </a:t>
            </a:r>
            <a:r>
              <a:rPr lang="en-US" altLang="ko-KR" sz="3000" b="1" dirty="0"/>
              <a:t>RNN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EE9E3E8-3ACF-E391-FE8D-5A20B0CB0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09" y="1645682"/>
            <a:ext cx="5035370" cy="458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026C93-9E05-A7A3-FB7A-41F8DB6B1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542" y="2184525"/>
            <a:ext cx="5591210" cy="2911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EAA1B0-F93A-32CC-39A2-591C163C3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942" y="5260115"/>
            <a:ext cx="3784600" cy="40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19B152-03F1-92BE-78BE-2972BAF39B86}"/>
              </a:ext>
            </a:extLst>
          </p:cNvPr>
          <p:cNvSpPr txBox="1"/>
          <p:nvPr/>
        </p:nvSpPr>
        <p:spPr>
          <a:xfrm>
            <a:off x="10142483" y="6507022"/>
            <a:ext cx="18914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dirty="0"/>
              <a:t>https://heytech.tistory.com/</a:t>
            </a:r>
          </a:p>
        </p:txBody>
      </p:sp>
    </p:spTree>
    <p:extLst>
      <p:ext uri="{BB962C8B-B14F-4D97-AF65-F5344CB8AC3E}">
        <p14:creationId xmlns:p14="http://schemas.microsoft.com/office/powerpoint/2010/main" val="82189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Text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1-4. </a:t>
            </a:r>
            <a:r>
              <a:rPr lang="en-US" altLang="ko-KR" sz="3000" b="1" dirty="0"/>
              <a:t>RNN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AA1B0-F93A-32CC-39A2-591C163C3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942" y="5260115"/>
            <a:ext cx="3784600" cy="406400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2B877D3-C4C4-76BF-24A9-F4AD956DD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22" y="2606565"/>
            <a:ext cx="4233556" cy="214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71668A89-F74E-95CD-126B-998EC002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264" y="1035739"/>
            <a:ext cx="4175892" cy="209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CC2FF8BD-F63D-084C-F017-4BF385D63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24" y="3949048"/>
            <a:ext cx="4175892" cy="226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42821C-6624-7568-EB3D-AB7AA518C6D6}"/>
              </a:ext>
            </a:extLst>
          </p:cNvPr>
          <p:cNvSpPr txBox="1"/>
          <p:nvPr/>
        </p:nvSpPr>
        <p:spPr>
          <a:xfrm>
            <a:off x="1283008" y="2264275"/>
            <a:ext cx="2521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elvetica Neue" panose="02000503000000020004" pitchFamily="2" charset="0"/>
              </a:rPr>
              <a:t>One-to-Many </a:t>
            </a:r>
            <a:r>
              <a:rPr lang="ko-KR" altLang="en-US" dirty="0">
                <a:latin typeface="Helvetica Neue" panose="02000503000000020004" pitchFamily="2" charset="0"/>
              </a:rPr>
              <a:t>구조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FAD16-9137-CD15-9D33-CAE1377EC806}"/>
              </a:ext>
            </a:extLst>
          </p:cNvPr>
          <p:cNvSpPr txBox="1"/>
          <p:nvPr/>
        </p:nvSpPr>
        <p:spPr>
          <a:xfrm>
            <a:off x="2416942" y="4593960"/>
            <a:ext cx="1948923" cy="250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elvetica Neue" panose="02000503000000020004" pitchFamily="2" charset="0"/>
              </a:rPr>
              <a:t>이미지 </a:t>
            </a:r>
            <a:r>
              <a:rPr lang="ko-KR" altLang="en-US" sz="1000" dirty="0" err="1">
                <a:latin typeface="Helvetica Neue" panose="02000503000000020004" pitchFamily="2" charset="0"/>
              </a:rPr>
              <a:t>캡셔닝</a:t>
            </a:r>
            <a:r>
              <a:rPr lang="ko-KR" altLang="en-US" sz="1000" dirty="0">
                <a:latin typeface="Helvetica Neue" panose="02000503000000020004" pitchFamily="2" charset="0"/>
              </a:rPr>
              <a:t> 등에 활용</a:t>
            </a:r>
            <a:endParaRPr lang="en-US" altLang="ko-KR" sz="1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BA94F-75F9-EA21-CA22-DF8D0093A782}"/>
              </a:ext>
            </a:extLst>
          </p:cNvPr>
          <p:cNvSpPr txBox="1"/>
          <p:nvPr/>
        </p:nvSpPr>
        <p:spPr>
          <a:xfrm>
            <a:off x="6709298" y="1081473"/>
            <a:ext cx="2521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elvetica Neue" panose="02000503000000020004" pitchFamily="2" charset="0"/>
              </a:rPr>
              <a:t>Many-to-One </a:t>
            </a:r>
            <a:r>
              <a:rPr lang="ko-KR" altLang="en-US" dirty="0">
                <a:latin typeface="Helvetica Neue" panose="02000503000000020004" pitchFamily="2" charset="0"/>
              </a:rPr>
              <a:t>구조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8E51E-DDE7-2025-9FA3-87A4B6AE40E3}"/>
              </a:ext>
            </a:extLst>
          </p:cNvPr>
          <p:cNvSpPr txBox="1"/>
          <p:nvPr/>
        </p:nvSpPr>
        <p:spPr>
          <a:xfrm>
            <a:off x="7562498" y="3140285"/>
            <a:ext cx="28427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effectLst/>
                <a:latin typeface="Helvetica Neue" panose="02000503000000020004" pitchFamily="2" charset="0"/>
              </a:rPr>
              <a:t>감정 분류</a:t>
            </a:r>
            <a:r>
              <a:rPr lang="en-US" altLang="ko-KR" sz="1000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1000" dirty="0">
                <a:latin typeface="Helvetica Neue" panose="02000503000000020004" pitchFamily="2" charset="0"/>
              </a:rPr>
              <a:t>스팸 메일 분류 등에 활용</a:t>
            </a:r>
            <a:endParaRPr lang="en-US" altLang="ko-KR" sz="1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F9E47-1C2B-9FB0-BEA6-449DB54F92AB}"/>
              </a:ext>
            </a:extLst>
          </p:cNvPr>
          <p:cNvSpPr txBox="1"/>
          <p:nvPr/>
        </p:nvSpPr>
        <p:spPr>
          <a:xfrm>
            <a:off x="7854958" y="6227844"/>
            <a:ext cx="20658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elvetica Neue" panose="02000503000000020004" pitchFamily="2" charset="0"/>
              </a:rPr>
              <a:t>기계 번역</a:t>
            </a:r>
            <a:r>
              <a:rPr lang="en-US" altLang="ko-KR" sz="1000" dirty="0">
                <a:latin typeface="Helvetica Neue" panose="02000503000000020004" pitchFamily="2" charset="0"/>
              </a:rPr>
              <a:t>, </a:t>
            </a:r>
            <a:r>
              <a:rPr lang="ko-KR" altLang="en-US" sz="1000" dirty="0" err="1">
                <a:latin typeface="Helvetica Neue" panose="02000503000000020004" pitchFamily="2" charset="0"/>
              </a:rPr>
              <a:t>챗봇</a:t>
            </a:r>
            <a:r>
              <a:rPr lang="ko-KR" altLang="en-US" sz="1000" dirty="0">
                <a:latin typeface="Helvetica Neue" panose="02000503000000020004" pitchFamily="2" charset="0"/>
              </a:rPr>
              <a:t> 등에 활용</a:t>
            </a:r>
            <a:endParaRPr lang="en-US" altLang="ko-KR" sz="1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4AF448-1240-18F5-8FA9-000C8BC96160}"/>
              </a:ext>
            </a:extLst>
          </p:cNvPr>
          <p:cNvSpPr txBox="1"/>
          <p:nvPr/>
        </p:nvSpPr>
        <p:spPr>
          <a:xfrm>
            <a:off x="6709298" y="3579716"/>
            <a:ext cx="2521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elvetica Neue" panose="02000503000000020004" pitchFamily="2" charset="0"/>
              </a:rPr>
              <a:t>Many-to-Many </a:t>
            </a:r>
            <a:r>
              <a:rPr lang="ko-KR" altLang="en-US" dirty="0">
                <a:latin typeface="Helvetica Neue" panose="02000503000000020004" pitchFamily="2" charset="0"/>
              </a:rPr>
              <a:t>구조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A12AA-B6B3-FD5A-77E4-516846C5AB1B}"/>
              </a:ext>
            </a:extLst>
          </p:cNvPr>
          <p:cNvSpPr txBox="1"/>
          <p:nvPr/>
        </p:nvSpPr>
        <p:spPr>
          <a:xfrm>
            <a:off x="10142483" y="6507022"/>
            <a:ext cx="18914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dirty="0"/>
              <a:t>https://heytech.tistory.com/</a:t>
            </a:r>
          </a:p>
        </p:txBody>
      </p:sp>
    </p:spTree>
    <p:extLst>
      <p:ext uri="{BB962C8B-B14F-4D97-AF65-F5344CB8AC3E}">
        <p14:creationId xmlns:p14="http://schemas.microsoft.com/office/powerpoint/2010/main" val="358131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D50B1C0-A074-6822-3686-DF22D97BD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585" y="846097"/>
            <a:ext cx="7776868" cy="45899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Text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3358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1-5. </a:t>
            </a:r>
            <a:r>
              <a:rPr lang="en-US" altLang="ko-KR" sz="3000" b="1" dirty="0"/>
              <a:t>LSTM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694A0-2740-0A9D-B5FC-8E964D89269B}"/>
              </a:ext>
            </a:extLst>
          </p:cNvPr>
          <p:cNvSpPr txBox="1"/>
          <p:nvPr/>
        </p:nvSpPr>
        <p:spPr>
          <a:xfrm>
            <a:off x="4965680" y="5274445"/>
            <a:ext cx="226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그림</a:t>
            </a:r>
            <a:r>
              <a:rPr lang="en-US" altLang="ko-KR" sz="1500" dirty="0"/>
              <a:t>. LSTM</a:t>
            </a:r>
            <a:r>
              <a:rPr lang="ko-KR" altLang="en-US" sz="1500" dirty="0"/>
              <a:t>의 구조</a:t>
            </a:r>
            <a:endParaRPr lang="en-US" altLang="ko-KR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E0E9D-CCCC-4645-5D3B-4704011FD2F0}"/>
              </a:ext>
            </a:extLst>
          </p:cNvPr>
          <p:cNvSpPr txBox="1"/>
          <p:nvPr/>
        </p:nvSpPr>
        <p:spPr>
          <a:xfrm>
            <a:off x="3595284" y="5828443"/>
            <a:ext cx="4802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Helvetica Neue" panose="02000503000000020004" pitchFamily="2" charset="0"/>
              </a:rPr>
              <a:t>RNN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의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Gradient Vanishing Problem</a:t>
            </a:r>
            <a:r>
              <a:rPr lang="ko-KR" altLang="en-US" dirty="0">
                <a:latin typeface="Helvetica Neue" panose="02000503000000020004" pitchFamily="2" charset="0"/>
              </a:rPr>
              <a:t>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해결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C19A2-C302-095F-D860-EACEB4C83C44}"/>
              </a:ext>
            </a:extLst>
          </p:cNvPr>
          <p:cNvSpPr/>
          <p:nvPr/>
        </p:nvSpPr>
        <p:spPr>
          <a:xfrm>
            <a:off x="3205655" y="2396932"/>
            <a:ext cx="1408386" cy="1922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00BB08-8BA6-6621-40A0-99E143580446}"/>
              </a:ext>
            </a:extLst>
          </p:cNvPr>
          <p:cNvSpPr/>
          <p:nvPr/>
        </p:nvSpPr>
        <p:spPr>
          <a:xfrm>
            <a:off x="4687613" y="2396932"/>
            <a:ext cx="1933904" cy="1922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B138A-8FB8-5BC0-3422-BC8B3E676A74}"/>
              </a:ext>
            </a:extLst>
          </p:cNvPr>
          <p:cNvSpPr/>
          <p:nvPr/>
        </p:nvSpPr>
        <p:spPr>
          <a:xfrm>
            <a:off x="6695089" y="2413308"/>
            <a:ext cx="1629104" cy="1922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1346F-4268-F6A1-B530-45CC222D225E}"/>
              </a:ext>
            </a:extLst>
          </p:cNvPr>
          <p:cNvSpPr txBox="1"/>
          <p:nvPr/>
        </p:nvSpPr>
        <p:spPr>
          <a:xfrm>
            <a:off x="7807814" y="6507022"/>
            <a:ext cx="42260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dirty="0"/>
              <a:t>https://ctkim.tistory.com/entry/LSTMLong-short-time-memory-기초-이해</a:t>
            </a:r>
          </a:p>
        </p:txBody>
      </p:sp>
    </p:spTree>
    <p:extLst>
      <p:ext uri="{BB962C8B-B14F-4D97-AF65-F5344CB8AC3E}">
        <p14:creationId xmlns:p14="http://schemas.microsoft.com/office/powerpoint/2010/main" val="1458851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Text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3358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1-5. </a:t>
            </a:r>
            <a:r>
              <a:rPr lang="en-US" altLang="ko-KR" sz="3000" b="1" dirty="0"/>
              <a:t>LSTM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48E63-F6F8-D5EF-DD37-161CAB0ED862}"/>
              </a:ext>
            </a:extLst>
          </p:cNvPr>
          <p:cNvSpPr txBox="1"/>
          <p:nvPr/>
        </p:nvSpPr>
        <p:spPr>
          <a:xfrm>
            <a:off x="2680510" y="6011903"/>
            <a:ext cx="2521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Helvetica Neue" panose="02000503000000020004" pitchFamily="2" charset="0"/>
              </a:rPr>
              <a:t>그림</a:t>
            </a:r>
            <a:r>
              <a:rPr lang="en-US" altLang="ko-KR" dirty="0">
                <a:latin typeface="Helvetica Neue" panose="02000503000000020004" pitchFamily="2" charset="0"/>
              </a:rPr>
              <a:t>.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Forget gate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AE8CF-5853-546B-E9E1-2E7AAF99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49" y="1542595"/>
            <a:ext cx="3893631" cy="441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F5F17D-F005-DF3E-194D-B6DF39128371}"/>
              </a:ext>
            </a:extLst>
          </p:cNvPr>
          <p:cNvSpPr txBox="1"/>
          <p:nvPr/>
        </p:nvSpPr>
        <p:spPr>
          <a:xfrm>
            <a:off x="6419422" y="2355861"/>
            <a:ext cx="54491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망각 게이트는 이전 셀 상태의 정보를 지울 것인지 말 것인지를 결정한다</a:t>
            </a:r>
            <a:r>
              <a:rPr lang="en-US" altLang="ko-KR" dirty="0"/>
              <a:t>.</a:t>
            </a:r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Sigmoid 함수의 특성에 따라서 값은 0~ 1사이의 값을 가지게 된다.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값이 </a:t>
            </a:r>
            <a:r>
              <a:rPr lang="en-US" altLang="ko-KR" dirty="0"/>
              <a:t>0</a:t>
            </a:r>
            <a:r>
              <a:rPr lang="en-KR" dirty="0"/>
              <a:t>이라면 셀 상태 정보는 0이되어 사라지고 1이면 그대로 전달 된다.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69D51-DB42-F278-1FB8-603255C05720}"/>
              </a:ext>
            </a:extLst>
          </p:cNvPr>
          <p:cNvSpPr txBox="1"/>
          <p:nvPr/>
        </p:nvSpPr>
        <p:spPr>
          <a:xfrm>
            <a:off x="7807814" y="6507022"/>
            <a:ext cx="42260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dirty="0"/>
              <a:t>https://ctkim.tistory.com/entry/LSTMLong-short-time-memory-기초-이해</a:t>
            </a:r>
          </a:p>
        </p:txBody>
      </p:sp>
    </p:spTree>
    <p:extLst>
      <p:ext uri="{BB962C8B-B14F-4D97-AF65-F5344CB8AC3E}">
        <p14:creationId xmlns:p14="http://schemas.microsoft.com/office/powerpoint/2010/main" val="203473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Text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3358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1-5. </a:t>
            </a:r>
            <a:r>
              <a:rPr lang="en-US" altLang="ko-KR" sz="3000" b="1" dirty="0"/>
              <a:t>LSTM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48E63-F6F8-D5EF-DD37-161CAB0ED862}"/>
              </a:ext>
            </a:extLst>
          </p:cNvPr>
          <p:cNvSpPr txBox="1"/>
          <p:nvPr/>
        </p:nvSpPr>
        <p:spPr>
          <a:xfrm>
            <a:off x="2261893" y="6011903"/>
            <a:ext cx="2521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Helvetica Neue" panose="02000503000000020004" pitchFamily="2" charset="0"/>
              </a:rPr>
              <a:t>그림</a:t>
            </a:r>
            <a:r>
              <a:rPr lang="en-US" altLang="ko-KR" dirty="0">
                <a:latin typeface="Helvetica Neue" panose="02000503000000020004" pitchFamily="2" charset="0"/>
              </a:rPr>
              <a:t>. input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 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5F17D-F005-DF3E-194D-B6DF39128371}"/>
              </a:ext>
            </a:extLst>
          </p:cNvPr>
          <p:cNvSpPr txBox="1"/>
          <p:nvPr/>
        </p:nvSpPr>
        <p:spPr>
          <a:xfrm>
            <a:off x="5851863" y="1926589"/>
            <a:ext cx="55833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 게이트는 새로운 정보를 어떻게 반영할 것인가에 대한 결정을 내린다</a:t>
            </a:r>
            <a:r>
              <a:rPr lang="en-US" altLang="ko-KR" dirty="0"/>
              <a:t>. </a:t>
            </a:r>
            <a:r>
              <a:rPr lang="ko-KR" altLang="en-US" dirty="0"/>
              <a:t>이를 통해 </a:t>
            </a:r>
            <a:r>
              <a:rPr lang="en-US" altLang="ko-KR" dirty="0"/>
              <a:t>LSTM</a:t>
            </a:r>
            <a:r>
              <a:rPr lang="ko-KR" altLang="en-US" dirty="0"/>
              <a:t>은 기존 정보와 새로운 정보를 적절하게 조합하여</a:t>
            </a:r>
            <a:r>
              <a:rPr lang="en-US" altLang="ko-KR" dirty="0"/>
              <a:t>, </a:t>
            </a:r>
            <a:r>
              <a:rPr lang="ko-KR" altLang="en-US" dirty="0"/>
              <a:t>더 정확한 예측을 수행할 수 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시그모이드는</a:t>
            </a:r>
            <a:r>
              <a:rPr lang="ko-KR" altLang="en-US" dirty="0"/>
              <a:t> 함수는 후보 값을 얼마나 전달할지 결정을 내리는 값이다</a:t>
            </a:r>
            <a:r>
              <a:rPr lang="en-US" altLang="ko-KR" dirty="0"/>
              <a:t>.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함수이므로 </a:t>
            </a:r>
            <a:r>
              <a:rPr lang="en-US" altLang="ko-KR" dirty="0"/>
              <a:t>0~1</a:t>
            </a:r>
            <a:r>
              <a:rPr lang="ko-KR" altLang="en-US" dirty="0"/>
              <a:t>사이의 값을 가진다</a:t>
            </a:r>
            <a:r>
              <a:rPr lang="en-US" altLang="ko-KR" dirty="0"/>
              <a:t>. </a:t>
            </a:r>
            <a:r>
              <a:rPr lang="ko-KR" altLang="en-US" dirty="0"/>
              <a:t>이 두 값을 곱해서 셀 상태에 더하면 최종적으로</a:t>
            </a:r>
            <a:r>
              <a:rPr lang="en-US" altLang="ko-KR" dirty="0"/>
              <a:t> </a:t>
            </a:r>
            <a:r>
              <a:rPr lang="ko-KR" altLang="en-US" dirty="0"/>
              <a:t>다음 단계를 위해 보내는 셀 상태 </a:t>
            </a:r>
            <a:r>
              <a:rPr lang="en-US" altLang="ko-KR" dirty="0"/>
              <a:t>Ct</a:t>
            </a:r>
            <a:r>
              <a:rPr lang="ko-KR" altLang="en-US" dirty="0"/>
              <a:t>가 결정</a:t>
            </a:r>
            <a:r>
              <a:rPr lang="en-US" altLang="ko-KR" dirty="0"/>
              <a:t>.</a:t>
            </a:r>
            <a:endParaRPr lang="en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1EDE5-44CC-91BC-A42F-041AA7EF1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835" y="1460184"/>
            <a:ext cx="2876795" cy="44916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626925-C43D-8386-B568-172462E51BEF}"/>
              </a:ext>
            </a:extLst>
          </p:cNvPr>
          <p:cNvSpPr txBox="1"/>
          <p:nvPr/>
        </p:nvSpPr>
        <p:spPr>
          <a:xfrm>
            <a:off x="7807814" y="6507022"/>
            <a:ext cx="42260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dirty="0"/>
              <a:t>https://ctkim.tistory.com/entry/LSTMLong-short-time-memory-기초-이해</a:t>
            </a:r>
          </a:p>
        </p:txBody>
      </p:sp>
    </p:spTree>
    <p:extLst>
      <p:ext uri="{BB962C8B-B14F-4D97-AF65-F5344CB8AC3E}">
        <p14:creationId xmlns:p14="http://schemas.microsoft.com/office/powerpoint/2010/main" val="4833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D03220-918B-1FBB-6D87-4B4BA31540BA}"/>
              </a:ext>
            </a:extLst>
          </p:cNvPr>
          <p:cNvSpPr txBox="1"/>
          <p:nvPr/>
        </p:nvSpPr>
        <p:spPr>
          <a:xfrm>
            <a:off x="1340182" y="703597"/>
            <a:ext cx="9690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선정 주제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</a:t>
            </a:r>
            <a:r>
              <a:rPr lang="en-US" altLang="ko-KR" sz="2400" dirty="0"/>
              <a:t>Visual Question Answering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데이터셋 이름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VQA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VQA: Visual Question Answering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Antol</a:t>
            </a:r>
            <a:r>
              <a:rPr lang="en-US" dirty="0">
                <a:effectLst/>
                <a:latin typeface="Helvetica Neue" panose="02000503000000020004" pitchFamily="2" charset="0"/>
              </a:rPr>
              <a:t> et al. ICCV 2015, arXiv:1505.00468</a:t>
            </a:r>
            <a:endParaRPr lang="ko-KR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데이터셋 특성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특정 이미지에 대한 질문과 답변이 있는 데이터셋</a:t>
            </a:r>
            <a:endParaRPr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ended</a:t>
            </a:r>
            <a:r>
              <a:rPr lang="ko-KR" altLang="en-US" dirty="0"/>
              <a:t> </a:t>
            </a:r>
            <a:r>
              <a:rPr lang="en-US" altLang="ko-KR" dirty="0"/>
              <a:t>question-answering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0DB7F-FE57-6927-62DB-164E86FD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90" y="3288920"/>
            <a:ext cx="8914019" cy="3467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</a:t>
            </a:r>
            <a:r>
              <a:rPr lang="ko-KR" altLang="en-US" sz="3000" b="1" dirty="0"/>
              <a:t> 개요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494460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Text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3358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1-5. </a:t>
            </a:r>
            <a:r>
              <a:rPr lang="en-US" altLang="ko-KR" sz="3000" b="1" dirty="0"/>
              <a:t>LSTM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48E63-F6F8-D5EF-DD37-161CAB0ED862}"/>
              </a:ext>
            </a:extLst>
          </p:cNvPr>
          <p:cNvSpPr txBox="1"/>
          <p:nvPr/>
        </p:nvSpPr>
        <p:spPr>
          <a:xfrm>
            <a:off x="2293424" y="5927885"/>
            <a:ext cx="2521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Helvetica Neue" panose="02000503000000020004" pitchFamily="2" charset="0"/>
              </a:rPr>
              <a:t>그림</a:t>
            </a:r>
            <a:r>
              <a:rPr lang="en-US" altLang="ko-KR" dirty="0">
                <a:latin typeface="Helvetica Neue" panose="02000503000000020004" pitchFamily="2" charset="0"/>
              </a:rPr>
              <a:t>. </a:t>
            </a:r>
            <a:r>
              <a:rPr lang="en-US" altLang="ko-KR" dirty="0" err="1">
                <a:latin typeface="Helvetica Neue" panose="02000503000000020004" pitchFamily="2" charset="0"/>
              </a:rPr>
              <a:t>ouptut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 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5F17D-F005-DF3E-194D-B6DF39128371}"/>
              </a:ext>
            </a:extLst>
          </p:cNvPr>
          <p:cNvSpPr txBox="1"/>
          <p:nvPr/>
        </p:nvSpPr>
        <p:spPr>
          <a:xfrm>
            <a:off x="5799311" y="2366371"/>
            <a:ext cx="55833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 게이트는 셀 상태 값에 탄젠트 함수를 적용한 값을 출력으로 사용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그러나 값을 그대로 출력으로 사용하지 않고 출력이 얼마나 중요한지 조절하기 위해 은닉 상태와 현재 입력에 대해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적용해 </a:t>
            </a:r>
            <a:r>
              <a:rPr lang="en-US" altLang="ko-KR" dirty="0"/>
              <a:t>0~ 1</a:t>
            </a:r>
            <a:r>
              <a:rPr lang="ko-KR" altLang="en-US" dirty="0"/>
              <a:t>사이 값을 만든 후 출력하고자 하는 신호와 곱해 크기를 조절한 후 출력</a:t>
            </a:r>
            <a:r>
              <a:rPr lang="en-US" altLang="ko-KR" dirty="0"/>
              <a:t>.</a:t>
            </a:r>
            <a:endParaRPr lang="en-K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B40A7-DF23-88B9-0A49-C358C7C28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276" y="1484112"/>
            <a:ext cx="3358969" cy="4443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2050D9-AAA3-EDF5-E65C-EF23407BD313}"/>
              </a:ext>
            </a:extLst>
          </p:cNvPr>
          <p:cNvSpPr txBox="1"/>
          <p:nvPr/>
        </p:nvSpPr>
        <p:spPr>
          <a:xfrm>
            <a:off x="7807814" y="6507022"/>
            <a:ext cx="42260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dirty="0"/>
              <a:t>https://ctkim.tistory.com/entry/LSTMLong-short-time-memory-기초-이해</a:t>
            </a:r>
          </a:p>
        </p:txBody>
      </p:sp>
    </p:spTree>
    <p:extLst>
      <p:ext uri="{BB962C8B-B14F-4D97-AF65-F5344CB8AC3E}">
        <p14:creationId xmlns:p14="http://schemas.microsoft.com/office/powerpoint/2010/main" val="4286274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Text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338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1-5. </a:t>
            </a:r>
            <a:r>
              <a:rPr lang="en-US" altLang="ko-KR" sz="3000" b="1" dirty="0"/>
              <a:t>LSTM - </a:t>
            </a:r>
            <a:r>
              <a:rPr lang="en-US" altLang="ko-KR" sz="3200" dirty="0"/>
              <a:t>LSTM</a:t>
            </a:r>
            <a:r>
              <a:rPr lang="ko-KR" altLang="en-US" sz="3200" dirty="0"/>
              <a:t>과 </a:t>
            </a:r>
            <a:r>
              <a:rPr lang="en-US" altLang="ko-KR" sz="3200" dirty="0"/>
              <a:t>RNN</a:t>
            </a:r>
            <a:r>
              <a:rPr lang="ko-KR" altLang="en-US" sz="3200" dirty="0"/>
              <a:t>의 </a:t>
            </a:r>
            <a:r>
              <a:rPr lang="en-US" altLang="ko-KR" sz="3200" dirty="0"/>
              <a:t>IMDB </a:t>
            </a:r>
            <a:r>
              <a:rPr lang="ko-KR" altLang="en-US" sz="3200" dirty="0"/>
              <a:t>데이터셋 성능비교</a:t>
            </a:r>
            <a:endParaRPr lang="en-KR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539A1-465D-654C-4F4F-F8B046A14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05" y="1497701"/>
            <a:ext cx="7772400" cy="187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11F3C2-19C7-7606-3BDC-5B225220F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545" y="3370228"/>
            <a:ext cx="7300639" cy="2310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A31F4B-3445-C201-81FE-601C84CFC1FB}"/>
              </a:ext>
            </a:extLst>
          </p:cNvPr>
          <p:cNvSpPr txBox="1"/>
          <p:nvPr/>
        </p:nvSpPr>
        <p:spPr>
          <a:xfrm>
            <a:off x="4845642" y="5764496"/>
            <a:ext cx="39199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Helvetica Neue" panose="02000503000000020004" pitchFamily="2" charset="0"/>
              </a:rPr>
              <a:t>https://jypark1111.tistory.com/70</a:t>
            </a:r>
            <a:endParaRPr lang="en-US" altLang="ko-KR" sz="10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24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Text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338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1-6. </a:t>
            </a:r>
            <a:r>
              <a:rPr lang="en-US" altLang="ko-KR" sz="3000" b="1" dirty="0"/>
              <a:t>BERT &amp;</a:t>
            </a:r>
            <a:r>
              <a:rPr lang="en-US" altLang="ko-KR" sz="3000" dirty="0"/>
              <a:t> </a:t>
            </a:r>
            <a:r>
              <a:rPr lang="en-US" altLang="ko-KR" sz="3000" b="1" dirty="0" err="1"/>
              <a:t>RoBERTa</a:t>
            </a:r>
            <a:endParaRPr lang="en-KR" sz="3200" dirty="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E93C169B-9D0C-CDB3-44F2-694F794CB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94" y="1542595"/>
            <a:ext cx="4739251" cy="422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200EF4-2918-E57F-FF7D-3904D9936295}"/>
              </a:ext>
            </a:extLst>
          </p:cNvPr>
          <p:cNvSpPr txBox="1"/>
          <p:nvPr/>
        </p:nvSpPr>
        <p:spPr>
          <a:xfrm>
            <a:off x="6817884" y="1622391"/>
            <a:ext cx="49011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장점</a:t>
            </a:r>
            <a:r>
              <a:rPr lang="en-US" altLang="ko-KR" sz="20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Transformer</a:t>
            </a:r>
            <a:r>
              <a:rPr lang="ko-KR" altLang="en-US" sz="2000" dirty="0"/>
              <a:t>의 양방향 인코더를 사용하여 모든 단어가 양쪽 방향의 문맥을 동시에 참고 가능하다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Roberta</a:t>
            </a:r>
            <a:r>
              <a:rPr lang="ko-KR" altLang="en-US" sz="2000" dirty="0"/>
              <a:t>는 </a:t>
            </a:r>
            <a:r>
              <a:rPr lang="en-US" altLang="ko-KR" sz="2000" dirty="0"/>
              <a:t>BERT</a:t>
            </a:r>
            <a:r>
              <a:rPr lang="ko-KR" altLang="en-US" sz="2000" dirty="0"/>
              <a:t>보다 훨씬 긴 시간 동안 더 많은 데이터를 사용하여 사전 학습하였다</a:t>
            </a:r>
            <a:r>
              <a:rPr lang="en-US" altLang="ko-KR" sz="2000" dirty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단점</a:t>
            </a:r>
            <a:r>
              <a:rPr lang="en-US" altLang="ko-KR" sz="20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학습에 필요한 데이터셋이 적으면 성능이 제대로 나오지 않는다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대규모 데이터에서 사전학습을 해야지 특정 </a:t>
            </a:r>
            <a:r>
              <a:rPr lang="ko-KR" altLang="en-US" sz="2000" dirty="0" err="1"/>
              <a:t>테스크에서</a:t>
            </a:r>
            <a:r>
              <a:rPr lang="ko-KR" altLang="en-US" sz="2000" dirty="0"/>
              <a:t> 사용이 쉽다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360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Text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338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1-6. </a:t>
            </a:r>
            <a:r>
              <a:rPr lang="en-US" altLang="ko-KR" sz="3000" b="1" dirty="0"/>
              <a:t>BERT &amp;</a:t>
            </a:r>
            <a:r>
              <a:rPr lang="en-US" altLang="ko-KR" sz="3000" dirty="0"/>
              <a:t> </a:t>
            </a:r>
            <a:r>
              <a:rPr lang="en-US" altLang="ko-KR" sz="3000" b="1" dirty="0" err="1"/>
              <a:t>RoBERTa</a:t>
            </a:r>
            <a:endParaRPr lang="en-KR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00EF4-2918-E57F-FF7D-3904D9936295}"/>
              </a:ext>
            </a:extLst>
          </p:cNvPr>
          <p:cNvSpPr txBox="1"/>
          <p:nvPr/>
        </p:nvSpPr>
        <p:spPr>
          <a:xfrm>
            <a:off x="4901411" y="5133976"/>
            <a:ext cx="2221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그림</a:t>
            </a:r>
            <a:r>
              <a:rPr lang="en-US" altLang="ko-KR" sz="2000" dirty="0"/>
              <a:t>. GLUE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AF030-D707-DB06-D2CD-F8A0F015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79" y="1724024"/>
            <a:ext cx="9244762" cy="34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28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2. Baseline </a:t>
            </a:r>
            <a:r>
              <a:rPr lang="ko-KR" altLang="en-US" sz="3000" b="1" dirty="0"/>
              <a:t>모델 선정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1014263"/>
            <a:ext cx="9338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2-1. Image Encoder</a:t>
            </a:r>
            <a:endParaRPr lang="en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3A7E6-035C-B28B-EA4D-46D45E41420C}"/>
              </a:ext>
            </a:extLst>
          </p:cNvPr>
          <p:cNvSpPr txBox="1"/>
          <p:nvPr/>
        </p:nvSpPr>
        <p:spPr>
          <a:xfrm>
            <a:off x="582409" y="2716002"/>
            <a:ext cx="9338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2-2. Text Encoder</a:t>
            </a:r>
            <a:endParaRPr lang="en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395AA-8CF3-4E66-8E5F-38D8D5FE6F8F}"/>
              </a:ext>
            </a:extLst>
          </p:cNvPr>
          <p:cNvSpPr txBox="1"/>
          <p:nvPr/>
        </p:nvSpPr>
        <p:spPr>
          <a:xfrm>
            <a:off x="1180749" y="1634300"/>
            <a:ext cx="8362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Imagenet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사전 학습된 </a:t>
            </a:r>
            <a:r>
              <a:rPr lang="en-US" altLang="ko-KR" sz="2000" dirty="0"/>
              <a:t>ResNet50</a:t>
            </a:r>
            <a:r>
              <a:rPr lang="ko-KR" altLang="en-US" sz="2000" dirty="0"/>
              <a:t>을 사용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3"/>
              </a:rPr>
              <a:t>https://huggingface.co/microsoft/resnet-50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이미지를 </a:t>
            </a:r>
            <a:r>
              <a:rPr lang="ko-KR" altLang="en-US" sz="2000" dirty="0" err="1"/>
              <a:t>입력받아</a:t>
            </a:r>
            <a:r>
              <a:rPr lang="ko-KR" altLang="en-US" sz="2000" dirty="0"/>
              <a:t> 그 이미지의 </a:t>
            </a:r>
            <a:r>
              <a:rPr lang="en-US" altLang="ko-KR" sz="2000" dirty="0"/>
              <a:t>representation</a:t>
            </a:r>
            <a:r>
              <a:rPr lang="ko-KR" altLang="en-US" sz="2000" dirty="0"/>
              <a:t>을 출력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BB43A-E472-A79B-1589-2FD9AB492238}"/>
              </a:ext>
            </a:extLst>
          </p:cNvPr>
          <p:cNvSpPr txBox="1"/>
          <p:nvPr/>
        </p:nvSpPr>
        <p:spPr>
          <a:xfrm>
            <a:off x="1070308" y="3336039"/>
            <a:ext cx="8362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다양한 데이터로 </a:t>
            </a:r>
            <a:r>
              <a:rPr lang="ko-KR" altLang="en-US" sz="2000" dirty="0" err="1"/>
              <a:t>사전학습된</a:t>
            </a:r>
            <a:r>
              <a:rPr lang="ko-KR" altLang="en-US" sz="2000" dirty="0"/>
              <a:t> </a:t>
            </a:r>
            <a:r>
              <a:rPr lang="en-US" altLang="ko-KR" sz="2000" dirty="0"/>
              <a:t>KLUE-Roberta-base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4"/>
              </a:rPr>
              <a:t>https://huggingface.co/klue/roberta-base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질문을 입력하면 그 질문의 </a:t>
            </a:r>
            <a:r>
              <a:rPr lang="en-US" altLang="ko-KR" sz="2000" dirty="0"/>
              <a:t>representation</a:t>
            </a:r>
            <a:r>
              <a:rPr lang="ko-KR" altLang="en-US" sz="2000" dirty="0"/>
              <a:t>을 출력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96BF2-D4D2-F4B1-F117-39AA6991780E}"/>
              </a:ext>
            </a:extLst>
          </p:cNvPr>
          <p:cNvSpPr txBox="1"/>
          <p:nvPr/>
        </p:nvSpPr>
        <p:spPr>
          <a:xfrm>
            <a:off x="1353207" y="5125376"/>
            <a:ext cx="9338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이러한</a:t>
            </a:r>
            <a:r>
              <a:rPr lang="en-US" sz="3000" dirty="0"/>
              <a:t> </a:t>
            </a:r>
            <a:r>
              <a:rPr lang="en-US" sz="3000" dirty="0" err="1"/>
              <a:t>두개의</a:t>
            </a:r>
            <a:r>
              <a:rPr lang="en-US" sz="3000" dirty="0"/>
              <a:t> </a:t>
            </a:r>
            <a:r>
              <a:rPr lang="en-US" sz="3000" dirty="0" err="1"/>
              <a:t>모델의</a:t>
            </a:r>
            <a:r>
              <a:rPr lang="en-US" sz="3000" dirty="0"/>
              <a:t> </a:t>
            </a:r>
            <a:r>
              <a:rPr lang="en-US" sz="3000" dirty="0" err="1"/>
              <a:t>출력을</a:t>
            </a:r>
            <a:r>
              <a:rPr lang="en-US" sz="3000" dirty="0"/>
              <a:t> element-wise </a:t>
            </a:r>
            <a:r>
              <a:rPr lang="en-US" sz="3000" dirty="0" err="1"/>
              <a:t>곱을</a:t>
            </a:r>
            <a:r>
              <a:rPr lang="en-US" sz="3000" dirty="0"/>
              <a:t> </a:t>
            </a:r>
            <a:r>
              <a:rPr lang="en-US" sz="3000" dirty="0" err="1"/>
              <a:t>하여</a:t>
            </a:r>
            <a:r>
              <a:rPr lang="en-US" sz="3000" dirty="0"/>
              <a:t> </a:t>
            </a:r>
            <a:r>
              <a:rPr lang="en-US" sz="3000" dirty="0" err="1"/>
              <a:t>FCNN에</a:t>
            </a:r>
            <a:r>
              <a:rPr lang="en-US" sz="3000" dirty="0"/>
              <a:t> </a:t>
            </a:r>
            <a:r>
              <a:rPr lang="en-US" sz="3000" dirty="0" err="1"/>
              <a:t>넣고</a:t>
            </a:r>
            <a:r>
              <a:rPr lang="en-US" sz="3000" dirty="0"/>
              <a:t> </a:t>
            </a:r>
            <a:r>
              <a:rPr lang="en-US" sz="3000" dirty="0" err="1"/>
              <a:t>softmax하여</a:t>
            </a:r>
            <a:r>
              <a:rPr lang="en-US" sz="3000" dirty="0"/>
              <a:t> </a:t>
            </a:r>
            <a:r>
              <a:rPr lang="en-US" sz="3000" dirty="0" err="1"/>
              <a:t>classification을</a:t>
            </a:r>
            <a:r>
              <a:rPr lang="en-US" sz="3000" dirty="0"/>
              <a:t> </a:t>
            </a:r>
            <a:r>
              <a:rPr lang="en-US" sz="3000" dirty="0" err="1"/>
              <a:t>수행할</a:t>
            </a:r>
            <a:r>
              <a:rPr lang="en-US" sz="3000" dirty="0"/>
              <a:t> </a:t>
            </a:r>
            <a:r>
              <a:rPr lang="en-US" sz="3000" dirty="0" err="1"/>
              <a:t>예정</a:t>
            </a:r>
            <a:r>
              <a:rPr lang="en-US" sz="3000" dirty="0"/>
              <a:t> </a:t>
            </a:r>
            <a:endParaRPr lang="en-KR" sz="3200" dirty="0"/>
          </a:p>
        </p:txBody>
      </p:sp>
    </p:spTree>
    <p:extLst>
      <p:ext uri="{BB962C8B-B14F-4D97-AF65-F5344CB8AC3E}">
        <p14:creationId xmlns:p14="http://schemas.microsoft.com/office/powerpoint/2010/main" val="243738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2.</a:t>
            </a:r>
            <a:r>
              <a:rPr lang="ko-KR" altLang="en-US" sz="3000" b="1" dirty="0"/>
              <a:t> 데이터셋 선정 이유</a:t>
            </a:r>
            <a:endParaRPr lang="en-US" altLang="ko-KR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1D849-736C-9A47-E26A-0994892E3F77}"/>
              </a:ext>
            </a:extLst>
          </p:cNvPr>
          <p:cNvSpPr txBox="1"/>
          <p:nvPr/>
        </p:nvSpPr>
        <p:spPr>
          <a:xfrm>
            <a:off x="956669" y="1536174"/>
            <a:ext cx="106422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ko-KR" altLang="en-US" sz="2400" dirty="0"/>
              <a:t>최근 </a:t>
            </a:r>
            <a:r>
              <a:rPr lang="en-US" altLang="ko-KR" sz="2400" dirty="0"/>
              <a:t>Multi-modal </a:t>
            </a:r>
            <a:r>
              <a:rPr lang="ko-KR" altLang="en-US" sz="2400" dirty="0"/>
              <a:t>분야가 굉장히 빠르게 발전 중이고 산업에서 실용적인 분야라고 느껴서 관련 데이터셋을 선정했습니다</a:t>
            </a:r>
            <a:r>
              <a:rPr lang="en-US" altLang="ko-KR" sz="24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400" dirty="0"/>
              <a:t>선행 연구가 어느정도 이루어졌지만 아직 발전할 부분이 많은 분야라고 생각해서 선정했습니다</a:t>
            </a:r>
            <a:r>
              <a:rPr lang="en-US" altLang="ko-KR" sz="24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400" dirty="0"/>
              <a:t>학습에 사용할 데이터의 양이 많고 많은 사람들이 직접 검수하여 만든 </a:t>
            </a:r>
            <a:r>
              <a:rPr lang="ko-KR" altLang="en-US" sz="2400" dirty="0" err="1"/>
              <a:t>데이터셋이기에</a:t>
            </a:r>
            <a:r>
              <a:rPr lang="ko-KR" altLang="en-US" sz="2400" dirty="0"/>
              <a:t> 선정했습니다</a:t>
            </a:r>
            <a:r>
              <a:rPr lang="en-US" altLang="ko-KR" sz="24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400" dirty="0"/>
              <a:t>여러 모델들</a:t>
            </a:r>
            <a:r>
              <a:rPr lang="en-US" altLang="ko-KR" sz="2400" dirty="0"/>
              <a:t>(BERT, VIT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에 적용 가능한 </a:t>
            </a:r>
            <a:r>
              <a:rPr lang="ko-KR" altLang="en-US" sz="2400" dirty="0" err="1"/>
              <a:t>데이터셋이기에</a:t>
            </a:r>
            <a:r>
              <a:rPr lang="ko-KR" altLang="en-US" sz="2400" dirty="0"/>
              <a:t> 선정했습니다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005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3.</a:t>
            </a:r>
            <a:r>
              <a:rPr lang="ko-KR" altLang="en-US" sz="3000" b="1" dirty="0"/>
              <a:t> 데이터셋 분석</a:t>
            </a:r>
            <a:endParaRPr lang="en-US" altLang="ko-KR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1D849-736C-9A47-E26A-0994892E3F77}"/>
              </a:ext>
            </a:extLst>
          </p:cNvPr>
          <p:cNvSpPr txBox="1"/>
          <p:nvPr/>
        </p:nvSpPr>
        <p:spPr>
          <a:xfrm>
            <a:off x="230313" y="1146464"/>
            <a:ext cx="723728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세가지 </a:t>
            </a:r>
            <a:r>
              <a:rPr lang="en-US" altLang="ko-KR" sz="2400" b="1" dirty="0"/>
              <a:t>type</a:t>
            </a:r>
            <a:r>
              <a:rPr lang="ko-KR" altLang="en-US" sz="2400" b="1" dirty="0"/>
              <a:t>의 데이터가 존재</a:t>
            </a:r>
            <a:endParaRPr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Input question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443,757</a:t>
            </a:r>
            <a:r>
              <a:rPr lang="ko-KR" altLang="en-US" dirty="0"/>
              <a:t>개의 </a:t>
            </a:r>
            <a:r>
              <a:rPr lang="en-US" altLang="ko-KR" dirty="0"/>
              <a:t>training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214,354</a:t>
            </a:r>
            <a:r>
              <a:rPr lang="ko-KR" altLang="en-US" dirty="0"/>
              <a:t>개의 </a:t>
            </a:r>
            <a:r>
              <a:rPr lang="en-US" altLang="ko-KR" dirty="0"/>
              <a:t>validation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447,793</a:t>
            </a:r>
            <a:r>
              <a:rPr lang="ko-KR" altLang="en-US" dirty="0"/>
              <a:t>개의 </a:t>
            </a:r>
            <a:r>
              <a:rPr lang="en-US" altLang="ko-KR" dirty="0"/>
              <a:t>test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하나의 이미지에는 최소한 </a:t>
            </a:r>
            <a:r>
              <a:rPr lang="en-US" altLang="ko-KR" dirty="0"/>
              <a:t>3</a:t>
            </a:r>
            <a:r>
              <a:rPr lang="ko-KR" altLang="en-US" dirty="0"/>
              <a:t>개의 질문이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Annotation (answer)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2,483,490</a:t>
            </a:r>
            <a:r>
              <a:rPr lang="ko-KR" altLang="en-US" dirty="0"/>
              <a:t>개의 </a:t>
            </a:r>
            <a:r>
              <a:rPr lang="en-US" altLang="ko-KR" dirty="0"/>
              <a:t>train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1,215,120</a:t>
            </a:r>
            <a:r>
              <a:rPr lang="ko-KR" altLang="en-US" dirty="0"/>
              <a:t>개의 </a:t>
            </a:r>
            <a:r>
              <a:rPr lang="en-US" altLang="ko-KR" dirty="0"/>
              <a:t>test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질문에 대해서 여러 개의 답변이 존재할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Image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82,783</a:t>
            </a:r>
            <a:r>
              <a:rPr lang="ko-KR" altLang="en-US" dirty="0"/>
              <a:t>개의 </a:t>
            </a:r>
            <a:r>
              <a:rPr lang="en-US" altLang="ko-KR" dirty="0"/>
              <a:t>train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40,504</a:t>
            </a:r>
            <a:r>
              <a:rPr lang="ko-KR" altLang="en-US" dirty="0"/>
              <a:t>개의 </a:t>
            </a:r>
            <a:r>
              <a:rPr lang="en-US" altLang="ko-KR" dirty="0"/>
              <a:t>validation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81,434</a:t>
            </a:r>
            <a:r>
              <a:rPr lang="ko-KR" altLang="en-US" dirty="0"/>
              <a:t>개의 </a:t>
            </a:r>
            <a:r>
              <a:rPr lang="en-US" altLang="ko-KR" dirty="0"/>
              <a:t>test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MS COCO </a:t>
            </a:r>
            <a:r>
              <a:rPr lang="ko-KR" altLang="en-US" dirty="0"/>
              <a:t>데이터셋에서 가져옴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DB011-7398-77CC-59DA-9DB9B163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28" y="958914"/>
            <a:ext cx="2586765" cy="5173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807D97-68FB-40D1-E5B7-D7FD56D3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436" y="739401"/>
            <a:ext cx="2171700" cy="596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7BA066-2E12-1826-5ACB-D84E6B0E54F3}"/>
              </a:ext>
            </a:extLst>
          </p:cNvPr>
          <p:cNvSpPr txBox="1"/>
          <p:nvPr/>
        </p:nvSpPr>
        <p:spPr>
          <a:xfrm>
            <a:off x="6636028" y="241932"/>
            <a:ext cx="268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Input question format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BDF94-2688-CF24-A4AD-4C89F932FD58}"/>
              </a:ext>
            </a:extLst>
          </p:cNvPr>
          <p:cNvSpPr txBox="1"/>
          <p:nvPr/>
        </p:nvSpPr>
        <p:spPr>
          <a:xfrm>
            <a:off x="9510147" y="241932"/>
            <a:ext cx="268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 format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944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3.</a:t>
            </a:r>
            <a:r>
              <a:rPr lang="ko-KR" altLang="en-US" sz="3000" b="1" dirty="0"/>
              <a:t> 데이터셋 처리에 주의할 사항</a:t>
            </a:r>
            <a:endParaRPr lang="en-US" altLang="ko-KR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1D849-736C-9A47-E26A-0994892E3F77}"/>
              </a:ext>
            </a:extLst>
          </p:cNvPr>
          <p:cNvSpPr txBox="1"/>
          <p:nvPr/>
        </p:nvSpPr>
        <p:spPr>
          <a:xfrm>
            <a:off x="1504978" y="1573846"/>
            <a:ext cx="91820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ko-KR" altLang="en-US" sz="2400" dirty="0"/>
              <a:t>확인해본 결과</a:t>
            </a:r>
            <a:r>
              <a:rPr lang="en-US" altLang="ko-KR" sz="2400" dirty="0"/>
              <a:t>, </a:t>
            </a:r>
            <a:r>
              <a:rPr lang="ko-KR" altLang="en-US" sz="2400" dirty="0"/>
              <a:t>결측 값은 없었지만 매우 많은 양의 데이터이기 때문에 모든 데이터를 사용할 수는 없다</a:t>
            </a:r>
            <a:r>
              <a:rPr lang="en-US" altLang="ko-KR" sz="24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400" dirty="0"/>
              <a:t>하나의 질문에 여러가지 답이 있는 형태이지만 그 중 겹치는 답변이 </a:t>
            </a:r>
            <a:r>
              <a:rPr lang="ko-KR" altLang="en-US" sz="2400" dirty="0" err="1"/>
              <a:t>있는것을</a:t>
            </a:r>
            <a:r>
              <a:rPr lang="ko-KR" altLang="en-US" sz="2400" dirty="0"/>
              <a:t> 확인하여 많이 겹치는 답변을 학습 데이터로 사용할 예정이다</a:t>
            </a:r>
            <a:r>
              <a:rPr lang="en-US" altLang="ko-KR" sz="24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/>
              <a:t>Hugging face</a:t>
            </a:r>
            <a:r>
              <a:rPr lang="ko-KR" altLang="en-US" sz="2400" dirty="0"/>
              <a:t>나 </a:t>
            </a:r>
            <a:r>
              <a:rPr lang="en-US" altLang="ko-KR" sz="2400" dirty="0" err="1"/>
              <a:t>kaggle</a:t>
            </a:r>
            <a:r>
              <a:rPr lang="ko-KR" altLang="en-US" sz="2400" dirty="0"/>
              <a:t>에 있는 데이터가 아니기 때문에 직접 다운 받고 내가 사용할 모델 코드에 맞춰서 사용해야 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046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3C47-8ED4-5FFB-4AC4-152BB6D5A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717" y="1041400"/>
            <a:ext cx="10226566" cy="2387600"/>
          </a:xfrm>
        </p:spPr>
        <p:txBody>
          <a:bodyPr/>
          <a:lstStyle/>
          <a:p>
            <a:pPr algn="l"/>
            <a:r>
              <a:rPr lang="en-US" altLang="ko-KR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2</a:t>
            </a:r>
            <a:r>
              <a:rPr lang="ko-KR" alt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차</a:t>
            </a:r>
            <a:r>
              <a:rPr lang="en-US" altLang="ko-KR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: </a:t>
            </a:r>
            <a:r>
              <a:rPr lang="ko-KR" alt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오픈소스</a:t>
            </a:r>
            <a:r>
              <a:rPr lang="en-US" altLang="ko-KR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/</a:t>
            </a:r>
            <a:r>
              <a:rPr lang="ko-KR" alt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논문 등 리서치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E072B-6861-1798-D785-6B4B1D747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509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/>
              <a:t>2024.05.16</a:t>
            </a:r>
          </a:p>
          <a:p>
            <a:endParaRPr lang="en-US" altLang="ko-KR" dirty="0"/>
          </a:p>
          <a:p>
            <a:r>
              <a:rPr lang="en-US" altLang="ko-KR" dirty="0"/>
              <a:t>2024712240 </a:t>
            </a:r>
            <a:r>
              <a:rPr lang="ko-KR" altLang="en-US" dirty="0"/>
              <a:t>박성완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7125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D03220-918B-1FBB-6D87-4B4BA31540BA}"/>
              </a:ext>
            </a:extLst>
          </p:cNvPr>
          <p:cNvSpPr txBox="1"/>
          <p:nvPr/>
        </p:nvSpPr>
        <p:spPr>
          <a:xfrm>
            <a:off x="1250730" y="892783"/>
            <a:ext cx="9690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VQA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Multi modal task</a:t>
            </a:r>
            <a:r>
              <a:rPr lang="ko-KR" altLang="en-US" sz="2400" b="1" dirty="0"/>
              <a:t>이므로 </a:t>
            </a:r>
            <a:r>
              <a:rPr lang="en-US" altLang="ko-KR" sz="2400" b="1" dirty="0"/>
              <a:t>image </a:t>
            </a:r>
            <a:r>
              <a:rPr lang="ko-KR" altLang="en-US" sz="2400" b="1" dirty="0"/>
              <a:t>부분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text</a:t>
            </a:r>
            <a:r>
              <a:rPr lang="ko-KR" altLang="en-US" sz="2400" b="1" dirty="0"/>
              <a:t> 부분 모델들을 따로 </a:t>
            </a:r>
            <a:r>
              <a:rPr lang="ko-KR" altLang="en-US" sz="2400" b="1" dirty="0" err="1"/>
              <a:t>고려해야함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</a:t>
            </a:r>
            <a:r>
              <a:rPr lang="ko-KR" altLang="en-US" sz="3000" b="1" dirty="0"/>
              <a:t> 활용 가능한 모델 후보</a:t>
            </a:r>
            <a:endParaRPr lang="en-US" altLang="ko-KR" sz="3000" dirty="0"/>
          </a:p>
        </p:txBody>
      </p:sp>
      <p:pic>
        <p:nvPicPr>
          <p:cNvPr id="1026" name="Picture 2" descr="멀티모달 질의응답 기본 모델 개발 내용 이미지">
            <a:extLst>
              <a:ext uri="{FF2B5EF4-FFF2-40B4-BE49-F238E27FC236}">
                <a16:creationId xmlns:a16="http://schemas.microsoft.com/office/drawing/2014/main" id="{397085C7-D648-F4D9-BC1D-730C68D13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21" y="1912966"/>
            <a:ext cx="6534309" cy="32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1149EC-99EC-6898-AB99-AA66DD6D0C8A}"/>
              </a:ext>
            </a:extLst>
          </p:cNvPr>
          <p:cNvSpPr txBox="1"/>
          <p:nvPr/>
        </p:nvSpPr>
        <p:spPr>
          <a:xfrm>
            <a:off x="1466191" y="5839093"/>
            <a:ext cx="969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위 그림처럼 </a:t>
            </a:r>
            <a:r>
              <a:rPr lang="en-US" altLang="ko-KR" sz="2400" b="1" dirty="0"/>
              <a:t>Image encoder, text encoder</a:t>
            </a:r>
            <a:r>
              <a:rPr lang="ko-KR" altLang="en-US" sz="2400" b="1" dirty="0"/>
              <a:t>가 각각 필요함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89CF3-DA6C-BA15-423F-3BAF91EA7FDB}"/>
              </a:ext>
            </a:extLst>
          </p:cNvPr>
          <p:cNvSpPr txBox="1"/>
          <p:nvPr/>
        </p:nvSpPr>
        <p:spPr>
          <a:xfrm>
            <a:off x="4782206" y="5340911"/>
            <a:ext cx="1902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. VQA</a:t>
            </a:r>
            <a:r>
              <a:rPr lang="ko-KR" altLang="en-US" sz="1000" dirty="0"/>
              <a:t>의 기본적인 구조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9257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image encoder</a:t>
            </a:r>
            <a:endParaRPr lang="en-US" altLang="ko-KR" sz="3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72D8B5-125A-D28A-4239-A6C598149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4" y="1706489"/>
            <a:ext cx="6632814" cy="373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980596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1-1. </a:t>
            </a:r>
            <a:r>
              <a:rPr lang="en-US" altLang="ko-KR" sz="3000" b="1" dirty="0"/>
              <a:t>VGG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F97B9-3ABA-BD92-F48C-D84ADC9FDA50}"/>
              </a:ext>
            </a:extLst>
          </p:cNvPr>
          <p:cNvSpPr txBox="1"/>
          <p:nvPr/>
        </p:nvSpPr>
        <p:spPr>
          <a:xfrm>
            <a:off x="7290850" y="1997839"/>
            <a:ext cx="4901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장점</a:t>
            </a:r>
            <a:r>
              <a:rPr lang="en-US" altLang="ko-KR" sz="20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일관된 크기의 필터와 </a:t>
            </a:r>
            <a:r>
              <a:rPr lang="ko-KR" altLang="en-US" sz="2000" dirty="0" err="1"/>
              <a:t>풀링</a:t>
            </a:r>
            <a:r>
              <a:rPr lang="ko-KR" altLang="en-US" sz="2000" dirty="0"/>
              <a:t> 레이어를 사용하여 매우 규칙적이고 단순한 구조를 가지고 있음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ko-KR" altLang="en-US" sz="2000" b="1" dirty="0"/>
              <a:t>단점</a:t>
            </a:r>
            <a:r>
              <a:rPr lang="en-US" altLang="ko-KR" sz="20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깊고 넓은 네트워크 구조로 인해 파라미터가 매우 많아 학습 및 추론에 많은 메모리와 연산 자원이 필요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1D145-9170-45C9-6A69-24F3D87D79A2}"/>
              </a:ext>
            </a:extLst>
          </p:cNvPr>
          <p:cNvSpPr txBox="1"/>
          <p:nvPr/>
        </p:nvSpPr>
        <p:spPr>
          <a:xfrm>
            <a:off x="2400210" y="5554239"/>
            <a:ext cx="20666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그림</a:t>
            </a:r>
            <a:r>
              <a:rPr lang="en-US" altLang="ko-KR" sz="1500" dirty="0"/>
              <a:t>. VGG </a:t>
            </a:r>
            <a:r>
              <a:rPr lang="ko-KR" altLang="en-US" sz="1500" dirty="0"/>
              <a:t>모델 구조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08084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8953-28A5-9507-824E-9FAA93C5CCF8}"/>
              </a:ext>
            </a:extLst>
          </p:cNvPr>
          <p:cNvSpPr txBox="1"/>
          <p:nvPr/>
        </p:nvSpPr>
        <p:spPr>
          <a:xfrm>
            <a:off x="230313" y="149599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활용 가능한 모델 후보 </a:t>
            </a:r>
            <a:r>
              <a:rPr lang="en-US" altLang="ko-KR" sz="3000" b="1" dirty="0"/>
              <a:t>– image encoder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8141-3C3F-9015-25C4-68E861D4BBB1}"/>
              </a:ext>
            </a:extLst>
          </p:cNvPr>
          <p:cNvSpPr txBox="1"/>
          <p:nvPr/>
        </p:nvSpPr>
        <p:spPr>
          <a:xfrm>
            <a:off x="582409" y="846097"/>
            <a:ext cx="9690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1-1. VGG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C01CB-4290-245B-D379-EBC14B05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885" y="1658208"/>
            <a:ext cx="7772400" cy="37728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2038E7-07D3-D730-AA8F-399E2F6C0DBF}"/>
              </a:ext>
            </a:extLst>
          </p:cNvPr>
          <p:cNvSpPr txBox="1"/>
          <p:nvPr/>
        </p:nvSpPr>
        <p:spPr>
          <a:xfrm>
            <a:off x="5233237" y="5527547"/>
            <a:ext cx="2187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표</a:t>
            </a:r>
            <a:r>
              <a:rPr lang="en-US" altLang="ko-KR" sz="1500" dirty="0"/>
              <a:t>. VGG </a:t>
            </a:r>
            <a:r>
              <a:rPr lang="ko-KR" altLang="en-US" sz="1500" dirty="0"/>
              <a:t>모델 성능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16689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1170</Words>
  <Application>Microsoft Macintosh PowerPoint</Application>
  <PresentationFormat>Widescreen</PresentationFormat>
  <Paragraphs>173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Apple SD Gothic Neo</vt:lpstr>
      <vt:lpstr>Lato Extended</vt:lpstr>
      <vt:lpstr>Aptos</vt:lpstr>
      <vt:lpstr>Aptos Display</vt:lpstr>
      <vt:lpstr>Arial</vt:lpstr>
      <vt:lpstr>Helvetica Neue</vt:lpstr>
      <vt:lpstr>Office Theme</vt:lpstr>
      <vt:lpstr>1차: 데이터셋 및 주제 선정</vt:lpstr>
      <vt:lpstr>PowerPoint Presentation</vt:lpstr>
      <vt:lpstr>PowerPoint Presentation</vt:lpstr>
      <vt:lpstr>PowerPoint Presentation</vt:lpstr>
      <vt:lpstr>PowerPoint Presentation</vt:lpstr>
      <vt:lpstr>2차: 오픈소스/논문 등 리서치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데이터셋 및 주제 선정</dc:title>
  <dc:creator>5855</dc:creator>
  <cp:lastModifiedBy>5855</cp:lastModifiedBy>
  <cp:revision>58</cp:revision>
  <dcterms:created xsi:type="dcterms:W3CDTF">2024-05-09T08:34:22Z</dcterms:created>
  <dcterms:modified xsi:type="dcterms:W3CDTF">2024-05-16T07:10:45Z</dcterms:modified>
</cp:coreProperties>
</file>