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sldIdLst>
    <p:sldId id="256" r:id="rId5"/>
    <p:sldId id="257" r:id="rId6"/>
    <p:sldId id="258" r:id="rId7"/>
    <p:sldId id="265" r:id="rId8"/>
    <p:sldId id="259" r:id="rId9"/>
    <p:sldId id="260" r:id="rId10"/>
    <p:sldId id="261" r:id="rId11"/>
    <p:sldId id="267" r:id="rId12"/>
    <p:sldId id="262" r:id="rId13"/>
    <p:sldId id="263" r:id="rId14"/>
    <p:sldId id="264" r:id="rId15"/>
    <p:sldId id="266" r:id="rId16"/>
    <p:sldId id="271" r:id="rId17"/>
    <p:sldId id="272" r:id="rId18"/>
    <p:sldId id="273" r:id="rId19"/>
    <p:sldId id="274" r:id="rId20"/>
    <p:sldId id="275" r:id="rId21"/>
    <p:sldId id="276" r:id="rId22"/>
    <p:sldId id="268" r:id="rId23"/>
    <p:sldId id="269" r:id="rId24"/>
    <p:sldId id="270"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7706E-C550-4009-8B46-6CBB844111F7}" v="12" dt="2021-11-02T20:16:30.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25DD1-B2C4-4A9A-BD5E-6463404DF411}"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D93D0A54-842D-40F3-90B1-0CF4DEF9F51A}">
      <dgm:prSet/>
      <dgm:spPr/>
      <dgm:t>
        <a:bodyPr/>
        <a:lstStyle/>
        <a:p>
          <a:r>
            <a:rPr lang="en-US" dirty="0"/>
            <a:t>Adding a full Arabic translation for the website</a:t>
          </a:r>
        </a:p>
      </dgm:t>
    </dgm:pt>
    <dgm:pt modelId="{D0F4F7CB-3F08-4851-9F5B-BE5C29762371}" type="parTrans" cxnId="{E4E6E3C5-ABCB-45C4-AD20-3A3DB4925066}">
      <dgm:prSet/>
      <dgm:spPr/>
      <dgm:t>
        <a:bodyPr/>
        <a:lstStyle/>
        <a:p>
          <a:endParaRPr lang="en-US"/>
        </a:p>
      </dgm:t>
    </dgm:pt>
    <dgm:pt modelId="{ECDDC184-E5F5-466F-9907-7F2A6E657992}" type="sibTrans" cxnId="{E4E6E3C5-ABCB-45C4-AD20-3A3DB4925066}">
      <dgm:prSet phldrT="1" phldr="0"/>
      <dgm:spPr/>
      <dgm:t>
        <a:bodyPr/>
        <a:lstStyle/>
        <a:p>
          <a:r>
            <a:rPr lang="en-US"/>
            <a:t>1</a:t>
          </a:r>
        </a:p>
      </dgm:t>
    </dgm:pt>
    <dgm:pt modelId="{44D87D0C-9473-4B31-B35B-F6EA8374C8FC}">
      <dgm:prSet/>
      <dgm:spPr/>
      <dgm:t>
        <a:bodyPr/>
        <a:lstStyle/>
        <a:p>
          <a:r>
            <a:rPr lang="en-US" dirty="0"/>
            <a:t>Implementing the dark mode to all pages</a:t>
          </a:r>
        </a:p>
      </dgm:t>
    </dgm:pt>
    <dgm:pt modelId="{C4D8872A-B7D5-4270-8C5A-4283549136F4}" type="parTrans" cxnId="{BF421AFF-8580-471C-9718-B1230142973D}">
      <dgm:prSet/>
      <dgm:spPr/>
      <dgm:t>
        <a:bodyPr/>
        <a:lstStyle/>
        <a:p>
          <a:endParaRPr lang="en-US"/>
        </a:p>
      </dgm:t>
    </dgm:pt>
    <dgm:pt modelId="{01DDE7F8-7A48-40D6-A7B1-9458E77395F1}" type="sibTrans" cxnId="{BF421AFF-8580-471C-9718-B1230142973D}">
      <dgm:prSet phldrT="2" phldr="0"/>
      <dgm:spPr/>
      <dgm:t>
        <a:bodyPr/>
        <a:lstStyle/>
        <a:p>
          <a:r>
            <a:rPr lang="en-US"/>
            <a:t>2</a:t>
          </a:r>
        </a:p>
      </dgm:t>
    </dgm:pt>
    <dgm:pt modelId="{16776BC1-F6C4-4C8D-8A12-CD5D56EB85AF}">
      <dgm:prSet/>
      <dgm:spPr/>
      <dgm:t>
        <a:bodyPr/>
        <a:lstStyle/>
        <a:p>
          <a:r>
            <a:rPr lang="en-US" dirty="0"/>
            <a:t>Improving the question forum page where students post questions</a:t>
          </a:r>
        </a:p>
      </dgm:t>
    </dgm:pt>
    <dgm:pt modelId="{38517B18-8B7C-4F1C-BAD3-84C7318A3EB2}" type="parTrans" cxnId="{FE88EA9B-0C16-41AD-AA18-7A921A5388CF}">
      <dgm:prSet/>
      <dgm:spPr/>
      <dgm:t>
        <a:bodyPr/>
        <a:lstStyle/>
        <a:p>
          <a:endParaRPr lang="en-US"/>
        </a:p>
      </dgm:t>
    </dgm:pt>
    <dgm:pt modelId="{4382EE11-E889-4F64-8414-348CCB72B07E}" type="sibTrans" cxnId="{FE88EA9B-0C16-41AD-AA18-7A921A5388CF}">
      <dgm:prSet phldrT="3" phldr="0"/>
      <dgm:spPr/>
      <dgm:t>
        <a:bodyPr/>
        <a:lstStyle/>
        <a:p>
          <a:r>
            <a:rPr lang="en-US"/>
            <a:t>3</a:t>
          </a:r>
        </a:p>
      </dgm:t>
    </dgm:pt>
    <dgm:pt modelId="{E86F654B-B0B9-497E-90A1-8DAD803E800E}" type="pres">
      <dgm:prSet presAssocID="{00625DD1-B2C4-4A9A-BD5E-6463404DF411}" presName="Name0" presStyleCnt="0">
        <dgm:presLayoutVars>
          <dgm:animLvl val="lvl"/>
          <dgm:resizeHandles val="exact"/>
        </dgm:presLayoutVars>
      </dgm:prSet>
      <dgm:spPr/>
    </dgm:pt>
    <dgm:pt modelId="{19DA9608-EBC3-408C-8C23-507FBCD9BE50}" type="pres">
      <dgm:prSet presAssocID="{D93D0A54-842D-40F3-90B1-0CF4DEF9F51A}" presName="compositeNode" presStyleCnt="0">
        <dgm:presLayoutVars>
          <dgm:bulletEnabled val="1"/>
        </dgm:presLayoutVars>
      </dgm:prSet>
      <dgm:spPr/>
    </dgm:pt>
    <dgm:pt modelId="{7572BA77-F79A-41DA-B0D6-266223A85F5B}" type="pres">
      <dgm:prSet presAssocID="{D93D0A54-842D-40F3-90B1-0CF4DEF9F51A}" presName="bgRect" presStyleLbl="bgAccFollowNode1" presStyleIdx="0" presStyleCnt="3"/>
      <dgm:spPr/>
    </dgm:pt>
    <dgm:pt modelId="{B00F3B29-6316-4BDF-B3F2-98754ED8581C}" type="pres">
      <dgm:prSet presAssocID="{ECDDC184-E5F5-466F-9907-7F2A6E657992}" presName="sibTransNodeCircle" presStyleLbl="alignNode1" presStyleIdx="0" presStyleCnt="6">
        <dgm:presLayoutVars>
          <dgm:chMax val="0"/>
          <dgm:bulletEnabled/>
        </dgm:presLayoutVars>
      </dgm:prSet>
      <dgm:spPr/>
    </dgm:pt>
    <dgm:pt modelId="{921DDA64-7C3B-47C7-BBD8-01567E075721}" type="pres">
      <dgm:prSet presAssocID="{D93D0A54-842D-40F3-90B1-0CF4DEF9F51A}" presName="bottomLine" presStyleLbl="alignNode1" presStyleIdx="1" presStyleCnt="6">
        <dgm:presLayoutVars/>
      </dgm:prSet>
      <dgm:spPr/>
    </dgm:pt>
    <dgm:pt modelId="{E6CE9E8A-0AC5-466D-8041-B0CC62FA694F}" type="pres">
      <dgm:prSet presAssocID="{D93D0A54-842D-40F3-90B1-0CF4DEF9F51A}" presName="nodeText" presStyleLbl="bgAccFollowNode1" presStyleIdx="0" presStyleCnt="3">
        <dgm:presLayoutVars>
          <dgm:bulletEnabled val="1"/>
        </dgm:presLayoutVars>
      </dgm:prSet>
      <dgm:spPr/>
    </dgm:pt>
    <dgm:pt modelId="{15CDE315-3B80-4D34-B7F9-BEB4A9E9062A}" type="pres">
      <dgm:prSet presAssocID="{ECDDC184-E5F5-466F-9907-7F2A6E657992}" presName="sibTrans" presStyleCnt="0"/>
      <dgm:spPr/>
    </dgm:pt>
    <dgm:pt modelId="{736933E3-02DB-419A-838B-39953A70925B}" type="pres">
      <dgm:prSet presAssocID="{44D87D0C-9473-4B31-B35B-F6EA8374C8FC}" presName="compositeNode" presStyleCnt="0">
        <dgm:presLayoutVars>
          <dgm:bulletEnabled val="1"/>
        </dgm:presLayoutVars>
      </dgm:prSet>
      <dgm:spPr/>
    </dgm:pt>
    <dgm:pt modelId="{865F9C4D-BE97-4A31-B0EC-437B89719E89}" type="pres">
      <dgm:prSet presAssocID="{44D87D0C-9473-4B31-B35B-F6EA8374C8FC}" presName="bgRect" presStyleLbl="bgAccFollowNode1" presStyleIdx="1" presStyleCnt="3"/>
      <dgm:spPr/>
    </dgm:pt>
    <dgm:pt modelId="{053553CE-F55A-4DB1-9EC2-08B8A001F0FD}" type="pres">
      <dgm:prSet presAssocID="{01DDE7F8-7A48-40D6-A7B1-9458E77395F1}" presName="sibTransNodeCircle" presStyleLbl="alignNode1" presStyleIdx="2" presStyleCnt="6">
        <dgm:presLayoutVars>
          <dgm:chMax val="0"/>
          <dgm:bulletEnabled/>
        </dgm:presLayoutVars>
      </dgm:prSet>
      <dgm:spPr/>
    </dgm:pt>
    <dgm:pt modelId="{E1764EE1-98D7-4DC8-8E2C-C4F03506118B}" type="pres">
      <dgm:prSet presAssocID="{44D87D0C-9473-4B31-B35B-F6EA8374C8FC}" presName="bottomLine" presStyleLbl="alignNode1" presStyleIdx="3" presStyleCnt="6">
        <dgm:presLayoutVars/>
      </dgm:prSet>
      <dgm:spPr/>
    </dgm:pt>
    <dgm:pt modelId="{456F047E-259F-4563-84ED-B3717845788E}" type="pres">
      <dgm:prSet presAssocID="{44D87D0C-9473-4B31-B35B-F6EA8374C8FC}" presName="nodeText" presStyleLbl="bgAccFollowNode1" presStyleIdx="1" presStyleCnt="3">
        <dgm:presLayoutVars>
          <dgm:bulletEnabled val="1"/>
        </dgm:presLayoutVars>
      </dgm:prSet>
      <dgm:spPr/>
    </dgm:pt>
    <dgm:pt modelId="{D4478898-2771-41BB-8430-EEEB2E25E19B}" type="pres">
      <dgm:prSet presAssocID="{01DDE7F8-7A48-40D6-A7B1-9458E77395F1}" presName="sibTrans" presStyleCnt="0"/>
      <dgm:spPr/>
    </dgm:pt>
    <dgm:pt modelId="{3DA2F3B9-F36F-4061-B7C5-692A246DDCD8}" type="pres">
      <dgm:prSet presAssocID="{16776BC1-F6C4-4C8D-8A12-CD5D56EB85AF}" presName="compositeNode" presStyleCnt="0">
        <dgm:presLayoutVars>
          <dgm:bulletEnabled val="1"/>
        </dgm:presLayoutVars>
      </dgm:prSet>
      <dgm:spPr/>
    </dgm:pt>
    <dgm:pt modelId="{0EDF028B-10E9-4BC3-9DD7-3F041017A27B}" type="pres">
      <dgm:prSet presAssocID="{16776BC1-F6C4-4C8D-8A12-CD5D56EB85AF}" presName="bgRect" presStyleLbl="bgAccFollowNode1" presStyleIdx="2" presStyleCnt="3"/>
      <dgm:spPr/>
    </dgm:pt>
    <dgm:pt modelId="{70D9D329-6E95-4E3F-8AA3-49D33CBFE3D9}" type="pres">
      <dgm:prSet presAssocID="{4382EE11-E889-4F64-8414-348CCB72B07E}" presName="sibTransNodeCircle" presStyleLbl="alignNode1" presStyleIdx="4" presStyleCnt="6">
        <dgm:presLayoutVars>
          <dgm:chMax val="0"/>
          <dgm:bulletEnabled/>
        </dgm:presLayoutVars>
      </dgm:prSet>
      <dgm:spPr/>
    </dgm:pt>
    <dgm:pt modelId="{5A82E524-DBD0-4B62-AA48-5C86E821486A}" type="pres">
      <dgm:prSet presAssocID="{16776BC1-F6C4-4C8D-8A12-CD5D56EB85AF}" presName="bottomLine" presStyleLbl="alignNode1" presStyleIdx="5" presStyleCnt="6">
        <dgm:presLayoutVars/>
      </dgm:prSet>
      <dgm:spPr/>
    </dgm:pt>
    <dgm:pt modelId="{2CE1418E-27EC-4C58-9BED-21DF0F4D6D19}" type="pres">
      <dgm:prSet presAssocID="{16776BC1-F6C4-4C8D-8A12-CD5D56EB85AF}" presName="nodeText" presStyleLbl="bgAccFollowNode1" presStyleIdx="2" presStyleCnt="3">
        <dgm:presLayoutVars>
          <dgm:bulletEnabled val="1"/>
        </dgm:presLayoutVars>
      </dgm:prSet>
      <dgm:spPr/>
    </dgm:pt>
  </dgm:ptLst>
  <dgm:cxnLst>
    <dgm:cxn modelId="{1F16E426-BA80-444A-B648-892B9FE31131}" type="presOf" srcId="{4382EE11-E889-4F64-8414-348CCB72B07E}" destId="{70D9D329-6E95-4E3F-8AA3-49D33CBFE3D9}" srcOrd="0" destOrd="0" presId="urn:microsoft.com/office/officeart/2016/7/layout/BasicLinearProcessNumbered"/>
    <dgm:cxn modelId="{14FB2B60-4247-45C6-86DA-013DB3122517}" type="presOf" srcId="{16776BC1-F6C4-4C8D-8A12-CD5D56EB85AF}" destId="{2CE1418E-27EC-4C58-9BED-21DF0F4D6D19}" srcOrd="1" destOrd="0" presId="urn:microsoft.com/office/officeart/2016/7/layout/BasicLinearProcessNumbered"/>
    <dgm:cxn modelId="{CB901E63-E9C2-4A52-9F9E-0D315937FE5A}" type="presOf" srcId="{00625DD1-B2C4-4A9A-BD5E-6463404DF411}" destId="{E86F654B-B0B9-497E-90A1-8DAD803E800E}" srcOrd="0" destOrd="0" presId="urn:microsoft.com/office/officeart/2016/7/layout/BasicLinearProcessNumbered"/>
    <dgm:cxn modelId="{7170936F-F7CD-4D93-A4DD-CA98B4EE76AB}" type="presOf" srcId="{01DDE7F8-7A48-40D6-A7B1-9458E77395F1}" destId="{053553CE-F55A-4DB1-9EC2-08B8A001F0FD}" srcOrd="0" destOrd="0" presId="urn:microsoft.com/office/officeart/2016/7/layout/BasicLinearProcessNumbered"/>
    <dgm:cxn modelId="{FE88EA9B-0C16-41AD-AA18-7A921A5388CF}" srcId="{00625DD1-B2C4-4A9A-BD5E-6463404DF411}" destId="{16776BC1-F6C4-4C8D-8A12-CD5D56EB85AF}" srcOrd="2" destOrd="0" parTransId="{38517B18-8B7C-4F1C-BAD3-84C7318A3EB2}" sibTransId="{4382EE11-E889-4F64-8414-348CCB72B07E}"/>
    <dgm:cxn modelId="{21D68F9C-8C44-465E-982E-8366AE9CBBE6}" type="presOf" srcId="{D93D0A54-842D-40F3-90B1-0CF4DEF9F51A}" destId="{E6CE9E8A-0AC5-466D-8041-B0CC62FA694F}" srcOrd="1" destOrd="0" presId="urn:microsoft.com/office/officeart/2016/7/layout/BasicLinearProcessNumbered"/>
    <dgm:cxn modelId="{06A0D1B7-68D7-44C8-BED5-B2C78E210A69}" type="presOf" srcId="{16776BC1-F6C4-4C8D-8A12-CD5D56EB85AF}" destId="{0EDF028B-10E9-4BC3-9DD7-3F041017A27B}" srcOrd="0" destOrd="0" presId="urn:microsoft.com/office/officeart/2016/7/layout/BasicLinearProcessNumbered"/>
    <dgm:cxn modelId="{948648C2-9C7B-44AF-81CD-1A831DDAE720}" type="presOf" srcId="{44D87D0C-9473-4B31-B35B-F6EA8374C8FC}" destId="{456F047E-259F-4563-84ED-B3717845788E}" srcOrd="1" destOrd="0" presId="urn:microsoft.com/office/officeart/2016/7/layout/BasicLinearProcessNumbered"/>
    <dgm:cxn modelId="{E4E6E3C5-ABCB-45C4-AD20-3A3DB4925066}" srcId="{00625DD1-B2C4-4A9A-BD5E-6463404DF411}" destId="{D93D0A54-842D-40F3-90B1-0CF4DEF9F51A}" srcOrd="0" destOrd="0" parTransId="{D0F4F7CB-3F08-4851-9F5B-BE5C29762371}" sibTransId="{ECDDC184-E5F5-466F-9907-7F2A6E657992}"/>
    <dgm:cxn modelId="{7DF1B8ED-28AA-41D8-8EFB-BA0F5178C2F6}" type="presOf" srcId="{D93D0A54-842D-40F3-90B1-0CF4DEF9F51A}" destId="{7572BA77-F79A-41DA-B0D6-266223A85F5B}" srcOrd="0" destOrd="0" presId="urn:microsoft.com/office/officeart/2016/7/layout/BasicLinearProcessNumbered"/>
    <dgm:cxn modelId="{50EED9F3-CE19-4281-9A65-EC05143BEEA0}" type="presOf" srcId="{ECDDC184-E5F5-466F-9907-7F2A6E657992}" destId="{B00F3B29-6316-4BDF-B3F2-98754ED8581C}" srcOrd="0" destOrd="0" presId="urn:microsoft.com/office/officeart/2016/7/layout/BasicLinearProcessNumbered"/>
    <dgm:cxn modelId="{318FE1F8-7951-44EE-8E3C-2F78397AFF00}" type="presOf" srcId="{44D87D0C-9473-4B31-B35B-F6EA8374C8FC}" destId="{865F9C4D-BE97-4A31-B0EC-437B89719E89}" srcOrd="0" destOrd="0" presId="urn:microsoft.com/office/officeart/2016/7/layout/BasicLinearProcessNumbered"/>
    <dgm:cxn modelId="{BF421AFF-8580-471C-9718-B1230142973D}" srcId="{00625DD1-B2C4-4A9A-BD5E-6463404DF411}" destId="{44D87D0C-9473-4B31-B35B-F6EA8374C8FC}" srcOrd="1" destOrd="0" parTransId="{C4D8872A-B7D5-4270-8C5A-4283549136F4}" sibTransId="{01DDE7F8-7A48-40D6-A7B1-9458E77395F1}"/>
    <dgm:cxn modelId="{C0F21F90-0F27-4FCE-A220-F1E9117C60BF}" type="presParOf" srcId="{E86F654B-B0B9-497E-90A1-8DAD803E800E}" destId="{19DA9608-EBC3-408C-8C23-507FBCD9BE50}" srcOrd="0" destOrd="0" presId="urn:microsoft.com/office/officeart/2016/7/layout/BasicLinearProcessNumbered"/>
    <dgm:cxn modelId="{5BE8E847-80EE-4B20-824F-04B3E78F6BB2}" type="presParOf" srcId="{19DA9608-EBC3-408C-8C23-507FBCD9BE50}" destId="{7572BA77-F79A-41DA-B0D6-266223A85F5B}" srcOrd="0" destOrd="0" presId="urn:microsoft.com/office/officeart/2016/7/layout/BasicLinearProcessNumbered"/>
    <dgm:cxn modelId="{4C72A937-27B5-416A-A615-7D72F013CC1E}" type="presParOf" srcId="{19DA9608-EBC3-408C-8C23-507FBCD9BE50}" destId="{B00F3B29-6316-4BDF-B3F2-98754ED8581C}" srcOrd="1" destOrd="0" presId="urn:microsoft.com/office/officeart/2016/7/layout/BasicLinearProcessNumbered"/>
    <dgm:cxn modelId="{FADF557B-365B-47F0-B751-13ED8553CFA2}" type="presParOf" srcId="{19DA9608-EBC3-408C-8C23-507FBCD9BE50}" destId="{921DDA64-7C3B-47C7-BBD8-01567E075721}" srcOrd="2" destOrd="0" presId="urn:microsoft.com/office/officeart/2016/7/layout/BasicLinearProcessNumbered"/>
    <dgm:cxn modelId="{B12A405F-633C-4AA3-993A-D7FA4269D6B3}" type="presParOf" srcId="{19DA9608-EBC3-408C-8C23-507FBCD9BE50}" destId="{E6CE9E8A-0AC5-466D-8041-B0CC62FA694F}" srcOrd="3" destOrd="0" presId="urn:microsoft.com/office/officeart/2016/7/layout/BasicLinearProcessNumbered"/>
    <dgm:cxn modelId="{B1886D0B-90EF-4647-B593-663B3258300A}" type="presParOf" srcId="{E86F654B-B0B9-497E-90A1-8DAD803E800E}" destId="{15CDE315-3B80-4D34-B7F9-BEB4A9E9062A}" srcOrd="1" destOrd="0" presId="urn:microsoft.com/office/officeart/2016/7/layout/BasicLinearProcessNumbered"/>
    <dgm:cxn modelId="{EDB11F0A-095F-4784-B25A-A94E360298B1}" type="presParOf" srcId="{E86F654B-B0B9-497E-90A1-8DAD803E800E}" destId="{736933E3-02DB-419A-838B-39953A70925B}" srcOrd="2" destOrd="0" presId="urn:microsoft.com/office/officeart/2016/7/layout/BasicLinearProcessNumbered"/>
    <dgm:cxn modelId="{7AFD4F26-056D-4601-AC62-6EC5F03DABEB}" type="presParOf" srcId="{736933E3-02DB-419A-838B-39953A70925B}" destId="{865F9C4D-BE97-4A31-B0EC-437B89719E89}" srcOrd="0" destOrd="0" presId="urn:microsoft.com/office/officeart/2016/7/layout/BasicLinearProcessNumbered"/>
    <dgm:cxn modelId="{F4C0E740-9188-4D7B-97D0-C1E2E6354C1E}" type="presParOf" srcId="{736933E3-02DB-419A-838B-39953A70925B}" destId="{053553CE-F55A-4DB1-9EC2-08B8A001F0FD}" srcOrd="1" destOrd="0" presId="urn:microsoft.com/office/officeart/2016/7/layout/BasicLinearProcessNumbered"/>
    <dgm:cxn modelId="{3DDD4481-FA0A-478D-BC9C-FA860C66254D}" type="presParOf" srcId="{736933E3-02DB-419A-838B-39953A70925B}" destId="{E1764EE1-98D7-4DC8-8E2C-C4F03506118B}" srcOrd="2" destOrd="0" presId="urn:microsoft.com/office/officeart/2016/7/layout/BasicLinearProcessNumbered"/>
    <dgm:cxn modelId="{1972C3D8-3245-4EC5-AA50-77AD5A3385F9}" type="presParOf" srcId="{736933E3-02DB-419A-838B-39953A70925B}" destId="{456F047E-259F-4563-84ED-B3717845788E}" srcOrd="3" destOrd="0" presId="urn:microsoft.com/office/officeart/2016/7/layout/BasicLinearProcessNumbered"/>
    <dgm:cxn modelId="{FDDE31C4-7905-4D2D-875A-A404008FF7B4}" type="presParOf" srcId="{E86F654B-B0B9-497E-90A1-8DAD803E800E}" destId="{D4478898-2771-41BB-8430-EEEB2E25E19B}" srcOrd="3" destOrd="0" presId="urn:microsoft.com/office/officeart/2016/7/layout/BasicLinearProcessNumbered"/>
    <dgm:cxn modelId="{078D26BA-426A-42CF-9E31-57F625A3A636}" type="presParOf" srcId="{E86F654B-B0B9-497E-90A1-8DAD803E800E}" destId="{3DA2F3B9-F36F-4061-B7C5-692A246DDCD8}" srcOrd="4" destOrd="0" presId="urn:microsoft.com/office/officeart/2016/7/layout/BasicLinearProcessNumbered"/>
    <dgm:cxn modelId="{ECEBF46F-C11C-4624-A952-9BF3BD233C80}" type="presParOf" srcId="{3DA2F3B9-F36F-4061-B7C5-692A246DDCD8}" destId="{0EDF028B-10E9-4BC3-9DD7-3F041017A27B}" srcOrd="0" destOrd="0" presId="urn:microsoft.com/office/officeart/2016/7/layout/BasicLinearProcessNumbered"/>
    <dgm:cxn modelId="{FBBA52AE-2141-4985-9ACB-1B5BEF4AF157}" type="presParOf" srcId="{3DA2F3B9-F36F-4061-B7C5-692A246DDCD8}" destId="{70D9D329-6E95-4E3F-8AA3-49D33CBFE3D9}" srcOrd="1" destOrd="0" presId="urn:microsoft.com/office/officeart/2016/7/layout/BasicLinearProcessNumbered"/>
    <dgm:cxn modelId="{2E0BE971-EBC4-4B79-A7EB-CBC9907CA748}" type="presParOf" srcId="{3DA2F3B9-F36F-4061-B7C5-692A246DDCD8}" destId="{5A82E524-DBD0-4B62-AA48-5C86E821486A}" srcOrd="2" destOrd="0" presId="urn:microsoft.com/office/officeart/2016/7/layout/BasicLinearProcessNumbered"/>
    <dgm:cxn modelId="{3FDC713A-7355-46EF-A907-94A47068B48F}" type="presParOf" srcId="{3DA2F3B9-F36F-4061-B7C5-692A246DDCD8}" destId="{2CE1418E-27EC-4C58-9BED-21DF0F4D6D1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2BA77-F79A-41DA-B0D6-266223A85F5B}">
      <dsp:nvSpPr>
        <dsp:cNvPr id="0" name=""/>
        <dsp:cNvSpPr/>
      </dsp:nvSpPr>
      <dsp:spPr>
        <a:xfrm>
          <a:off x="0" y="0"/>
          <a:ext cx="3143249" cy="372561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1155700">
            <a:lnSpc>
              <a:spcPct val="90000"/>
            </a:lnSpc>
            <a:spcBef>
              <a:spcPct val="0"/>
            </a:spcBef>
            <a:spcAft>
              <a:spcPct val="35000"/>
            </a:spcAft>
            <a:buNone/>
          </a:pPr>
          <a:r>
            <a:rPr lang="en-US" sz="2600" kern="1200" dirty="0"/>
            <a:t>Adding a full Arabic translation for the website</a:t>
          </a:r>
        </a:p>
      </dsp:txBody>
      <dsp:txXfrm>
        <a:off x="0" y="1415732"/>
        <a:ext cx="3143249" cy="2235367"/>
      </dsp:txXfrm>
    </dsp:sp>
    <dsp:sp modelId="{B00F3B29-6316-4BDF-B3F2-98754ED8581C}">
      <dsp:nvSpPr>
        <dsp:cNvPr id="0" name=""/>
        <dsp:cNvSpPr/>
      </dsp:nvSpPr>
      <dsp:spPr>
        <a:xfrm>
          <a:off x="1012783" y="372561"/>
          <a:ext cx="1117683" cy="111768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921DDA64-7C3B-47C7-BBD8-01567E075721}">
      <dsp:nvSpPr>
        <dsp:cNvPr id="0" name=""/>
        <dsp:cNvSpPr/>
      </dsp:nvSpPr>
      <dsp:spPr>
        <a:xfrm>
          <a:off x="0" y="3725540"/>
          <a:ext cx="3143249" cy="72"/>
        </a:xfrm>
        <a:prstGeom prst="rect">
          <a:avLst/>
        </a:prstGeom>
        <a:solidFill>
          <a:schemeClr val="accent2">
            <a:hueOff val="549617"/>
            <a:satOff val="-10955"/>
            <a:lumOff val="471"/>
            <a:alphaOff val="0"/>
          </a:schemeClr>
        </a:solidFill>
        <a:ln w="12700" cap="flat" cmpd="sng" algn="ctr">
          <a:solidFill>
            <a:schemeClr val="accent2">
              <a:hueOff val="549617"/>
              <a:satOff val="-10955"/>
              <a:lumOff val="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65F9C4D-BE97-4A31-B0EC-437B89719E89}">
      <dsp:nvSpPr>
        <dsp:cNvPr id="0" name=""/>
        <dsp:cNvSpPr/>
      </dsp:nvSpPr>
      <dsp:spPr>
        <a:xfrm>
          <a:off x="3457574" y="0"/>
          <a:ext cx="3143249" cy="3725612"/>
        </a:xfrm>
        <a:prstGeom prst="rect">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1155700">
            <a:lnSpc>
              <a:spcPct val="90000"/>
            </a:lnSpc>
            <a:spcBef>
              <a:spcPct val="0"/>
            </a:spcBef>
            <a:spcAft>
              <a:spcPct val="35000"/>
            </a:spcAft>
            <a:buNone/>
          </a:pPr>
          <a:r>
            <a:rPr lang="en-US" sz="2600" kern="1200" dirty="0"/>
            <a:t>Implementing the dark mode to all pages</a:t>
          </a:r>
        </a:p>
      </dsp:txBody>
      <dsp:txXfrm>
        <a:off x="3457574" y="1415732"/>
        <a:ext cx="3143249" cy="2235367"/>
      </dsp:txXfrm>
    </dsp:sp>
    <dsp:sp modelId="{053553CE-F55A-4DB1-9EC2-08B8A001F0FD}">
      <dsp:nvSpPr>
        <dsp:cNvPr id="0" name=""/>
        <dsp:cNvSpPr/>
      </dsp:nvSpPr>
      <dsp:spPr>
        <a:xfrm>
          <a:off x="4470358" y="372561"/>
          <a:ext cx="1117683" cy="1117683"/>
        </a:xfrm>
        <a:prstGeom prst="ellipse">
          <a:avLst/>
        </a:prstGeom>
        <a:solidFill>
          <a:schemeClr val="accent2">
            <a:hueOff val="1099234"/>
            <a:satOff val="-21910"/>
            <a:lumOff val="941"/>
            <a:alphaOff val="0"/>
          </a:schemeClr>
        </a:solidFill>
        <a:ln w="12700" cap="flat" cmpd="sng" algn="ctr">
          <a:solidFill>
            <a:schemeClr val="accent2">
              <a:hueOff val="1099234"/>
              <a:satOff val="-21910"/>
              <a:lumOff val="94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E1764EE1-98D7-4DC8-8E2C-C4F03506118B}">
      <dsp:nvSpPr>
        <dsp:cNvPr id="0" name=""/>
        <dsp:cNvSpPr/>
      </dsp:nvSpPr>
      <dsp:spPr>
        <a:xfrm>
          <a:off x="3457574" y="3725540"/>
          <a:ext cx="3143249" cy="72"/>
        </a:xfrm>
        <a:prstGeom prst="rect">
          <a:avLst/>
        </a:prstGeom>
        <a:solidFill>
          <a:schemeClr val="accent2">
            <a:hueOff val="1648852"/>
            <a:satOff val="-32864"/>
            <a:lumOff val="1412"/>
            <a:alphaOff val="0"/>
          </a:schemeClr>
        </a:solidFill>
        <a:ln w="12700" cap="flat" cmpd="sng" algn="ctr">
          <a:solidFill>
            <a:schemeClr val="accent2">
              <a:hueOff val="1648852"/>
              <a:satOff val="-32864"/>
              <a:lumOff val="141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EDF028B-10E9-4BC3-9DD7-3F041017A27B}">
      <dsp:nvSpPr>
        <dsp:cNvPr id="0" name=""/>
        <dsp:cNvSpPr/>
      </dsp:nvSpPr>
      <dsp:spPr>
        <a:xfrm>
          <a:off x="6915149" y="0"/>
          <a:ext cx="3143249" cy="3725612"/>
        </a:xfrm>
        <a:prstGeom prst="rect">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1155700">
            <a:lnSpc>
              <a:spcPct val="90000"/>
            </a:lnSpc>
            <a:spcBef>
              <a:spcPct val="0"/>
            </a:spcBef>
            <a:spcAft>
              <a:spcPct val="35000"/>
            </a:spcAft>
            <a:buNone/>
          </a:pPr>
          <a:r>
            <a:rPr lang="en-US" sz="2600" kern="1200" dirty="0"/>
            <a:t>Improving the question forum page where students post questions</a:t>
          </a:r>
        </a:p>
      </dsp:txBody>
      <dsp:txXfrm>
        <a:off x="6915149" y="1415732"/>
        <a:ext cx="3143249" cy="2235367"/>
      </dsp:txXfrm>
    </dsp:sp>
    <dsp:sp modelId="{70D9D329-6E95-4E3F-8AA3-49D33CBFE3D9}">
      <dsp:nvSpPr>
        <dsp:cNvPr id="0" name=""/>
        <dsp:cNvSpPr/>
      </dsp:nvSpPr>
      <dsp:spPr>
        <a:xfrm>
          <a:off x="7927933" y="372561"/>
          <a:ext cx="1117683" cy="1117683"/>
        </a:xfrm>
        <a:prstGeom prst="ellipse">
          <a:avLst/>
        </a:prstGeom>
        <a:solidFill>
          <a:schemeClr val="accent2">
            <a:hueOff val="2198469"/>
            <a:satOff val="-43819"/>
            <a:lumOff val="1882"/>
            <a:alphaOff val="0"/>
          </a:schemeClr>
        </a:solidFill>
        <a:ln w="12700" cap="flat" cmpd="sng" algn="ctr">
          <a:solidFill>
            <a:schemeClr val="accent2">
              <a:hueOff val="2198469"/>
              <a:satOff val="-43819"/>
              <a:lumOff val="188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5A82E524-DBD0-4B62-AA48-5C86E821486A}">
      <dsp:nvSpPr>
        <dsp:cNvPr id="0" name=""/>
        <dsp:cNvSpPr/>
      </dsp:nvSpPr>
      <dsp:spPr>
        <a:xfrm>
          <a:off x="6915149" y="3725540"/>
          <a:ext cx="3143249" cy="72"/>
        </a:xfrm>
        <a:prstGeom prst="rect">
          <a:avLst/>
        </a:prstGeom>
        <a:solidFill>
          <a:schemeClr val="accent2">
            <a:hueOff val="2748086"/>
            <a:satOff val="-54774"/>
            <a:lumOff val="2353"/>
            <a:alphaOff val="0"/>
          </a:schemeClr>
        </a:solidFill>
        <a:ln w="12700" cap="flat" cmpd="sng" algn="ctr">
          <a:solidFill>
            <a:schemeClr val="accent2">
              <a:hueOff val="2748086"/>
              <a:satOff val="-54774"/>
              <a:lumOff val="235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11/2/2021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11/2/2021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11/2/2021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11/2/2021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11/2/2021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F992-600E-46E6-864D-FE8A2C169746}"/>
              </a:ext>
            </a:extLst>
          </p:cNvPr>
          <p:cNvSpPr>
            <a:spLocks noGrp="1"/>
          </p:cNvSpPr>
          <p:nvPr>
            <p:ph type="ctrTitle"/>
          </p:nvPr>
        </p:nvSpPr>
        <p:spPr/>
        <p:txBody>
          <a:bodyPr/>
          <a:lstStyle/>
          <a:p>
            <a:r>
              <a:rPr lang="en-US" dirty="0"/>
              <a:t>Answer it!</a:t>
            </a:r>
            <a:endParaRPr lang="en-GB" dirty="0"/>
          </a:p>
        </p:txBody>
      </p:sp>
      <p:sp>
        <p:nvSpPr>
          <p:cNvPr id="3" name="Subtitle 2">
            <a:extLst>
              <a:ext uri="{FF2B5EF4-FFF2-40B4-BE49-F238E27FC236}">
                <a16:creationId xmlns:a16="http://schemas.microsoft.com/office/drawing/2014/main" id="{E522FE43-27C0-4D4B-BCAB-A022A1C6ECBC}"/>
              </a:ext>
            </a:extLst>
          </p:cNvPr>
          <p:cNvSpPr>
            <a:spLocks noGrp="1"/>
          </p:cNvSpPr>
          <p:nvPr>
            <p:ph type="subTitle" idx="1"/>
          </p:nvPr>
        </p:nvSpPr>
        <p:spPr/>
        <p:txBody>
          <a:bodyPr>
            <a:normAutofit fontScale="25000" lnSpcReduction="20000"/>
          </a:bodyPr>
          <a:lstStyle/>
          <a:p>
            <a:r>
              <a:rPr lang="en-US" sz="8000" dirty="0"/>
              <a:t>Abdelrahman Mustafa El-</a:t>
            </a:r>
            <a:r>
              <a:rPr lang="en-US" sz="8000" dirty="0" err="1"/>
              <a:t>Feky</a:t>
            </a:r>
            <a:r>
              <a:rPr lang="en-US" sz="8000" dirty="0"/>
              <a:t> 19102270</a:t>
            </a:r>
          </a:p>
          <a:p>
            <a:r>
              <a:rPr lang="en-US" sz="8000" dirty="0"/>
              <a:t>Amr Ibrahim Soliman 19101776</a:t>
            </a:r>
          </a:p>
          <a:p>
            <a:r>
              <a:rPr lang="en-US" sz="8000" dirty="0"/>
              <a:t>Supervisor : Eng. </a:t>
            </a:r>
            <a:r>
              <a:rPr lang="en-US" sz="8000" dirty="0" err="1"/>
              <a:t>Suhaila</a:t>
            </a:r>
            <a:r>
              <a:rPr lang="en-US" sz="8000" dirty="0"/>
              <a:t> Mohamed</a:t>
            </a:r>
          </a:p>
          <a:p>
            <a:endParaRPr lang="en-US" dirty="0"/>
          </a:p>
          <a:p>
            <a:endParaRPr lang="en-GB" dirty="0"/>
          </a:p>
        </p:txBody>
      </p:sp>
      <p:pic>
        <p:nvPicPr>
          <p:cNvPr id="4" name="Picture 3">
            <a:extLst>
              <a:ext uri="{FF2B5EF4-FFF2-40B4-BE49-F238E27FC236}">
                <a16:creationId xmlns:a16="http://schemas.microsoft.com/office/drawing/2014/main" id="{2BC3E809-3434-4CA8-A7D0-9ADCD7AD2E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0542" y="1541035"/>
            <a:ext cx="2715895" cy="1100455"/>
          </a:xfrm>
          <a:prstGeom prst="rect">
            <a:avLst/>
          </a:prstGeom>
          <a:noFill/>
          <a:ln>
            <a:noFill/>
          </a:ln>
        </p:spPr>
      </p:pic>
      <p:sp>
        <p:nvSpPr>
          <p:cNvPr id="5" name="Rectangle 1">
            <a:extLst>
              <a:ext uri="{FF2B5EF4-FFF2-40B4-BE49-F238E27FC236}">
                <a16:creationId xmlns:a16="http://schemas.microsoft.com/office/drawing/2014/main" id="{80756E0E-C9AD-4F26-8A6E-4A5A1FF10F89}"/>
              </a:ext>
            </a:extLst>
          </p:cNvPr>
          <p:cNvSpPr>
            <a:spLocks noChangeArrowheads="1"/>
          </p:cNvSpPr>
          <p:nvPr/>
        </p:nvSpPr>
        <p:spPr bwMode="auto">
          <a:xfrm>
            <a:off x="-1640542" y="1634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solidFill>
                  <a:srgbClr val="191919"/>
                </a:solidFill>
                <a:effectLst/>
                <a:latin typeface="Times New Roman" panose="02020603050405020304" pitchFamily="18" charset="0"/>
                <a:ea typeface="Times New Roman" panose="02020603050405020304" pitchFamily="18" charset="0"/>
                <a:cs typeface="Times New Roman" panose="02020603050405020304" pitchFamily="18" charset="0"/>
              </a:rPr>
              <a:t>CS33 PROJECT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69606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hade val="100000"/>
                <a:satMod val="300000"/>
              </a:schemeClr>
            </a:gs>
            <a:gs pos="100000">
              <a:schemeClr val="bg2">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0E64733-3ABB-4D62-824C-45BEF189362D}"/>
              </a:ext>
            </a:extLst>
          </p:cNvPr>
          <p:cNvSpPr>
            <a:spLocks noGrp="1"/>
          </p:cNvSpPr>
          <p:nvPr>
            <p:ph type="title"/>
          </p:nvPr>
        </p:nvSpPr>
        <p:spPr>
          <a:xfrm>
            <a:off x="7532835" y="1420706"/>
            <a:ext cx="3466540" cy="4016587"/>
          </a:xfrm>
        </p:spPr>
        <p:txBody>
          <a:bodyPr>
            <a:normAutofit/>
          </a:bodyPr>
          <a:lstStyle/>
          <a:p>
            <a:r>
              <a:rPr lang="en-US" sz="3600" dirty="0"/>
              <a:t>Revenue Scheme</a:t>
            </a:r>
            <a:endParaRPr lang="en-GB" sz="3600" dirty="0"/>
          </a:p>
        </p:txBody>
      </p:sp>
      <p:sp>
        <p:nvSpPr>
          <p:cNvPr id="3" name="Content Placeholder 2">
            <a:extLst>
              <a:ext uri="{FF2B5EF4-FFF2-40B4-BE49-F238E27FC236}">
                <a16:creationId xmlns:a16="http://schemas.microsoft.com/office/drawing/2014/main" id="{C8AD7DD1-1375-4E26-B001-CC887EBCED1F}"/>
              </a:ext>
            </a:extLst>
          </p:cNvPr>
          <p:cNvSpPr>
            <a:spLocks noGrp="1"/>
          </p:cNvSpPr>
          <p:nvPr>
            <p:ph idx="1"/>
          </p:nvPr>
        </p:nvSpPr>
        <p:spPr>
          <a:xfrm>
            <a:off x="1440519" y="1420706"/>
            <a:ext cx="5514758" cy="4016587"/>
          </a:xfrm>
        </p:spPr>
        <p:txBody>
          <a:bodyPr anchor="ctr">
            <a:normAutofit/>
          </a:bodyPr>
          <a:lstStyle/>
          <a:p>
            <a:pPr marL="0" indent="0">
              <a:buNone/>
            </a:pPr>
            <a:r>
              <a:rPr lang="en-US" dirty="0">
                <a:solidFill>
                  <a:schemeClr val="tx1">
                    <a:lumMod val="75000"/>
                    <a:lumOff val="25000"/>
                  </a:schemeClr>
                </a:solidFill>
              </a:rPr>
              <a:t>This website’s revenue is based on the online payment method so the students have the option to choose between monthly subscription and yearly subscription.</a:t>
            </a:r>
            <a:endParaRPr lang="en-GB"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46940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hade val="100000"/>
                <a:satMod val="300000"/>
              </a:schemeClr>
            </a:gs>
            <a:gs pos="100000">
              <a:schemeClr val="bg2">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F4B6897-1208-4E02-AACA-64A803897B30}"/>
              </a:ext>
            </a:extLst>
          </p:cNvPr>
          <p:cNvSpPr>
            <a:spLocks noGrp="1"/>
          </p:cNvSpPr>
          <p:nvPr>
            <p:ph type="title"/>
          </p:nvPr>
        </p:nvSpPr>
        <p:spPr>
          <a:xfrm>
            <a:off x="7532835" y="1420706"/>
            <a:ext cx="3466540" cy="4016587"/>
          </a:xfrm>
        </p:spPr>
        <p:txBody>
          <a:bodyPr>
            <a:normAutofit/>
          </a:bodyPr>
          <a:lstStyle/>
          <a:p>
            <a:r>
              <a:rPr lang="en-US" sz="3600" dirty="0"/>
              <a:t>Website Limitations</a:t>
            </a:r>
            <a:endParaRPr lang="en-GB" sz="3600" dirty="0"/>
          </a:p>
        </p:txBody>
      </p:sp>
      <p:sp>
        <p:nvSpPr>
          <p:cNvPr id="3" name="Content Placeholder 2">
            <a:extLst>
              <a:ext uri="{FF2B5EF4-FFF2-40B4-BE49-F238E27FC236}">
                <a16:creationId xmlns:a16="http://schemas.microsoft.com/office/drawing/2014/main" id="{2A54A7C4-769C-403B-8235-5A31978ABBFE}"/>
              </a:ext>
            </a:extLst>
          </p:cNvPr>
          <p:cNvSpPr>
            <a:spLocks noGrp="1"/>
          </p:cNvSpPr>
          <p:nvPr>
            <p:ph idx="1"/>
          </p:nvPr>
        </p:nvSpPr>
        <p:spPr>
          <a:xfrm>
            <a:off x="1440519" y="1420706"/>
            <a:ext cx="5514758" cy="4016587"/>
          </a:xfrm>
        </p:spPr>
        <p:txBody>
          <a:bodyPr anchor="ctr">
            <a:normAutofit/>
          </a:bodyPr>
          <a:lstStyle/>
          <a:p>
            <a:r>
              <a:rPr lang="en-US" dirty="0">
                <a:solidFill>
                  <a:schemeClr val="tx1">
                    <a:lumMod val="75000"/>
                    <a:lumOff val="25000"/>
                  </a:schemeClr>
                </a:solidFill>
              </a:rPr>
              <a:t>The only language the website provides is English.</a:t>
            </a:r>
          </a:p>
          <a:p>
            <a:r>
              <a:rPr lang="en-US" dirty="0">
                <a:solidFill>
                  <a:schemeClr val="tx1">
                    <a:lumMod val="75000"/>
                    <a:lumOff val="25000"/>
                  </a:schemeClr>
                </a:solidFill>
              </a:rPr>
              <a:t>Only the index page has the dark mode feature.</a:t>
            </a:r>
          </a:p>
          <a:p>
            <a:r>
              <a:rPr lang="en-US" dirty="0">
                <a:solidFill>
                  <a:schemeClr val="tx1">
                    <a:lumMod val="75000"/>
                    <a:lumOff val="25000"/>
                  </a:schemeClr>
                </a:solidFill>
              </a:rPr>
              <a:t>The Page that allows for the students to post their questions still need some improvement.</a:t>
            </a:r>
          </a:p>
          <a:p>
            <a:r>
              <a:rPr lang="en-US" dirty="0">
                <a:solidFill>
                  <a:schemeClr val="tx1">
                    <a:lumMod val="75000"/>
                    <a:lumOff val="25000"/>
                  </a:schemeClr>
                </a:solidFill>
              </a:rPr>
              <a:t>The payment page still needs some work to ensure that the payment is secure.</a:t>
            </a:r>
          </a:p>
          <a:p>
            <a:endParaRPr lang="en-GB"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390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D20D-9F0D-481C-B978-1DF9C1AC1B8A}"/>
              </a:ext>
            </a:extLst>
          </p:cNvPr>
          <p:cNvSpPr>
            <a:spLocks noGrp="1"/>
          </p:cNvSpPr>
          <p:nvPr>
            <p:ph type="title"/>
          </p:nvPr>
        </p:nvSpPr>
        <p:spPr>
          <a:xfrm>
            <a:off x="1066800" y="642594"/>
            <a:ext cx="10058400" cy="1371600"/>
          </a:xfrm>
        </p:spPr>
        <p:txBody>
          <a:bodyPr vert="horz" lIns="91440" tIns="45720" rIns="91440" bIns="45720" rtlCol="0">
            <a:normAutofit/>
          </a:bodyPr>
          <a:lstStyle/>
          <a:p>
            <a:pPr algn="ctr"/>
            <a:r>
              <a:rPr lang="en-US" cap="all" spc="-100"/>
              <a:t>Features to come</a:t>
            </a:r>
          </a:p>
        </p:txBody>
      </p:sp>
      <p:graphicFrame>
        <p:nvGraphicFramePr>
          <p:cNvPr id="98" name="Content Placeholder 2">
            <a:extLst>
              <a:ext uri="{FF2B5EF4-FFF2-40B4-BE49-F238E27FC236}">
                <a16:creationId xmlns:a16="http://schemas.microsoft.com/office/drawing/2014/main" id="{539262C7-0A15-4A61-A3D2-C0F6F1C4E69D}"/>
              </a:ext>
            </a:extLst>
          </p:cNvPr>
          <p:cNvGraphicFramePr>
            <a:graphicFrameLocks noGrp="1"/>
          </p:cNvGraphicFramePr>
          <p:nvPr>
            <p:ph idx="1"/>
            <p:extLst>
              <p:ext uri="{D42A27DB-BD31-4B8C-83A1-F6EECF244321}">
                <p14:modId xmlns:p14="http://schemas.microsoft.com/office/powerpoint/2010/main" val="52446792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80569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3C67-8B45-43C5-80E0-656A6E793A0B}"/>
              </a:ext>
            </a:extLst>
          </p:cNvPr>
          <p:cNvSpPr>
            <a:spLocks noGrp="1"/>
          </p:cNvSpPr>
          <p:nvPr>
            <p:ph type="title"/>
          </p:nvPr>
        </p:nvSpPr>
        <p:spPr/>
        <p:txBody>
          <a:bodyPr/>
          <a:lstStyle/>
          <a:p>
            <a:r>
              <a:rPr lang="en-US" dirty="0"/>
              <a:t>Chegg</a:t>
            </a:r>
            <a:endParaRPr lang="en-GB" dirty="0"/>
          </a:p>
        </p:txBody>
      </p:sp>
      <p:sp>
        <p:nvSpPr>
          <p:cNvPr id="3" name="Content Placeholder 2">
            <a:extLst>
              <a:ext uri="{FF2B5EF4-FFF2-40B4-BE49-F238E27FC236}">
                <a16:creationId xmlns:a16="http://schemas.microsoft.com/office/drawing/2014/main" id="{3DDD218C-5AF0-4E6B-9AA4-9FA61A6BF38A}"/>
              </a:ext>
            </a:extLst>
          </p:cNvPr>
          <p:cNvSpPr>
            <a:spLocks noGrp="1"/>
          </p:cNvSpPr>
          <p:nvPr>
            <p:ph idx="1"/>
          </p:nvPr>
        </p:nvSpPr>
        <p:spPr/>
        <p:txBody>
          <a:bodyPr/>
          <a:lstStyle/>
          <a:p>
            <a:pPr marL="0" indent="0">
              <a:buNone/>
            </a:pPr>
            <a:r>
              <a:rPr lang="en-US" dirty="0"/>
              <a:t>We can’t talk about this field without mentioning one of the most known and used website in this area. Chegg helps and supports student all around the world in their educational studies by giving them answers to their questions, physical textbook rental…etc.</a:t>
            </a:r>
          </a:p>
          <a:p>
            <a:pPr marL="0" indent="0">
              <a:buNone/>
            </a:pPr>
            <a:r>
              <a:rPr lang="en-US" dirty="0"/>
              <a:t>Chegg began in 2005 in the United States and in 2020 the number of the people who are subscribed in Chegg has surpassed 3 million subscribers.</a:t>
            </a:r>
          </a:p>
          <a:p>
            <a:pPr marL="0" indent="0">
              <a:buNone/>
            </a:pPr>
            <a:r>
              <a:rPr lang="en-US" dirty="0"/>
              <a:t>Chegg chose a strategy called horizontal growth so that in order to dominate the market they focus on strong acquisition of other competitors.</a:t>
            </a:r>
            <a:endParaRPr lang="en-GB" dirty="0"/>
          </a:p>
        </p:txBody>
      </p:sp>
    </p:spTree>
    <p:extLst>
      <p:ext uri="{BB962C8B-B14F-4D97-AF65-F5344CB8AC3E}">
        <p14:creationId xmlns:p14="http://schemas.microsoft.com/office/powerpoint/2010/main" val="22179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4BBF1B-8AB8-477C-A789-3E15D69A4476}"/>
              </a:ext>
            </a:extLst>
          </p:cNvPr>
          <p:cNvGraphicFramePr>
            <a:graphicFrameLocks noGrp="1"/>
          </p:cNvGraphicFramePr>
          <p:nvPr>
            <p:ph idx="1"/>
            <p:extLst>
              <p:ext uri="{D42A27DB-BD31-4B8C-83A1-F6EECF244321}">
                <p14:modId xmlns:p14="http://schemas.microsoft.com/office/powerpoint/2010/main" val="574049182"/>
              </p:ext>
            </p:extLst>
          </p:nvPr>
        </p:nvGraphicFramePr>
        <p:xfrm>
          <a:off x="1066800" y="597368"/>
          <a:ext cx="10058400" cy="4862138"/>
        </p:xfrm>
        <a:graphic>
          <a:graphicData uri="http://schemas.openxmlformats.org/drawingml/2006/table">
            <a:tbl>
              <a:tblPr firstRow="1" bandRow="1">
                <a:tableStyleId>{5C22544A-7EE6-4342-B048-85BDC9FD1C3A}</a:tableStyleId>
              </a:tblPr>
              <a:tblGrid>
                <a:gridCol w="5020235">
                  <a:extLst>
                    <a:ext uri="{9D8B030D-6E8A-4147-A177-3AD203B41FA5}">
                      <a16:colId xmlns:a16="http://schemas.microsoft.com/office/drawing/2014/main" val="3590752918"/>
                    </a:ext>
                  </a:extLst>
                </a:gridCol>
                <a:gridCol w="5038165">
                  <a:extLst>
                    <a:ext uri="{9D8B030D-6E8A-4147-A177-3AD203B41FA5}">
                      <a16:colId xmlns:a16="http://schemas.microsoft.com/office/drawing/2014/main" val="1396695765"/>
                    </a:ext>
                  </a:extLst>
                </a:gridCol>
              </a:tblGrid>
              <a:tr h="1132142">
                <a:tc>
                  <a:txBody>
                    <a:bodyPr/>
                    <a:lstStyle/>
                    <a:p>
                      <a:pPr algn="ctr"/>
                      <a:r>
                        <a:rPr lang="en-US" sz="6000" dirty="0"/>
                        <a:t>Pros</a:t>
                      </a:r>
                      <a:endParaRPr lang="en-GB" sz="6000" dirty="0"/>
                    </a:p>
                  </a:txBody>
                  <a:tcPr/>
                </a:tc>
                <a:tc>
                  <a:txBody>
                    <a:bodyPr/>
                    <a:lstStyle/>
                    <a:p>
                      <a:pPr algn="ctr"/>
                      <a:r>
                        <a:rPr lang="en-US" sz="6000" dirty="0"/>
                        <a:t>cons</a:t>
                      </a:r>
                      <a:endParaRPr lang="en-GB" sz="6000" dirty="0"/>
                    </a:p>
                  </a:txBody>
                  <a:tcPr/>
                </a:tc>
                <a:extLst>
                  <a:ext uri="{0D108BD9-81ED-4DB2-BD59-A6C34878D82A}">
                    <a16:rowId xmlns:a16="http://schemas.microsoft.com/office/drawing/2014/main" val="3666962890"/>
                  </a:ext>
                </a:extLst>
              </a:tr>
              <a:tr h="3729996">
                <a:tc>
                  <a:txBody>
                    <a:bodyPr/>
                    <a:lstStyle/>
                    <a:p>
                      <a:pPr marL="285750" indent="-285750">
                        <a:buFont typeface="Arial" panose="020B0604020202020204" pitchFamily="34" charset="0"/>
                        <a:buChar char="•"/>
                      </a:pPr>
                      <a:r>
                        <a:rPr lang="en-US" dirty="0"/>
                        <a:t>It is a user-friendly website, easy to use and easy to find anything the user is looking for.</a:t>
                      </a:r>
                    </a:p>
                    <a:p>
                      <a:pPr marL="285750" indent="-285750">
                        <a:buFont typeface="Arial" panose="020B0604020202020204" pitchFamily="34" charset="0"/>
                        <a:buChar char="•"/>
                      </a:pPr>
                      <a:r>
                        <a:rPr lang="en-US" dirty="0"/>
                        <a:t>The users will receive a timely answer for their question regarding any subject.</a:t>
                      </a:r>
                    </a:p>
                    <a:p>
                      <a:pPr marL="285750" indent="-285750">
                        <a:buFont typeface="Arial" panose="020B0604020202020204" pitchFamily="34" charset="0"/>
                        <a:buChar char="•"/>
                      </a:pPr>
                      <a:r>
                        <a:rPr lang="en-US" dirty="0"/>
                        <a:t>Unlike other websites Chegg contains textbook rentals and internships services.</a:t>
                      </a:r>
                    </a:p>
                    <a:p>
                      <a:pPr marL="285750" indent="-285750">
                        <a:buFont typeface="Arial" panose="020B0604020202020204" pitchFamily="34" charset="0"/>
                        <a:buChar char="•"/>
                      </a:pPr>
                      <a:r>
                        <a:rPr lang="en-US" dirty="0"/>
                        <a:t>There is a website called Chegg Life which is parent website for Chegg and it concentrate on money, wellness and health for students.</a:t>
                      </a:r>
                      <a:endParaRPr lang="en-GB" dirty="0"/>
                    </a:p>
                  </a:txBody>
                  <a:tcPr/>
                </a:tc>
                <a:tc>
                  <a:txBody>
                    <a:bodyPr/>
                    <a:lstStyle/>
                    <a:p>
                      <a:pPr marL="285750" indent="-285750">
                        <a:buFont typeface="Arial" panose="020B0604020202020204" pitchFamily="34" charset="0"/>
                        <a:buChar char="•"/>
                      </a:pPr>
                      <a:r>
                        <a:rPr lang="en-US" dirty="0"/>
                        <a:t>Chegg website should improve some aspects by adding a better color palette.</a:t>
                      </a:r>
                    </a:p>
                    <a:p>
                      <a:pPr marL="285750" indent="-285750">
                        <a:buFont typeface="Arial" panose="020B0604020202020204" pitchFamily="34" charset="0"/>
                        <a:buChar char="•"/>
                      </a:pPr>
                      <a:r>
                        <a:rPr lang="en-US" dirty="0"/>
                        <a:t>Chegg is only in English which might deter other students whose English is not their language.</a:t>
                      </a:r>
                    </a:p>
                    <a:p>
                      <a:pPr marL="285750" indent="-285750">
                        <a:buFont typeface="Arial" panose="020B0604020202020204" pitchFamily="34" charset="0"/>
                        <a:buChar char="•"/>
                      </a:pPr>
                      <a:r>
                        <a:rPr lang="en-GB" dirty="0"/>
                        <a:t>Many Universities dislike it due to its regularly reported academic dishonesty.</a:t>
                      </a:r>
                    </a:p>
                    <a:p>
                      <a:pPr marL="285750" indent="-285750">
                        <a:buFont typeface="Arial" panose="020B0604020202020204" pitchFamily="34" charset="0"/>
                        <a:buChar char="•"/>
                      </a:pPr>
                      <a:r>
                        <a:rPr lang="en-GB" dirty="0"/>
                        <a:t>If the user is not subscribed then the user won’t be able to enjoy the website’s features and services.</a:t>
                      </a:r>
                    </a:p>
                    <a:p>
                      <a:pPr marL="285750" indent="-285750">
                        <a:buFont typeface="Arial" panose="020B0604020202020204" pitchFamily="34" charset="0"/>
                        <a:buChar char="•"/>
                      </a:pPr>
                      <a:r>
                        <a:rPr lang="en-GB" dirty="0"/>
                        <a:t>Chegg allows anyone registered on the website to answer questions asked and that elevates the probability that the answer is wrong.</a:t>
                      </a:r>
                    </a:p>
                    <a:p>
                      <a:pPr marL="285750" indent="-285750">
                        <a:buFont typeface="Arial" panose="020B0604020202020204" pitchFamily="34" charset="0"/>
                        <a:buChar char="•"/>
                      </a:pPr>
                      <a:r>
                        <a:rPr lang="en-GB" dirty="0"/>
                        <a:t>The subscription on Chegg is costly. </a:t>
                      </a:r>
                    </a:p>
                  </a:txBody>
                  <a:tcPr/>
                </a:tc>
                <a:extLst>
                  <a:ext uri="{0D108BD9-81ED-4DB2-BD59-A6C34878D82A}">
                    <a16:rowId xmlns:a16="http://schemas.microsoft.com/office/drawing/2014/main" val="2747490443"/>
                  </a:ext>
                </a:extLst>
              </a:tr>
            </a:tbl>
          </a:graphicData>
        </a:graphic>
      </p:graphicFrame>
    </p:spTree>
    <p:extLst>
      <p:ext uri="{BB962C8B-B14F-4D97-AF65-F5344CB8AC3E}">
        <p14:creationId xmlns:p14="http://schemas.microsoft.com/office/powerpoint/2010/main" val="19037551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B55-04F0-4829-B6D5-ACF095A2EBEC}"/>
              </a:ext>
            </a:extLst>
          </p:cNvPr>
          <p:cNvSpPr>
            <a:spLocks noGrp="1"/>
          </p:cNvSpPr>
          <p:nvPr>
            <p:ph type="title"/>
          </p:nvPr>
        </p:nvSpPr>
        <p:spPr/>
        <p:txBody>
          <a:bodyPr/>
          <a:lstStyle/>
          <a:p>
            <a:r>
              <a:rPr lang="en-US" dirty="0"/>
              <a:t>CourseHero</a:t>
            </a:r>
            <a:endParaRPr lang="en-GB" dirty="0"/>
          </a:p>
        </p:txBody>
      </p:sp>
      <p:sp>
        <p:nvSpPr>
          <p:cNvPr id="3" name="Content Placeholder 2">
            <a:extLst>
              <a:ext uri="{FF2B5EF4-FFF2-40B4-BE49-F238E27FC236}">
                <a16:creationId xmlns:a16="http://schemas.microsoft.com/office/drawing/2014/main" id="{ACC131AD-7936-4ACB-BB47-AD143FB67743}"/>
              </a:ext>
            </a:extLst>
          </p:cNvPr>
          <p:cNvSpPr>
            <a:spLocks noGrp="1"/>
          </p:cNvSpPr>
          <p:nvPr>
            <p:ph idx="1"/>
          </p:nvPr>
        </p:nvSpPr>
        <p:spPr>
          <a:xfrm>
            <a:off x="986117" y="3205779"/>
            <a:ext cx="10058400" cy="3931920"/>
          </a:xfrm>
        </p:spPr>
        <p:txBody>
          <a:bodyPr/>
          <a:lstStyle/>
          <a:p>
            <a:pPr marL="0" indent="0">
              <a:buNone/>
            </a:pPr>
            <a:r>
              <a:rPr lang="en-US" dirty="0"/>
              <a:t>Founded in 2006, based in the United States and also a very known website called CourseHero. Originally, founded by a student to share lectures, notes, exams…etc. But now it is an online platform for online learning for students and providing some simple homework, essays, textbooks and other stuff depending on the subject chosen. </a:t>
            </a:r>
            <a:endParaRPr lang="en-GB" dirty="0"/>
          </a:p>
        </p:txBody>
      </p:sp>
    </p:spTree>
    <p:extLst>
      <p:ext uri="{BB962C8B-B14F-4D97-AF65-F5344CB8AC3E}">
        <p14:creationId xmlns:p14="http://schemas.microsoft.com/office/powerpoint/2010/main" val="171996340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FFB99D0-5C90-43E3-A5F3-88D3A99B2DF6}"/>
              </a:ext>
            </a:extLst>
          </p:cNvPr>
          <p:cNvGraphicFramePr>
            <a:graphicFrameLocks noGrp="1"/>
          </p:cNvGraphicFramePr>
          <p:nvPr>
            <p:extLst>
              <p:ext uri="{D42A27DB-BD31-4B8C-83A1-F6EECF244321}">
                <p14:modId xmlns:p14="http://schemas.microsoft.com/office/powerpoint/2010/main" val="2875765281"/>
              </p:ext>
            </p:extLst>
          </p:nvPr>
        </p:nvGraphicFramePr>
        <p:xfrm>
          <a:off x="2032000" y="719665"/>
          <a:ext cx="8128000" cy="52963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58757956"/>
                    </a:ext>
                  </a:extLst>
                </a:gridCol>
                <a:gridCol w="4064000">
                  <a:extLst>
                    <a:ext uri="{9D8B030D-6E8A-4147-A177-3AD203B41FA5}">
                      <a16:colId xmlns:a16="http://schemas.microsoft.com/office/drawing/2014/main" val="783917193"/>
                    </a:ext>
                  </a:extLst>
                </a:gridCol>
              </a:tblGrid>
              <a:tr h="1090140">
                <a:tc>
                  <a:txBody>
                    <a:bodyPr/>
                    <a:lstStyle/>
                    <a:p>
                      <a:pPr algn="ctr"/>
                      <a:r>
                        <a:rPr lang="en-US" sz="5400" dirty="0"/>
                        <a:t>Pros</a:t>
                      </a:r>
                      <a:endParaRPr lang="en-GB" sz="5400" dirty="0"/>
                    </a:p>
                  </a:txBody>
                  <a:tcPr/>
                </a:tc>
                <a:tc>
                  <a:txBody>
                    <a:bodyPr/>
                    <a:lstStyle/>
                    <a:p>
                      <a:pPr algn="ctr"/>
                      <a:r>
                        <a:rPr lang="en-US" sz="5400" dirty="0"/>
                        <a:t>Cons</a:t>
                      </a:r>
                      <a:endParaRPr lang="en-GB" sz="5400" dirty="0"/>
                    </a:p>
                  </a:txBody>
                  <a:tcPr/>
                </a:tc>
                <a:extLst>
                  <a:ext uri="{0D108BD9-81ED-4DB2-BD59-A6C34878D82A}">
                    <a16:rowId xmlns:a16="http://schemas.microsoft.com/office/drawing/2014/main" val="3187737162"/>
                  </a:ext>
                </a:extLst>
              </a:tr>
              <a:tr h="4142759">
                <a:tc>
                  <a:txBody>
                    <a:bodyPr/>
                    <a:lstStyle/>
                    <a:p>
                      <a:pPr marL="285750" indent="-285750">
                        <a:buFont typeface="Arial" panose="020B0604020202020204" pitchFamily="34" charset="0"/>
                        <a:buChar char="•"/>
                      </a:pPr>
                      <a:r>
                        <a:rPr lang="en-US" dirty="0"/>
                        <a:t>The website has a great color palette which makes it easier on the eye and also it doesn’t have any parent websites which help them be more focused on their main objectives. </a:t>
                      </a:r>
                    </a:p>
                    <a:p>
                      <a:pPr marL="285750" indent="-285750">
                        <a:buFont typeface="Arial" panose="020B0604020202020204" pitchFamily="34" charset="0"/>
                        <a:buChar char="•"/>
                      </a:pPr>
                      <a:r>
                        <a:rPr lang="en-US" dirty="0" err="1"/>
                        <a:t>CourseHero</a:t>
                      </a:r>
                      <a:r>
                        <a:rPr lang="en-US" dirty="0"/>
                        <a:t> provides full textbook solution.</a:t>
                      </a:r>
                    </a:p>
                    <a:p>
                      <a:pPr marL="285750" indent="-285750">
                        <a:buFont typeface="Arial" panose="020B0604020202020204" pitchFamily="34" charset="0"/>
                        <a:buChar char="•"/>
                      </a:pPr>
                      <a:r>
                        <a:rPr lang="en-GB" dirty="0"/>
                        <a:t>Unlike other websites </a:t>
                      </a:r>
                      <a:r>
                        <a:rPr lang="en-GB" dirty="0" err="1"/>
                        <a:t>CourseHero</a:t>
                      </a:r>
                      <a:r>
                        <a:rPr lang="en-GB" dirty="0"/>
                        <a:t> doesn’t only provides question and answers it also provides some courses and video lectures.</a:t>
                      </a:r>
                    </a:p>
                    <a:p>
                      <a:pPr marL="285750" indent="-285750">
                        <a:buFont typeface="Arial" panose="020B0604020202020204" pitchFamily="34" charset="0"/>
                        <a:buChar char="•"/>
                      </a:pPr>
                      <a:r>
                        <a:rPr lang="en-GB" dirty="0"/>
                        <a:t>Unlike Chegg the only persons who have the authority to answer the questions asked are the tutors.</a:t>
                      </a:r>
                      <a:endParaRPr lang="en-US" dirty="0"/>
                    </a:p>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US" dirty="0"/>
                        <a:t>The website has a bad layout.</a:t>
                      </a:r>
                    </a:p>
                    <a:p>
                      <a:pPr marL="285750" indent="-285750">
                        <a:buFont typeface="Arial" panose="020B0604020202020204" pitchFamily="34" charset="0"/>
                        <a:buChar char="•"/>
                      </a:pPr>
                      <a:r>
                        <a:rPr lang="en-US" dirty="0"/>
                        <a:t>The only language available on the website is English.</a:t>
                      </a:r>
                    </a:p>
                    <a:p>
                      <a:pPr marL="285750" indent="-285750">
                        <a:buFont typeface="Arial" panose="020B0604020202020204" pitchFamily="34" charset="0"/>
                        <a:buChar char="•"/>
                      </a:pPr>
                      <a:r>
                        <a:rPr lang="en-US" dirty="0"/>
                        <a:t>If the student is not subscribed he can’t enjoy any feature from the website and not even a trial period.</a:t>
                      </a:r>
                    </a:p>
                    <a:p>
                      <a:pPr marL="285750" indent="-285750">
                        <a:buFont typeface="Arial" panose="020B0604020202020204" pitchFamily="34" charset="0"/>
                        <a:buChar char="•"/>
                      </a:pPr>
                      <a:r>
                        <a:rPr lang="en-US" dirty="0"/>
                        <a:t>The question takes a long time to be answered due to the small number of users on this website.</a:t>
                      </a:r>
                      <a:endParaRPr lang="en-GB" dirty="0"/>
                    </a:p>
                  </a:txBody>
                  <a:tcPr/>
                </a:tc>
                <a:extLst>
                  <a:ext uri="{0D108BD9-81ED-4DB2-BD59-A6C34878D82A}">
                    <a16:rowId xmlns:a16="http://schemas.microsoft.com/office/drawing/2014/main" val="2479680486"/>
                  </a:ext>
                </a:extLst>
              </a:tr>
            </a:tbl>
          </a:graphicData>
        </a:graphic>
      </p:graphicFrame>
    </p:spTree>
    <p:extLst>
      <p:ext uri="{BB962C8B-B14F-4D97-AF65-F5344CB8AC3E}">
        <p14:creationId xmlns:p14="http://schemas.microsoft.com/office/powerpoint/2010/main" val="20225674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E04D-C919-46A0-AD0F-E7FC457D6434}"/>
              </a:ext>
            </a:extLst>
          </p:cNvPr>
          <p:cNvSpPr>
            <a:spLocks noGrp="1"/>
          </p:cNvSpPr>
          <p:nvPr>
            <p:ph type="title"/>
          </p:nvPr>
        </p:nvSpPr>
        <p:spPr>
          <a:xfrm>
            <a:off x="995082" y="570877"/>
            <a:ext cx="10058400" cy="1371600"/>
          </a:xfrm>
        </p:spPr>
        <p:txBody>
          <a:bodyPr/>
          <a:lstStyle/>
          <a:p>
            <a:r>
              <a:rPr lang="en-US" dirty="0" err="1"/>
              <a:t>Slader</a:t>
            </a:r>
            <a:r>
              <a:rPr lang="en-US" dirty="0"/>
              <a:t> (Now Quizlet)</a:t>
            </a:r>
            <a:endParaRPr lang="en-GB" dirty="0"/>
          </a:p>
        </p:txBody>
      </p:sp>
      <p:sp>
        <p:nvSpPr>
          <p:cNvPr id="3" name="Content Placeholder 2">
            <a:extLst>
              <a:ext uri="{FF2B5EF4-FFF2-40B4-BE49-F238E27FC236}">
                <a16:creationId xmlns:a16="http://schemas.microsoft.com/office/drawing/2014/main" id="{DAA4A884-5CCE-462D-8590-D23288D86625}"/>
              </a:ext>
            </a:extLst>
          </p:cNvPr>
          <p:cNvSpPr>
            <a:spLocks noGrp="1"/>
          </p:cNvSpPr>
          <p:nvPr>
            <p:ph idx="1"/>
          </p:nvPr>
        </p:nvSpPr>
        <p:spPr>
          <a:xfrm>
            <a:off x="887506" y="3143025"/>
            <a:ext cx="10058400" cy="3931920"/>
          </a:xfrm>
        </p:spPr>
        <p:txBody>
          <a:bodyPr/>
          <a:lstStyle/>
          <a:p>
            <a:pPr marL="0" indent="0">
              <a:buNone/>
            </a:pPr>
            <a:r>
              <a:rPr lang="en-US" dirty="0"/>
              <a:t>Founded in 2005 in the United States, it is an educational website which provides textbook answers, explanations and study sets/problems. What makes it unique is that it has a big database of textbook solution provided by professionals.</a:t>
            </a:r>
            <a:endParaRPr lang="en-GB" dirty="0"/>
          </a:p>
        </p:txBody>
      </p:sp>
    </p:spTree>
    <p:extLst>
      <p:ext uri="{BB962C8B-B14F-4D97-AF65-F5344CB8AC3E}">
        <p14:creationId xmlns:p14="http://schemas.microsoft.com/office/powerpoint/2010/main" val="28977848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6B1F03-EF9D-4B03-801E-44186053E034}"/>
              </a:ext>
            </a:extLst>
          </p:cNvPr>
          <p:cNvGraphicFramePr>
            <a:graphicFrameLocks noGrp="1"/>
          </p:cNvGraphicFramePr>
          <p:nvPr>
            <p:extLst>
              <p:ext uri="{D42A27DB-BD31-4B8C-83A1-F6EECF244321}">
                <p14:modId xmlns:p14="http://schemas.microsoft.com/office/powerpoint/2010/main" val="1013353303"/>
              </p:ext>
            </p:extLst>
          </p:nvPr>
        </p:nvGraphicFramePr>
        <p:xfrm>
          <a:off x="2032000" y="719666"/>
          <a:ext cx="8128000" cy="5044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5685459"/>
                    </a:ext>
                  </a:extLst>
                </a:gridCol>
                <a:gridCol w="4064000">
                  <a:extLst>
                    <a:ext uri="{9D8B030D-6E8A-4147-A177-3AD203B41FA5}">
                      <a16:colId xmlns:a16="http://schemas.microsoft.com/office/drawing/2014/main" val="2191884702"/>
                    </a:ext>
                  </a:extLst>
                </a:gridCol>
              </a:tblGrid>
              <a:tr h="1126013">
                <a:tc>
                  <a:txBody>
                    <a:bodyPr/>
                    <a:lstStyle/>
                    <a:p>
                      <a:pPr algn="ctr"/>
                      <a:r>
                        <a:rPr lang="en-US" sz="5400" dirty="0"/>
                        <a:t>Pros</a:t>
                      </a:r>
                      <a:endParaRPr lang="en-GB" sz="5400" dirty="0"/>
                    </a:p>
                  </a:txBody>
                  <a:tcPr/>
                </a:tc>
                <a:tc>
                  <a:txBody>
                    <a:bodyPr/>
                    <a:lstStyle/>
                    <a:p>
                      <a:pPr algn="ctr"/>
                      <a:r>
                        <a:rPr lang="en-US" sz="5400" dirty="0"/>
                        <a:t>Cons</a:t>
                      </a:r>
                      <a:endParaRPr lang="en-GB" sz="5400" dirty="0"/>
                    </a:p>
                  </a:txBody>
                  <a:tcPr/>
                </a:tc>
                <a:extLst>
                  <a:ext uri="{0D108BD9-81ED-4DB2-BD59-A6C34878D82A}">
                    <a16:rowId xmlns:a16="http://schemas.microsoft.com/office/drawing/2014/main" val="3141052615"/>
                  </a:ext>
                </a:extLst>
              </a:tr>
              <a:tr h="3918627">
                <a:tc>
                  <a:txBody>
                    <a:bodyPr/>
                    <a:lstStyle/>
                    <a:p>
                      <a:pPr marL="285750" indent="-285750">
                        <a:buFont typeface="Arial" panose="020B0604020202020204" pitchFamily="34" charset="0"/>
                        <a:buChar char="•"/>
                      </a:pPr>
                      <a:r>
                        <a:rPr lang="en-US" dirty="0"/>
                        <a:t>Unlike other websites it has a dark mode.</a:t>
                      </a:r>
                    </a:p>
                    <a:p>
                      <a:pPr marL="285750" indent="-285750">
                        <a:buFont typeface="Arial" panose="020B0604020202020204" pitchFamily="34" charset="0"/>
                        <a:buChar char="•"/>
                      </a:pPr>
                      <a:r>
                        <a:rPr lang="en-US" dirty="0"/>
                        <a:t>Quizlet is considered on top of the list due to its great layout, color palette, and it is very user-friendly website, and the flash cards interactive questions and answers.</a:t>
                      </a:r>
                    </a:p>
                    <a:p>
                      <a:pPr marL="285750" indent="-285750">
                        <a:buFont typeface="Arial" panose="020B0604020202020204" pitchFamily="34" charset="0"/>
                        <a:buChar char="•"/>
                      </a:pPr>
                      <a:r>
                        <a:rPr lang="en-US" dirty="0"/>
                        <a:t>It provides a 7-day trial unlike other websites.</a:t>
                      </a:r>
                    </a:p>
                    <a:p>
                      <a:pPr marL="285750" indent="-285750">
                        <a:buFont typeface="Arial" panose="020B0604020202020204" pitchFamily="34" charset="0"/>
                        <a:buChar char="•"/>
                      </a:pPr>
                      <a:r>
                        <a:rPr lang="en-US" dirty="0"/>
                        <a:t>The textbook solutions and the flash cards are the main features that makes this website very unique.</a:t>
                      </a:r>
                      <a:endParaRPr lang="en-GB" dirty="0"/>
                    </a:p>
                  </a:txBody>
                  <a:tcPr/>
                </a:tc>
                <a:tc>
                  <a:txBody>
                    <a:bodyPr/>
                    <a:lstStyle/>
                    <a:p>
                      <a:pPr marL="285750" indent="-285750">
                        <a:buFont typeface="Arial" panose="020B0604020202020204" pitchFamily="34" charset="0"/>
                        <a:buChar char="•"/>
                      </a:pPr>
                      <a:r>
                        <a:rPr lang="en-US" dirty="0"/>
                        <a:t>The website is considered more of a gaming website rather than a student-aid.</a:t>
                      </a:r>
                    </a:p>
                    <a:p>
                      <a:pPr marL="285750" indent="-285750">
                        <a:buFont typeface="Arial" panose="020B0604020202020204" pitchFamily="34" charset="0"/>
                        <a:buChar char="•"/>
                      </a:pPr>
                      <a:r>
                        <a:rPr lang="en-US" dirty="0"/>
                        <a:t>The teachers and tutors on the platform are the only people that are allowed to solve the textbook answers.</a:t>
                      </a:r>
                    </a:p>
                    <a:p>
                      <a:pPr marL="285750" indent="-285750">
                        <a:buFont typeface="Arial" panose="020B0604020202020204" pitchFamily="34" charset="0"/>
                        <a:buChar char="•"/>
                      </a:pPr>
                      <a:r>
                        <a:rPr lang="en-US" dirty="0"/>
                        <a:t>Anyone can add flash cards to the website which might make the website </a:t>
                      </a:r>
                      <a:r>
                        <a:rPr lang="en-US" dirty="0" err="1"/>
                        <a:t>harmeful</a:t>
                      </a:r>
                      <a:r>
                        <a:rPr lang="en-US" dirty="0"/>
                        <a:t>.</a:t>
                      </a:r>
                      <a:endParaRPr lang="en-GB" dirty="0"/>
                    </a:p>
                  </a:txBody>
                  <a:tcPr/>
                </a:tc>
                <a:extLst>
                  <a:ext uri="{0D108BD9-81ED-4DB2-BD59-A6C34878D82A}">
                    <a16:rowId xmlns:a16="http://schemas.microsoft.com/office/drawing/2014/main" val="3063930033"/>
                  </a:ext>
                </a:extLst>
              </a:tr>
            </a:tbl>
          </a:graphicData>
        </a:graphic>
      </p:graphicFrame>
    </p:spTree>
    <p:extLst>
      <p:ext uri="{BB962C8B-B14F-4D97-AF65-F5344CB8AC3E}">
        <p14:creationId xmlns:p14="http://schemas.microsoft.com/office/powerpoint/2010/main" val="2740303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AB83-9B03-469E-BF68-12A5471CC555}"/>
              </a:ext>
            </a:extLst>
          </p:cNvPr>
          <p:cNvSpPr>
            <a:spLocks noGrp="1"/>
          </p:cNvSpPr>
          <p:nvPr>
            <p:ph type="title"/>
          </p:nvPr>
        </p:nvSpPr>
        <p:spPr>
          <a:xfrm>
            <a:off x="1066800" y="371475"/>
            <a:ext cx="10058400" cy="1371600"/>
          </a:xfrm>
        </p:spPr>
        <p:txBody>
          <a:bodyPr/>
          <a:lstStyle/>
          <a:p>
            <a:r>
              <a:rPr lang="en-US" dirty="0"/>
              <a:t>Website Prototype</a:t>
            </a:r>
            <a:endParaRPr lang="en-GB"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F0517DCB-2C30-4102-BD69-68B0C48CE385}"/>
              </a:ext>
            </a:extLst>
          </p:cNvPr>
          <p:cNvPicPr>
            <a:picLocks noGrp="1" noChangeAspect="1"/>
          </p:cNvPicPr>
          <p:nvPr>
            <p:ph idx="1"/>
          </p:nvPr>
        </p:nvPicPr>
        <p:blipFill>
          <a:blip r:embed="rId2"/>
          <a:stretch>
            <a:fillRect/>
          </a:stretch>
        </p:blipFill>
        <p:spPr>
          <a:xfrm>
            <a:off x="1390650" y="1524000"/>
            <a:ext cx="9734550" cy="4838700"/>
          </a:xfrm>
        </p:spPr>
      </p:pic>
    </p:spTree>
    <p:extLst>
      <p:ext uri="{BB962C8B-B14F-4D97-AF65-F5344CB8AC3E}">
        <p14:creationId xmlns:p14="http://schemas.microsoft.com/office/powerpoint/2010/main" val="23790712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700D9C7C-2C5D-4FFF-83DE-742A88A96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ln w="6350" cap="sq" cmpd="sng" algn="ctr">
            <a:noFill/>
            <a:prstDash val="solid"/>
            <a:miter lim="800000"/>
          </a:ln>
          <a:effectLst/>
        </p:spPr>
      </p:sp>
      <p:sp>
        <p:nvSpPr>
          <p:cNvPr id="2" name="Title 1">
            <a:extLst>
              <a:ext uri="{FF2B5EF4-FFF2-40B4-BE49-F238E27FC236}">
                <a16:creationId xmlns:a16="http://schemas.microsoft.com/office/drawing/2014/main" id="{54E81F02-4CAE-4C54-977B-9D40F7DE840A}"/>
              </a:ext>
            </a:extLst>
          </p:cNvPr>
          <p:cNvSpPr>
            <a:spLocks noGrp="1"/>
          </p:cNvSpPr>
          <p:nvPr>
            <p:ph type="title"/>
          </p:nvPr>
        </p:nvSpPr>
        <p:spPr>
          <a:xfrm>
            <a:off x="3844616" y="881210"/>
            <a:ext cx="7417925" cy="1517035"/>
          </a:xfrm>
        </p:spPr>
        <p:txBody>
          <a:bodyPr>
            <a:normAutofit/>
          </a:bodyPr>
          <a:lstStyle/>
          <a:p>
            <a:r>
              <a:rPr lang="en-GB" dirty="0">
                <a:solidFill>
                  <a:schemeClr val="tx1">
                    <a:lumMod val="75000"/>
                    <a:lumOff val="25000"/>
                  </a:schemeClr>
                </a:solidFill>
              </a:rPr>
              <a:t>Declaration</a:t>
            </a:r>
          </a:p>
        </p:txBody>
      </p:sp>
      <p:sp>
        <p:nvSpPr>
          <p:cNvPr id="3" name="Content Placeholder 2">
            <a:extLst>
              <a:ext uri="{FF2B5EF4-FFF2-40B4-BE49-F238E27FC236}">
                <a16:creationId xmlns:a16="http://schemas.microsoft.com/office/drawing/2014/main" id="{B97F1224-B567-44EF-892A-C2A75223E553}"/>
              </a:ext>
            </a:extLst>
          </p:cNvPr>
          <p:cNvSpPr>
            <a:spLocks noGrp="1"/>
          </p:cNvSpPr>
          <p:nvPr>
            <p:ph idx="1"/>
          </p:nvPr>
        </p:nvSpPr>
        <p:spPr>
          <a:xfrm>
            <a:off x="3844616" y="2626840"/>
            <a:ext cx="7245103" cy="3131777"/>
          </a:xfrm>
        </p:spPr>
        <p:txBody>
          <a:bodyPr>
            <a:normAutofit/>
          </a:bodyPr>
          <a:lstStyle/>
          <a:p>
            <a:r>
              <a:rPr lang="en-GB" dirty="0">
                <a:solidFill>
                  <a:schemeClr val="tx1">
                    <a:lumMod val="75000"/>
                    <a:lumOff val="25000"/>
                  </a:schemeClr>
                </a:solidFill>
              </a:rPr>
              <a:t>I certify that this assignment/report is my own work, based on my personal study and/or research and that I have acknowledged all material and sources used in its preparation, whether they be books, articles, reports, lecture notes, and any other kind of document, electronic or personal communication</a:t>
            </a:r>
          </a:p>
        </p:txBody>
      </p:sp>
    </p:spTree>
    <p:extLst>
      <p:ext uri="{BB962C8B-B14F-4D97-AF65-F5344CB8AC3E}">
        <p14:creationId xmlns:p14="http://schemas.microsoft.com/office/powerpoint/2010/main" val="317891735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ackground pattern&#10;&#10;Description automatically generated">
            <a:extLst>
              <a:ext uri="{FF2B5EF4-FFF2-40B4-BE49-F238E27FC236}">
                <a16:creationId xmlns:a16="http://schemas.microsoft.com/office/drawing/2014/main" id="{9B9DC25E-B4EA-4DD9-8A32-E65A84A4D175}"/>
              </a:ext>
            </a:extLst>
          </p:cNvPr>
          <p:cNvPicPr>
            <a:picLocks noGrp="1" noChangeAspect="1"/>
          </p:cNvPicPr>
          <p:nvPr>
            <p:ph idx="1"/>
          </p:nvPr>
        </p:nvPicPr>
        <p:blipFill>
          <a:blip r:embed="rId2"/>
          <a:stretch>
            <a:fillRect/>
          </a:stretch>
        </p:blipFill>
        <p:spPr>
          <a:xfrm>
            <a:off x="1819275" y="866775"/>
            <a:ext cx="8810625" cy="5124450"/>
          </a:xfrm>
        </p:spPr>
      </p:pic>
    </p:spTree>
    <p:extLst>
      <p:ext uri="{BB962C8B-B14F-4D97-AF65-F5344CB8AC3E}">
        <p14:creationId xmlns:p14="http://schemas.microsoft.com/office/powerpoint/2010/main" val="12609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4C83380B-6611-44C3-BFD1-F3FA6EC7425C}"/>
              </a:ext>
            </a:extLst>
          </p:cNvPr>
          <p:cNvPicPr>
            <a:picLocks noChangeAspect="1"/>
          </p:cNvPicPr>
          <p:nvPr/>
        </p:nvPicPr>
        <p:blipFill>
          <a:blip r:embed="rId2"/>
          <a:stretch>
            <a:fillRect/>
          </a:stretch>
        </p:blipFill>
        <p:spPr>
          <a:xfrm>
            <a:off x="1857375" y="838200"/>
            <a:ext cx="8610600" cy="4895850"/>
          </a:xfrm>
          <a:prstGeom prst="rect">
            <a:avLst/>
          </a:prstGeom>
        </p:spPr>
      </p:pic>
    </p:spTree>
    <p:extLst>
      <p:ext uri="{BB962C8B-B14F-4D97-AF65-F5344CB8AC3E}">
        <p14:creationId xmlns:p14="http://schemas.microsoft.com/office/powerpoint/2010/main" val="18868134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2" name="Rectangle 31">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4" name="Rectangle 33">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35">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7" name="Straight Connector 36">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41" name="Rectangle 4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7" name="Rectangle 46">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cxnSp>
        <p:nvCxnSpPr>
          <p:cNvPr id="49" name="Straight Connector 48">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DE5114-24D4-4241-B864-B5C674F8B30B}"/>
              </a:ext>
            </a:extLst>
          </p:cNvPr>
          <p:cNvSpPr>
            <a:spLocks noGrp="1"/>
          </p:cNvSpPr>
          <p:nvPr>
            <p:ph type="title"/>
          </p:nvPr>
        </p:nvSpPr>
        <p:spPr>
          <a:xfrm>
            <a:off x="1263519" y="1272800"/>
            <a:ext cx="9810877" cy="4312402"/>
          </a:xfrm>
          <a:solidFill>
            <a:schemeClr val="bg1"/>
          </a:solidFill>
        </p:spPr>
        <p:txBody>
          <a:bodyPr vert="horz" lIns="91440" tIns="45720" rIns="91440" bIns="45720" rtlCol="0" anchor="ctr">
            <a:normAutofit/>
          </a:bodyPr>
          <a:lstStyle/>
          <a:p>
            <a:pPr algn="ctr">
              <a:lnSpc>
                <a:spcPct val="83000"/>
              </a:lnSpc>
            </a:pPr>
            <a:r>
              <a:rPr lang="en-US" sz="6800" cap="all" spc="-100" dirty="0">
                <a:solidFill>
                  <a:schemeClr val="tx1"/>
                </a:solidFill>
              </a:rPr>
              <a:t>Thank you!</a:t>
            </a:r>
          </a:p>
        </p:txBody>
      </p:sp>
    </p:spTree>
    <p:extLst>
      <p:ext uri="{BB962C8B-B14F-4D97-AF65-F5344CB8AC3E}">
        <p14:creationId xmlns:p14="http://schemas.microsoft.com/office/powerpoint/2010/main" val="7815660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700D9C7C-2C5D-4FFF-83DE-742A88A96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ln w="6350" cap="sq" cmpd="sng" algn="ctr">
            <a:noFill/>
            <a:prstDash val="solid"/>
            <a:miter lim="800000"/>
          </a:ln>
          <a:effectLst/>
        </p:spPr>
      </p:sp>
      <p:sp>
        <p:nvSpPr>
          <p:cNvPr id="2" name="Title 1">
            <a:extLst>
              <a:ext uri="{FF2B5EF4-FFF2-40B4-BE49-F238E27FC236}">
                <a16:creationId xmlns:a16="http://schemas.microsoft.com/office/drawing/2014/main" id="{38CFAB60-13CE-4460-8CFD-BBBCD3C56733}"/>
              </a:ext>
            </a:extLst>
          </p:cNvPr>
          <p:cNvSpPr>
            <a:spLocks noGrp="1"/>
          </p:cNvSpPr>
          <p:nvPr>
            <p:ph type="title"/>
          </p:nvPr>
        </p:nvSpPr>
        <p:spPr>
          <a:xfrm>
            <a:off x="3844616" y="881210"/>
            <a:ext cx="7417925" cy="1517035"/>
          </a:xfrm>
        </p:spPr>
        <p:txBody>
          <a:bodyPr>
            <a:normAutofit/>
          </a:bodyPr>
          <a:lstStyle/>
          <a:p>
            <a:r>
              <a:rPr lang="en-US" dirty="0">
                <a:solidFill>
                  <a:schemeClr val="tx1">
                    <a:lumMod val="75000"/>
                    <a:lumOff val="25000"/>
                  </a:schemeClr>
                </a:solidFill>
              </a:rPr>
              <a:t>1.1 The Client </a:t>
            </a:r>
            <a:endParaRPr lang="en-GB"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DCCC235C-1490-4D8D-9EB2-3C9D87DA6A5C}"/>
              </a:ext>
            </a:extLst>
          </p:cNvPr>
          <p:cNvSpPr>
            <a:spLocks noGrp="1"/>
          </p:cNvSpPr>
          <p:nvPr>
            <p:ph idx="1"/>
          </p:nvPr>
        </p:nvSpPr>
        <p:spPr>
          <a:xfrm>
            <a:off x="3844616" y="2626840"/>
            <a:ext cx="7245103" cy="3131777"/>
          </a:xfrm>
        </p:spPr>
        <p:txBody>
          <a:bodyPr>
            <a:normAutofit/>
          </a:bodyPr>
          <a:lstStyle/>
          <a:p>
            <a:r>
              <a:rPr lang="en-US" dirty="0">
                <a:solidFill>
                  <a:schemeClr val="tx1">
                    <a:lumMod val="75000"/>
                    <a:lumOff val="25000"/>
                  </a:schemeClr>
                </a:solidFill>
              </a:rPr>
              <a:t>Our chosen client is Eng. Mark </a:t>
            </a:r>
            <a:r>
              <a:rPr lang="en-US" dirty="0" err="1">
                <a:solidFill>
                  <a:schemeClr val="tx1">
                    <a:lumMod val="75000"/>
                    <a:lumOff val="25000"/>
                  </a:schemeClr>
                </a:solidFill>
              </a:rPr>
              <a:t>Tharwat</a:t>
            </a:r>
            <a:r>
              <a:rPr lang="en-US" dirty="0">
                <a:solidFill>
                  <a:schemeClr val="tx1">
                    <a:lumMod val="75000"/>
                    <a:lumOff val="25000"/>
                  </a:schemeClr>
                </a:solidFill>
              </a:rPr>
              <a:t> ,</a:t>
            </a:r>
            <a:r>
              <a:rPr lang="en-GB" dirty="0">
                <a:solidFill>
                  <a:schemeClr val="tx1">
                    <a:lumMod val="75000"/>
                    <a:lumOff val="25000"/>
                  </a:schemeClr>
                </a:solidFill>
              </a:rPr>
              <a:t> who is a very experienced academic tutor and instructor , with many courses on famous course websites including Coursera and Udemy.</a:t>
            </a:r>
          </a:p>
        </p:txBody>
      </p:sp>
    </p:spTree>
    <p:extLst>
      <p:ext uri="{BB962C8B-B14F-4D97-AF65-F5344CB8AC3E}">
        <p14:creationId xmlns:p14="http://schemas.microsoft.com/office/powerpoint/2010/main" val="383353410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E68E-D17C-4680-A7D9-C75D0EEF6287}"/>
              </a:ext>
            </a:extLst>
          </p:cNvPr>
          <p:cNvSpPr>
            <a:spLocks noGrp="1"/>
          </p:cNvSpPr>
          <p:nvPr>
            <p:ph type="title"/>
          </p:nvPr>
        </p:nvSpPr>
        <p:spPr/>
        <p:txBody>
          <a:bodyPr/>
          <a:lstStyle/>
          <a:p>
            <a:r>
              <a:rPr lang="en-US" dirty="0"/>
              <a:t>Client Contact Information</a:t>
            </a:r>
            <a:endParaRPr lang="en-GB" dirty="0"/>
          </a:p>
        </p:txBody>
      </p:sp>
      <p:sp>
        <p:nvSpPr>
          <p:cNvPr id="3" name="Content Placeholder 2">
            <a:extLst>
              <a:ext uri="{FF2B5EF4-FFF2-40B4-BE49-F238E27FC236}">
                <a16:creationId xmlns:a16="http://schemas.microsoft.com/office/drawing/2014/main" id="{6DB6845E-49AB-4660-9C2C-97B10A5DE14D}"/>
              </a:ext>
            </a:extLst>
          </p:cNvPr>
          <p:cNvSpPr>
            <a:spLocks noGrp="1"/>
          </p:cNvSpPr>
          <p:nvPr>
            <p:ph idx="1"/>
          </p:nvPr>
        </p:nvSpPr>
        <p:spPr/>
        <p:txBody>
          <a:bodyPr/>
          <a:lstStyle/>
          <a:p>
            <a:r>
              <a:rPr lang="en-GB" b="1" dirty="0"/>
              <a:t>Client Name: </a:t>
            </a:r>
            <a:r>
              <a:rPr lang="en-GB" dirty="0"/>
              <a:t>Mark </a:t>
            </a:r>
            <a:r>
              <a:rPr lang="en-GB" dirty="0" err="1"/>
              <a:t>Tharwat</a:t>
            </a:r>
            <a:r>
              <a:rPr lang="en-GB" dirty="0"/>
              <a:t> Antonio</a:t>
            </a:r>
          </a:p>
          <a:p>
            <a:r>
              <a:rPr lang="en-GB" b="1" dirty="0"/>
              <a:t>Email</a:t>
            </a:r>
            <a:r>
              <a:rPr lang="en-GB" dirty="0"/>
              <a:t>: ihackprojectsmm@gmail.com</a:t>
            </a:r>
          </a:p>
          <a:p>
            <a:r>
              <a:rPr lang="en-GB" b="1" dirty="0"/>
              <a:t>Tel.: </a:t>
            </a:r>
            <a:r>
              <a:rPr lang="en-GB" dirty="0"/>
              <a:t>+20 100 422 2114</a:t>
            </a:r>
          </a:p>
          <a:p>
            <a:r>
              <a:rPr lang="en-GB" b="1" dirty="0"/>
              <a:t>Links:</a:t>
            </a:r>
          </a:p>
          <a:p>
            <a:pPr lvl="1"/>
            <a:r>
              <a:rPr lang="en-GB" b="1" dirty="0"/>
              <a:t>LinkedIn: </a:t>
            </a:r>
            <a:r>
              <a:rPr lang="en-GB" dirty="0"/>
              <a:t>https://eg.linkedin.com/in/mark-antonio-b2777310a</a:t>
            </a:r>
          </a:p>
          <a:p>
            <a:pPr lvl="1"/>
            <a:r>
              <a:rPr lang="en-GB" b="1" dirty="0"/>
              <a:t>Udemy Profile: </a:t>
            </a:r>
            <a:r>
              <a:rPr lang="en-GB" dirty="0"/>
              <a:t>https://www.udemy.com/user/markantonio2/</a:t>
            </a:r>
          </a:p>
          <a:p>
            <a:pPr lvl="1"/>
            <a:r>
              <a:rPr lang="en-GB" b="1" dirty="0"/>
              <a:t>Facebook: </a:t>
            </a:r>
            <a:r>
              <a:rPr lang="en-GB" dirty="0"/>
              <a:t>https://www.facebook.com/manovinrecords</a:t>
            </a:r>
          </a:p>
          <a:p>
            <a:endParaRPr lang="en-GB" dirty="0"/>
          </a:p>
        </p:txBody>
      </p:sp>
    </p:spTree>
    <p:extLst>
      <p:ext uri="{BB962C8B-B14F-4D97-AF65-F5344CB8AC3E}">
        <p14:creationId xmlns:p14="http://schemas.microsoft.com/office/powerpoint/2010/main" val="2657477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hade val="100000"/>
                <a:satMod val="300000"/>
              </a:schemeClr>
            </a:gs>
            <a:gs pos="100000">
              <a:schemeClr val="bg2">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8" name="Rectangle 24">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26">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8">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51" name="Rectangle 30">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F13DAED-55D5-4795-92DC-79DEC9FCA806}"/>
              </a:ext>
            </a:extLst>
          </p:cNvPr>
          <p:cNvSpPr>
            <a:spLocks noGrp="1"/>
          </p:cNvSpPr>
          <p:nvPr>
            <p:ph type="title"/>
          </p:nvPr>
        </p:nvSpPr>
        <p:spPr>
          <a:xfrm>
            <a:off x="7532835" y="1420706"/>
            <a:ext cx="3466540" cy="4016587"/>
          </a:xfrm>
        </p:spPr>
        <p:txBody>
          <a:bodyPr>
            <a:normAutofit/>
          </a:bodyPr>
          <a:lstStyle/>
          <a:p>
            <a:r>
              <a:rPr lang="en-US" sz="3600"/>
              <a:t>Project overview</a:t>
            </a:r>
            <a:endParaRPr lang="en-GB" sz="3600" dirty="0"/>
          </a:p>
        </p:txBody>
      </p:sp>
      <p:sp>
        <p:nvSpPr>
          <p:cNvPr id="3" name="Content Placeholder 2">
            <a:extLst>
              <a:ext uri="{FF2B5EF4-FFF2-40B4-BE49-F238E27FC236}">
                <a16:creationId xmlns:a16="http://schemas.microsoft.com/office/drawing/2014/main" id="{53AD7E78-82D9-4825-A309-AB85B20691B7}"/>
              </a:ext>
            </a:extLst>
          </p:cNvPr>
          <p:cNvSpPr>
            <a:spLocks noGrp="1"/>
          </p:cNvSpPr>
          <p:nvPr>
            <p:ph idx="1"/>
          </p:nvPr>
        </p:nvSpPr>
        <p:spPr>
          <a:xfrm>
            <a:off x="1440519" y="1420706"/>
            <a:ext cx="5514758" cy="4016587"/>
          </a:xfrm>
        </p:spPr>
        <p:txBody>
          <a:bodyPr anchor="ctr">
            <a:normAutofit/>
          </a:bodyPr>
          <a:lstStyle/>
          <a:p>
            <a:r>
              <a:rPr lang="en-US" dirty="0">
                <a:solidFill>
                  <a:schemeClr val="tx1">
                    <a:lumMod val="75000"/>
                    <a:lumOff val="25000"/>
                  </a:schemeClr>
                </a:solidFill>
              </a:rPr>
              <a:t>The project’s main goal is to help the students in Egypt and the Arab world in their studies by providing them with answers to their questions regarding the topic they choose.</a:t>
            </a:r>
            <a:endParaRPr lang="en-GB" dirty="0">
              <a:solidFill>
                <a:schemeClr val="tx1">
                  <a:lumMod val="75000"/>
                  <a:lumOff val="25000"/>
                </a:schemeClr>
              </a:solidFill>
            </a:endParaRPr>
          </a:p>
        </p:txBody>
      </p:sp>
      <p:cxnSp>
        <p:nvCxnSpPr>
          <p:cNvPr id="52" name="Straight Connector 32">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633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9" name="Group 2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0" name="Straight Connector 2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34" name="Rectangle 33">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0" name="Rectangle 39">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DC02238-46FA-430B-B5FD-99779A410BCB}"/>
              </a:ext>
            </a:extLst>
          </p:cNvPr>
          <p:cNvSpPr>
            <a:spLocks noGrp="1"/>
          </p:cNvSpPr>
          <p:nvPr>
            <p:ph type="title"/>
          </p:nvPr>
        </p:nvSpPr>
        <p:spPr>
          <a:xfrm>
            <a:off x="7755505" y="1448384"/>
            <a:ext cx="4070025" cy="3946642"/>
          </a:xfrm>
        </p:spPr>
        <p:txBody>
          <a:bodyPr vert="horz" lIns="91440" tIns="45720" rIns="91440" bIns="45720" rtlCol="0" anchor="ctr">
            <a:normAutofit/>
          </a:bodyPr>
          <a:lstStyle/>
          <a:p>
            <a:pPr algn="ctr">
              <a:lnSpc>
                <a:spcPct val="83000"/>
              </a:lnSpc>
            </a:pPr>
            <a:r>
              <a:rPr lang="en-US" sz="5400" cap="all" spc="-100" dirty="0">
                <a:solidFill>
                  <a:schemeClr val="tx1"/>
                </a:solidFill>
              </a:rPr>
              <a:t>The problem</a:t>
            </a:r>
          </a:p>
        </p:txBody>
      </p:sp>
      <p:sp>
        <p:nvSpPr>
          <p:cNvPr id="3" name="Content Placeholder 2">
            <a:extLst>
              <a:ext uri="{FF2B5EF4-FFF2-40B4-BE49-F238E27FC236}">
                <a16:creationId xmlns:a16="http://schemas.microsoft.com/office/drawing/2014/main" id="{60920F44-161C-4B0E-BEE0-761EE1F56375}"/>
              </a:ext>
            </a:extLst>
          </p:cNvPr>
          <p:cNvSpPr>
            <a:spLocks noGrp="1"/>
          </p:cNvSpPr>
          <p:nvPr>
            <p:ph idx="1"/>
          </p:nvPr>
        </p:nvSpPr>
        <p:spPr>
          <a:xfrm>
            <a:off x="1265259" y="1335725"/>
            <a:ext cx="6498142" cy="4312402"/>
          </a:xfrm>
        </p:spPr>
        <p:txBody>
          <a:bodyPr vert="horz" lIns="91440" tIns="45720" rIns="91440" bIns="45720" rtlCol="0" anchor="ctr">
            <a:normAutofit/>
          </a:bodyPr>
          <a:lstStyle/>
          <a:p>
            <a:pPr>
              <a:spcBef>
                <a:spcPts val="0"/>
              </a:spcBef>
              <a:spcAft>
                <a:spcPts val="600"/>
              </a:spcAft>
            </a:pPr>
            <a:r>
              <a:rPr lang="en-GB" sz="2000" spc="80" dirty="0">
                <a:solidFill>
                  <a:schemeClr val="tx2">
                    <a:lumMod val="75000"/>
                  </a:schemeClr>
                </a:solidFill>
              </a:rPr>
              <a:t>Not having a personal website where he can post his own content </a:t>
            </a:r>
          </a:p>
          <a:p>
            <a:pPr>
              <a:spcBef>
                <a:spcPts val="0"/>
              </a:spcBef>
              <a:spcAft>
                <a:spcPts val="600"/>
              </a:spcAft>
            </a:pPr>
            <a:r>
              <a:rPr lang="en-GB" sz="2000" spc="80" dirty="0">
                <a:solidFill>
                  <a:schemeClr val="tx2">
                    <a:lumMod val="75000"/>
                  </a:schemeClr>
                </a:solidFill>
              </a:rPr>
              <a:t>Not having a proper platform that serves only the MENA region</a:t>
            </a:r>
          </a:p>
          <a:p>
            <a:pPr>
              <a:spcBef>
                <a:spcPts val="0"/>
              </a:spcBef>
              <a:spcAft>
                <a:spcPts val="600"/>
              </a:spcAft>
            </a:pPr>
            <a:endParaRPr lang="en-US" sz="2000" spc="80" dirty="0">
              <a:solidFill>
                <a:schemeClr val="tx2">
                  <a:lumMod val="75000"/>
                </a:schemeClr>
              </a:solidFill>
            </a:endParaRPr>
          </a:p>
        </p:txBody>
      </p:sp>
      <p:cxnSp>
        <p:nvCxnSpPr>
          <p:cNvPr id="42" name="Straight Connector 41">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85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6E7D-BC80-4594-8659-CFECEC8D31EE}"/>
              </a:ext>
            </a:extLst>
          </p:cNvPr>
          <p:cNvSpPr>
            <a:spLocks noGrp="1"/>
          </p:cNvSpPr>
          <p:nvPr>
            <p:ph type="title"/>
          </p:nvPr>
        </p:nvSpPr>
        <p:spPr/>
        <p:txBody>
          <a:bodyPr/>
          <a:lstStyle/>
          <a:p>
            <a:r>
              <a:rPr lang="en-US" dirty="0"/>
              <a:t>The Required Features requested</a:t>
            </a:r>
            <a:endParaRPr lang="en-GB" dirty="0"/>
          </a:p>
        </p:txBody>
      </p:sp>
      <p:sp>
        <p:nvSpPr>
          <p:cNvPr id="3" name="Content Placeholder 2">
            <a:extLst>
              <a:ext uri="{FF2B5EF4-FFF2-40B4-BE49-F238E27FC236}">
                <a16:creationId xmlns:a16="http://schemas.microsoft.com/office/drawing/2014/main" id="{5ABA2ED3-3676-4091-8CB9-B97F2F8ADE26}"/>
              </a:ext>
            </a:extLst>
          </p:cNvPr>
          <p:cNvSpPr>
            <a:spLocks noGrp="1"/>
          </p:cNvSpPr>
          <p:nvPr>
            <p:ph idx="1"/>
          </p:nvPr>
        </p:nvSpPr>
        <p:spPr/>
        <p:txBody>
          <a:bodyPr/>
          <a:lstStyle/>
          <a:p>
            <a:r>
              <a:rPr lang="en-US" dirty="0"/>
              <a:t>The students will be able to ask their questions and they will receive the response by some professionals in the field.</a:t>
            </a:r>
          </a:p>
          <a:p>
            <a:r>
              <a:rPr lang="en-US" dirty="0"/>
              <a:t>Providing registration and login on the website.</a:t>
            </a:r>
          </a:p>
          <a:p>
            <a:r>
              <a:rPr lang="en-US" dirty="0"/>
              <a:t>Preventing the students who are not signed in from viewing the questions and answers.</a:t>
            </a:r>
          </a:p>
          <a:p>
            <a:r>
              <a:rPr lang="en-GB" dirty="0"/>
              <a:t>Allowing for the students that are only logged in to view only 2 answers per month.</a:t>
            </a:r>
          </a:p>
          <a:p>
            <a:r>
              <a:rPr lang="en-GB" dirty="0"/>
              <a:t>Allowing the students to pay online with monthly and yearly options.</a:t>
            </a:r>
          </a:p>
          <a:p>
            <a:r>
              <a:rPr lang="en-GB" dirty="0"/>
              <a:t>Only subscribed students can view as many answers as they like and can post up to 10 questions per month.</a:t>
            </a:r>
          </a:p>
        </p:txBody>
      </p:sp>
    </p:spTree>
    <p:extLst>
      <p:ext uri="{BB962C8B-B14F-4D97-AF65-F5344CB8AC3E}">
        <p14:creationId xmlns:p14="http://schemas.microsoft.com/office/powerpoint/2010/main" val="192925980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2" name="Rectangle 31">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4" name="Rectangle 33">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35">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7" name="Straight Connector 36">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41" name="Rectangle 4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7" name="Rectangle 46">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cxnSp>
        <p:nvCxnSpPr>
          <p:cNvPr id="49" name="Straight Connector 48">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DE5114-24D4-4241-B864-B5C674F8B30B}"/>
              </a:ext>
            </a:extLst>
          </p:cNvPr>
          <p:cNvSpPr>
            <a:spLocks noGrp="1"/>
          </p:cNvSpPr>
          <p:nvPr>
            <p:ph type="title"/>
          </p:nvPr>
        </p:nvSpPr>
        <p:spPr>
          <a:xfrm>
            <a:off x="1263519" y="1272800"/>
            <a:ext cx="9810877" cy="4312402"/>
          </a:xfrm>
          <a:solidFill>
            <a:schemeClr val="bg1"/>
          </a:solidFill>
        </p:spPr>
        <p:txBody>
          <a:bodyPr vert="horz" lIns="91440" tIns="45720" rIns="91440" bIns="45720" rtlCol="0" anchor="ctr">
            <a:normAutofit/>
          </a:bodyPr>
          <a:lstStyle/>
          <a:p>
            <a:pPr algn="ctr">
              <a:lnSpc>
                <a:spcPct val="83000"/>
              </a:lnSpc>
            </a:pPr>
            <a:r>
              <a:rPr lang="en-US" sz="6800" cap="all" spc="-100" dirty="0">
                <a:solidFill>
                  <a:schemeClr val="tx1"/>
                </a:solidFill>
              </a:rPr>
              <a:t>Now we turn to the website (code)</a:t>
            </a:r>
          </a:p>
        </p:txBody>
      </p:sp>
    </p:spTree>
    <p:extLst>
      <p:ext uri="{BB962C8B-B14F-4D97-AF65-F5344CB8AC3E}">
        <p14:creationId xmlns:p14="http://schemas.microsoft.com/office/powerpoint/2010/main" val="27717178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700D9C7C-2C5D-4FFF-83DE-742A88A96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ln w="6350" cap="sq" cmpd="sng" algn="ctr">
            <a:noFill/>
            <a:prstDash val="solid"/>
            <a:miter lim="800000"/>
          </a:ln>
          <a:effectLst/>
        </p:spPr>
      </p:sp>
      <p:sp>
        <p:nvSpPr>
          <p:cNvPr id="2" name="Title 1">
            <a:extLst>
              <a:ext uri="{FF2B5EF4-FFF2-40B4-BE49-F238E27FC236}">
                <a16:creationId xmlns:a16="http://schemas.microsoft.com/office/drawing/2014/main" id="{56A00B69-26AD-4D8C-9B82-2D18CEEBBE09}"/>
              </a:ext>
            </a:extLst>
          </p:cNvPr>
          <p:cNvSpPr>
            <a:spLocks noGrp="1"/>
          </p:cNvSpPr>
          <p:nvPr>
            <p:ph type="title"/>
          </p:nvPr>
        </p:nvSpPr>
        <p:spPr>
          <a:xfrm>
            <a:off x="3844616" y="881210"/>
            <a:ext cx="7417925" cy="1517035"/>
          </a:xfrm>
        </p:spPr>
        <p:txBody>
          <a:bodyPr>
            <a:normAutofit/>
          </a:bodyPr>
          <a:lstStyle/>
          <a:p>
            <a:r>
              <a:rPr lang="en-US" dirty="0">
                <a:solidFill>
                  <a:schemeClr val="tx1">
                    <a:lumMod val="75000"/>
                    <a:lumOff val="25000"/>
                  </a:schemeClr>
                </a:solidFill>
              </a:rPr>
              <a:t>Steps to use the website</a:t>
            </a:r>
            <a:endParaRPr lang="en-GB"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2EE1B0E0-6208-4F05-B98B-0D3109B76582}"/>
              </a:ext>
            </a:extLst>
          </p:cNvPr>
          <p:cNvSpPr>
            <a:spLocks noGrp="1"/>
          </p:cNvSpPr>
          <p:nvPr>
            <p:ph idx="1"/>
          </p:nvPr>
        </p:nvSpPr>
        <p:spPr>
          <a:xfrm>
            <a:off x="3844616" y="2626840"/>
            <a:ext cx="7245103" cy="3131777"/>
          </a:xfrm>
        </p:spPr>
        <p:txBody>
          <a:bodyPr>
            <a:normAutofit/>
          </a:bodyPr>
          <a:lstStyle/>
          <a:p>
            <a:r>
              <a:rPr lang="en-US" dirty="0">
                <a:solidFill>
                  <a:schemeClr val="tx1">
                    <a:lumMod val="75000"/>
                    <a:lumOff val="25000"/>
                  </a:schemeClr>
                </a:solidFill>
              </a:rPr>
              <a:t>Navigate to our website.</a:t>
            </a:r>
          </a:p>
          <a:p>
            <a:r>
              <a:rPr lang="en-US" dirty="0">
                <a:solidFill>
                  <a:schemeClr val="tx1">
                    <a:lumMod val="75000"/>
                    <a:lumOff val="25000"/>
                  </a:schemeClr>
                </a:solidFill>
              </a:rPr>
              <a:t>Log in/Register if he hasn’t and fill all the information needed.</a:t>
            </a:r>
          </a:p>
          <a:p>
            <a:r>
              <a:rPr lang="en-US" dirty="0">
                <a:solidFill>
                  <a:schemeClr val="tx1">
                    <a:lumMod val="75000"/>
                    <a:lumOff val="25000"/>
                  </a:schemeClr>
                </a:solidFill>
              </a:rPr>
              <a:t>After that his registration has been confirmed he will be directed to the home page in order to log in.</a:t>
            </a:r>
          </a:p>
          <a:p>
            <a:r>
              <a:rPr lang="en-US" dirty="0">
                <a:solidFill>
                  <a:schemeClr val="tx1">
                    <a:lumMod val="75000"/>
                    <a:lumOff val="25000"/>
                  </a:schemeClr>
                </a:solidFill>
              </a:rPr>
              <a:t>After successfully logging in All the available subjects will be shown in order to view their questions and answers.</a:t>
            </a:r>
          </a:p>
          <a:p>
            <a:endParaRPr lang="en-US" dirty="0">
              <a:solidFill>
                <a:schemeClr val="tx1">
                  <a:lumMod val="75000"/>
                  <a:lumOff val="25000"/>
                </a:schemeClr>
              </a:solidFill>
            </a:endParaRPr>
          </a:p>
          <a:p>
            <a:endParaRPr lang="en-US" dirty="0">
              <a:solidFill>
                <a:schemeClr val="tx1">
                  <a:lumMod val="75000"/>
                  <a:lumOff val="25000"/>
                </a:schemeClr>
              </a:solidFill>
            </a:endParaRPr>
          </a:p>
          <a:p>
            <a:endParaRPr lang="en-GB" dirty="0">
              <a:solidFill>
                <a:schemeClr val="tx1">
                  <a:lumMod val="75000"/>
                  <a:lumOff val="25000"/>
                </a:schemeClr>
              </a:solidFill>
            </a:endParaRPr>
          </a:p>
        </p:txBody>
      </p:sp>
    </p:spTree>
    <p:extLst>
      <p:ext uri="{BB962C8B-B14F-4D97-AF65-F5344CB8AC3E}">
        <p14:creationId xmlns:p14="http://schemas.microsoft.com/office/powerpoint/2010/main" val="473886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E8CDD5FC123D408FC4DA3D55E556E4" ma:contentTypeVersion="4" ma:contentTypeDescription="Create a new document." ma:contentTypeScope="" ma:versionID="5f72eb6c0d0ae614db1017a6478f5000">
  <xsd:schema xmlns:xsd="http://www.w3.org/2001/XMLSchema" xmlns:xs="http://www.w3.org/2001/XMLSchema" xmlns:p="http://schemas.microsoft.com/office/2006/metadata/properties" xmlns:ns3="bda16406-e20a-46f5-9f61-471f370dfbd2" targetNamespace="http://schemas.microsoft.com/office/2006/metadata/properties" ma:root="true" ma:fieldsID="8ee756f0855e977bad772736856e5a56" ns3:_="">
    <xsd:import namespace="bda16406-e20a-46f5-9f61-471f370dfbd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a16406-e20a-46f5-9f61-471f370df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5FED0-1FAB-4377-80E9-C73C69E15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a16406-e20a-46f5-9f61-471f370dfb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361F60-CC22-4ECB-B7C8-B381D6BDEE95}">
  <ds:schemaRefs>
    <ds:schemaRef ds:uri="http://purl.org/dc/terms/"/>
    <ds:schemaRef ds:uri="http://schemas.microsoft.com/office/2006/documentManagement/types"/>
    <ds:schemaRef ds:uri="http://purl.org/dc/elements/1.1/"/>
    <ds:schemaRef ds:uri="bda16406-e20a-46f5-9f61-471f370dfbd2"/>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17D698-8F7D-4C89-A4E7-01C28E8477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248</TotalTime>
  <Words>1153</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Garamond</vt:lpstr>
      <vt:lpstr>Times New Roman</vt:lpstr>
      <vt:lpstr>Savon</vt:lpstr>
      <vt:lpstr>Answer it!</vt:lpstr>
      <vt:lpstr>Declaration</vt:lpstr>
      <vt:lpstr>1.1 The Client </vt:lpstr>
      <vt:lpstr>Client Contact Information</vt:lpstr>
      <vt:lpstr>Project overview</vt:lpstr>
      <vt:lpstr>The problem</vt:lpstr>
      <vt:lpstr>The Required Features requested</vt:lpstr>
      <vt:lpstr>Now we turn to the website (code)</vt:lpstr>
      <vt:lpstr>Steps to use the website</vt:lpstr>
      <vt:lpstr>Revenue Scheme</vt:lpstr>
      <vt:lpstr>Website Limitations</vt:lpstr>
      <vt:lpstr>Features to come</vt:lpstr>
      <vt:lpstr>Chegg</vt:lpstr>
      <vt:lpstr>PowerPoint Presentation</vt:lpstr>
      <vt:lpstr>CourseHero</vt:lpstr>
      <vt:lpstr>PowerPoint Presentation</vt:lpstr>
      <vt:lpstr>Slader (Now Quizlet)</vt:lpstr>
      <vt:lpstr>PowerPoint Presentation</vt:lpstr>
      <vt:lpstr>Website Prototype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 it!</dc:title>
  <dc:creator>amr ibrahim mohamed ahmed ibrahim</dc:creator>
  <cp:lastModifiedBy>Abdelrahman Mustafa</cp:lastModifiedBy>
  <cp:revision>12</cp:revision>
  <dcterms:created xsi:type="dcterms:W3CDTF">2021-11-02T11:08:37Z</dcterms:created>
  <dcterms:modified xsi:type="dcterms:W3CDTF">2021-11-02T20:31:49Z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0x0101007FE8CDD5FC123D408FC4DA3D55E556E4</vt:lpwstr>
  </property>
</Properties>
</file>