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3" r:id="rId6"/>
    <p:sldId id="265" r:id="rId7"/>
    <p:sldId id="267" r:id="rId8"/>
    <p:sldId id="269" r:id="rId9"/>
    <p:sldId id="272" r:id="rId10"/>
    <p:sldId id="271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/>
    <p:restoredTop sz="94574"/>
  </p:normalViewPr>
  <p:slideViewPr>
    <p:cSldViewPr>
      <p:cViewPr varScale="1">
        <p:scale>
          <a:sx n="82" d="100"/>
          <a:sy n="82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FFFBC-59D4-EA44-B5E5-BA8F2DB8CF00}" type="datetimeFigureOut">
              <a:rPr lang="en-US" smtClean="0"/>
              <a:t>6/28/20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85803-038C-EC42-B51C-823C766EE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2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85803-038C-EC42-B51C-823C766EEF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2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E621EE-4326-458F-A457-E25703B2C308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38360BE-59D5-4E0F-B856-2F66F33636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youtube.com/watch_popup?v=Hzgzim5m7oU&amp;vq=medi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0"/>
            <a:ext cx="830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Joe’s </a:t>
            </a:r>
            <a:r>
              <a:rPr lang="en-US" sz="4400" b="1" dirty="0">
                <a:solidFill>
                  <a:srgbClr val="008000"/>
                </a:solidFill>
                <a:latin typeface="+mj-lt"/>
              </a:rPr>
              <a:t>Rules</a:t>
            </a:r>
            <a:r>
              <a:rPr lang="en-US" sz="4400" dirty="0">
                <a:latin typeface="+mj-lt"/>
              </a:rPr>
              <a:t> for the Being a Clear, Effective, and Honest Communicator </a:t>
            </a:r>
            <a:r>
              <a:rPr lang="en-US" sz="2000" dirty="0"/>
              <a:t>©</a:t>
            </a:r>
          </a:p>
          <a:p>
            <a:pPr algn="ctr"/>
            <a:endParaRPr lang="en-US" sz="4400" dirty="0">
              <a:latin typeface="+mj-lt"/>
            </a:endParaRPr>
          </a:p>
        </p:txBody>
      </p:sp>
      <p:pic>
        <p:nvPicPr>
          <p:cNvPr id="3" name="Picture 2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7:  </a:t>
            </a:r>
          </a:p>
          <a:p>
            <a:pPr marL="0" indent="0" algn="ctr">
              <a:buNone/>
            </a:pPr>
            <a:r>
              <a:rPr lang="en-US" sz="3600" b="1" dirty="0">
                <a:latin typeface="+mj-lt"/>
              </a:rPr>
              <a:t>Be Honest    </a:t>
            </a:r>
          </a:p>
          <a:p>
            <a:r>
              <a:rPr lang="en-US" sz="3600" dirty="0">
                <a:latin typeface="+mj-lt"/>
              </a:rPr>
              <a:t>But honesty can be brutal. </a:t>
            </a:r>
          </a:p>
          <a:p>
            <a:r>
              <a:rPr lang="en-US" sz="3600" dirty="0">
                <a:latin typeface="+mj-lt"/>
              </a:rPr>
              <a:t>Therefore, use candor. </a:t>
            </a:r>
          </a:p>
          <a:p>
            <a:r>
              <a:rPr lang="en-US" sz="3600" dirty="0">
                <a:latin typeface="+mj-lt"/>
              </a:rPr>
              <a:t>Candor means sincere and kind expression of honesty. </a:t>
            </a:r>
          </a:p>
          <a:p>
            <a:r>
              <a:rPr lang="en-US" sz="3600" dirty="0">
                <a:latin typeface="+mj-lt"/>
              </a:rPr>
              <a:t>It is empathetic. </a:t>
            </a:r>
          </a:p>
          <a:p>
            <a:pPr algn="ctr">
              <a:buNone/>
            </a:pPr>
            <a:endParaRPr lang="en-US" sz="3600" dirty="0"/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4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496300" cy="5105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8:  </a:t>
            </a:r>
          </a:p>
          <a:p>
            <a:pPr algn="ctr">
              <a:buNone/>
            </a:pPr>
            <a:r>
              <a:rPr lang="en-US" sz="3600" b="1" dirty="0">
                <a:latin typeface="Franklin Gothic Book" panose="020B0503020102020204" pitchFamily="34" charset="0"/>
              </a:rPr>
              <a:t>Be Calm    </a:t>
            </a:r>
          </a:p>
          <a:p>
            <a:pPr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Before communicating, achieve a new</a:t>
            </a:r>
          </a:p>
          <a:p>
            <a:pPr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sense of calm (serenity) by accepting the</a:t>
            </a:r>
          </a:p>
          <a:p>
            <a:pPr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things you cannot change, using candor to</a:t>
            </a:r>
          </a:p>
          <a:p>
            <a:pPr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change the things you can, and applying</a:t>
            </a:r>
          </a:p>
          <a:p>
            <a:pPr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your knowledge and wisdom to know the</a:t>
            </a:r>
          </a:p>
          <a:p>
            <a:pPr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difference between the two.</a:t>
            </a:r>
          </a:p>
          <a:p>
            <a:pPr algn="r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 </a:t>
            </a:r>
            <a:r>
              <a:rPr lang="en-US" sz="2000" dirty="0">
                <a:latin typeface="Franklin Gothic Book" panose="020B0503020102020204" pitchFamily="34" charset="0"/>
              </a:rPr>
              <a:t>(This is an adaptation of the Serenity Prayer.)</a:t>
            </a:r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87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5153025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r>
              <a:rPr lang="en-US" sz="6700" b="1" dirty="0">
                <a:solidFill>
                  <a:srgbClr val="008000"/>
                </a:solidFill>
                <a:latin typeface="+mj-lt"/>
              </a:rPr>
              <a:t>Rule 9:  </a:t>
            </a:r>
          </a:p>
          <a:p>
            <a:pPr algn="ctr">
              <a:buNone/>
            </a:pPr>
            <a:endParaRPr lang="en-US" sz="3600" dirty="0">
              <a:latin typeface="+mj-lt"/>
            </a:endParaRPr>
          </a:p>
          <a:p>
            <a:pPr algn="ctr">
              <a:buNone/>
            </a:pPr>
            <a:r>
              <a:rPr lang="en-US" sz="8000" b="1" dirty="0">
                <a:latin typeface="+mj-lt"/>
              </a:rPr>
              <a:t>Pick your Battles   </a:t>
            </a:r>
          </a:p>
          <a:p>
            <a:pPr algn="ctr">
              <a:buNone/>
            </a:pPr>
            <a:endParaRPr lang="en-US" sz="5800" b="1" dirty="0">
              <a:latin typeface="+mj-lt"/>
            </a:endParaRPr>
          </a:p>
          <a:p>
            <a:pPr algn="ctr">
              <a:buNone/>
            </a:pPr>
            <a:r>
              <a:rPr lang="en-US" sz="8000" dirty="0">
                <a:latin typeface="+mj-lt"/>
              </a:rPr>
              <a:t>“You got to know when to hold ‘em; know when to fold ‘em.” </a:t>
            </a:r>
          </a:p>
          <a:p>
            <a:pPr algn="r">
              <a:buNone/>
            </a:pPr>
            <a:r>
              <a:rPr lang="en-US" sz="3600" dirty="0">
                <a:latin typeface="+mj-lt"/>
              </a:rPr>
              <a:t>The Gambler</a:t>
            </a:r>
          </a:p>
          <a:p>
            <a:pPr algn="r">
              <a:buNone/>
            </a:pPr>
            <a:r>
              <a:rPr lang="en-US" sz="3600" dirty="0">
                <a:latin typeface="+mj-lt"/>
              </a:rPr>
              <a:t>Kenny Rogers</a:t>
            </a:r>
          </a:p>
          <a:p>
            <a:pPr algn="ctr">
              <a:buNone/>
            </a:pPr>
            <a:endParaRPr lang="en-US" sz="3600" dirty="0">
              <a:latin typeface="+mj-lt"/>
            </a:endParaRPr>
          </a:p>
          <a:p>
            <a:pPr algn="ctr">
              <a:buNone/>
            </a:pPr>
            <a:r>
              <a:rPr lang="en-US" sz="8000" dirty="0">
                <a:latin typeface="+mj-lt"/>
              </a:rPr>
              <a:t>And don’t waste time and words on the inconsequential</a:t>
            </a:r>
            <a:r>
              <a:rPr lang="en-US" sz="3600" dirty="0">
                <a:latin typeface="+mj-lt"/>
              </a:rPr>
              <a:t>. </a:t>
            </a:r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endParaRPr lang="en-US" sz="3600" dirty="0"/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652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10:  </a:t>
            </a:r>
            <a:endParaRPr lang="en-US" sz="3600" dirty="0">
              <a:latin typeface="+mj-lt"/>
            </a:endParaRPr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F56F53-8E17-B844-B32E-CC4CED0C85A3}"/>
              </a:ext>
            </a:extLst>
          </p:cNvPr>
          <p:cNvSpPr/>
          <p:nvPr/>
        </p:nvSpPr>
        <p:spPr>
          <a:xfrm>
            <a:off x="762000" y="23622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Multiple Language Conversations    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When speaking to those who have English as a second language, slow down. 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Don’t use idioms.</a:t>
            </a:r>
          </a:p>
        </p:txBody>
      </p:sp>
    </p:spTree>
    <p:extLst>
      <p:ext uri="{BB962C8B-B14F-4D97-AF65-F5344CB8AC3E}">
        <p14:creationId xmlns:p14="http://schemas.microsoft.com/office/powerpoint/2010/main" val="194456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11:  </a:t>
            </a:r>
          </a:p>
          <a:p>
            <a:pPr algn="ctr">
              <a:buNone/>
            </a:pPr>
            <a:r>
              <a:rPr lang="en-US" sz="3600" b="1" dirty="0">
                <a:latin typeface="+mj-lt"/>
              </a:rPr>
              <a:t>Study Body Language   </a:t>
            </a:r>
          </a:p>
          <a:p>
            <a:pPr algn="ctr">
              <a:buNone/>
            </a:pPr>
            <a:endParaRPr lang="en-US" sz="3600" dirty="0">
              <a:latin typeface="+mj-lt"/>
            </a:endParaRPr>
          </a:p>
          <a:p>
            <a:pPr algn="ctr">
              <a:buNone/>
            </a:pPr>
            <a:r>
              <a:rPr lang="en-US" sz="3600" dirty="0">
                <a:latin typeface="+mj-lt"/>
              </a:rPr>
              <a:t>Understand how we communicate through nonverbal conscious or unconscious gestures and movements. </a:t>
            </a:r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endParaRPr lang="en-US" sz="3600" dirty="0"/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48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N.B.</a:t>
            </a:r>
            <a:br>
              <a:rPr lang="en-US" sz="3600" dirty="0"/>
            </a:br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05000"/>
            <a:ext cx="5638800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1:</a:t>
            </a:r>
            <a:r>
              <a:rPr lang="en-US" sz="3600" dirty="0">
                <a:latin typeface="+mj-lt"/>
              </a:rPr>
              <a:t> </a:t>
            </a: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3000" b="1" dirty="0">
                <a:latin typeface="+mj-lt"/>
              </a:rPr>
              <a:t>Stop Talking and Listen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   </a:t>
            </a:r>
          </a:p>
          <a:p>
            <a:r>
              <a:rPr lang="en-US" dirty="0">
                <a:latin typeface="+mj-lt"/>
              </a:rPr>
              <a:t>Be an active listener.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Genuinely listen to what others say.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Don’t spend your thoughts formulating your response.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Confirm you have been listening by saying: “Let me feedback to you what I think you are saying.”</a:t>
            </a:r>
          </a:p>
          <a:p>
            <a:pPr algn="ctr">
              <a:buNone/>
            </a:pPr>
            <a:endParaRPr lang="en-US" sz="3500" dirty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60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399"/>
            <a:ext cx="7772400" cy="530542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2: </a:t>
            </a:r>
          </a:p>
          <a:p>
            <a:pPr marL="0" lvl="0" indent="0" algn="ctr">
              <a:buNone/>
            </a:pPr>
            <a:r>
              <a:rPr lang="en-US" sz="2800" b="1" dirty="0">
                <a:latin typeface="+mj-lt"/>
              </a:rPr>
              <a:t>Choose Your Words Carefully</a:t>
            </a:r>
            <a:r>
              <a:rPr lang="en-US" sz="2800" dirty="0">
                <a:latin typeface="+mj-lt"/>
              </a:rPr>
              <a:t>   </a:t>
            </a:r>
          </a:p>
          <a:p>
            <a:pPr marL="0" lvl="0" indent="0">
              <a:buNone/>
            </a:pPr>
            <a:r>
              <a:rPr lang="en-US" dirty="0">
                <a:latin typeface="+mj-lt"/>
              </a:rPr>
              <a:t>Words have power. Watch this video: </a:t>
            </a:r>
            <a:r>
              <a:rPr lang="en-US" dirty="0">
                <a:latin typeface="+mj-lt"/>
                <a:hlinkClick r:id="rId2"/>
              </a:rPr>
              <a:t>http://www.youtube.com/watch_popup?v=Hzgzim5m7oU&amp;vq=medium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“What did you do to my sign?”  “I wrote the same but different words.”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Choose words carefully and thoughtfully.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This is what you are saying.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Next is how you say it.</a:t>
            </a:r>
          </a:p>
          <a:p>
            <a:pPr algn="ctr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6" name="Picture 5" descr="MapleBayLogoHiR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95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515302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3: </a:t>
            </a:r>
            <a:endParaRPr lang="en-US" sz="4400" dirty="0">
              <a:latin typeface="+mj-lt"/>
            </a:endParaRPr>
          </a:p>
          <a:p>
            <a:pPr algn="ctr">
              <a:buNone/>
            </a:pPr>
            <a:endParaRPr lang="en-US" sz="3600" b="1" dirty="0">
              <a:latin typeface="+mj-lt"/>
            </a:endParaRPr>
          </a:p>
          <a:p>
            <a:pPr algn="ctr">
              <a:buNone/>
            </a:pPr>
            <a:r>
              <a:rPr lang="en-US" sz="3600" b="1" dirty="0">
                <a:latin typeface="+mj-lt"/>
              </a:rPr>
              <a:t>How You Say It   </a:t>
            </a:r>
          </a:p>
          <a:p>
            <a:pPr>
              <a:buNone/>
            </a:pPr>
            <a:r>
              <a:rPr lang="en-US" sz="3600" dirty="0">
                <a:latin typeface="+mj-lt"/>
              </a:rPr>
              <a:t>Use this sentence, putting emphasis on a different word each time.</a:t>
            </a:r>
          </a:p>
          <a:p>
            <a:pPr>
              <a:buNone/>
            </a:pPr>
            <a:r>
              <a:rPr lang="en-US" sz="3600" dirty="0">
                <a:latin typeface="+mj-lt"/>
              </a:rPr>
              <a:t> </a:t>
            </a:r>
          </a:p>
          <a:p>
            <a:pPr algn="ctr">
              <a:buNone/>
            </a:pPr>
            <a:r>
              <a:rPr lang="en-US" sz="3600" dirty="0">
                <a:latin typeface="+mj-lt"/>
              </a:rPr>
              <a:t>“I didn’t say you weren't beautiful.” </a:t>
            </a:r>
          </a:p>
          <a:p>
            <a:pPr>
              <a:buNone/>
            </a:pPr>
            <a:endParaRPr lang="en-US" sz="3600" dirty="0">
              <a:latin typeface="+mj-lt"/>
            </a:endParaRPr>
          </a:p>
          <a:p>
            <a:pPr>
              <a:buNone/>
            </a:pPr>
            <a:r>
              <a:rPr lang="en-US" sz="3600" dirty="0">
                <a:latin typeface="+mj-lt"/>
              </a:rPr>
              <a:t>Be aware that so much of what we communicate is </a:t>
            </a:r>
            <a:r>
              <a:rPr lang="en-US" sz="3600" u="sng" dirty="0">
                <a:latin typeface="+mj-lt"/>
              </a:rPr>
              <a:t>how</a:t>
            </a:r>
            <a:r>
              <a:rPr lang="en-US" sz="3600" dirty="0">
                <a:latin typeface="+mj-lt"/>
              </a:rPr>
              <a:t> we say it</a:t>
            </a:r>
            <a:r>
              <a:rPr lang="en-US" sz="3600" dirty="0"/>
              <a:t>.  </a:t>
            </a:r>
            <a:endParaRPr lang="en-US" sz="3500" dirty="0"/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350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4: </a:t>
            </a:r>
          </a:p>
          <a:p>
            <a:pPr algn="ctr">
              <a:buNone/>
            </a:pPr>
            <a:endParaRPr lang="en-US" sz="3600" dirty="0">
              <a:latin typeface="+mj-lt"/>
            </a:endParaRPr>
          </a:p>
          <a:p>
            <a:pPr algn="ctr">
              <a:buNone/>
            </a:pPr>
            <a:r>
              <a:rPr lang="en-US" sz="3200" b="1" dirty="0">
                <a:latin typeface="+mj-lt"/>
              </a:rPr>
              <a:t>Communication is not about how smart, clever, or knowledgeable you are or how many words you use.</a:t>
            </a:r>
            <a:r>
              <a:rPr lang="en-US" sz="3200" dirty="0">
                <a:latin typeface="+mj-lt"/>
              </a:rPr>
              <a:t> </a:t>
            </a:r>
          </a:p>
          <a:p>
            <a:pPr algn="ctr">
              <a:buNone/>
            </a:pPr>
            <a:endParaRPr lang="en-US" sz="3200" dirty="0">
              <a:latin typeface="+mj-lt"/>
            </a:endParaRPr>
          </a:p>
          <a:p>
            <a:pPr algn="ctr">
              <a:buNone/>
            </a:pPr>
            <a:r>
              <a:rPr lang="en-US" sz="3200" dirty="0">
                <a:latin typeface="+mj-lt"/>
              </a:rPr>
              <a:t>Share your knowledge, experience, ideas and opinions, but do it as part of a dialogue.</a:t>
            </a:r>
            <a:r>
              <a:rPr lang="en-US" dirty="0">
                <a:latin typeface="+mj-lt"/>
              </a:rPr>
              <a:t> </a:t>
            </a:r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endParaRPr lang="en-US" sz="2800" dirty="0"/>
          </a:p>
        </p:txBody>
      </p:sp>
      <p:pic>
        <p:nvPicPr>
          <p:cNvPr id="6" name="Picture 5" descr="MapleBayLogoHiR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26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219200"/>
            <a:ext cx="8362950" cy="5334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5: </a:t>
            </a:r>
          </a:p>
          <a:p>
            <a:pPr marL="0" lvl="0" indent="0" algn="ctr">
              <a:buNone/>
            </a:pPr>
            <a:r>
              <a:rPr lang="en-US" sz="3300" b="1" dirty="0">
                <a:latin typeface="+mj-lt"/>
              </a:rPr>
              <a:t>Experience Growth and Freedom</a:t>
            </a:r>
            <a:r>
              <a:rPr lang="en-US" sz="3300" dirty="0">
                <a:latin typeface="+mj-lt"/>
              </a:rPr>
              <a:t> </a:t>
            </a:r>
            <a:r>
              <a:rPr lang="en-US" sz="3300" b="1" dirty="0">
                <a:latin typeface="+mj-lt"/>
              </a:rPr>
              <a:t>in Your Communication</a:t>
            </a:r>
            <a:r>
              <a:rPr lang="en-US" sz="3300" dirty="0">
                <a:latin typeface="+mj-lt"/>
              </a:rPr>
              <a:t> </a:t>
            </a:r>
          </a:p>
          <a:p>
            <a:pPr marL="0" lvl="0" indent="0">
              <a:buNone/>
            </a:pPr>
            <a:endParaRPr lang="en-US" dirty="0">
              <a:latin typeface="+mj-lt"/>
            </a:endParaRPr>
          </a:p>
          <a:p>
            <a:pPr marL="0" lvl="0" indent="0">
              <a:buNone/>
            </a:pPr>
            <a:r>
              <a:rPr lang="en-US" dirty="0">
                <a:latin typeface="+mj-lt"/>
              </a:rPr>
              <a:t>Between the stimulus (someone talking) and the response (what you say in response) there is a space. In that space is our power to choose our response. In our response lies our growth and our freedom.</a:t>
            </a:r>
          </a:p>
          <a:p>
            <a:pPr marL="0" lvl="0" indent="0">
              <a:buNone/>
            </a:pPr>
            <a:endParaRPr lang="en-US" dirty="0">
              <a:latin typeface="+mj-lt"/>
            </a:endParaRPr>
          </a:p>
          <a:p>
            <a:pPr marL="0" indent="0" algn="r">
              <a:buNone/>
            </a:pPr>
            <a:r>
              <a:rPr lang="en-US" sz="2300" dirty="0">
                <a:latin typeface="+mj-lt"/>
              </a:rPr>
              <a:t>An Adaptation from the book</a:t>
            </a:r>
          </a:p>
          <a:p>
            <a:pPr marL="0" indent="0" algn="r">
              <a:buNone/>
            </a:pPr>
            <a:r>
              <a:rPr lang="en-US" sz="2300" i="1" dirty="0">
                <a:latin typeface="+mj-lt"/>
              </a:rPr>
              <a:t>Man’s Search for Meaning</a:t>
            </a:r>
            <a:endParaRPr lang="en-US" sz="2300" dirty="0">
              <a:latin typeface="+mj-lt"/>
            </a:endParaRPr>
          </a:p>
          <a:p>
            <a:pPr marL="0" indent="0" algn="r">
              <a:buNone/>
            </a:pPr>
            <a:r>
              <a:rPr lang="en-US" sz="2300" dirty="0">
                <a:latin typeface="+mj-lt"/>
              </a:rPr>
              <a:t>Viktor Frankl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 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Revel in the gap that exists between the stimulus and the response.</a:t>
            </a:r>
          </a:p>
          <a:p>
            <a:pPr algn="ctr">
              <a:buNone/>
            </a:pPr>
            <a:r>
              <a:rPr lang="en-US" sz="3600" dirty="0"/>
              <a:t> </a:t>
            </a:r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921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b="1" dirty="0">
                <a:solidFill>
                  <a:srgbClr val="008000"/>
                </a:solidFill>
                <a:latin typeface="+mj-lt"/>
              </a:rPr>
              <a:t>Rule 6:  </a:t>
            </a:r>
          </a:p>
          <a:p>
            <a:pPr algn="ctr">
              <a:buNone/>
            </a:pPr>
            <a:r>
              <a:rPr lang="en-US" sz="3600" b="1" dirty="0">
                <a:latin typeface="+mj-lt"/>
              </a:rPr>
              <a:t>The 18 Things That Mentally Strong People Do  </a:t>
            </a:r>
          </a:p>
          <a:p>
            <a:pPr algn="ctr">
              <a:buNone/>
            </a:pPr>
            <a:endParaRPr lang="en-US" sz="3600" dirty="0">
              <a:latin typeface="+mj-lt"/>
            </a:endParaRPr>
          </a:p>
          <a:p>
            <a:pPr algn="ctr">
              <a:buNone/>
            </a:pPr>
            <a:r>
              <a:rPr lang="en-US" sz="3600" dirty="0">
                <a:latin typeface="+mj-lt"/>
              </a:rPr>
              <a:t>While in the gap, contemplate one or more of them as a way to lengthen the time in the gap, revel in it and create a positive response.</a:t>
            </a:r>
          </a:p>
        </p:txBody>
      </p:sp>
      <p:pic>
        <p:nvPicPr>
          <p:cNvPr id="6" name="Picture 5" descr="MapleBayLogoHiRe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76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More Closely You Follow the Rules the Better the Result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D95F7-070F-304B-924C-211895A9F4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143001"/>
            <a:ext cx="7284858" cy="5314924"/>
          </a:xfrm>
          <a:prstGeom prst="rect">
            <a:avLst/>
          </a:prstGeom>
        </p:spPr>
      </p:pic>
      <p:pic>
        <p:nvPicPr>
          <p:cNvPr id="6" name="Picture 5" descr="MapleBayLogoHiRe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6172200"/>
            <a:ext cx="1581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7215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4876</TotalTime>
  <Words>663</Words>
  <Application>Microsoft Macintosh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Perpetua</vt:lpstr>
      <vt:lpstr>Wingdings 2</vt:lpstr>
      <vt:lpstr>Equity</vt:lpstr>
      <vt:lpstr>PowerPoint Presentation</vt:lpstr>
      <vt:lpstr>N.B. 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  <vt:lpstr>The More Closely You Follow the Rules the Better the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Charlotte Walker</dc:creator>
  <cp:lastModifiedBy>Joe Walker</cp:lastModifiedBy>
  <cp:revision>25</cp:revision>
  <dcterms:created xsi:type="dcterms:W3CDTF">2012-04-15T16:52:38Z</dcterms:created>
  <dcterms:modified xsi:type="dcterms:W3CDTF">2020-06-28T18:15:24Z</dcterms:modified>
</cp:coreProperties>
</file>