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6" r:id="rId3"/>
    <p:sldId id="257" r:id="rId5"/>
    <p:sldId id="258" r:id="rId6"/>
    <p:sldId id="25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8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6420" y="1985010"/>
            <a:ext cx="11058525" cy="1362075"/>
          </a:xfrm>
        </p:spPr>
        <p:txBody>
          <a:bodyPr>
            <a:noAutofit/>
          </a:bodyPr>
          <a:lstStyle/>
          <a:p>
            <a:r>
              <a:rPr lang="en-US" altLang="zh-CN" sz="3200" dirty="0">
                <a:effectLst/>
              </a:rPr>
              <a:t>Idea: one-hot charachter embedding sequence for unssen entities in inductive link prediction for knowledge graph</a:t>
            </a:r>
            <a:endParaRPr lang="en-US" altLang="zh-CN" sz="3200" dirty="0">
              <a:effectLst/>
            </a:endParaRPr>
          </a:p>
        </p:txBody>
      </p:sp>
      <p:sp>
        <p:nvSpPr>
          <p:cNvPr id="3" name="Text Box 2"/>
          <p:cNvSpPr txBox="1"/>
          <p:nvPr/>
        </p:nvSpPr>
        <p:spPr>
          <a:xfrm>
            <a:off x="5497830" y="3727450"/>
            <a:ext cx="1195705" cy="460375"/>
          </a:xfrm>
          <a:prstGeom prst="rect">
            <a:avLst/>
          </a:prstGeom>
          <a:noFill/>
        </p:spPr>
        <p:txBody>
          <a:bodyPr wrap="square" rtlCol="0">
            <a:spAutoFit/>
          </a:bodyPr>
          <a:p>
            <a:r>
              <a:rPr lang="en-US" sz="2400"/>
              <a:t>Canlin</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9140"/>
          </a:xfrm>
        </p:spPr>
        <p:txBody>
          <a:bodyPr/>
          <a:p>
            <a:r>
              <a:rPr lang="en-US" sz="3200"/>
              <a:t>Description</a:t>
            </a:r>
            <a:endParaRPr lang="en-US" sz="3200"/>
          </a:p>
        </p:txBody>
      </p:sp>
      <p:sp>
        <p:nvSpPr>
          <p:cNvPr id="3" name="Content Placeholder 2"/>
          <p:cNvSpPr>
            <a:spLocks noGrp="1"/>
          </p:cNvSpPr>
          <p:nvPr>
            <p:ph idx="1"/>
          </p:nvPr>
        </p:nvSpPr>
        <p:spPr>
          <a:xfrm>
            <a:off x="647700" y="1275715"/>
            <a:ext cx="10515600" cy="4892040"/>
          </a:xfrm>
        </p:spPr>
        <p:txBody>
          <a:bodyPr/>
          <a:p>
            <a:r>
              <a:rPr lang="en-US" sz="2000"/>
              <a:t>First, we collect all the frequenctly occurred characters in the entity name string: Alphanumeric (A-Z, a-z and 0-9) and common symbols (_ , ‘’ .etc).</a:t>
            </a:r>
            <a:endParaRPr lang="en-US" sz="2000"/>
          </a:p>
          <a:p>
            <a:endParaRPr lang="en-US" sz="2000"/>
          </a:p>
          <a:p>
            <a:r>
              <a:rPr lang="en-US" sz="2000"/>
              <a:t>We build one-hot embedding for each symbol.</a:t>
            </a:r>
            <a:endParaRPr lang="en-US" sz="2000"/>
          </a:p>
          <a:p>
            <a:pPr marL="0" indent="0">
              <a:buNone/>
            </a:pPr>
            <a:endParaRPr lang="en-US" sz="2000"/>
          </a:p>
          <a:p>
            <a:r>
              <a:rPr lang="en-US" sz="2000"/>
              <a:t>Suppose we have the entity “Tom_Hardy”. Then, we will obtain a one-hot charachter embedding sequence:</a:t>
            </a:r>
            <a:endParaRPr lang="en-US" sz="2000"/>
          </a:p>
          <a:p>
            <a:pPr marL="0" indent="0">
              <a:buNone/>
            </a:pPr>
            <a:r>
              <a:rPr lang="en-US" sz="2000"/>
              <a:t>    </a:t>
            </a:r>
            <a:endParaRPr lang="en-US" sz="2000"/>
          </a:p>
        </p:txBody>
      </p:sp>
      <p:cxnSp>
        <p:nvCxnSpPr>
          <p:cNvPr id="6" name="Straight Connector 5"/>
          <p:cNvCxnSpPr/>
          <p:nvPr/>
        </p:nvCxnSpPr>
        <p:spPr>
          <a:xfrm>
            <a:off x="1776730"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2244725"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712720"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520690"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3180715"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3648710"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5052695"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4116705" y="3917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4584700" y="3917950"/>
            <a:ext cx="0" cy="2249805"/>
          </a:xfrm>
          <a:prstGeom prst="line">
            <a:avLst/>
          </a:prstGeom>
        </p:spPr>
        <p:style>
          <a:lnRef idx="3">
            <a:schemeClr val="dk1"/>
          </a:lnRef>
          <a:fillRef idx="0">
            <a:schemeClr val="dk1"/>
          </a:fillRef>
          <a:effectRef idx="2">
            <a:schemeClr val="dk1"/>
          </a:effectRef>
          <a:fontRef idx="minor">
            <a:schemeClr val="tx1"/>
          </a:fontRef>
        </p:style>
      </p:cxnSp>
      <p:sp>
        <p:nvSpPr>
          <p:cNvPr id="16" name="Oval 15"/>
          <p:cNvSpPr/>
          <p:nvPr/>
        </p:nvSpPr>
        <p:spPr>
          <a:xfrm>
            <a:off x="1675765" y="410400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Oval 16"/>
          <p:cNvSpPr/>
          <p:nvPr/>
        </p:nvSpPr>
        <p:spPr>
          <a:xfrm>
            <a:off x="2143760" y="541718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Oval 17"/>
          <p:cNvSpPr/>
          <p:nvPr/>
        </p:nvSpPr>
        <p:spPr>
          <a:xfrm>
            <a:off x="2611755" y="493458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Oval 18"/>
          <p:cNvSpPr/>
          <p:nvPr/>
        </p:nvSpPr>
        <p:spPr>
          <a:xfrm>
            <a:off x="3090545" y="585025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Oval 19"/>
          <p:cNvSpPr/>
          <p:nvPr/>
        </p:nvSpPr>
        <p:spPr>
          <a:xfrm>
            <a:off x="3564890" y="4320540"/>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Oval 20"/>
          <p:cNvSpPr/>
          <p:nvPr/>
        </p:nvSpPr>
        <p:spPr>
          <a:xfrm>
            <a:off x="4018915" y="445833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Oval 21"/>
          <p:cNvSpPr/>
          <p:nvPr/>
        </p:nvSpPr>
        <p:spPr>
          <a:xfrm>
            <a:off x="4483735" y="506412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Oval 22"/>
          <p:cNvSpPr/>
          <p:nvPr/>
        </p:nvSpPr>
        <p:spPr>
          <a:xfrm>
            <a:off x="5419725" y="5633720"/>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Oval 23"/>
          <p:cNvSpPr/>
          <p:nvPr/>
        </p:nvSpPr>
        <p:spPr>
          <a:xfrm>
            <a:off x="4940935" y="453707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1482090" y="4233545"/>
            <a:ext cx="322580" cy="368300"/>
          </a:xfrm>
          <a:prstGeom prst="rect">
            <a:avLst/>
          </a:prstGeom>
          <a:noFill/>
        </p:spPr>
        <p:txBody>
          <a:bodyPr wrap="none" rtlCol="0">
            <a:spAutoFit/>
          </a:bodyPr>
          <a:p>
            <a:r>
              <a:rPr lang="en-US" b="1"/>
              <a:t>T</a:t>
            </a:r>
            <a:endParaRPr lang="en-US" b="1"/>
          </a:p>
        </p:txBody>
      </p:sp>
      <p:sp>
        <p:nvSpPr>
          <p:cNvPr id="26" name="Text Box 25"/>
          <p:cNvSpPr txBox="1"/>
          <p:nvPr/>
        </p:nvSpPr>
        <p:spPr>
          <a:xfrm>
            <a:off x="1943735" y="5558155"/>
            <a:ext cx="322580" cy="368300"/>
          </a:xfrm>
          <a:prstGeom prst="rect">
            <a:avLst/>
          </a:prstGeom>
          <a:noFill/>
        </p:spPr>
        <p:txBody>
          <a:bodyPr wrap="none" rtlCol="0">
            <a:spAutoFit/>
          </a:bodyPr>
          <a:p>
            <a:r>
              <a:rPr lang="en-US" b="1"/>
              <a:t>o</a:t>
            </a:r>
            <a:endParaRPr lang="en-US" b="1"/>
          </a:p>
        </p:txBody>
      </p:sp>
      <p:sp>
        <p:nvSpPr>
          <p:cNvPr id="27" name="Text Box 26"/>
          <p:cNvSpPr txBox="1"/>
          <p:nvPr/>
        </p:nvSpPr>
        <p:spPr>
          <a:xfrm>
            <a:off x="2406650" y="5064125"/>
            <a:ext cx="389890" cy="368300"/>
          </a:xfrm>
          <a:prstGeom prst="rect">
            <a:avLst/>
          </a:prstGeom>
          <a:noFill/>
        </p:spPr>
        <p:txBody>
          <a:bodyPr wrap="none" rtlCol="0">
            <a:spAutoFit/>
          </a:bodyPr>
          <a:p>
            <a:r>
              <a:rPr lang="en-US" b="1"/>
              <a:t>m</a:t>
            </a:r>
            <a:endParaRPr lang="en-US" b="1"/>
          </a:p>
        </p:txBody>
      </p:sp>
      <p:sp>
        <p:nvSpPr>
          <p:cNvPr id="28" name="Text Box 27"/>
          <p:cNvSpPr txBox="1"/>
          <p:nvPr/>
        </p:nvSpPr>
        <p:spPr>
          <a:xfrm>
            <a:off x="2897505" y="5926455"/>
            <a:ext cx="297180" cy="368300"/>
          </a:xfrm>
          <a:prstGeom prst="rect">
            <a:avLst/>
          </a:prstGeom>
          <a:noFill/>
        </p:spPr>
        <p:txBody>
          <a:bodyPr wrap="none" rtlCol="0">
            <a:spAutoFit/>
          </a:bodyPr>
          <a:p>
            <a:r>
              <a:rPr lang="en-US" b="1"/>
              <a:t>_</a:t>
            </a:r>
            <a:endParaRPr lang="en-US" b="1"/>
          </a:p>
        </p:txBody>
      </p:sp>
      <p:sp>
        <p:nvSpPr>
          <p:cNvPr id="29" name="Text Box 28"/>
          <p:cNvSpPr txBox="1"/>
          <p:nvPr/>
        </p:nvSpPr>
        <p:spPr>
          <a:xfrm>
            <a:off x="3302635" y="4458335"/>
            <a:ext cx="352425" cy="368300"/>
          </a:xfrm>
          <a:prstGeom prst="rect">
            <a:avLst/>
          </a:prstGeom>
          <a:noFill/>
        </p:spPr>
        <p:txBody>
          <a:bodyPr wrap="none" rtlCol="0">
            <a:spAutoFit/>
          </a:bodyPr>
          <a:p>
            <a:r>
              <a:rPr lang="en-US" b="1"/>
              <a:t>H</a:t>
            </a:r>
            <a:endParaRPr lang="en-US" b="1"/>
          </a:p>
        </p:txBody>
      </p:sp>
      <p:sp>
        <p:nvSpPr>
          <p:cNvPr id="30" name="Text Box 29"/>
          <p:cNvSpPr txBox="1"/>
          <p:nvPr/>
        </p:nvSpPr>
        <p:spPr>
          <a:xfrm>
            <a:off x="3806825" y="4601845"/>
            <a:ext cx="314325" cy="368300"/>
          </a:xfrm>
          <a:prstGeom prst="rect">
            <a:avLst/>
          </a:prstGeom>
          <a:noFill/>
        </p:spPr>
        <p:txBody>
          <a:bodyPr wrap="none" rtlCol="0">
            <a:spAutoFit/>
          </a:bodyPr>
          <a:p>
            <a:r>
              <a:rPr lang="en-US" b="1"/>
              <a:t>a</a:t>
            </a:r>
            <a:endParaRPr lang="en-US" b="1"/>
          </a:p>
        </p:txBody>
      </p:sp>
      <p:sp>
        <p:nvSpPr>
          <p:cNvPr id="31" name="Text Box 30"/>
          <p:cNvSpPr txBox="1"/>
          <p:nvPr/>
        </p:nvSpPr>
        <p:spPr>
          <a:xfrm>
            <a:off x="4262120" y="5189855"/>
            <a:ext cx="271780" cy="368300"/>
          </a:xfrm>
          <a:prstGeom prst="rect">
            <a:avLst/>
          </a:prstGeom>
          <a:noFill/>
        </p:spPr>
        <p:txBody>
          <a:bodyPr wrap="none" rtlCol="0">
            <a:spAutoFit/>
          </a:bodyPr>
          <a:p>
            <a:r>
              <a:rPr lang="en-US" b="1"/>
              <a:t>r</a:t>
            </a:r>
            <a:endParaRPr lang="en-US" b="1"/>
          </a:p>
        </p:txBody>
      </p:sp>
      <p:sp>
        <p:nvSpPr>
          <p:cNvPr id="32" name="Text Box 31"/>
          <p:cNvSpPr txBox="1"/>
          <p:nvPr/>
        </p:nvSpPr>
        <p:spPr>
          <a:xfrm>
            <a:off x="4735195" y="4674870"/>
            <a:ext cx="322580" cy="368300"/>
          </a:xfrm>
          <a:prstGeom prst="rect">
            <a:avLst/>
          </a:prstGeom>
          <a:noFill/>
        </p:spPr>
        <p:txBody>
          <a:bodyPr wrap="none" rtlCol="0">
            <a:spAutoFit/>
          </a:bodyPr>
          <a:p>
            <a:r>
              <a:rPr lang="en-US" b="1"/>
              <a:t>d</a:t>
            </a:r>
            <a:endParaRPr lang="en-US" b="1"/>
          </a:p>
        </p:txBody>
      </p:sp>
      <p:sp>
        <p:nvSpPr>
          <p:cNvPr id="33" name="Text Box 32"/>
          <p:cNvSpPr txBox="1"/>
          <p:nvPr/>
        </p:nvSpPr>
        <p:spPr>
          <a:xfrm>
            <a:off x="5198110" y="5799455"/>
            <a:ext cx="301625" cy="368300"/>
          </a:xfrm>
          <a:prstGeom prst="rect">
            <a:avLst/>
          </a:prstGeom>
          <a:noFill/>
        </p:spPr>
        <p:txBody>
          <a:bodyPr wrap="none" rtlCol="0">
            <a:spAutoFit/>
          </a:bodyPr>
          <a:p>
            <a:r>
              <a:rPr lang="en-US" b="1"/>
              <a:t>y</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9140"/>
          </a:xfrm>
        </p:spPr>
        <p:txBody>
          <a:bodyPr/>
          <a:p>
            <a:r>
              <a:rPr lang="en-US" sz="3200"/>
              <a:t>Description</a:t>
            </a:r>
            <a:endParaRPr lang="en-US" sz="3200"/>
          </a:p>
        </p:txBody>
      </p:sp>
      <p:sp>
        <p:nvSpPr>
          <p:cNvPr id="3" name="Content Placeholder 2"/>
          <p:cNvSpPr>
            <a:spLocks noGrp="1"/>
          </p:cNvSpPr>
          <p:nvPr>
            <p:ph idx="1"/>
          </p:nvPr>
        </p:nvSpPr>
        <p:spPr>
          <a:xfrm>
            <a:off x="647700" y="1275715"/>
            <a:ext cx="10515600" cy="4892040"/>
          </a:xfrm>
        </p:spPr>
        <p:txBody>
          <a:bodyPr/>
          <a:p>
            <a:r>
              <a:rPr lang="en-US" sz="2000"/>
              <a:t>After that, we will train a reliable embedding-based tranductive link prediction model, such as rotatE, on the training set.</a:t>
            </a:r>
            <a:endParaRPr lang="en-US" sz="2000"/>
          </a:p>
          <a:p>
            <a:endParaRPr lang="en-US" sz="2000"/>
          </a:p>
          <a:p>
            <a:r>
              <a:rPr lang="en-US" sz="2000"/>
              <a:t>We will further train another deep network to map the one-hot charachter embedding sequence to the corresponding entity embedding in the transductive model, using negative sampling:</a:t>
            </a:r>
            <a:endParaRPr lang="en-US" sz="2000"/>
          </a:p>
          <a:p>
            <a:endParaRPr lang="en-US" sz="2000"/>
          </a:p>
          <a:p>
            <a:endParaRPr lang="en-US" sz="2000"/>
          </a:p>
        </p:txBody>
      </p:sp>
      <p:cxnSp>
        <p:nvCxnSpPr>
          <p:cNvPr id="4" name="Straight Connector 3"/>
          <p:cNvCxnSpPr/>
          <p:nvPr/>
        </p:nvCxnSpPr>
        <p:spPr>
          <a:xfrm>
            <a:off x="1132205"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1600200"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2068195"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4876165"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2536190"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004185"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08170"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3472180" y="3790950"/>
            <a:ext cx="0" cy="2249805"/>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3940175" y="3790950"/>
            <a:ext cx="0" cy="2249805"/>
          </a:xfrm>
          <a:prstGeom prst="line">
            <a:avLst/>
          </a:prstGeom>
        </p:spPr>
        <p:style>
          <a:lnRef idx="3">
            <a:schemeClr val="dk1"/>
          </a:lnRef>
          <a:fillRef idx="0">
            <a:schemeClr val="dk1"/>
          </a:fillRef>
          <a:effectRef idx="2">
            <a:schemeClr val="dk1"/>
          </a:effectRef>
          <a:fontRef idx="minor">
            <a:schemeClr val="tx1"/>
          </a:fontRef>
        </p:style>
      </p:cxnSp>
      <p:sp>
        <p:nvSpPr>
          <p:cNvPr id="40" name="Oval 39"/>
          <p:cNvSpPr/>
          <p:nvPr/>
        </p:nvSpPr>
        <p:spPr>
          <a:xfrm>
            <a:off x="1031240" y="397700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Oval 40"/>
          <p:cNvSpPr/>
          <p:nvPr/>
        </p:nvSpPr>
        <p:spPr>
          <a:xfrm>
            <a:off x="1499235" y="529018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Oval 41"/>
          <p:cNvSpPr/>
          <p:nvPr/>
        </p:nvSpPr>
        <p:spPr>
          <a:xfrm>
            <a:off x="1967230" y="480758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Oval 42"/>
          <p:cNvSpPr/>
          <p:nvPr/>
        </p:nvSpPr>
        <p:spPr>
          <a:xfrm>
            <a:off x="2446020" y="572325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4" name="Oval 43"/>
          <p:cNvSpPr/>
          <p:nvPr/>
        </p:nvSpPr>
        <p:spPr>
          <a:xfrm>
            <a:off x="2920365" y="4193540"/>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Oval 44"/>
          <p:cNvSpPr/>
          <p:nvPr/>
        </p:nvSpPr>
        <p:spPr>
          <a:xfrm>
            <a:off x="3374390" y="433133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Oval 45"/>
          <p:cNvSpPr/>
          <p:nvPr/>
        </p:nvSpPr>
        <p:spPr>
          <a:xfrm>
            <a:off x="3839210" y="493712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Oval 46"/>
          <p:cNvSpPr/>
          <p:nvPr/>
        </p:nvSpPr>
        <p:spPr>
          <a:xfrm>
            <a:off x="4775200" y="5506720"/>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8" name="Oval 47"/>
          <p:cNvSpPr/>
          <p:nvPr/>
        </p:nvSpPr>
        <p:spPr>
          <a:xfrm>
            <a:off x="4296410" y="4410075"/>
            <a:ext cx="201930" cy="21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9" name="Text Box 48"/>
          <p:cNvSpPr txBox="1"/>
          <p:nvPr/>
        </p:nvSpPr>
        <p:spPr>
          <a:xfrm>
            <a:off x="837565" y="4106545"/>
            <a:ext cx="322580" cy="368300"/>
          </a:xfrm>
          <a:prstGeom prst="rect">
            <a:avLst/>
          </a:prstGeom>
          <a:noFill/>
        </p:spPr>
        <p:txBody>
          <a:bodyPr wrap="none" rtlCol="0">
            <a:spAutoFit/>
          </a:bodyPr>
          <a:p>
            <a:r>
              <a:rPr lang="en-US" b="1"/>
              <a:t>T</a:t>
            </a:r>
            <a:endParaRPr lang="en-US" b="1"/>
          </a:p>
        </p:txBody>
      </p:sp>
      <p:sp>
        <p:nvSpPr>
          <p:cNvPr id="50" name="Text Box 49"/>
          <p:cNvSpPr txBox="1"/>
          <p:nvPr/>
        </p:nvSpPr>
        <p:spPr>
          <a:xfrm>
            <a:off x="1299210" y="5431155"/>
            <a:ext cx="322580" cy="368300"/>
          </a:xfrm>
          <a:prstGeom prst="rect">
            <a:avLst/>
          </a:prstGeom>
          <a:noFill/>
        </p:spPr>
        <p:txBody>
          <a:bodyPr wrap="none" rtlCol="0">
            <a:spAutoFit/>
          </a:bodyPr>
          <a:p>
            <a:r>
              <a:rPr lang="en-US" b="1"/>
              <a:t>o</a:t>
            </a:r>
            <a:endParaRPr lang="en-US" b="1"/>
          </a:p>
        </p:txBody>
      </p:sp>
      <p:sp>
        <p:nvSpPr>
          <p:cNvPr id="51" name="Text Box 50"/>
          <p:cNvSpPr txBox="1"/>
          <p:nvPr/>
        </p:nvSpPr>
        <p:spPr>
          <a:xfrm>
            <a:off x="1762125" y="4937125"/>
            <a:ext cx="389890" cy="368300"/>
          </a:xfrm>
          <a:prstGeom prst="rect">
            <a:avLst/>
          </a:prstGeom>
          <a:noFill/>
        </p:spPr>
        <p:txBody>
          <a:bodyPr wrap="none" rtlCol="0">
            <a:spAutoFit/>
          </a:bodyPr>
          <a:p>
            <a:r>
              <a:rPr lang="en-US" b="1"/>
              <a:t>m</a:t>
            </a:r>
            <a:endParaRPr lang="en-US" b="1"/>
          </a:p>
        </p:txBody>
      </p:sp>
      <p:sp>
        <p:nvSpPr>
          <p:cNvPr id="52" name="Text Box 51"/>
          <p:cNvSpPr txBox="1"/>
          <p:nvPr/>
        </p:nvSpPr>
        <p:spPr>
          <a:xfrm>
            <a:off x="2252980" y="5799455"/>
            <a:ext cx="297180" cy="368300"/>
          </a:xfrm>
          <a:prstGeom prst="rect">
            <a:avLst/>
          </a:prstGeom>
          <a:noFill/>
        </p:spPr>
        <p:txBody>
          <a:bodyPr wrap="none" rtlCol="0">
            <a:spAutoFit/>
          </a:bodyPr>
          <a:p>
            <a:r>
              <a:rPr lang="en-US" b="1"/>
              <a:t>_</a:t>
            </a:r>
            <a:endParaRPr lang="en-US" b="1"/>
          </a:p>
        </p:txBody>
      </p:sp>
      <p:sp>
        <p:nvSpPr>
          <p:cNvPr id="53" name="Text Box 52"/>
          <p:cNvSpPr txBox="1"/>
          <p:nvPr/>
        </p:nvSpPr>
        <p:spPr>
          <a:xfrm>
            <a:off x="2658110" y="4331335"/>
            <a:ext cx="352425" cy="368300"/>
          </a:xfrm>
          <a:prstGeom prst="rect">
            <a:avLst/>
          </a:prstGeom>
          <a:noFill/>
        </p:spPr>
        <p:txBody>
          <a:bodyPr wrap="none" rtlCol="0">
            <a:spAutoFit/>
          </a:bodyPr>
          <a:p>
            <a:r>
              <a:rPr lang="en-US" b="1"/>
              <a:t>H</a:t>
            </a:r>
            <a:endParaRPr lang="en-US" b="1"/>
          </a:p>
        </p:txBody>
      </p:sp>
      <p:sp>
        <p:nvSpPr>
          <p:cNvPr id="54" name="Text Box 53"/>
          <p:cNvSpPr txBox="1"/>
          <p:nvPr/>
        </p:nvSpPr>
        <p:spPr>
          <a:xfrm>
            <a:off x="3162300" y="4474845"/>
            <a:ext cx="314325" cy="368300"/>
          </a:xfrm>
          <a:prstGeom prst="rect">
            <a:avLst/>
          </a:prstGeom>
          <a:noFill/>
        </p:spPr>
        <p:txBody>
          <a:bodyPr wrap="none" rtlCol="0">
            <a:spAutoFit/>
          </a:bodyPr>
          <a:p>
            <a:r>
              <a:rPr lang="en-US" b="1"/>
              <a:t>a</a:t>
            </a:r>
            <a:endParaRPr lang="en-US" b="1"/>
          </a:p>
        </p:txBody>
      </p:sp>
      <p:sp>
        <p:nvSpPr>
          <p:cNvPr id="55" name="Text Box 54"/>
          <p:cNvSpPr txBox="1"/>
          <p:nvPr/>
        </p:nvSpPr>
        <p:spPr>
          <a:xfrm>
            <a:off x="3617595" y="5062855"/>
            <a:ext cx="271780" cy="368300"/>
          </a:xfrm>
          <a:prstGeom prst="rect">
            <a:avLst/>
          </a:prstGeom>
          <a:noFill/>
        </p:spPr>
        <p:txBody>
          <a:bodyPr wrap="none" rtlCol="0">
            <a:spAutoFit/>
          </a:bodyPr>
          <a:p>
            <a:r>
              <a:rPr lang="en-US" b="1"/>
              <a:t>r</a:t>
            </a:r>
            <a:endParaRPr lang="en-US" b="1"/>
          </a:p>
        </p:txBody>
      </p:sp>
      <p:sp>
        <p:nvSpPr>
          <p:cNvPr id="56" name="Text Box 55"/>
          <p:cNvSpPr txBox="1"/>
          <p:nvPr/>
        </p:nvSpPr>
        <p:spPr>
          <a:xfrm>
            <a:off x="4090670" y="4547870"/>
            <a:ext cx="322580" cy="368300"/>
          </a:xfrm>
          <a:prstGeom prst="rect">
            <a:avLst/>
          </a:prstGeom>
          <a:noFill/>
        </p:spPr>
        <p:txBody>
          <a:bodyPr wrap="none" rtlCol="0">
            <a:spAutoFit/>
          </a:bodyPr>
          <a:p>
            <a:r>
              <a:rPr lang="en-US" b="1"/>
              <a:t>d</a:t>
            </a:r>
            <a:endParaRPr lang="en-US" b="1"/>
          </a:p>
        </p:txBody>
      </p:sp>
      <p:sp>
        <p:nvSpPr>
          <p:cNvPr id="57" name="Text Box 56"/>
          <p:cNvSpPr txBox="1"/>
          <p:nvPr/>
        </p:nvSpPr>
        <p:spPr>
          <a:xfrm>
            <a:off x="4553585" y="5672455"/>
            <a:ext cx="301625" cy="368300"/>
          </a:xfrm>
          <a:prstGeom prst="rect">
            <a:avLst/>
          </a:prstGeom>
          <a:noFill/>
        </p:spPr>
        <p:txBody>
          <a:bodyPr wrap="none" rtlCol="0">
            <a:spAutoFit/>
          </a:bodyPr>
          <a:p>
            <a:r>
              <a:rPr lang="en-US" b="1"/>
              <a:t>y</a:t>
            </a:r>
            <a:endParaRPr lang="en-US" b="1"/>
          </a:p>
        </p:txBody>
      </p:sp>
      <p:sp>
        <p:nvSpPr>
          <p:cNvPr id="59" name="Rectangles 58"/>
          <p:cNvSpPr/>
          <p:nvPr/>
        </p:nvSpPr>
        <p:spPr>
          <a:xfrm>
            <a:off x="7529830" y="4227830"/>
            <a:ext cx="1887220" cy="1498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en-US"/>
          </a:p>
        </p:txBody>
      </p:sp>
      <p:sp>
        <p:nvSpPr>
          <p:cNvPr id="60" name="Text Box 59"/>
          <p:cNvSpPr txBox="1"/>
          <p:nvPr/>
        </p:nvSpPr>
        <p:spPr>
          <a:xfrm>
            <a:off x="8208010" y="4459605"/>
            <a:ext cx="1372870" cy="368300"/>
          </a:xfrm>
          <a:prstGeom prst="rect">
            <a:avLst/>
          </a:prstGeom>
          <a:noFill/>
        </p:spPr>
        <p:txBody>
          <a:bodyPr wrap="square" rtlCol="0">
            <a:spAutoFit/>
          </a:bodyPr>
          <a:p>
            <a:r>
              <a:rPr lang="en-US"/>
              <a:t>Tom_Hardy</a:t>
            </a:r>
            <a:endParaRPr lang="en-US"/>
          </a:p>
        </p:txBody>
      </p:sp>
      <p:sp>
        <p:nvSpPr>
          <p:cNvPr id="62" name="Rectangles 61"/>
          <p:cNvSpPr/>
          <p:nvPr/>
        </p:nvSpPr>
        <p:spPr>
          <a:xfrm>
            <a:off x="7529195" y="5463540"/>
            <a:ext cx="1887855" cy="1498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en-US"/>
          </a:p>
        </p:txBody>
      </p:sp>
      <p:sp>
        <p:nvSpPr>
          <p:cNvPr id="63" name="Text Box 62"/>
          <p:cNvSpPr txBox="1"/>
          <p:nvPr/>
        </p:nvSpPr>
        <p:spPr>
          <a:xfrm>
            <a:off x="8130540" y="5647690"/>
            <a:ext cx="1713230" cy="368300"/>
          </a:xfrm>
          <a:prstGeom prst="rect">
            <a:avLst/>
          </a:prstGeom>
          <a:noFill/>
        </p:spPr>
        <p:txBody>
          <a:bodyPr wrap="square" rtlCol="0">
            <a:spAutoFit/>
          </a:bodyPr>
          <a:p>
            <a:r>
              <a:rPr lang="en-US"/>
              <a:t>Florida_State</a:t>
            </a:r>
            <a:endParaRPr lang="en-US"/>
          </a:p>
        </p:txBody>
      </p:sp>
      <p:sp>
        <p:nvSpPr>
          <p:cNvPr id="66" name="Text Box 65"/>
          <p:cNvSpPr txBox="1"/>
          <p:nvPr/>
        </p:nvSpPr>
        <p:spPr>
          <a:xfrm>
            <a:off x="6573520" y="3461385"/>
            <a:ext cx="982345" cy="645160"/>
          </a:xfrm>
          <a:prstGeom prst="rect">
            <a:avLst/>
          </a:prstGeom>
          <a:noFill/>
        </p:spPr>
        <p:txBody>
          <a:bodyPr wrap="none" rtlCol="0">
            <a:spAutoFit/>
          </a:bodyPr>
          <a:p>
            <a:r>
              <a:rPr lang="en-US"/>
              <a:t>inner </a:t>
            </a:r>
            <a:endParaRPr lang="en-US"/>
          </a:p>
          <a:p>
            <a:r>
              <a:rPr lang="en-US"/>
              <a:t>product</a:t>
            </a:r>
            <a:endParaRPr lang="en-US"/>
          </a:p>
        </p:txBody>
      </p:sp>
      <p:sp>
        <p:nvSpPr>
          <p:cNvPr id="68" name="Text Box 67"/>
          <p:cNvSpPr txBox="1"/>
          <p:nvPr/>
        </p:nvSpPr>
        <p:spPr>
          <a:xfrm>
            <a:off x="9715500" y="4118610"/>
            <a:ext cx="652145" cy="368300"/>
          </a:xfrm>
          <a:prstGeom prst="rect">
            <a:avLst/>
          </a:prstGeom>
          <a:noFill/>
        </p:spPr>
        <p:txBody>
          <a:bodyPr wrap="none" rtlCol="0">
            <a:spAutoFit/>
          </a:bodyPr>
          <a:p>
            <a:r>
              <a:rPr lang="en-US" b="1"/>
              <a:t>high</a:t>
            </a:r>
            <a:endParaRPr lang="en-US" b="1"/>
          </a:p>
        </p:txBody>
      </p:sp>
      <p:sp>
        <p:nvSpPr>
          <p:cNvPr id="69" name="Text Box 68"/>
          <p:cNvSpPr txBox="1"/>
          <p:nvPr/>
        </p:nvSpPr>
        <p:spPr>
          <a:xfrm>
            <a:off x="9785350" y="5354955"/>
            <a:ext cx="567690" cy="368300"/>
          </a:xfrm>
          <a:prstGeom prst="rect">
            <a:avLst/>
          </a:prstGeom>
          <a:noFill/>
        </p:spPr>
        <p:txBody>
          <a:bodyPr wrap="none" rtlCol="0">
            <a:spAutoFit/>
          </a:bodyPr>
          <a:p>
            <a:r>
              <a:rPr lang="en-US" b="1"/>
              <a:t>low</a:t>
            </a:r>
            <a:endParaRPr lang="en-US" b="1"/>
          </a:p>
        </p:txBody>
      </p:sp>
      <p:sp>
        <p:nvSpPr>
          <p:cNvPr id="70" name="Right Arrow 69"/>
          <p:cNvSpPr/>
          <p:nvPr/>
        </p:nvSpPr>
        <p:spPr>
          <a:xfrm>
            <a:off x="5175885" y="4730115"/>
            <a:ext cx="985520" cy="207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Text Box 70"/>
          <p:cNvSpPr txBox="1"/>
          <p:nvPr/>
        </p:nvSpPr>
        <p:spPr>
          <a:xfrm>
            <a:off x="5128895" y="5024120"/>
            <a:ext cx="1079500" cy="645160"/>
          </a:xfrm>
          <a:prstGeom prst="rect">
            <a:avLst/>
          </a:prstGeom>
          <a:noFill/>
        </p:spPr>
        <p:txBody>
          <a:bodyPr wrap="none" rtlCol="0">
            <a:spAutoFit/>
          </a:bodyPr>
          <a:p>
            <a:r>
              <a:rPr lang="en-US"/>
              <a:t>BiLSTM/</a:t>
            </a:r>
            <a:endParaRPr lang="en-US"/>
          </a:p>
          <a:p>
            <a:r>
              <a:rPr lang="en-US"/>
              <a:t>attention</a:t>
            </a:r>
            <a:endParaRPr lang="en-US"/>
          </a:p>
        </p:txBody>
      </p:sp>
      <p:sp>
        <p:nvSpPr>
          <p:cNvPr id="72" name="Rectangles 71"/>
          <p:cNvSpPr/>
          <p:nvPr/>
        </p:nvSpPr>
        <p:spPr>
          <a:xfrm>
            <a:off x="6445250" y="3954145"/>
            <a:ext cx="133350" cy="192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4" name="Oval 73"/>
          <p:cNvSpPr/>
          <p:nvPr/>
        </p:nvSpPr>
        <p:spPr>
          <a:xfrm>
            <a:off x="7050405" y="4254500"/>
            <a:ext cx="104140" cy="946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75" name="Oval 74"/>
          <p:cNvSpPr/>
          <p:nvPr/>
        </p:nvSpPr>
        <p:spPr>
          <a:xfrm>
            <a:off x="7044690" y="5472430"/>
            <a:ext cx="104140" cy="946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6" name="Text Box 5"/>
          <p:cNvSpPr txBox="1"/>
          <p:nvPr/>
        </p:nvSpPr>
        <p:spPr>
          <a:xfrm>
            <a:off x="5001895" y="4193540"/>
            <a:ext cx="1443355" cy="368300"/>
          </a:xfrm>
          <a:prstGeom prst="rect">
            <a:avLst/>
          </a:prstGeom>
          <a:noFill/>
        </p:spPr>
        <p:txBody>
          <a:bodyPr wrap="none" rtlCol="0">
            <a:spAutoFit/>
          </a:bodyPr>
          <a:p>
            <a:r>
              <a:rPr lang="en-US"/>
              <a:t>encoder Net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9140"/>
          </a:xfrm>
        </p:spPr>
        <p:txBody>
          <a:bodyPr/>
          <a:p>
            <a:r>
              <a:rPr lang="en-US" sz="3200"/>
              <a:t>Description</a:t>
            </a:r>
            <a:endParaRPr lang="en-US" sz="3200"/>
          </a:p>
        </p:txBody>
      </p:sp>
      <p:sp>
        <p:nvSpPr>
          <p:cNvPr id="3" name="Content Placeholder 2"/>
          <p:cNvSpPr>
            <a:spLocks noGrp="1"/>
          </p:cNvSpPr>
          <p:nvPr>
            <p:ph idx="1"/>
          </p:nvPr>
        </p:nvSpPr>
        <p:spPr>
          <a:xfrm>
            <a:off x="647700" y="1162050"/>
            <a:ext cx="10515600" cy="4892040"/>
          </a:xfrm>
        </p:spPr>
        <p:txBody>
          <a:bodyPr/>
          <a:p>
            <a:r>
              <a:rPr lang="en-US" sz="2000"/>
              <a:t>In inference stage, for an unseen entity, we will first obtain the one-hot character embedding sequence. Then by the mapping deep network, we will obtain a vector embedding, which will be used in validation and test.</a:t>
            </a:r>
            <a:endParaRPr lang="en-US" sz="2000"/>
          </a:p>
          <a:p>
            <a:endParaRPr lang="en-US" sz="2000"/>
          </a:p>
          <a:p>
            <a:r>
              <a:rPr lang="en-US" sz="2000"/>
              <a:t>We need to think about how to use the inductive graph well: The tasks is to “complete” the inductive graph. That is, we cannot change the vector embedding according to the inductive graph. But we can read the triples in the inductive graph and make inference (reasoning) on it.</a:t>
            </a:r>
            <a:endParaRPr lang="en-US" sz="2000"/>
          </a:p>
        </p:txBody>
      </p:sp>
      <p:pic>
        <p:nvPicPr>
          <p:cNvPr id="5" name="Picture 4" descr="Screen Shot 2022-03-24 at 7.24.43 PM"/>
          <p:cNvPicPr>
            <a:picLocks noChangeAspect="1"/>
          </p:cNvPicPr>
          <p:nvPr/>
        </p:nvPicPr>
        <p:blipFill>
          <a:blip r:embed="rId1"/>
          <a:stretch>
            <a:fillRect/>
          </a:stretch>
        </p:blipFill>
        <p:spPr>
          <a:xfrm>
            <a:off x="2540635" y="3915410"/>
            <a:ext cx="7395210" cy="294259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1334</Words>
  <Application>WPS Presentation</Application>
  <PresentationFormat>宽屏</PresentationFormat>
  <Paragraphs>79</Paragraphs>
  <Slides>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SimSun</vt:lpstr>
      <vt:lpstr>Wingdings</vt:lpstr>
      <vt:lpstr>Calibri</vt:lpstr>
      <vt:lpstr>Helvetica Neue</vt:lpstr>
      <vt:lpstr>Microsoft YaHei</vt:lpstr>
      <vt:lpstr>汉仪旗黑</vt:lpstr>
      <vt:lpstr>Arial Unicode MS</vt:lpstr>
      <vt:lpstr>SimSun</vt:lpstr>
      <vt:lpstr>汉仪书宋二KW</vt:lpstr>
      <vt:lpstr>Office 主题​​</vt:lpstr>
      <vt:lpstr>Idea: one-hot charachter embedding sequence for unssen entities in inductive link prediction for knowledge graph</vt:lpstr>
      <vt:lpstr>Description</vt:lpstr>
      <vt:lpstr>Description</vt:lpstr>
      <vt:lpstr>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canlinzhang</dc:creator>
  <cp:lastModifiedBy>呆呆草</cp:lastModifiedBy>
  <cp:revision>20</cp:revision>
  <dcterms:created xsi:type="dcterms:W3CDTF">2022-03-26T20:12:23Z</dcterms:created>
  <dcterms:modified xsi:type="dcterms:W3CDTF">2022-03-26T20:12:23Z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1033-3.9.4.6396</vt:lpwstr>
  </property>
</Properties>
</file>