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4C18-140D-4FB4-BF83-13414F291946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AFC9-745C-4F58-BF0F-4B8B38A85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8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5B6-04D2-4D4F-8499-30E5CA2AB32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1D22-2081-4504-A824-61148FF0A13C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83A5-C11B-44E4-B3E2-782AA29E0F4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6108-A0F4-417B-A822-BA0337ACBFE7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053-99EC-4A47-907E-F43DEDDCC6C5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589-5C7C-45E9-B954-049D67AC0C8A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5472-1F38-4FD5-B491-5AC54A8E6B0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C025-16A2-4325-918D-97B9F648D6C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B88B-7524-444A-BAB1-5CBD51FE686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705B-1C66-4870-9738-74CE14FDD31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2207-032C-49F2-9130-32CE38A6110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EF83-9F97-4CCC-B875-99B807D0222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10E1-034E-4127-B153-BBE731933EF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F30-2C95-4D61-8E0B-506F8B50DE6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C3B1-A780-4593-B178-2A4808B1AA9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5D21-7216-4383-9A4B-98D8F989E975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F72E-79D5-499F-B421-B56D446E895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aukaru.ru/ru/nauka/article/11190/view" TargetMode="External"/><Relationship Id="rId2" Type="http://schemas.openxmlformats.org/officeDocument/2006/relationships/hyperlink" Target="https://www.cfin.ru/management/strategy/change/inspection.s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udfile.net/preview/4171724/page:5/" TargetMode="External"/><Relationship Id="rId5" Type="http://schemas.openxmlformats.org/officeDocument/2006/relationships/hyperlink" Target="https://elma365.com/ru/articles/analiz-biznes-processov/" TargetMode="External"/><Relationship Id="rId4" Type="http://schemas.openxmlformats.org/officeDocument/2006/relationships/hyperlink" Target="https://www.marketing.spb.ru/lib-research/methods/collect_and_analysi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57A84-39BA-46A1-855C-28BB0FBA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324" y="213459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Вопросники и анкеты как методы сбора информации бизнес-процессах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C2414D-A5CF-4DEC-94E3-4EA9D147F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333191"/>
            <a:ext cx="8915399" cy="1126283"/>
          </a:xfrm>
        </p:spPr>
        <p:txBody>
          <a:bodyPr/>
          <a:lstStyle/>
          <a:p>
            <a:r>
              <a:rPr lang="ru-RU" dirty="0"/>
              <a:t>ИКБО-41-23 Шкрабо М.А. Трофимов А.А.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6F01F-0128-4DC4-B96C-F91E6EC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4EC41-EAB1-487A-8752-8FEEE4C1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использованию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E59F4-FB4A-427F-B87C-887307C5169A}"/>
              </a:ext>
            </a:extLst>
          </p:cNvPr>
          <p:cNvSpPr txBox="1"/>
          <p:nvPr/>
        </p:nvSpPr>
        <p:spPr>
          <a:xfrm>
            <a:off x="2501153" y="1783976"/>
            <a:ext cx="5686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- 10–20 вопросов, заполнение за 7–15 минут  </a:t>
            </a:r>
          </a:p>
          <a:p>
            <a:r>
              <a:rPr lang="ru-RU" dirty="0"/>
              <a:t>- Комбинировать с интервью и наблюдением  </a:t>
            </a:r>
          </a:p>
          <a:p>
            <a:r>
              <a:rPr lang="ru-RU" dirty="0"/>
              <a:t>- Использовать платформы: </a:t>
            </a:r>
            <a:r>
              <a:rPr lang="ru-RU" dirty="0" err="1"/>
              <a:t>Testograf</a:t>
            </a:r>
            <a:r>
              <a:rPr lang="ru-RU" dirty="0"/>
              <a:t>, </a:t>
            </a:r>
            <a:r>
              <a:rPr lang="ru-RU" dirty="0" err="1"/>
              <a:t>WebAsk</a:t>
            </a:r>
            <a:r>
              <a:rPr lang="ru-RU" dirty="0"/>
              <a:t>  </a:t>
            </a:r>
          </a:p>
          <a:p>
            <a:r>
              <a:rPr lang="ru-RU" dirty="0"/>
              <a:t>- Мотивировать: скидки, бонусы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C43431-CAF7-442C-92A7-43A146B4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24" y="2724814"/>
            <a:ext cx="3779080" cy="377908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AF089C-31FC-46FF-A0E0-0E9D63F0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2319-4A0A-4C42-B27A-163DC55E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Тенденции 2025 года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5FB43-E146-4C8C-B628-850C2285AC5C}"/>
              </a:ext>
            </a:extLst>
          </p:cNvPr>
          <p:cNvSpPr txBox="1"/>
          <p:nvPr/>
        </p:nvSpPr>
        <p:spPr>
          <a:xfrm>
            <a:off x="5997388" y="5289176"/>
            <a:ext cx="6284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Рост онлайн-анкетирования в реальном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API для автоматизации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Этика: защита данных и приватность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Пример: анализ клиентского опыта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E4E46-B11C-4C7B-99C6-D9803987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1BD78B-6641-420B-A60C-CBA80BA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2" y="1264555"/>
            <a:ext cx="5082856" cy="39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EE9EC-FA56-4CC5-8852-0C390DBF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Заключение и 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8AD41-C914-46A9-8F0E-58667DDB949F}"/>
              </a:ext>
            </a:extLst>
          </p:cNvPr>
          <p:cNvSpPr txBox="1"/>
          <p:nvPr/>
        </p:nvSpPr>
        <p:spPr>
          <a:xfrm>
            <a:off x="6096000" y="5378824"/>
            <a:ext cx="5941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Анкеты: экономичный инструмент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Экономия времени и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Комбинировать для точных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Будущее: цифровизация и этика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8B011D-B302-4D77-9699-D9CBB3BE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31452F-D995-4192-A6A4-4364BF9B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45" y="1179980"/>
            <a:ext cx="5941051" cy="41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CE614-3DDC-4AEB-8ACE-78D3EE6F92C3}"/>
              </a:ext>
            </a:extLst>
          </p:cNvPr>
          <p:cNvSpPr txBox="1"/>
          <p:nvPr/>
        </p:nvSpPr>
        <p:spPr>
          <a:xfrm>
            <a:off x="2125267" y="1986987"/>
            <a:ext cx="9224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443561-5801-4BE0-AAF0-042AA8F5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96308-E59E-41EB-A3E0-B3C2CADB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53CAC9-5F10-4135-9FF2-00B4F9A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A8A9A-4998-46B9-896E-A62E6F58C1BA}"/>
              </a:ext>
            </a:extLst>
          </p:cNvPr>
          <p:cNvSpPr txBox="1"/>
          <p:nvPr/>
        </p:nvSpPr>
        <p:spPr>
          <a:xfrm>
            <a:off x="2592924" y="1793174"/>
            <a:ext cx="7101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Организация и проведение обследования бизнес-процессов компании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2"/>
              </a:rPr>
              <a:t>https://www.cfin.ru/management/strategy/change/inspection.shtml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BC5F4-F6AA-4EA0-A766-67B97C8FAEA1}"/>
              </a:ext>
            </a:extLst>
          </p:cNvPr>
          <p:cNvSpPr txBox="1"/>
          <p:nvPr/>
        </p:nvSpPr>
        <p:spPr>
          <a:xfrm>
            <a:off x="2592924" y="2729637"/>
            <a:ext cx="689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ПРОБЛЕМЫ СБОРА ИНФОРМАЦИИ ДЛЯ ОПИСАНИЯ БИЗНЕС-ПРОЦЕССОВ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3"/>
              </a:rPr>
              <a:t>https://naukaru.ru/ru/nauka/article/11190/view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08794-3EDC-4B19-A53E-D0D3BDA948C9}"/>
              </a:ext>
            </a:extLst>
          </p:cNvPr>
          <p:cNvSpPr txBox="1"/>
          <p:nvPr/>
        </p:nvSpPr>
        <p:spPr>
          <a:xfrm>
            <a:off x="2592924" y="3671910"/>
            <a:ext cx="710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сбора информации и инструменты анализа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4"/>
              </a:rPr>
              <a:t>https://www.marketing.spb.ru/lib-research/methods/collect_and_analysis.htm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1F3E-807F-4230-A23C-D673348F418A}"/>
              </a:ext>
            </a:extLst>
          </p:cNvPr>
          <p:cNvSpPr txBox="1"/>
          <p:nvPr/>
        </p:nvSpPr>
        <p:spPr>
          <a:xfrm>
            <a:off x="2592924" y="4682715"/>
            <a:ext cx="607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Анализ бизнес процессов: виды, методы и примеры из практики</a:t>
            </a:r>
          </a:p>
          <a:p>
            <a:r>
              <a:rPr lang="en-US" sz="1400" dirty="0">
                <a:latin typeface="+mj-lt"/>
                <a:hlinkClick r:id="rId5"/>
              </a:rPr>
              <a:t>https://elma365.com/ru/articles/analiz-biznes-processov/</a:t>
            </a:r>
            <a:endParaRPr lang="ru-RU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CF0A2-F78F-400D-83AA-AC7BD5693696}"/>
              </a:ext>
            </a:extLst>
          </p:cNvPr>
          <p:cNvSpPr txBox="1"/>
          <p:nvPr/>
        </p:nvSpPr>
        <p:spPr>
          <a:xfrm>
            <a:off x="2592924" y="5657885"/>
            <a:ext cx="5609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effectLst/>
              </a:rPr>
              <a:t>Проведение обследования бизнес-процессов предприятия</a:t>
            </a:r>
          </a:p>
          <a:p>
            <a:r>
              <a:rPr lang="en-US" sz="1400" dirty="0">
                <a:hlinkClick r:id="rId6"/>
              </a:rPr>
              <a:t>https://studfile.net/preview/4171724/page:5/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896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F8732-5EEF-4C34-8FFB-FB5F02BD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Анкетирование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F3B95-9B7F-4112-95EA-456FB37802EC}"/>
              </a:ext>
            </a:extLst>
          </p:cNvPr>
          <p:cNvSpPr txBox="1"/>
          <p:nvPr/>
        </p:nvSpPr>
        <p:spPr>
          <a:xfrm>
            <a:off x="5611906" y="521745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Вопросники и анкеты: зачем нужны в бизнесе?  </a:t>
            </a:r>
          </a:p>
          <a:p>
            <a:r>
              <a:rPr lang="ru-RU" dirty="0"/>
              <a:t>- Цель: сбор данных для оптимизации процессов  </a:t>
            </a:r>
          </a:p>
          <a:p>
            <a:r>
              <a:rPr lang="ru-RU" dirty="0"/>
              <a:t>- Примеры: маркетинг, HR, управление процессами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4EA7E-C34D-419B-AD23-40CB5F11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14" y="1168769"/>
            <a:ext cx="6954220" cy="404869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78D3C1-3EA2-416E-8D38-D6E3B229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E046B-4018-4ADE-B326-02B21F6C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Что такое вопросники и анкеты?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9FB28-568E-4DE0-850C-0FA83F9A39FC}"/>
              </a:ext>
            </a:extLst>
          </p:cNvPr>
          <p:cNvSpPr txBox="1"/>
          <p:nvPr/>
        </p:nvSpPr>
        <p:spPr>
          <a:xfrm>
            <a:off x="1766047" y="1519518"/>
            <a:ext cx="5941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Структурированные формы для сбора данных  </a:t>
            </a:r>
          </a:p>
          <a:p>
            <a:r>
              <a:rPr lang="ru-RU" dirty="0"/>
              <a:t>- Закрытые вопросы: цифры и рейтинги  </a:t>
            </a:r>
          </a:p>
          <a:p>
            <a:r>
              <a:rPr lang="ru-RU" dirty="0"/>
              <a:t>- Открытые вопросы: мнения и комментарии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6E3F30-D1C9-4B82-8CEC-2AB5703E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06" y="2442848"/>
            <a:ext cx="8427504" cy="421375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32572-9B8A-4064-8848-37B15089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A4E0C-BC53-4D52-9DB4-140A160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в бизнес-процессах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B4A69-29A2-4223-832E-69912198AB65}"/>
              </a:ext>
            </a:extLst>
          </p:cNvPr>
          <p:cNvSpPr txBox="1"/>
          <p:nvPr/>
        </p:nvSpPr>
        <p:spPr>
          <a:xfrm>
            <a:off x="6481482" y="5226425"/>
            <a:ext cx="545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 данных: входы, выходы, ресурсы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Оценка: время, удовлетворенность, риски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Оптимизация: устранение лишних шагов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Пример: анализ процесса продаж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73CFA-BF8F-4727-BC9C-F7A0907F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77" y="1274582"/>
            <a:ext cx="7351714" cy="384739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5DA1FC-32C7-419E-B986-6FD0FEA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8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CB09B-AFD7-48B5-A64F-8A256CEA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применения анкет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D1751-A8FE-462F-AC50-DA3F18E5399C}"/>
              </a:ext>
            </a:extLst>
          </p:cNvPr>
          <p:cNvSpPr txBox="1"/>
          <p:nvPr/>
        </p:nvSpPr>
        <p:spPr>
          <a:xfrm>
            <a:off x="2061883" y="1515036"/>
            <a:ext cx="589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Подготовка: цель, аудитория, 10–20 вопросов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Проведение: </a:t>
            </a:r>
            <a:r>
              <a:rPr lang="ru-RU" dirty="0" err="1"/>
              <a:t>email</a:t>
            </a:r>
            <a:r>
              <a:rPr lang="ru-RU" dirty="0"/>
              <a:t>, соцсети, платформы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Анализ: SPSS, </a:t>
            </a:r>
            <a:r>
              <a:rPr lang="ru-RU" dirty="0" err="1"/>
              <a:t>Statistica</a:t>
            </a:r>
            <a:r>
              <a:rPr lang="ru-RU" dirty="0"/>
              <a:t>, инсайты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A0A65-1912-4208-95DC-27EDF473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80" y="2199717"/>
            <a:ext cx="5355178" cy="443983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E114AD-BB49-4C25-965C-C123267A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E0EBC-A4E6-4D45-A442-254955BC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анкетирования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9583D-8002-42D9-ACAF-FC566E359B10}"/>
              </a:ext>
            </a:extLst>
          </p:cNvPr>
          <p:cNvSpPr txBox="1"/>
          <p:nvPr/>
        </p:nvSpPr>
        <p:spPr>
          <a:xfrm>
            <a:off x="6979702" y="5352461"/>
            <a:ext cx="5056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Массовый сбор данных без аналитика  </a:t>
            </a:r>
          </a:p>
          <a:p>
            <a:r>
              <a:rPr lang="ru-RU" dirty="0"/>
              <a:t>- Экономия: до 50% времени на проекты  </a:t>
            </a:r>
          </a:p>
          <a:p>
            <a:r>
              <a:rPr lang="ru-RU" dirty="0"/>
              <a:t>- Низкая стоимость онлайн-опросов  </a:t>
            </a:r>
          </a:p>
          <a:p>
            <a:r>
              <a:rPr lang="ru-RU" dirty="0"/>
              <a:t>- Подходит для маркетинга, HR, BPM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83841-A260-4036-B6BB-EC1AFE91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78" y="1328371"/>
            <a:ext cx="5649145" cy="401618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E9F78B-8D8D-4586-BC7E-602CD88A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E7BA-ECAF-4D28-A05E-6494DEF7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Ограничения анкетирования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E2E4D-A12B-48EF-9BEA-20806453ACA7}"/>
              </a:ext>
            </a:extLst>
          </p:cNvPr>
          <p:cNvSpPr txBox="1"/>
          <p:nvPr/>
        </p:nvSpPr>
        <p:spPr>
          <a:xfrm>
            <a:off x="2097741" y="1425388"/>
            <a:ext cx="5625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Низкий возврат: 3–15% откликов  </a:t>
            </a:r>
          </a:p>
          <a:p>
            <a:r>
              <a:rPr lang="ru-RU" dirty="0"/>
              <a:t>- Поверхностные данные без глубины  </a:t>
            </a:r>
          </a:p>
          <a:p>
            <a:r>
              <a:rPr lang="ru-RU" dirty="0"/>
              <a:t>- Риск формальных или субъективных ответов  </a:t>
            </a:r>
          </a:p>
          <a:p>
            <a:r>
              <a:rPr lang="ru-RU" dirty="0"/>
              <a:t>- Не для сложных процессов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E1AFB2-4EBC-476F-A14A-AFC6C45E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10" y="2706278"/>
            <a:ext cx="4972744" cy="37343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298AC2-7D20-4E07-9A63-557B785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F579E-E74F-4937-9B3B-ADDF2C2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Сравнение с другими методами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9D742AB-9BF2-4A82-BEB4-16A28AC2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18859"/>
              </p:ext>
            </p:extLst>
          </p:nvPr>
        </p:nvGraphicFramePr>
        <p:xfrm>
          <a:off x="2369128" y="1996373"/>
          <a:ext cx="8737524" cy="329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381">
                  <a:extLst>
                    <a:ext uri="{9D8B030D-6E8A-4147-A177-3AD203B41FA5}">
                      <a16:colId xmlns:a16="http://schemas.microsoft.com/office/drawing/2014/main" val="4238433808"/>
                    </a:ext>
                  </a:extLst>
                </a:gridCol>
                <a:gridCol w="2184381">
                  <a:extLst>
                    <a:ext uri="{9D8B030D-6E8A-4147-A177-3AD203B41FA5}">
                      <a16:colId xmlns:a16="http://schemas.microsoft.com/office/drawing/2014/main" val="1775496677"/>
                    </a:ext>
                  </a:extLst>
                </a:gridCol>
                <a:gridCol w="2184381">
                  <a:extLst>
                    <a:ext uri="{9D8B030D-6E8A-4147-A177-3AD203B41FA5}">
                      <a16:colId xmlns:a16="http://schemas.microsoft.com/office/drawing/2014/main" val="623992375"/>
                    </a:ext>
                  </a:extLst>
                </a:gridCol>
                <a:gridCol w="2184381">
                  <a:extLst>
                    <a:ext uri="{9D8B030D-6E8A-4147-A177-3AD203B41FA5}">
                      <a16:colId xmlns:a16="http://schemas.microsoft.com/office/drawing/2014/main" val="393701987"/>
                    </a:ext>
                  </a:extLst>
                </a:gridCol>
              </a:tblGrid>
              <a:tr h="510548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Охват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Глубина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Стоимость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61423"/>
                  </a:ext>
                </a:extLst>
              </a:tr>
              <a:tr h="510548">
                <a:tc>
                  <a:txBody>
                    <a:bodyPr/>
                    <a:lstStyle/>
                    <a:p>
                      <a:r>
                        <a:rPr lang="ru-RU" dirty="0"/>
                        <a:t>Анкеты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88828"/>
                  </a:ext>
                </a:extLst>
              </a:tr>
              <a:tr h="881220">
                <a:tc>
                  <a:txBody>
                    <a:bodyPr/>
                    <a:lstStyle/>
                    <a:p>
                      <a:r>
                        <a:rPr lang="ru-RU" dirty="0"/>
                        <a:t>Интервью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Средняя-высокая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88907"/>
                  </a:ext>
                </a:extLst>
              </a:tr>
              <a:tr h="510548">
                <a:tc>
                  <a:txBody>
                    <a:bodyPr/>
                    <a:lstStyle/>
                    <a:p>
                      <a:r>
                        <a:rPr lang="ru-RU" dirty="0"/>
                        <a:t>Наблюдение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70862"/>
                  </a:ext>
                </a:extLst>
              </a:tr>
              <a:tr h="881220">
                <a:tc>
                  <a:txBody>
                    <a:bodyPr/>
                    <a:lstStyle/>
                    <a:p>
                      <a:r>
                        <a:rPr lang="ru-RU" dirty="0"/>
                        <a:t>Мозговой штурм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24911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746868F-7DBF-43D3-BAB2-E2E94501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5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2DB61-3823-48E3-B9CC-14BA8C75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Практические примеры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1C3A1-6792-4A46-9A06-F4F350A3DA51}"/>
              </a:ext>
            </a:extLst>
          </p:cNvPr>
          <p:cNvSpPr txBox="1"/>
          <p:nvPr/>
        </p:nvSpPr>
        <p:spPr>
          <a:xfrm>
            <a:off x="6015309" y="5423647"/>
            <a:ext cx="6176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HR: опрос выявил 15% роста производительности  </a:t>
            </a:r>
          </a:p>
          <a:p>
            <a:r>
              <a:rPr lang="ru-RU" dirty="0"/>
              <a:t>- Маркетинг: улучшение клиентских услуг  </a:t>
            </a:r>
          </a:p>
          <a:p>
            <a:r>
              <a:rPr lang="ru-RU" dirty="0"/>
              <a:t>- BPM: определение владельцев процессов  </a:t>
            </a:r>
          </a:p>
          <a:p>
            <a:r>
              <a:rPr lang="ru-RU" dirty="0"/>
              <a:t>- Консалтинг: сбор требований для автоматизации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D8BB3-F23D-45DD-88AD-74641FFF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0" y="1644744"/>
            <a:ext cx="6279387" cy="322309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65E63-0F12-428D-AE51-D3207CAA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704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455</Words>
  <Application>Microsoft Office PowerPoint</Application>
  <PresentationFormat>Широкоэкранный</PresentationFormat>
  <Paragraphs>96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Легкий дым</vt:lpstr>
      <vt:lpstr>Вопросники и анкеты как методы сбора информации бизнес-процессах </vt:lpstr>
      <vt:lpstr>Анкетирование</vt:lpstr>
      <vt:lpstr> Что такое вопросники и анкеты?</vt:lpstr>
      <vt:lpstr>Роль в бизнес-процессах</vt:lpstr>
      <vt:lpstr>Этапы применения анкет</vt:lpstr>
      <vt:lpstr>Преимущества анкетирования</vt:lpstr>
      <vt:lpstr> Ограничения анкетирования</vt:lpstr>
      <vt:lpstr> Сравнение с другими методами</vt:lpstr>
      <vt:lpstr> Практические примеры</vt:lpstr>
      <vt:lpstr>Рекомендации по использованию</vt:lpstr>
      <vt:lpstr>Тенденции 2025 года</vt:lpstr>
      <vt:lpstr> Заключение и выводы</vt:lpstr>
      <vt:lpstr>Презентация PowerPoint</vt:lpstr>
      <vt:lpstr>Использованные 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Вопросники и анкеты как методы сбора информации бизнес-процессах</dc:title>
  <dc:creator>marine.sh2005@gmail.com</dc:creator>
  <cp:lastModifiedBy>Trofimov Andrei</cp:lastModifiedBy>
  <cp:revision>9</cp:revision>
  <dcterms:created xsi:type="dcterms:W3CDTF">2025-10-06T17:25:41Z</dcterms:created>
  <dcterms:modified xsi:type="dcterms:W3CDTF">2025-10-07T08:52:27Z</dcterms:modified>
</cp:coreProperties>
</file>