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-164575" y="1403250"/>
            <a:ext cx="66069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ru-RU" sz="31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рекомендательного сервиса по контенту и активностям учреждений культуры </a:t>
            </a:r>
            <a:endParaRPr sz="31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t/>
            </a:r>
            <a:endParaRPr sz="28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655626" y="612377"/>
            <a:ext cx="3138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ru-RU" sz="32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Закон</a:t>
            </a:r>
            <a:r>
              <a:rPr b="0" i="0" lang="ru-RU" sz="3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i="0" lang="ru-RU" sz="3200" u="none" cap="none" strike="noStrike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b="0" i="0" sz="3200" u="none" cap="none" strike="noStrike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400381">
            <a:off x="321709" y="600221"/>
            <a:ext cx="996064" cy="6156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</p:pic>
      <p:cxnSp>
        <p:nvCxnSpPr>
          <p:cNvPr id="87" name="Google Shape;87;p13"/>
          <p:cNvCxnSpPr/>
          <p:nvPr/>
        </p:nvCxnSpPr>
        <p:spPr>
          <a:xfrm>
            <a:off x="1502894" y="657476"/>
            <a:ext cx="1" cy="3760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pic>
        <p:nvPicPr>
          <p:cNvPr descr="https://hsto.org/getpro/habr/upload_files/8b8/c4e/86f/8b8c4e86fbca03a4fb5e8abd4b230231.jpg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-34066" t="0"/>
          <a:stretch/>
        </p:blipFill>
        <p:spPr>
          <a:xfrm>
            <a:off x="6172200" y="-177800"/>
            <a:ext cx="3984000" cy="298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-3189951">
            <a:off x="7332354" y="1422815"/>
            <a:ext cx="2019180" cy="2701321"/>
          </a:xfrm>
          <a:prstGeom prst="ellipse">
            <a:avLst/>
          </a:prstGeom>
          <a:solidFill>
            <a:srgbClr val="2F5496">
              <a:alpha val="48627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" y="4754988"/>
            <a:ext cx="9144000" cy="494676"/>
          </a:xfrm>
          <a:prstGeom prst="rect">
            <a:avLst/>
          </a:prstGeom>
          <a:solidFill>
            <a:schemeClr val="accent1">
              <a:alpha val="6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4861921"/>
            <a:ext cx="9144000" cy="494676"/>
          </a:xfrm>
          <a:prstGeom prst="rect">
            <a:avLst/>
          </a:prstGeom>
          <a:solidFill>
            <a:srgbClr val="1F3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6025" y="3753425"/>
            <a:ext cx="78591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рамках хакатона </a:t>
            </a:r>
            <a:endParaRPr sz="27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“Лидеры цифровой трансформации”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018435" y="4529437"/>
            <a:ext cx="1780469" cy="372691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Закон </a:t>
            </a:r>
            <a:r>
              <a:rPr lang="ru-RU" sz="2000">
                <a:solidFill>
                  <a:srgbClr val="8D1A2F"/>
                </a:solidFill>
                <a:latin typeface="Arial"/>
                <a:ea typeface="Arial"/>
                <a:cs typeface="Arial"/>
                <a:sym typeface="Arial"/>
              </a:rPr>
              <a:t>Мерфи</a:t>
            </a:r>
            <a:endParaRPr sz="2000">
              <a:solidFill>
                <a:srgbClr val="8D1A2F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00" name="Google Shape;100;p14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01" name="Google Shape;101;p14"/>
          <p:cNvSpPr/>
          <p:nvPr/>
        </p:nvSpPr>
        <p:spPr>
          <a:xfrm>
            <a:off x="-709836" y="2379977"/>
            <a:ext cx="3635400" cy="496500"/>
          </a:xfrm>
          <a:prstGeom prst="rect">
            <a:avLst/>
          </a:prstGeom>
          <a:solidFill>
            <a:srgbClr val="FBE4D4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Рекомендации:</a:t>
            </a:r>
            <a:endParaRPr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087679" y="126316"/>
            <a:ext cx="2960909" cy="511629"/>
          </a:xfrm>
          <a:custGeom>
            <a:rect b="b" l="l" r="r" t="t"/>
            <a:pathLst>
              <a:path extrusionOk="0" h="511629" w="2960909">
                <a:moveTo>
                  <a:pt x="539646" y="0"/>
                </a:moveTo>
                <a:lnTo>
                  <a:pt x="2960909" y="1"/>
                </a:lnTo>
                <a:lnTo>
                  <a:pt x="2960909" y="496639"/>
                </a:lnTo>
                <a:lnTo>
                  <a:pt x="0" y="511629"/>
                </a:lnTo>
                <a:lnTo>
                  <a:pt x="539646" y="0"/>
                </a:lnTo>
                <a:close/>
              </a:path>
            </a:pathLst>
          </a:custGeom>
          <a:solidFill>
            <a:srgbClr val="FBE4D4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Данные:</a:t>
            </a:r>
            <a:endParaRPr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36175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Книги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7743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Кружки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6468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Мероприятия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90327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Книга, Автор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43935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Услуга, Организация, Тематика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43140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Мероприятие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61262" y="135566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0" lang="ru-RU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Проблемы</a:t>
            </a:r>
            <a:endParaRPr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16" name="Google Shape;116;p15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17" name="Google Shape;117;p15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1699700"/>
            <a:ext cx="5272800" cy="577200"/>
          </a:xfrm>
          <a:prstGeom prst="rect">
            <a:avLst/>
          </a:prstGeom>
          <a:solidFill>
            <a:srgbClr val="9CC2E5">
              <a:alpha val="6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Грязные данные</a:t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2685700"/>
            <a:ext cx="5272800" cy="577200"/>
          </a:xfrm>
          <a:prstGeom prst="rect">
            <a:avLst/>
          </a:prstGeom>
          <a:solidFill>
            <a:srgbClr val="9CC2E5">
              <a:alpha val="6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таргета</a:t>
            </a:r>
            <a:endParaRPr b="1" sz="2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6"/>
          <p:cNvCxnSpPr>
            <a:stCxn id="125" idx="2"/>
            <a:endCxn id="126" idx="0"/>
          </p:cNvCxnSpPr>
          <p:nvPr/>
        </p:nvCxnSpPr>
        <p:spPr>
          <a:xfrm>
            <a:off x="2253075" y="2385210"/>
            <a:ext cx="542100" cy="624300"/>
          </a:xfrm>
          <a:prstGeom prst="straightConnector1">
            <a:avLst/>
          </a:prstGeom>
          <a:noFill/>
          <a:ln cap="flat" cmpd="sng" w="38100">
            <a:solidFill>
              <a:srgbClr val="D8E2F3"/>
            </a:solidFill>
            <a:prstDash val="solid"/>
            <a:miter lim="800000"/>
            <a:headEnd len="sm" w="sm" type="oval"/>
            <a:tailEnd len="sm" w="sm" type="oval"/>
          </a:ln>
        </p:spPr>
      </p:cxnSp>
      <p:sp>
        <p:nvSpPr>
          <p:cNvPr id="127" name="Google Shape;127;p1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29" name="Google Shape;129;p16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8350" y="258797"/>
            <a:ext cx="5526450" cy="4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725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0" lang="ru-RU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</a:t>
            </a:r>
            <a:endParaRPr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268370" y="1493834"/>
            <a:ext cx="2783627" cy="9077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b="1" i="0" lang="ru-RU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лассификация</a:t>
            </a:r>
            <a:endParaRPr b="1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61262" y="1477453"/>
            <a:ext cx="2783627" cy="9077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0800" sx="1000" rotWithShape="0" algn="ctr" sy="10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23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403405" y="3009657"/>
            <a:ext cx="2783627" cy="907757"/>
          </a:xfrm>
          <a:prstGeom prst="roundRect">
            <a:avLst>
              <a:gd fmla="val 16667" name="adj"/>
            </a:avLst>
          </a:prstGeom>
          <a:solidFill>
            <a:srgbClr val="1F3D97"/>
          </a:solidFill>
          <a:ln>
            <a:noFill/>
          </a:ln>
          <a:effectLst>
            <a:outerShdw blurRad="50800" rotWithShape="0" algn="ctr" dir="5400000" dist="508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Сервис</a:t>
            </a:r>
            <a:endParaRPr b="1" i="0" sz="23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3760332" y="1931337"/>
            <a:ext cx="1392600" cy="0"/>
          </a:xfrm>
          <a:prstGeom prst="straightConnector1">
            <a:avLst/>
          </a:prstGeom>
          <a:noFill/>
          <a:ln cap="flat" cmpd="sng" w="79375">
            <a:solidFill>
              <a:srgbClr val="9CC2E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ru-RU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85375" y="1288350"/>
            <a:ext cx="84363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Прохоров Кирилл Олегович – Капитан, разработчик, Менеджер проекта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Чабдаров Раиль Альфредович – Архитектор, Разработчик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Малыгин Владислав Дмитриевич – Data инженер, Datascientist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Трофимов Иван Александрович – Главный разработчик, Datascientist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Тимофеева Алёна Андреевна – Дизайнер, Data инженер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43" name="Google Shape;143;p17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44" name="Google Shape;144;p17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725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3225" y="2968438"/>
            <a:ext cx="30575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2256904" y="555351"/>
            <a:ext cx="4676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b="0" i="0" lang="ru-RU" sz="3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 </a:t>
            </a:r>
            <a:endParaRPr b="0" i="0" sz="3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918452">
            <a:off x="1120152" y="3683466"/>
            <a:ext cx="1589022" cy="114504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400000" dist="50800">
              <a:srgbClr val="000000">
                <a:alpha val="33333"/>
              </a:srgbClr>
            </a:outerShdw>
          </a:effectLst>
        </p:spPr>
      </p:pic>
      <p:sp>
        <p:nvSpPr>
          <p:cNvPr id="154" name="Google Shape;154;p18"/>
          <p:cNvSpPr txBox="1"/>
          <p:nvPr>
            <p:ph type="title"/>
          </p:nvPr>
        </p:nvSpPr>
        <p:spPr>
          <a:xfrm>
            <a:off x="3275152" y="3248475"/>
            <a:ext cx="3066600" cy="732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508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32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32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32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>
            <a:off x="3145950" y="3711500"/>
            <a:ext cx="0" cy="4506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56" name="Google Shape;156;p18"/>
          <p:cNvSpPr/>
          <p:nvPr/>
        </p:nvSpPr>
        <p:spPr>
          <a:xfrm>
            <a:off x="628650" y="1306500"/>
            <a:ext cx="71013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Прохоров Кирилл Олегович			kirainluck@gmail.com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Чабдаров Раиль Альфредович 	 	chabdarov.r.a@yandex.ru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Малыгин Владислав Дмитриевич	vladislavmalygin@gmail.com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Трофимов Иван Александрович 		</a:t>
            </a:r>
            <a:r>
              <a:rPr b="0" i="0" lang="ru-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trofimovc137@gmail.com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Тимофеева Алёна Андреевна 		alena195101@yandex.ru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