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80"/>
    <a:srgbClr val="00C6BB"/>
    <a:srgbClr val="00706B"/>
    <a:srgbClr val="00A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94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4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796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449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94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99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15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7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28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64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3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2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24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701A26-3678-4CC1-A49D-D57FB72E1DB4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0561846-0AF3-4A1A-8701-259E949E3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04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6F98-8BF6-7F70-6B43-74D39735D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904" y="1142179"/>
            <a:ext cx="11162090" cy="3141904"/>
          </a:xfrm>
        </p:spPr>
        <p:txBody>
          <a:bodyPr/>
          <a:lstStyle/>
          <a:p>
            <a:r>
              <a:rPr lang="de-AT" sz="3200" dirty="0">
                <a:solidFill>
                  <a:schemeClr val="tx1">
                    <a:lumMod val="85000"/>
                  </a:schemeClr>
                </a:solidFill>
              </a:rPr>
              <a:t>Group Project </a:t>
            </a:r>
            <a:r>
              <a:rPr lang="de-AT" sz="3200" dirty="0" err="1">
                <a:solidFill>
                  <a:schemeClr val="tx1">
                    <a:lumMod val="85000"/>
                  </a:schemeClr>
                </a:solidFill>
              </a:rPr>
              <a:t>Idea</a:t>
            </a:r>
            <a:r>
              <a:rPr lang="de-AT" sz="3200" dirty="0">
                <a:solidFill>
                  <a:schemeClr val="tx1">
                    <a:lumMod val="85000"/>
                  </a:schemeClr>
                </a:solidFill>
              </a:rPr>
              <a:t> -</a:t>
            </a:r>
            <a:br>
              <a:rPr lang="de-AT" sz="32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de-AT" sz="3200" dirty="0">
                <a:solidFill>
                  <a:schemeClr val="tx1">
                    <a:lumMod val="85000"/>
                  </a:schemeClr>
                </a:solidFill>
              </a:rPr>
              <a:t>Applied Medical Signal Analysis</a:t>
            </a:r>
            <a:br>
              <a:rPr lang="de-AT" dirty="0"/>
            </a:br>
            <a:r>
              <a:rPr lang="de-AT" sz="4400" dirty="0" err="1"/>
              <a:t>Detection</a:t>
            </a:r>
            <a:r>
              <a:rPr lang="de-AT" sz="4400" dirty="0"/>
              <a:t> &amp; Classification </a:t>
            </a:r>
            <a:r>
              <a:rPr lang="de-AT" sz="4400" dirty="0" err="1"/>
              <a:t>of</a:t>
            </a:r>
            <a:r>
              <a:rPr lang="de-AT" sz="4400" dirty="0"/>
              <a:t> </a:t>
            </a:r>
            <a:r>
              <a:rPr lang="de-AT" sz="4400" b="1" dirty="0" err="1"/>
              <a:t>Premature</a:t>
            </a:r>
            <a:r>
              <a:rPr lang="de-AT" sz="4400" b="1" dirty="0"/>
              <a:t> </a:t>
            </a:r>
            <a:r>
              <a:rPr lang="de-AT" sz="4400" b="1" dirty="0" err="1"/>
              <a:t>Ventricular</a:t>
            </a:r>
            <a:r>
              <a:rPr lang="de-AT" sz="4400" b="1" dirty="0"/>
              <a:t> </a:t>
            </a:r>
            <a:r>
              <a:rPr lang="de-AT" sz="4400" b="1" dirty="0" err="1"/>
              <a:t>Contractions</a:t>
            </a:r>
            <a:r>
              <a:rPr lang="de-AT" sz="4400" b="1" dirty="0"/>
              <a:t> (PVC) in ECG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A9F8FD-0BA6-ED9C-CB04-F8AD69D93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88659"/>
            <a:ext cx="10572000" cy="434974"/>
          </a:xfrm>
        </p:spPr>
        <p:txBody>
          <a:bodyPr/>
          <a:lstStyle/>
          <a:p>
            <a:r>
              <a:rPr lang="de-AT" dirty="0" err="1"/>
              <a:t>Abdelmoaty</a:t>
            </a:r>
            <a:r>
              <a:rPr lang="de-AT" dirty="0"/>
              <a:t> A., Alam J., </a:t>
            </a:r>
            <a:r>
              <a:rPr lang="de-AT" dirty="0" err="1"/>
              <a:t>Bokor</a:t>
            </a:r>
            <a:r>
              <a:rPr lang="de-AT" dirty="0"/>
              <a:t> P., </a:t>
            </a:r>
            <a:r>
              <a:rPr lang="de-AT" dirty="0" err="1"/>
              <a:t>Eichleitner</a:t>
            </a:r>
            <a:r>
              <a:rPr lang="de-AT" dirty="0"/>
              <a:t> D., Galle D.</a:t>
            </a:r>
          </a:p>
        </p:txBody>
      </p:sp>
    </p:spTree>
    <p:extLst>
      <p:ext uri="{BB962C8B-B14F-4D97-AF65-F5344CB8AC3E}">
        <p14:creationId xmlns:p14="http://schemas.microsoft.com/office/powerpoint/2010/main" val="42787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F78D4-EBEE-FD9E-DA2A-B43A3083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Premature</a:t>
            </a:r>
            <a:r>
              <a:rPr lang="de-AT" dirty="0"/>
              <a:t> </a:t>
            </a:r>
            <a:r>
              <a:rPr lang="de-AT" dirty="0" err="1"/>
              <a:t>Ventricular</a:t>
            </a:r>
            <a:r>
              <a:rPr lang="de-AT" dirty="0"/>
              <a:t> </a:t>
            </a:r>
            <a:r>
              <a:rPr lang="de-AT" dirty="0" err="1"/>
              <a:t>Contractions</a:t>
            </a:r>
            <a:endParaRPr lang="de-AT" dirty="0"/>
          </a:p>
        </p:txBody>
      </p:sp>
      <p:pic>
        <p:nvPicPr>
          <p:cNvPr id="9" name="Inhaltsplatzhalter 8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93BC68D-4A38-AEAF-A88A-3CC31F203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63" y="2358040"/>
            <a:ext cx="4498857" cy="3566167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DCD6D1C0-CC34-930F-883D-AF98FC6717F1}"/>
              </a:ext>
            </a:extLst>
          </p:cNvPr>
          <p:cNvSpPr txBox="1">
            <a:spLocks/>
          </p:cNvSpPr>
          <p:nvPr/>
        </p:nvSpPr>
        <p:spPr>
          <a:xfrm>
            <a:off x="429412" y="2267554"/>
            <a:ext cx="6587023" cy="40336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700" dirty="0" err="1"/>
              <a:t>Premature</a:t>
            </a:r>
            <a:r>
              <a:rPr lang="de-AT" sz="1700" dirty="0"/>
              <a:t> </a:t>
            </a:r>
            <a:r>
              <a:rPr lang="de-AT" sz="1700" dirty="0" err="1"/>
              <a:t>Ventricular</a:t>
            </a:r>
            <a:r>
              <a:rPr lang="de-AT" sz="1700" dirty="0"/>
              <a:t> </a:t>
            </a:r>
            <a:r>
              <a:rPr lang="de-AT" sz="1700" dirty="0" err="1"/>
              <a:t>Contractions</a:t>
            </a:r>
            <a:r>
              <a:rPr lang="de-AT" sz="1700" dirty="0"/>
              <a:t> (PVC)</a:t>
            </a:r>
            <a:br>
              <a:rPr lang="de-AT" sz="1700" dirty="0"/>
            </a:br>
            <a:r>
              <a:rPr lang="de-AT" sz="1700" dirty="0" err="1"/>
              <a:t>are</a:t>
            </a:r>
            <a:r>
              <a:rPr lang="de-AT" sz="1700" dirty="0"/>
              <a:t> a form </a:t>
            </a:r>
            <a:r>
              <a:rPr lang="de-AT" sz="1700" dirty="0" err="1"/>
              <a:t>of</a:t>
            </a:r>
            <a:r>
              <a:rPr lang="de-AT" sz="1700" dirty="0"/>
              <a:t> </a:t>
            </a:r>
            <a:r>
              <a:rPr lang="de-AT" sz="1700" dirty="0" err="1"/>
              <a:t>ectopic</a:t>
            </a:r>
            <a:r>
              <a:rPr lang="de-AT" sz="1700" dirty="0"/>
              <a:t> </a:t>
            </a:r>
            <a:r>
              <a:rPr lang="de-AT" sz="1700" dirty="0" err="1"/>
              <a:t>heart</a:t>
            </a:r>
            <a:r>
              <a:rPr lang="de-AT" sz="1700" dirty="0"/>
              <a:t> </a:t>
            </a:r>
            <a:r>
              <a:rPr lang="de-AT" sz="1700" dirty="0" err="1"/>
              <a:t>beat</a:t>
            </a:r>
            <a:r>
              <a:rPr lang="de-AT" sz="1700" dirty="0"/>
              <a:t> – </a:t>
            </a:r>
            <a:r>
              <a:rPr lang="de-AT" sz="1700" dirty="0" err="1"/>
              <a:t>posing</a:t>
            </a:r>
            <a:r>
              <a:rPr lang="de-AT" sz="1700" dirty="0"/>
              <a:t> a </a:t>
            </a:r>
            <a:r>
              <a:rPr lang="de-AT" sz="1700" dirty="0" err="1"/>
              <a:t>disturbance</a:t>
            </a:r>
            <a:r>
              <a:rPr lang="de-AT" sz="1700" dirty="0"/>
              <a:t> in </a:t>
            </a:r>
            <a:r>
              <a:rPr lang="de-AT" sz="1700" dirty="0" err="1"/>
              <a:t>regular</a:t>
            </a:r>
            <a:r>
              <a:rPr lang="de-AT" sz="1700" dirty="0"/>
              <a:t> </a:t>
            </a:r>
            <a:r>
              <a:rPr lang="de-AT" sz="1700" dirty="0" err="1"/>
              <a:t>heart</a:t>
            </a:r>
            <a:r>
              <a:rPr lang="de-AT" sz="1700" dirty="0"/>
              <a:t> </a:t>
            </a:r>
            <a:r>
              <a:rPr lang="de-AT" sz="1700" dirty="0" err="1"/>
              <a:t>rhythm</a:t>
            </a:r>
            <a:endParaRPr lang="de-AT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700" dirty="0"/>
              <a:t>PVC </a:t>
            </a:r>
            <a:r>
              <a:rPr lang="de-AT" sz="1700" dirty="0" err="1"/>
              <a:t>can</a:t>
            </a:r>
            <a:r>
              <a:rPr lang="de-AT" sz="1700" dirty="0"/>
              <a:t> </a:t>
            </a:r>
            <a:r>
              <a:rPr lang="de-AT" sz="1700" dirty="0" err="1"/>
              <a:t>appear</a:t>
            </a:r>
            <a:r>
              <a:rPr lang="de-AT" sz="1700" dirty="0"/>
              <a:t> in </a:t>
            </a:r>
            <a:r>
              <a:rPr lang="de-AT" sz="1700" dirty="0" err="1"/>
              <a:t>regular</a:t>
            </a:r>
            <a:r>
              <a:rPr lang="de-AT" sz="1700" dirty="0"/>
              <a:t> </a:t>
            </a:r>
            <a:r>
              <a:rPr lang="de-AT" sz="1700" dirty="0" err="1"/>
              <a:t>healthy</a:t>
            </a:r>
            <a:r>
              <a:rPr lang="de-AT" sz="1700" dirty="0"/>
              <a:t> </a:t>
            </a:r>
            <a:r>
              <a:rPr lang="de-AT" sz="1700" dirty="0" err="1"/>
              <a:t>hearts</a:t>
            </a:r>
            <a:r>
              <a:rPr lang="de-AT" sz="1700" dirty="0"/>
              <a:t> upon (</a:t>
            </a:r>
            <a:r>
              <a:rPr lang="de-AT" sz="1700" dirty="0" err="1"/>
              <a:t>physical</a:t>
            </a:r>
            <a:r>
              <a:rPr lang="de-AT" sz="1700" dirty="0"/>
              <a:t> and mental) stress, </a:t>
            </a:r>
            <a:r>
              <a:rPr lang="de-AT" sz="1700" dirty="0" err="1"/>
              <a:t>however</a:t>
            </a:r>
            <a:r>
              <a:rPr lang="de-AT" sz="1700" dirty="0"/>
              <a:t>, </a:t>
            </a:r>
            <a:r>
              <a:rPr lang="de-AT" sz="1700" dirty="0" err="1"/>
              <a:t>they</a:t>
            </a:r>
            <a:r>
              <a:rPr lang="de-AT" sz="1700" dirty="0"/>
              <a:t> </a:t>
            </a:r>
            <a:r>
              <a:rPr lang="de-AT" sz="1700" dirty="0" err="1"/>
              <a:t>might</a:t>
            </a:r>
            <a:r>
              <a:rPr lang="de-AT" sz="1700" dirty="0"/>
              <a:t> also </a:t>
            </a:r>
            <a:r>
              <a:rPr lang="de-AT" sz="1700" dirty="0" err="1"/>
              <a:t>be</a:t>
            </a:r>
            <a:r>
              <a:rPr lang="de-AT" sz="1700" dirty="0"/>
              <a:t> an </a:t>
            </a:r>
            <a:r>
              <a:rPr lang="de-AT" sz="1700" dirty="0" err="1"/>
              <a:t>early</a:t>
            </a:r>
            <a:r>
              <a:rPr lang="de-AT" sz="1700" dirty="0"/>
              <a:t> </a:t>
            </a:r>
            <a:r>
              <a:rPr lang="de-AT" sz="1700" dirty="0" err="1"/>
              <a:t>warning</a:t>
            </a:r>
            <a:r>
              <a:rPr lang="de-AT" sz="1700" dirty="0"/>
              <a:t> </a:t>
            </a:r>
            <a:r>
              <a:rPr lang="de-AT" sz="1700" dirty="0" err="1"/>
              <a:t>sign</a:t>
            </a:r>
            <a:r>
              <a:rPr lang="de-AT" sz="1700" dirty="0"/>
              <a:t> </a:t>
            </a:r>
            <a:r>
              <a:rPr lang="de-AT" sz="1700" dirty="0" err="1"/>
              <a:t>for</a:t>
            </a:r>
            <a:r>
              <a:rPr lang="de-AT" sz="1700" dirty="0"/>
              <a:t> </a:t>
            </a:r>
            <a:r>
              <a:rPr lang="de-AT" sz="1700" dirty="0" err="1"/>
              <a:t>significant</a:t>
            </a:r>
            <a:r>
              <a:rPr lang="de-AT" sz="1700" dirty="0"/>
              <a:t> </a:t>
            </a:r>
            <a:r>
              <a:rPr lang="de-AT" sz="1700" dirty="0" err="1"/>
              <a:t>disease</a:t>
            </a:r>
            <a:r>
              <a:rPr lang="de-AT" sz="1700" dirty="0"/>
              <a:t> </a:t>
            </a:r>
            <a:r>
              <a:rPr lang="de-AT" sz="1700" dirty="0" err="1"/>
              <a:t>of</a:t>
            </a:r>
            <a:r>
              <a:rPr lang="de-AT" sz="1700" dirty="0"/>
              <a:t> </a:t>
            </a:r>
            <a:r>
              <a:rPr lang="de-AT" sz="1700" dirty="0" err="1"/>
              <a:t>the</a:t>
            </a:r>
            <a:r>
              <a:rPr lang="de-AT" sz="1700" dirty="0"/>
              <a:t> </a:t>
            </a:r>
            <a:r>
              <a:rPr lang="de-AT" sz="1700" dirty="0" err="1"/>
              <a:t>cardiovascular</a:t>
            </a:r>
            <a:r>
              <a:rPr lang="de-AT" sz="1700" dirty="0"/>
              <a:t> </a:t>
            </a:r>
            <a:r>
              <a:rPr lang="de-AT" sz="1700" dirty="0" err="1"/>
              <a:t>system</a:t>
            </a:r>
            <a:endParaRPr lang="de-AT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700" dirty="0"/>
              <a:t>These PVC extra </a:t>
            </a:r>
            <a:r>
              <a:rPr lang="de-AT" sz="1700" dirty="0" err="1"/>
              <a:t>systoles</a:t>
            </a:r>
            <a:r>
              <a:rPr lang="de-AT" sz="1700" dirty="0"/>
              <a:t> </a:t>
            </a:r>
            <a:r>
              <a:rPr lang="de-AT" sz="1700" dirty="0" err="1"/>
              <a:t>show</a:t>
            </a:r>
            <a:r>
              <a:rPr lang="de-AT" sz="1700" dirty="0"/>
              <a:t> a </a:t>
            </a:r>
            <a:r>
              <a:rPr lang="de-AT" sz="1700" dirty="0" err="1"/>
              <a:t>distinct</a:t>
            </a:r>
            <a:r>
              <a:rPr lang="de-AT" sz="1700" dirty="0"/>
              <a:t> </a:t>
            </a:r>
            <a:r>
              <a:rPr lang="de-AT" sz="1700" dirty="0" err="1"/>
              <a:t>pattern</a:t>
            </a:r>
            <a:r>
              <a:rPr lang="de-AT" sz="1700" dirty="0"/>
              <a:t> in </a:t>
            </a:r>
            <a:r>
              <a:rPr lang="de-AT" sz="1700" dirty="0" err="1"/>
              <a:t>electrocardiograms</a:t>
            </a:r>
            <a:endParaRPr lang="de-AT" sz="1700" dirty="0"/>
          </a:p>
        </p:txBody>
      </p:sp>
    </p:spTree>
    <p:extLst>
      <p:ext uri="{BB962C8B-B14F-4D97-AF65-F5344CB8AC3E}">
        <p14:creationId xmlns:p14="http://schemas.microsoft.com/office/powerpoint/2010/main" val="24569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1C5867-AF66-2FA2-B409-75498E84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 </a:t>
            </a:r>
            <a:r>
              <a:rPr lang="de-AT" dirty="0" err="1"/>
              <a:t>Idea</a:t>
            </a:r>
            <a:r>
              <a:rPr lang="de-AT" dirty="0"/>
              <a:t> Outline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65E5D6-37EE-61AF-E8E6-742C85D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13" y="2466731"/>
            <a:ext cx="7664385" cy="4033657"/>
          </a:xfrm>
        </p:spPr>
        <p:txBody>
          <a:bodyPr>
            <a:normAutofit fontScale="92500"/>
          </a:bodyPr>
          <a:lstStyle/>
          <a:p>
            <a:r>
              <a:rPr lang="de-AT" dirty="0" err="1"/>
              <a:t>Obtain</a:t>
            </a:r>
            <a:r>
              <a:rPr lang="de-AT" dirty="0"/>
              <a:t> ECG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containing</a:t>
            </a:r>
            <a:r>
              <a:rPr lang="de-AT" dirty="0"/>
              <a:t> normal </a:t>
            </a:r>
            <a:r>
              <a:rPr lang="de-AT" dirty="0" err="1"/>
              <a:t>sinus</a:t>
            </a:r>
            <a:r>
              <a:rPr lang="de-AT" dirty="0"/>
              <a:t> </a:t>
            </a:r>
            <a:r>
              <a:rPr lang="de-AT" dirty="0" err="1"/>
              <a:t>heartbeat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as</a:t>
            </a:r>
            <a:br>
              <a:rPr lang="de-AT" dirty="0"/>
            </a:br>
            <a:r>
              <a:rPr lang="de-AT" dirty="0" err="1"/>
              <a:t>arrhythmic</a:t>
            </a:r>
            <a:r>
              <a:rPr lang="de-AT" dirty="0"/>
              <a:t> </a:t>
            </a:r>
            <a:r>
              <a:rPr lang="de-AT" dirty="0" err="1"/>
              <a:t>datasets</a:t>
            </a:r>
            <a:br>
              <a:rPr lang="de-AT" dirty="0"/>
            </a:br>
            <a:r>
              <a:rPr lang="de-AT" sz="1600" dirty="0">
                <a:sym typeface="Wingdings" panose="05000000000000000000" pitchFamily="2" charset="2"/>
              </a:rPr>
              <a:t> https://physionet.org/content/mitdb/1.0.0/</a:t>
            </a:r>
            <a:endParaRPr lang="de-AT" sz="1600" dirty="0"/>
          </a:p>
          <a:p>
            <a:pPr lvl="1"/>
            <a:r>
              <a:rPr lang="de-AT" dirty="0"/>
              <a:t>MIT-BIH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labelled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sufficient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projects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/>
              <a:t>Use </a:t>
            </a:r>
            <a:r>
              <a:rPr lang="de-AT" dirty="0" err="1"/>
              <a:t>Matlab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in and </a:t>
            </a:r>
            <a:r>
              <a:rPr lang="de-AT" dirty="0" err="1"/>
              <a:t>process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(high pass </a:t>
            </a:r>
            <a:r>
              <a:rPr lang="de-AT" dirty="0" err="1"/>
              <a:t>filter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baseline</a:t>
            </a:r>
            <a:r>
              <a:rPr lang="de-AT" dirty="0"/>
              <a:t> </a:t>
            </a:r>
            <a:r>
              <a:rPr lang="de-AT" dirty="0" err="1"/>
              <a:t>normalization</a:t>
            </a:r>
            <a:r>
              <a:rPr lang="de-AT" dirty="0"/>
              <a:t>)</a:t>
            </a:r>
          </a:p>
          <a:p>
            <a:r>
              <a:rPr lang="de-AT" dirty="0" err="1"/>
              <a:t>Classify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highest</a:t>
            </a:r>
            <a:r>
              <a:rPr lang="de-AT" dirty="0"/>
              <a:t> </a:t>
            </a:r>
            <a:r>
              <a:rPr lang="de-AT" dirty="0" err="1"/>
              <a:t>peaks</a:t>
            </a:r>
            <a:r>
              <a:rPr lang="de-AT" dirty="0"/>
              <a:t> (QRS </a:t>
            </a:r>
            <a:r>
              <a:rPr lang="de-AT" dirty="0" err="1"/>
              <a:t>complexes</a:t>
            </a:r>
            <a:r>
              <a:rPr lang="de-AT" dirty="0"/>
              <a:t>)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intensity</a:t>
            </a:r>
            <a:r>
              <a:rPr lang="de-AT" dirty="0"/>
              <a:t> </a:t>
            </a:r>
            <a:r>
              <a:rPr lang="de-AT" dirty="0" err="1"/>
              <a:t>threshold</a:t>
            </a:r>
            <a:endParaRPr lang="de-AT" dirty="0"/>
          </a:p>
          <a:p>
            <a:r>
              <a:rPr lang="de-AT" dirty="0" err="1"/>
              <a:t>Declare</a:t>
            </a:r>
            <a:r>
              <a:rPr lang="de-AT" dirty="0"/>
              <a:t> </a:t>
            </a:r>
            <a:r>
              <a:rPr lang="de-AT" dirty="0" err="1"/>
              <a:t>windows</a:t>
            </a:r>
            <a:r>
              <a:rPr lang="de-AT" dirty="0"/>
              <a:t> and </a:t>
            </a:r>
            <a:r>
              <a:rPr lang="de-AT" dirty="0" err="1"/>
              <a:t>size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span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QRS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next</a:t>
            </a:r>
            <a:endParaRPr lang="de-AT" dirty="0"/>
          </a:p>
          <a:p>
            <a:r>
              <a:rPr lang="de-AT" dirty="0"/>
              <a:t>Norm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window</a:t>
            </a:r>
            <a:r>
              <a:rPr lang="de-AT" dirty="0"/>
              <a:t> </a:t>
            </a:r>
            <a:r>
              <a:rPr lang="de-AT" dirty="0" err="1"/>
              <a:t>length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rid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pulse/bpm </a:t>
            </a:r>
            <a:r>
              <a:rPr lang="de-AT" dirty="0" err="1"/>
              <a:t>influence</a:t>
            </a:r>
            <a:endParaRPr lang="de-AT" dirty="0"/>
          </a:p>
          <a:p>
            <a:r>
              <a:rPr lang="de-AT" dirty="0"/>
              <a:t>Train </a:t>
            </a:r>
            <a:r>
              <a:rPr lang="de-AT" dirty="0" err="1"/>
              <a:t>either</a:t>
            </a:r>
            <a:r>
              <a:rPr lang="de-AT" dirty="0"/>
              <a:t> a SVM </a:t>
            </a:r>
            <a:r>
              <a:rPr lang="de-AT" dirty="0" err="1"/>
              <a:t>or</a:t>
            </a:r>
            <a:r>
              <a:rPr lang="de-AT" dirty="0"/>
              <a:t> a CNN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windowed</a:t>
            </a:r>
            <a:r>
              <a:rPr lang="de-AT" dirty="0"/>
              <a:t> </a:t>
            </a:r>
            <a:r>
              <a:rPr lang="de-AT" dirty="0" err="1"/>
              <a:t>data</a:t>
            </a:r>
            <a:br>
              <a:rPr lang="de-AT" dirty="0"/>
            </a:br>
            <a:r>
              <a:rPr lang="de-AT" sz="1600" dirty="0">
                <a:sym typeface="Wingdings" panose="05000000000000000000" pitchFamily="2" charset="2"/>
              </a:rPr>
              <a:t> </a:t>
            </a:r>
            <a:r>
              <a:rPr lang="de-AT" sz="1600" dirty="0" err="1">
                <a:sym typeface="Wingdings" panose="05000000000000000000" pitchFamily="2" charset="2"/>
              </a:rPr>
              <a:t>to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be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determined</a:t>
            </a:r>
            <a:r>
              <a:rPr lang="de-AT" sz="1600" dirty="0">
                <a:sym typeface="Wingdings" panose="05000000000000000000" pitchFamily="2" charset="2"/>
              </a:rPr>
              <a:t>, </a:t>
            </a:r>
            <a:r>
              <a:rPr lang="de-AT" sz="1600" dirty="0" err="1">
                <a:sym typeface="Wingdings" panose="05000000000000000000" pitchFamily="2" charset="2"/>
              </a:rPr>
              <a:t>Matlab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offers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functionalities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for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both</a:t>
            </a:r>
            <a:endParaRPr lang="de-AT" sz="1600" dirty="0"/>
          </a:p>
        </p:txBody>
      </p:sp>
      <p:pic>
        <p:nvPicPr>
          <p:cNvPr id="11" name="Grafik 10" descr="Ein Bild, das Reihe enthält.&#10;&#10;Automatisch generierte Beschreibung">
            <a:extLst>
              <a:ext uri="{FF2B5EF4-FFF2-40B4-BE49-F238E27FC236}">
                <a16:creationId xmlns:a16="http://schemas.microsoft.com/office/drawing/2014/main" id="{F53AEB92-3DA0-BACD-63E4-38FF64784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29" y="4074051"/>
            <a:ext cx="3548089" cy="2641551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24C65B2-1F35-A53C-7413-763725898714}"/>
              </a:ext>
            </a:extLst>
          </p:cNvPr>
          <p:cNvCxnSpPr>
            <a:cxnSpLocks/>
          </p:cNvCxnSpPr>
          <p:nvPr/>
        </p:nvCxnSpPr>
        <p:spPr>
          <a:xfrm>
            <a:off x="6835366" y="5223850"/>
            <a:ext cx="1430447" cy="28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49CE6C7E-EA0A-43E2-749F-BBD1B68A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28" y="2018690"/>
            <a:ext cx="3548089" cy="195474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17F2796-5B98-CEEB-A5C6-F048B29D2E42}"/>
              </a:ext>
            </a:extLst>
          </p:cNvPr>
          <p:cNvCxnSpPr>
            <a:cxnSpLocks/>
          </p:cNvCxnSpPr>
          <p:nvPr/>
        </p:nvCxnSpPr>
        <p:spPr>
          <a:xfrm flipV="1">
            <a:off x="5839485" y="3060071"/>
            <a:ext cx="2471596" cy="10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7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1C5867-AF66-2FA2-B409-75498E8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64471"/>
            <a:ext cx="10571998" cy="970450"/>
          </a:xfrm>
        </p:spPr>
        <p:txBody>
          <a:bodyPr/>
          <a:lstStyle/>
          <a:p>
            <a:r>
              <a:rPr lang="de-AT" sz="3600" dirty="0"/>
              <a:t>MIT-BIH Dataset</a:t>
            </a:r>
            <a:br>
              <a:rPr lang="de-AT" dirty="0"/>
            </a:br>
            <a:r>
              <a:rPr lang="de-AT" sz="2400" dirty="0"/>
              <a:t>Massachusetts Institute </a:t>
            </a:r>
            <a:r>
              <a:rPr lang="de-AT" sz="2400" dirty="0" err="1"/>
              <a:t>of</a:t>
            </a:r>
            <a:r>
              <a:rPr lang="de-AT" sz="2400" dirty="0"/>
              <a:t> Technology – Beth Israel Hospital</a:t>
            </a:r>
            <a:br>
              <a:rPr lang="de-AT" sz="2400" dirty="0"/>
            </a:br>
            <a:r>
              <a:rPr lang="de-AT" sz="2400" dirty="0" err="1"/>
              <a:t>Arrhythmia</a:t>
            </a:r>
            <a:r>
              <a:rPr lang="de-AT" sz="2400" dirty="0"/>
              <a:t> Database</a:t>
            </a:r>
            <a:endParaRPr lang="de-AT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65E5D6-37EE-61AF-E8E6-742C85D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13" y="2466731"/>
            <a:ext cx="7809240" cy="4033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MIT-BIH Arrhythmia Database contains 48 half-hour excerpts of two-channel ambulatory ECG recordings, obtained from 47 subjects studied by the BIH Arrhythmia Laboratory between 1975 and 1979. </a:t>
            </a:r>
          </a:p>
          <a:p>
            <a:r>
              <a:rPr lang="en-US" dirty="0"/>
              <a:t>Twenty-three recordings were chosen at random from a set of 4000 24-hour ambulatory ECG recordings collected from a mixed population of inpatients (about 60%) and outpatients (about 40%) at Boston's Beth Israel Hospital; </a:t>
            </a:r>
          </a:p>
          <a:p>
            <a:r>
              <a:rPr lang="en-US" dirty="0"/>
              <a:t>the remaining 25 recordings were selected from the same set to include less common but clinically significant arrhythmias that would not be well-represented in a small random sample.</a:t>
            </a:r>
          </a:p>
          <a:p>
            <a:r>
              <a:rPr lang="en-US" dirty="0"/>
              <a:t>The recordings were digitized at 360 samples per second per channel with 11-bit resolution over a 10 mV range. Two or more cardiologists independently annotated each record; disagreements were resolved to obtain the computer-readable reference annotations for each beat (approximately 110,000 annotations in all) included with the database.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F8DA621-9489-3571-B9AA-045ABC76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61021"/>
              </p:ext>
            </p:extLst>
          </p:nvPr>
        </p:nvGraphicFramePr>
        <p:xfrm>
          <a:off x="8519312" y="2308636"/>
          <a:ext cx="3123446" cy="4094358"/>
        </p:xfrm>
        <a:graphic>
          <a:graphicData uri="http://schemas.openxmlformats.org/drawingml/2006/table">
            <a:tbl>
              <a:tblPr/>
              <a:tblGrid>
                <a:gridCol w="455656">
                  <a:extLst>
                    <a:ext uri="{9D8B030D-6E8A-4147-A177-3AD203B41FA5}">
                      <a16:colId xmlns:a16="http://schemas.microsoft.com/office/drawing/2014/main" val="379144783"/>
                    </a:ext>
                  </a:extLst>
                </a:gridCol>
                <a:gridCol w="2667790">
                  <a:extLst>
                    <a:ext uri="{9D8B030D-6E8A-4147-A177-3AD203B41FA5}">
                      <a16:colId xmlns:a16="http://schemas.microsoft.com/office/drawing/2014/main" val="2240552820"/>
                    </a:ext>
                  </a:extLst>
                </a:gridCol>
              </a:tblGrid>
              <a:tr h="29139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Rhythm annotations appear </a:t>
                      </a:r>
                      <a:r>
                        <a:rPr lang="en-US" sz="105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below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level used for beat annotations: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6568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(AB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Atrial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bigeminy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92704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(AFIB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Atrial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fibrillation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72296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(AFL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Atrial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flutter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46615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(B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bigeminy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5781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(BII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2°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block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08569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(IVR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Idioventricular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rhythm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1684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Normal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sinus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rhythm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3866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(NOD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Nodal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(A-V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junctional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rhythm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8226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Paced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rhythm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10760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(PREX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Pre-excitation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(WPW)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81042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(SBR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Sinus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bradycardia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87886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(SVTA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Supraventricular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tachyarrhythmia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78492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trigeminy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28482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(VFL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flutter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48139"/>
                  </a:ext>
                </a:extLst>
              </a:tr>
              <a:tr h="240710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(VT</a:t>
                      </a:r>
                    </a:p>
                  </a:txBody>
                  <a:tcPr marL="2418" marR="2418" marT="24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Ventricular</a:t>
                      </a:r>
                      <a:r>
                        <a:rPr lang="de-AT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AT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tachycardia</a:t>
                      </a:r>
                      <a:endParaRPr lang="de-AT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8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3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462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Courier New</vt:lpstr>
      <vt:lpstr>Wingdings 2</vt:lpstr>
      <vt:lpstr>Zitierfähig</vt:lpstr>
      <vt:lpstr>Group Project Idea - Applied Medical Signal Analysis Detection &amp; Classification of Premature Ventricular Contractions (PVC) in ECG</vt:lpstr>
      <vt:lpstr>Premature Ventricular Contractions</vt:lpstr>
      <vt:lpstr>Project Idea Outline</vt:lpstr>
      <vt:lpstr>MIT-BIH Dataset Massachusetts Institute of Technology – Beth Israel Hospital Arrhythmia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Idea - Applied Medical Signal Analysis  </dc:title>
  <dc:creator>Eichleitner Daniel</dc:creator>
  <cp:lastModifiedBy>voglik</cp:lastModifiedBy>
  <cp:revision>22</cp:revision>
  <dcterms:created xsi:type="dcterms:W3CDTF">2023-11-24T14:42:18Z</dcterms:created>
  <dcterms:modified xsi:type="dcterms:W3CDTF">2023-11-27T17:35:18Z</dcterms:modified>
</cp:coreProperties>
</file>