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56" r:id="rId4"/>
    <p:sldId id="258" r:id="rId5"/>
    <p:sldId id="260" r:id="rId6"/>
    <p:sldId id="259" r:id="rId7"/>
    <p:sldId id="275" r:id="rId8"/>
    <p:sldId id="271" r:id="rId9"/>
    <p:sldId id="261" r:id="rId10"/>
    <p:sldId id="273" r:id="rId11"/>
    <p:sldId id="269" r:id="rId12"/>
    <p:sldId id="262" r:id="rId13"/>
    <p:sldId id="263" r:id="rId14"/>
    <p:sldId id="274" r:id="rId15"/>
    <p:sldId id="272" r:id="rId16"/>
    <p:sldId id="266" r:id="rId17"/>
    <p:sldId id="267" r:id="rId18"/>
    <p:sldId id="276" r:id="rId19"/>
    <p:sldId id="26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80"/>
    <a:srgbClr val="00C6BB"/>
    <a:srgbClr val="00706B"/>
    <a:srgbClr val="00A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F701A26-3678-4CC1-A49D-D57FB72E1DB4}" type="datetimeFigureOut">
              <a:rPr lang="de-AT" smtClean="0"/>
              <a:t>19.01.2024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212994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F701A26-3678-4CC1-A49D-D57FB72E1DB4}" type="datetimeFigureOut">
              <a:rPr lang="de-AT" smtClean="0"/>
              <a:t>19.01.2024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99747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6F701A26-3678-4CC1-A49D-D57FB72E1DB4}" type="datetimeFigureOut">
              <a:rPr lang="de-AT" smtClean="0"/>
              <a:t>19.01.2024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140796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6F701A26-3678-4CC1-A49D-D57FB72E1DB4}" type="datetimeFigureOut">
              <a:rPr lang="de-AT" smtClean="0"/>
              <a:t>19.01.2024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3544498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F701A26-3678-4CC1-A49D-D57FB72E1DB4}" type="datetimeFigureOut">
              <a:rPr lang="de-AT" smtClean="0"/>
              <a:t>19.01.2024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3146947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F701A26-3678-4CC1-A49D-D57FB72E1DB4}" type="datetimeFigureOut">
              <a:rPr lang="de-AT" smtClean="0"/>
              <a:t>19.01.2024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342899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F701A26-3678-4CC1-A49D-D57FB72E1DB4}" type="datetimeFigureOut">
              <a:rPr lang="de-AT" smtClean="0"/>
              <a:t>19.01.2024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405315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F701A26-3678-4CC1-A49D-D57FB72E1DB4}" type="datetimeFigureOut">
              <a:rPr lang="de-AT" smtClean="0"/>
              <a:t>19.01.2024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61071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F701A26-3678-4CC1-A49D-D57FB72E1DB4}" type="datetimeFigureOut">
              <a:rPr lang="de-AT" smtClean="0"/>
              <a:t>19.01.2024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188289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F701A26-3678-4CC1-A49D-D57FB72E1DB4}" type="datetimeFigureOut">
              <a:rPr lang="de-AT" smtClean="0"/>
              <a:t>19.01.2024</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156564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F701A26-3678-4CC1-A49D-D57FB72E1DB4}" type="datetimeFigureOut">
              <a:rPr lang="de-AT" smtClean="0"/>
              <a:t>19.01.2024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69433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01A26-3678-4CC1-A49D-D57FB72E1DB4}" type="datetimeFigureOut">
              <a:rPr lang="de-AT" smtClean="0"/>
              <a:t>19.01.2024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224427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F701A26-3678-4CC1-A49D-D57FB72E1DB4}" type="datetimeFigureOut">
              <a:rPr lang="de-AT" smtClean="0"/>
              <a:t>19.01.2024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300026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6F701A26-3678-4CC1-A49D-D57FB72E1DB4}" type="datetimeFigureOut">
              <a:rPr lang="de-AT" smtClean="0"/>
              <a:t>19.01.2024</a:t>
            </a:fld>
            <a:endParaRPr lang="de-AT"/>
          </a:p>
        </p:txBody>
      </p:sp>
      <p:sp>
        <p:nvSpPr>
          <p:cNvPr id="6" name="Footer Placeholder 5"/>
          <p:cNvSpPr>
            <a:spLocks noGrp="1"/>
          </p:cNvSpPr>
          <p:nvPr>
            <p:ph type="ftr" sz="quarter" idx="11"/>
          </p:nvPr>
        </p:nvSpPr>
        <p:spPr>
          <a:xfrm>
            <a:off x="590396" y="6041362"/>
            <a:ext cx="3295413" cy="365125"/>
          </a:xfrm>
        </p:spPr>
        <p:txBody>
          <a:bodyPr/>
          <a:lstStyle/>
          <a:p>
            <a:endParaRPr lang="de-AT"/>
          </a:p>
        </p:txBody>
      </p:sp>
      <p:sp>
        <p:nvSpPr>
          <p:cNvPr id="7" name="Slide Number Placeholder 6"/>
          <p:cNvSpPr>
            <a:spLocks noGrp="1"/>
          </p:cNvSpPr>
          <p:nvPr>
            <p:ph type="sldNum" sz="quarter" idx="12"/>
          </p:nvPr>
        </p:nvSpPr>
        <p:spPr>
          <a:xfrm>
            <a:off x="4862689" y="5915888"/>
            <a:ext cx="1062155" cy="490599"/>
          </a:xfrm>
        </p:spPr>
        <p:txBody>
          <a:bodyPr/>
          <a:lstStyle/>
          <a:p>
            <a:fld id="{00561846-0AF3-4A1A-8701-259E949E3CE7}" type="slidenum">
              <a:rPr lang="de-AT" smtClean="0"/>
              <a:t>‹Nr.›</a:t>
            </a:fld>
            <a:endParaRPr lang="de-AT"/>
          </a:p>
        </p:txBody>
      </p:sp>
    </p:spTree>
    <p:extLst>
      <p:ext uri="{BB962C8B-B14F-4D97-AF65-F5344CB8AC3E}">
        <p14:creationId xmlns:p14="http://schemas.microsoft.com/office/powerpoint/2010/main" val="42224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de-A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F701A26-3678-4CC1-A49D-D57FB72E1DB4}" type="datetimeFigureOut">
              <a:rPr lang="de-AT" smtClean="0"/>
              <a:t>19.01.2024</a:t>
            </a:fld>
            <a:endParaRPr lang="de-A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0561846-0AF3-4A1A-8701-259E949E3CE7}" type="slidenum">
              <a:rPr lang="de-AT" smtClean="0"/>
              <a:t>‹Nr.›</a:t>
            </a:fld>
            <a:endParaRPr lang="de-AT"/>
          </a:p>
        </p:txBody>
      </p:sp>
    </p:spTree>
    <p:extLst>
      <p:ext uri="{BB962C8B-B14F-4D97-AF65-F5344CB8AC3E}">
        <p14:creationId xmlns:p14="http://schemas.microsoft.com/office/powerpoint/2010/main" val="19220414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8F6F98-8BF6-7F70-6B43-74D39735D638}"/>
              </a:ext>
            </a:extLst>
          </p:cNvPr>
          <p:cNvSpPr>
            <a:spLocks noGrp="1"/>
          </p:cNvSpPr>
          <p:nvPr>
            <p:ph type="ctrTitle"/>
          </p:nvPr>
        </p:nvSpPr>
        <p:spPr>
          <a:xfrm>
            <a:off x="660904" y="1142179"/>
            <a:ext cx="11162090" cy="3141904"/>
          </a:xfrm>
        </p:spPr>
        <p:txBody>
          <a:bodyPr/>
          <a:lstStyle/>
          <a:p>
            <a:r>
              <a:rPr lang="de-AT" sz="2800" dirty="0">
                <a:solidFill>
                  <a:schemeClr val="tx1">
                    <a:lumMod val="85000"/>
                  </a:schemeClr>
                </a:solidFill>
              </a:rPr>
              <a:t>Group Project </a:t>
            </a:r>
            <a:r>
              <a:rPr lang="de-AT" sz="2800" dirty="0" err="1">
                <a:solidFill>
                  <a:schemeClr val="tx1">
                    <a:lumMod val="85000"/>
                  </a:schemeClr>
                </a:solidFill>
              </a:rPr>
              <a:t>Documentation</a:t>
            </a:r>
            <a:r>
              <a:rPr lang="de-AT" sz="2800" dirty="0">
                <a:solidFill>
                  <a:schemeClr val="tx1">
                    <a:lumMod val="85000"/>
                  </a:schemeClr>
                </a:solidFill>
              </a:rPr>
              <a:t> -</a:t>
            </a:r>
            <a:br>
              <a:rPr lang="de-AT" sz="2800" dirty="0">
                <a:solidFill>
                  <a:schemeClr val="tx1">
                    <a:lumMod val="85000"/>
                  </a:schemeClr>
                </a:solidFill>
              </a:rPr>
            </a:br>
            <a:r>
              <a:rPr lang="de-AT" sz="2800" dirty="0">
                <a:solidFill>
                  <a:schemeClr val="tx1">
                    <a:lumMod val="85000"/>
                  </a:schemeClr>
                </a:solidFill>
              </a:rPr>
              <a:t>Applied Medical Signal Analysis</a:t>
            </a:r>
            <a:br>
              <a:rPr lang="de-AT" sz="4800" dirty="0"/>
            </a:br>
            <a:r>
              <a:rPr lang="de-AT" sz="4000" dirty="0" err="1"/>
              <a:t>Detection</a:t>
            </a:r>
            <a:r>
              <a:rPr lang="de-AT" sz="4000" dirty="0"/>
              <a:t> &amp; Classification </a:t>
            </a:r>
            <a:r>
              <a:rPr lang="de-AT" sz="4000" dirty="0" err="1"/>
              <a:t>of</a:t>
            </a:r>
            <a:r>
              <a:rPr lang="de-AT" sz="4000" dirty="0"/>
              <a:t> </a:t>
            </a:r>
            <a:r>
              <a:rPr lang="de-AT" sz="4000" b="1" dirty="0" err="1"/>
              <a:t>Premature</a:t>
            </a:r>
            <a:r>
              <a:rPr lang="de-AT" sz="4000" b="1" dirty="0"/>
              <a:t> </a:t>
            </a:r>
            <a:r>
              <a:rPr lang="de-AT" sz="4000" b="1" dirty="0" err="1"/>
              <a:t>Ventricular</a:t>
            </a:r>
            <a:r>
              <a:rPr lang="de-AT" sz="4000" b="1" dirty="0"/>
              <a:t> </a:t>
            </a:r>
            <a:r>
              <a:rPr lang="de-AT" sz="4000" b="1" dirty="0" err="1"/>
              <a:t>Contractions</a:t>
            </a:r>
            <a:r>
              <a:rPr lang="de-AT" sz="4000" b="1" dirty="0"/>
              <a:t> (PVC) in ECG</a:t>
            </a:r>
            <a:endParaRPr lang="de-AT" sz="4800" dirty="0"/>
          </a:p>
        </p:txBody>
      </p:sp>
      <p:sp>
        <p:nvSpPr>
          <p:cNvPr id="3" name="Untertitel 2">
            <a:extLst>
              <a:ext uri="{FF2B5EF4-FFF2-40B4-BE49-F238E27FC236}">
                <a16:creationId xmlns:a16="http://schemas.microsoft.com/office/drawing/2014/main" id="{1CA9F8FD-0BA6-ED9C-CB04-F8AD69D93A77}"/>
              </a:ext>
            </a:extLst>
          </p:cNvPr>
          <p:cNvSpPr>
            <a:spLocks noGrp="1"/>
          </p:cNvSpPr>
          <p:nvPr>
            <p:ph type="subTitle" idx="1"/>
          </p:nvPr>
        </p:nvSpPr>
        <p:spPr>
          <a:xfrm>
            <a:off x="810001" y="5588659"/>
            <a:ext cx="10572000" cy="434974"/>
          </a:xfrm>
        </p:spPr>
        <p:txBody>
          <a:bodyPr/>
          <a:lstStyle/>
          <a:p>
            <a:r>
              <a:rPr lang="de-AT" dirty="0" err="1"/>
              <a:t>Abdelmoaty</a:t>
            </a:r>
            <a:r>
              <a:rPr lang="de-AT" dirty="0"/>
              <a:t> A., Alam J., </a:t>
            </a:r>
            <a:r>
              <a:rPr lang="de-AT" dirty="0" err="1"/>
              <a:t>Bokor</a:t>
            </a:r>
            <a:r>
              <a:rPr lang="de-AT" dirty="0"/>
              <a:t> P., </a:t>
            </a:r>
            <a:r>
              <a:rPr lang="de-AT" dirty="0" err="1"/>
              <a:t>Eichleitner</a:t>
            </a:r>
            <a:r>
              <a:rPr lang="de-AT" dirty="0"/>
              <a:t> D., Galle D.</a:t>
            </a:r>
          </a:p>
        </p:txBody>
      </p:sp>
    </p:spTree>
    <p:extLst>
      <p:ext uri="{BB962C8B-B14F-4D97-AF65-F5344CB8AC3E}">
        <p14:creationId xmlns:p14="http://schemas.microsoft.com/office/powerpoint/2010/main" val="427874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FA6E5-B288-9CAE-74FD-8B9777198BE2}"/>
              </a:ext>
            </a:extLst>
          </p:cNvPr>
          <p:cNvSpPr>
            <a:spLocks noGrp="1"/>
          </p:cNvSpPr>
          <p:nvPr>
            <p:ph type="title"/>
          </p:nvPr>
        </p:nvSpPr>
        <p:spPr/>
        <p:txBody>
          <a:bodyPr/>
          <a:lstStyle/>
          <a:p>
            <a:r>
              <a:rPr lang="de-AT" dirty="0"/>
              <a:t>Data </a:t>
            </a:r>
            <a:r>
              <a:rPr lang="de-AT" dirty="0" err="1"/>
              <a:t>Preparation</a:t>
            </a:r>
            <a:r>
              <a:rPr lang="de-AT" dirty="0"/>
              <a:t> </a:t>
            </a:r>
            <a:br>
              <a:rPr lang="de-AT" dirty="0"/>
            </a:br>
            <a:r>
              <a:rPr lang="de-AT" sz="2400" dirty="0" err="1"/>
              <a:t>Preprocessing</a:t>
            </a:r>
            <a:r>
              <a:rPr lang="de-AT" sz="2400" dirty="0"/>
              <a:t> </a:t>
            </a:r>
            <a:r>
              <a:rPr lang="de-AT" sz="2400" dirty="0" err="1"/>
              <a:t>for</a:t>
            </a:r>
            <a:r>
              <a:rPr lang="de-AT" sz="2400" dirty="0"/>
              <a:t> </a:t>
            </a:r>
            <a:r>
              <a:rPr lang="de-AT" sz="2400" dirty="0" err="1"/>
              <a:t>Neural</a:t>
            </a:r>
            <a:r>
              <a:rPr lang="de-AT" sz="2400" dirty="0"/>
              <a:t> Network</a:t>
            </a:r>
          </a:p>
        </p:txBody>
      </p:sp>
      <p:pic>
        <p:nvPicPr>
          <p:cNvPr id="5" name="Inhaltsplatzhalter 4" descr="Ein Bild, das Text, Diagramm enthält.&#10;&#10;Automatisch generierte Beschreibung">
            <a:extLst>
              <a:ext uri="{FF2B5EF4-FFF2-40B4-BE49-F238E27FC236}">
                <a16:creationId xmlns:a16="http://schemas.microsoft.com/office/drawing/2014/main" id="{A3BC1D7E-B522-5EDE-43AC-41625BBFDB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80" t="4014" r="7741" b="5625"/>
          <a:stretch/>
        </p:blipFill>
        <p:spPr>
          <a:xfrm>
            <a:off x="7586804" y="1918528"/>
            <a:ext cx="4398474" cy="2422832"/>
          </a:xfrm>
        </p:spPr>
      </p:pic>
      <p:pic>
        <p:nvPicPr>
          <p:cNvPr id="7" name="Grafik 6" descr="Ein Bild, das Diagramm enthält.&#10;&#10;Automatisch generierte Beschreibung">
            <a:extLst>
              <a:ext uri="{FF2B5EF4-FFF2-40B4-BE49-F238E27FC236}">
                <a16:creationId xmlns:a16="http://schemas.microsoft.com/office/drawing/2014/main" id="{0FD0F9E0-8AC4-8077-C851-97D4CF515893}"/>
              </a:ext>
            </a:extLst>
          </p:cNvPr>
          <p:cNvPicPr>
            <a:picLocks noChangeAspect="1"/>
          </p:cNvPicPr>
          <p:nvPr/>
        </p:nvPicPr>
        <p:blipFill rotWithShape="1">
          <a:blip r:embed="rId3">
            <a:extLst>
              <a:ext uri="{28A0092B-C50C-407E-A947-70E740481C1C}">
                <a14:useLocalDpi xmlns:a14="http://schemas.microsoft.com/office/drawing/2010/main" val="0"/>
              </a:ext>
            </a:extLst>
          </a:blip>
          <a:srcRect l="10248" t="4437" r="8589" b="6139"/>
          <a:stretch/>
        </p:blipFill>
        <p:spPr>
          <a:xfrm>
            <a:off x="7586804" y="4368519"/>
            <a:ext cx="4398474" cy="2430630"/>
          </a:xfrm>
          <a:prstGeom prst="rect">
            <a:avLst/>
          </a:prstGeom>
        </p:spPr>
      </p:pic>
      <p:sp>
        <p:nvSpPr>
          <p:cNvPr id="8" name="Inhaltsplatzhalter 2">
            <a:extLst>
              <a:ext uri="{FF2B5EF4-FFF2-40B4-BE49-F238E27FC236}">
                <a16:creationId xmlns:a16="http://schemas.microsoft.com/office/drawing/2014/main" id="{72768377-D5B2-7829-A9A1-BB3EDC3AD87B}"/>
              </a:ext>
            </a:extLst>
          </p:cNvPr>
          <p:cNvSpPr txBox="1">
            <a:spLocks/>
          </p:cNvSpPr>
          <p:nvPr/>
        </p:nvSpPr>
        <p:spPr>
          <a:xfrm>
            <a:off x="501841" y="2195127"/>
            <a:ext cx="7021589" cy="4404849"/>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de-AT" sz="1700" dirty="0"/>
              <a:t>ECG </a:t>
            </a:r>
            <a:r>
              <a:rPr lang="de-AT" sz="1700" dirty="0" err="1"/>
              <a:t>signal</a:t>
            </a:r>
            <a:r>
              <a:rPr lang="de-AT" sz="1700" dirty="0"/>
              <a:t> </a:t>
            </a:r>
            <a:r>
              <a:rPr lang="de-AT" sz="1700" dirty="0" err="1"/>
              <a:t>channel</a:t>
            </a:r>
            <a:r>
              <a:rPr lang="de-AT" sz="1700" dirty="0"/>
              <a:t> 1 </a:t>
            </a:r>
            <a:r>
              <a:rPr lang="de-AT" sz="1700" dirty="0" err="1"/>
              <a:t>preprocessing</a:t>
            </a:r>
            <a:endParaRPr lang="de-AT" sz="1700" dirty="0"/>
          </a:p>
          <a:p>
            <a:pPr lvl="1"/>
            <a:r>
              <a:rPr lang="de-AT" sz="1500" dirty="0"/>
              <a:t>High Pass Filter (</a:t>
            </a:r>
            <a:r>
              <a:rPr lang="de-AT" sz="1500" dirty="0" err="1"/>
              <a:t>elimination</a:t>
            </a:r>
            <a:r>
              <a:rPr lang="de-AT" sz="1500" dirty="0"/>
              <a:t> </a:t>
            </a:r>
            <a:r>
              <a:rPr lang="de-AT" sz="1500" dirty="0" err="1"/>
              <a:t>of</a:t>
            </a:r>
            <a:r>
              <a:rPr lang="de-AT" sz="1500" dirty="0"/>
              <a:t> </a:t>
            </a:r>
            <a:r>
              <a:rPr lang="de-AT" sz="1500" dirty="0" err="1"/>
              <a:t>offset</a:t>
            </a:r>
            <a:r>
              <a:rPr lang="de-AT" sz="1500" dirty="0"/>
              <a:t> and </a:t>
            </a:r>
            <a:r>
              <a:rPr lang="de-AT" sz="1500" dirty="0" err="1"/>
              <a:t>low</a:t>
            </a:r>
            <a:r>
              <a:rPr lang="de-AT" sz="1500" dirty="0"/>
              <a:t> </a:t>
            </a:r>
            <a:r>
              <a:rPr lang="de-AT" sz="1500" dirty="0" err="1"/>
              <a:t>frequency</a:t>
            </a:r>
            <a:r>
              <a:rPr lang="de-AT" sz="1500" dirty="0"/>
              <a:t> </a:t>
            </a:r>
            <a:r>
              <a:rPr lang="de-AT" sz="1500" dirty="0" err="1"/>
              <a:t>noise</a:t>
            </a:r>
            <a:r>
              <a:rPr lang="de-AT" sz="1500" dirty="0"/>
              <a:t>)</a:t>
            </a:r>
          </a:p>
          <a:p>
            <a:pPr lvl="1"/>
            <a:r>
              <a:rPr lang="de-AT" sz="1500" dirty="0"/>
              <a:t>Square (</a:t>
            </a:r>
            <a:r>
              <a:rPr lang="de-AT" sz="1500" dirty="0" err="1"/>
              <a:t>elimination</a:t>
            </a:r>
            <a:r>
              <a:rPr lang="de-AT" sz="1500" dirty="0"/>
              <a:t> </a:t>
            </a:r>
            <a:r>
              <a:rPr lang="de-AT" sz="1500" dirty="0" err="1"/>
              <a:t>of</a:t>
            </a:r>
            <a:r>
              <a:rPr lang="de-AT" sz="1500" dirty="0"/>
              <a:t> negative </a:t>
            </a:r>
            <a:r>
              <a:rPr lang="de-AT" sz="1500" dirty="0" err="1"/>
              <a:t>values</a:t>
            </a:r>
            <a:r>
              <a:rPr lang="de-AT" sz="1500" dirty="0"/>
              <a:t>)</a:t>
            </a:r>
          </a:p>
          <a:p>
            <a:pPr lvl="1"/>
            <a:r>
              <a:rPr lang="de-AT" sz="1500" dirty="0"/>
              <a:t>Square root (</a:t>
            </a:r>
            <a:r>
              <a:rPr lang="de-AT" sz="1500" dirty="0" err="1"/>
              <a:t>scaling</a:t>
            </a:r>
            <a:r>
              <a:rPr lang="de-AT" sz="1500" dirty="0"/>
              <a:t> </a:t>
            </a:r>
            <a:r>
              <a:rPr lang="de-AT" sz="1500" dirty="0" err="1"/>
              <a:t>to</a:t>
            </a:r>
            <a:r>
              <a:rPr lang="de-AT" sz="1500" dirty="0"/>
              <a:t> </a:t>
            </a:r>
            <a:r>
              <a:rPr lang="de-AT" sz="1500" dirty="0" err="1"/>
              <a:t>enhance</a:t>
            </a:r>
            <a:r>
              <a:rPr lang="de-AT" sz="1500" dirty="0"/>
              <a:t> </a:t>
            </a:r>
            <a:r>
              <a:rPr lang="de-AT" sz="1500" dirty="0" err="1"/>
              <a:t>low</a:t>
            </a:r>
            <a:r>
              <a:rPr lang="de-AT" sz="1500" dirty="0"/>
              <a:t> </a:t>
            </a:r>
            <a:r>
              <a:rPr lang="de-AT" sz="1500" dirty="0" err="1"/>
              <a:t>signals</a:t>
            </a:r>
            <a:r>
              <a:rPr lang="de-AT" sz="1500" dirty="0"/>
              <a:t>)</a:t>
            </a:r>
          </a:p>
          <a:p>
            <a:pPr lvl="1"/>
            <a:r>
              <a:rPr lang="de-AT" sz="1500" dirty="0"/>
              <a:t>Norm y-</a:t>
            </a:r>
            <a:r>
              <a:rPr lang="de-AT" sz="1500" dirty="0" err="1"/>
              <a:t>axis</a:t>
            </a:r>
            <a:r>
              <a:rPr lang="de-AT" sz="1500" dirty="0"/>
              <a:t> (</a:t>
            </a:r>
            <a:r>
              <a:rPr lang="de-AT" sz="1500" dirty="0" err="1"/>
              <a:t>Voltage</a:t>
            </a:r>
            <a:r>
              <a:rPr lang="de-AT" sz="1500" dirty="0"/>
              <a:t> </a:t>
            </a:r>
            <a:r>
              <a:rPr lang="de-AT" sz="1500" dirty="0" err="1"/>
              <a:t>max</a:t>
            </a:r>
            <a:r>
              <a:rPr lang="de-AT" sz="1500" dirty="0"/>
              <a:t> = 1)</a:t>
            </a:r>
            <a:endParaRPr lang="de-AT" dirty="0"/>
          </a:p>
          <a:p>
            <a:r>
              <a:rPr lang="de-AT" dirty="0" err="1"/>
              <a:t>Annotations</a:t>
            </a:r>
            <a:r>
              <a:rPr lang="de-AT" dirty="0"/>
              <a:t> </a:t>
            </a:r>
            <a:r>
              <a:rPr lang="de-AT" dirty="0" err="1"/>
              <a:t>for</a:t>
            </a:r>
            <a:r>
              <a:rPr lang="de-AT" dirty="0"/>
              <a:t> ECG </a:t>
            </a:r>
            <a:r>
              <a:rPr lang="de-AT" dirty="0" err="1"/>
              <a:t>channel</a:t>
            </a:r>
            <a:r>
              <a:rPr lang="de-AT" dirty="0"/>
              <a:t> 1 </a:t>
            </a:r>
            <a:r>
              <a:rPr lang="de-AT" dirty="0" err="1"/>
              <a:t>are</a:t>
            </a:r>
            <a:r>
              <a:rPr lang="de-AT" dirty="0"/>
              <a:t> </a:t>
            </a:r>
            <a:r>
              <a:rPr lang="de-AT" dirty="0" err="1"/>
              <a:t>loaded</a:t>
            </a:r>
            <a:r>
              <a:rPr lang="de-AT" dirty="0"/>
              <a:t> and QRS </a:t>
            </a:r>
            <a:r>
              <a:rPr lang="de-AT" dirty="0" err="1"/>
              <a:t>complexes</a:t>
            </a:r>
            <a:r>
              <a:rPr lang="de-AT" dirty="0"/>
              <a:t> </a:t>
            </a:r>
            <a:r>
              <a:rPr lang="de-AT" dirty="0" err="1"/>
              <a:t>labelled</a:t>
            </a:r>
            <a:endParaRPr lang="de-AT" dirty="0"/>
          </a:p>
          <a:p>
            <a:r>
              <a:rPr lang="de-AT" dirty="0"/>
              <a:t>Data </a:t>
            </a:r>
            <a:r>
              <a:rPr lang="de-AT" dirty="0" err="1"/>
              <a:t>between</a:t>
            </a:r>
            <a:r>
              <a:rPr lang="de-AT" dirty="0"/>
              <a:t> QRS </a:t>
            </a:r>
            <a:r>
              <a:rPr lang="de-AT" dirty="0" err="1"/>
              <a:t>complexes</a:t>
            </a:r>
            <a:r>
              <a:rPr lang="de-AT" dirty="0"/>
              <a:t> (= RR </a:t>
            </a:r>
            <a:r>
              <a:rPr lang="de-AT" dirty="0" err="1"/>
              <a:t>intervals</a:t>
            </a:r>
            <a:r>
              <a:rPr lang="de-AT" dirty="0"/>
              <a:t>) </a:t>
            </a:r>
            <a:r>
              <a:rPr lang="de-AT" dirty="0" err="1"/>
              <a:t>are</a:t>
            </a:r>
            <a:r>
              <a:rPr lang="de-AT" dirty="0"/>
              <a:t> </a:t>
            </a:r>
            <a:r>
              <a:rPr lang="de-AT" dirty="0" err="1"/>
              <a:t>taken</a:t>
            </a:r>
            <a:r>
              <a:rPr lang="de-AT" dirty="0"/>
              <a:t> </a:t>
            </a:r>
            <a:r>
              <a:rPr lang="de-AT" dirty="0" err="1"/>
              <a:t>into</a:t>
            </a:r>
            <a:r>
              <a:rPr lang="de-AT" dirty="0"/>
              <a:t> </a:t>
            </a:r>
            <a:r>
              <a:rPr lang="de-AT" dirty="0" err="1"/>
              <a:t>consideration</a:t>
            </a:r>
            <a:r>
              <a:rPr lang="de-AT" dirty="0"/>
              <a:t> and </a:t>
            </a:r>
            <a:r>
              <a:rPr lang="de-AT" dirty="0" err="1"/>
              <a:t>get</a:t>
            </a:r>
            <a:r>
              <a:rPr lang="de-AT" dirty="0"/>
              <a:t> </a:t>
            </a:r>
            <a:r>
              <a:rPr lang="de-AT" dirty="0" err="1"/>
              <a:t>individually</a:t>
            </a:r>
            <a:r>
              <a:rPr lang="de-AT" dirty="0"/>
              <a:t> </a:t>
            </a:r>
            <a:r>
              <a:rPr lang="de-AT" dirty="0" err="1"/>
              <a:t>stored</a:t>
            </a:r>
            <a:r>
              <a:rPr lang="de-AT" dirty="0"/>
              <a:t> in „</a:t>
            </a:r>
            <a:r>
              <a:rPr lang="de-AT" dirty="0" err="1"/>
              <a:t>windows</a:t>
            </a:r>
            <a:r>
              <a:rPr lang="de-AT" dirty="0"/>
              <a:t>“ </a:t>
            </a:r>
            <a:r>
              <a:rPr lang="de-AT" dirty="0" err="1"/>
              <a:t>array</a:t>
            </a:r>
            <a:endParaRPr lang="de-AT" dirty="0"/>
          </a:p>
          <a:p>
            <a:r>
              <a:rPr lang="de-AT" dirty="0" err="1"/>
              <a:t>Preparation</a:t>
            </a:r>
            <a:r>
              <a:rPr lang="de-AT" dirty="0"/>
              <a:t> </a:t>
            </a:r>
            <a:r>
              <a:rPr lang="de-AT" dirty="0" err="1"/>
              <a:t>of</a:t>
            </a:r>
            <a:r>
              <a:rPr lang="de-AT" dirty="0"/>
              <a:t> RR </a:t>
            </a:r>
            <a:r>
              <a:rPr lang="de-AT" dirty="0" err="1"/>
              <a:t>interval</a:t>
            </a:r>
            <a:r>
              <a:rPr lang="de-AT" dirty="0"/>
              <a:t> „</a:t>
            </a:r>
            <a:r>
              <a:rPr lang="de-AT" dirty="0" err="1"/>
              <a:t>windows</a:t>
            </a:r>
            <a:r>
              <a:rPr lang="de-AT" dirty="0"/>
              <a:t>“</a:t>
            </a:r>
          </a:p>
          <a:p>
            <a:pPr lvl="1"/>
            <a:r>
              <a:rPr lang="de-AT" dirty="0"/>
              <a:t>The </a:t>
            </a:r>
            <a:r>
              <a:rPr lang="de-AT" dirty="0" err="1"/>
              <a:t>windows</a:t>
            </a:r>
            <a:r>
              <a:rPr lang="de-AT" dirty="0"/>
              <a:t> </a:t>
            </a:r>
            <a:r>
              <a:rPr lang="de-AT" dirty="0" err="1"/>
              <a:t>are</a:t>
            </a:r>
            <a:r>
              <a:rPr lang="de-AT" dirty="0"/>
              <a:t> </a:t>
            </a:r>
            <a:r>
              <a:rPr lang="de-AT" dirty="0" err="1"/>
              <a:t>normed</a:t>
            </a:r>
            <a:r>
              <a:rPr lang="de-AT" dirty="0"/>
              <a:t> in </a:t>
            </a:r>
            <a:r>
              <a:rPr lang="de-AT" dirty="0" err="1"/>
              <a:t>the</a:t>
            </a:r>
            <a:r>
              <a:rPr lang="de-AT" dirty="0"/>
              <a:t> x-</a:t>
            </a:r>
            <a:r>
              <a:rPr lang="de-AT" dirty="0" err="1"/>
              <a:t>axis</a:t>
            </a:r>
            <a:r>
              <a:rPr lang="de-AT" dirty="0"/>
              <a:t> (time) </a:t>
            </a:r>
            <a:r>
              <a:rPr lang="de-AT" dirty="0" err="1"/>
              <a:t>to</a:t>
            </a:r>
            <a:r>
              <a:rPr lang="de-AT" dirty="0"/>
              <a:t> </a:t>
            </a:r>
            <a:r>
              <a:rPr lang="de-AT" dirty="0" err="1"/>
              <a:t>be</a:t>
            </a:r>
            <a:r>
              <a:rPr lang="de-AT" dirty="0"/>
              <a:t> </a:t>
            </a:r>
            <a:r>
              <a:rPr lang="de-AT" dirty="0" err="1"/>
              <a:t>exactly</a:t>
            </a:r>
            <a:r>
              <a:rPr lang="de-AT" dirty="0"/>
              <a:t> 256 </a:t>
            </a:r>
            <a:r>
              <a:rPr lang="de-AT" dirty="0" err="1"/>
              <a:t>datapoints</a:t>
            </a:r>
            <a:r>
              <a:rPr lang="de-AT" dirty="0"/>
              <a:t> </a:t>
            </a:r>
            <a:r>
              <a:rPr lang="de-AT" dirty="0" err="1"/>
              <a:t>long</a:t>
            </a:r>
            <a:r>
              <a:rPr lang="de-AT" dirty="0"/>
              <a:t>. This </a:t>
            </a:r>
            <a:r>
              <a:rPr lang="de-AT" dirty="0" err="1"/>
              <a:t>exterminates</a:t>
            </a:r>
            <a:r>
              <a:rPr lang="de-AT" dirty="0"/>
              <a:t> </a:t>
            </a:r>
            <a:r>
              <a:rPr lang="de-AT" dirty="0" err="1"/>
              <a:t>the</a:t>
            </a:r>
            <a:r>
              <a:rPr lang="de-AT" dirty="0"/>
              <a:t> </a:t>
            </a:r>
            <a:r>
              <a:rPr lang="de-AT" dirty="0" err="1"/>
              <a:t>influence</a:t>
            </a:r>
            <a:r>
              <a:rPr lang="de-AT" dirty="0"/>
              <a:t> </a:t>
            </a:r>
            <a:r>
              <a:rPr lang="de-AT" dirty="0" err="1"/>
              <a:t>of</a:t>
            </a:r>
            <a:r>
              <a:rPr lang="de-AT" dirty="0"/>
              <a:t> HRV (</a:t>
            </a:r>
            <a:r>
              <a:rPr lang="de-AT" dirty="0" err="1"/>
              <a:t>heart</a:t>
            </a:r>
            <a:r>
              <a:rPr lang="de-AT" dirty="0"/>
              <a:t> rate </a:t>
            </a:r>
            <a:r>
              <a:rPr lang="de-AT" dirty="0" err="1"/>
              <a:t>variability</a:t>
            </a:r>
            <a:r>
              <a:rPr lang="de-AT" dirty="0"/>
              <a:t>) and </a:t>
            </a:r>
            <a:r>
              <a:rPr lang="de-AT" dirty="0" err="1"/>
              <a:t>brings</a:t>
            </a:r>
            <a:r>
              <a:rPr lang="de-AT" dirty="0"/>
              <a:t> </a:t>
            </a:r>
            <a:r>
              <a:rPr lang="de-AT" dirty="0" err="1"/>
              <a:t>the</a:t>
            </a:r>
            <a:r>
              <a:rPr lang="de-AT" dirty="0"/>
              <a:t> </a:t>
            </a:r>
            <a:r>
              <a:rPr lang="de-AT" dirty="0" err="1"/>
              <a:t>data</a:t>
            </a:r>
            <a:r>
              <a:rPr lang="de-AT" dirty="0"/>
              <a:t> in </a:t>
            </a:r>
            <a:r>
              <a:rPr lang="de-AT" dirty="0" err="1"/>
              <a:t>shape</a:t>
            </a:r>
            <a:r>
              <a:rPr lang="de-AT" dirty="0"/>
              <a:t> </a:t>
            </a:r>
            <a:r>
              <a:rPr lang="de-AT" dirty="0" err="1"/>
              <a:t>for</a:t>
            </a:r>
            <a:r>
              <a:rPr lang="de-AT" dirty="0"/>
              <a:t> </a:t>
            </a:r>
            <a:r>
              <a:rPr lang="de-AT" dirty="0" err="1"/>
              <a:t>the</a:t>
            </a:r>
            <a:r>
              <a:rPr lang="de-AT" dirty="0"/>
              <a:t> </a:t>
            </a:r>
            <a:r>
              <a:rPr lang="de-AT" dirty="0" err="1"/>
              <a:t>neural</a:t>
            </a:r>
            <a:r>
              <a:rPr lang="de-AT" dirty="0"/>
              <a:t> network </a:t>
            </a:r>
            <a:r>
              <a:rPr lang="de-AT" dirty="0" err="1"/>
              <a:t>training</a:t>
            </a:r>
            <a:endParaRPr lang="de-AT" dirty="0"/>
          </a:p>
          <a:p>
            <a:pPr lvl="1"/>
            <a:r>
              <a:rPr lang="de-AT" dirty="0" err="1"/>
              <a:t>Each</a:t>
            </a:r>
            <a:r>
              <a:rPr lang="de-AT" dirty="0"/>
              <a:t> </a:t>
            </a:r>
            <a:r>
              <a:rPr lang="de-AT" dirty="0" err="1"/>
              <a:t>window</a:t>
            </a:r>
            <a:r>
              <a:rPr lang="de-AT" dirty="0"/>
              <a:t> </a:t>
            </a:r>
            <a:r>
              <a:rPr lang="de-AT" dirty="0" err="1"/>
              <a:t>is</a:t>
            </a:r>
            <a:r>
              <a:rPr lang="de-AT" dirty="0"/>
              <a:t> </a:t>
            </a:r>
            <a:r>
              <a:rPr lang="de-AT" dirty="0" err="1"/>
              <a:t>searched</a:t>
            </a:r>
            <a:r>
              <a:rPr lang="de-AT" dirty="0"/>
              <a:t> </a:t>
            </a:r>
            <a:r>
              <a:rPr lang="de-AT" dirty="0" err="1"/>
              <a:t>for</a:t>
            </a:r>
            <a:r>
              <a:rPr lang="de-AT" dirty="0"/>
              <a:t> </a:t>
            </a:r>
            <a:r>
              <a:rPr lang="de-AT" dirty="0" err="1"/>
              <a:t>corresponding</a:t>
            </a:r>
            <a:r>
              <a:rPr lang="de-AT" dirty="0"/>
              <a:t> </a:t>
            </a:r>
            <a:r>
              <a:rPr lang="de-AT" dirty="0" err="1"/>
              <a:t>annotations</a:t>
            </a:r>
            <a:r>
              <a:rPr lang="de-AT" dirty="0"/>
              <a:t> in </a:t>
            </a:r>
            <a:r>
              <a:rPr lang="de-AT" dirty="0" err="1"/>
              <a:t>the</a:t>
            </a:r>
            <a:r>
              <a:rPr lang="de-AT" dirty="0"/>
              <a:t> </a:t>
            </a:r>
            <a:r>
              <a:rPr lang="de-AT" dirty="0" err="1"/>
              <a:t>database</a:t>
            </a:r>
            <a:r>
              <a:rPr lang="de-AT" dirty="0"/>
              <a:t>. </a:t>
            </a:r>
            <a:r>
              <a:rPr lang="de-AT" dirty="0" err="1"/>
              <a:t>If</a:t>
            </a:r>
            <a:r>
              <a:rPr lang="de-AT" dirty="0"/>
              <a:t> </a:t>
            </a:r>
            <a:r>
              <a:rPr lang="de-AT" dirty="0" err="1"/>
              <a:t>there</a:t>
            </a:r>
            <a:r>
              <a:rPr lang="de-AT" dirty="0"/>
              <a:t> </a:t>
            </a:r>
            <a:r>
              <a:rPr lang="de-AT" dirty="0" err="1"/>
              <a:t>are</a:t>
            </a:r>
            <a:r>
              <a:rPr lang="de-AT" dirty="0"/>
              <a:t> </a:t>
            </a:r>
            <a:r>
              <a:rPr lang="de-AT" dirty="0" err="1"/>
              <a:t>annotations</a:t>
            </a:r>
            <a:r>
              <a:rPr lang="de-AT" dirty="0"/>
              <a:t> </a:t>
            </a:r>
            <a:r>
              <a:rPr lang="de-AT" dirty="0" err="1"/>
              <a:t>present</a:t>
            </a:r>
            <a:r>
              <a:rPr lang="de-AT" dirty="0"/>
              <a:t> </a:t>
            </a:r>
            <a:r>
              <a:rPr lang="de-AT" dirty="0" err="1"/>
              <a:t>that</a:t>
            </a:r>
            <a:r>
              <a:rPr lang="de-AT" dirty="0"/>
              <a:t> </a:t>
            </a:r>
            <a:r>
              <a:rPr lang="de-AT" dirty="0" err="1"/>
              <a:t>correspond</a:t>
            </a:r>
            <a:r>
              <a:rPr lang="de-AT" dirty="0"/>
              <a:t> </a:t>
            </a:r>
            <a:r>
              <a:rPr lang="de-AT" dirty="0" err="1"/>
              <a:t>to</a:t>
            </a:r>
            <a:r>
              <a:rPr lang="de-AT" dirty="0"/>
              <a:t> </a:t>
            </a:r>
            <a:r>
              <a:rPr lang="de-AT" dirty="0" err="1"/>
              <a:t>arrhythmia</a:t>
            </a:r>
            <a:r>
              <a:rPr lang="de-AT" dirty="0"/>
              <a:t> </a:t>
            </a:r>
            <a:r>
              <a:rPr lang="de-AT" dirty="0" err="1"/>
              <a:t>the</a:t>
            </a:r>
            <a:r>
              <a:rPr lang="de-AT" dirty="0"/>
              <a:t> </a:t>
            </a:r>
            <a:r>
              <a:rPr lang="de-AT" dirty="0" err="1"/>
              <a:t>whole</a:t>
            </a:r>
            <a:r>
              <a:rPr lang="de-AT" dirty="0"/>
              <a:t> </a:t>
            </a:r>
            <a:r>
              <a:rPr lang="de-AT" dirty="0" err="1"/>
              <a:t>window</a:t>
            </a:r>
            <a:r>
              <a:rPr lang="de-AT" dirty="0"/>
              <a:t> </a:t>
            </a:r>
            <a:r>
              <a:rPr lang="de-AT" dirty="0" err="1"/>
              <a:t>is</a:t>
            </a:r>
            <a:r>
              <a:rPr lang="de-AT" dirty="0"/>
              <a:t> </a:t>
            </a:r>
            <a:r>
              <a:rPr lang="de-AT" dirty="0" err="1"/>
              <a:t>labelled</a:t>
            </a:r>
            <a:r>
              <a:rPr lang="de-AT" dirty="0"/>
              <a:t> </a:t>
            </a:r>
            <a:r>
              <a:rPr lang="de-AT" dirty="0" err="1"/>
              <a:t>as</a:t>
            </a:r>
            <a:r>
              <a:rPr lang="de-AT" dirty="0"/>
              <a:t> ‚</a:t>
            </a:r>
            <a:r>
              <a:rPr lang="de-AT" dirty="0" err="1"/>
              <a:t>arrhythmia</a:t>
            </a:r>
            <a:r>
              <a:rPr lang="de-AT" dirty="0"/>
              <a:t>‘ (</a:t>
            </a:r>
            <a:r>
              <a:rPr lang="de-AT" dirty="0" err="1"/>
              <a:t>red</a:t>
            </a:r>
            <a:r>
              <a:rPr lang="de-AT" dirty="0"/>
              <a:t>). </a:t>
            </a:r>
            <a:r>
              <a:rPr lang="de-AT" dirty="0" err="1"/>
              <a:t>If</a:t>
            </a:r>
            <a:r>
              <a:rPr lang="de-AT" dirty="0"/>
              <a:t> </a:t>
            </a:r>
            <a:r>
              <a:rPr lang="de-AT" dirty="0" err="1"/>
              <a:t>there</a:t>
            </a:r>
            <a:r>
              <a:rPr lang="de-AT" dirty="0"/>
              <a:t> </a:t>
            </a:r>
            <a:r>
              <a:rPr lang="de-AT" dirty="0" err="1"/>
              <a:t>are</a:t>
            </a:r>
            <a:r>
              <a:rPr lang="de-AT" dirty="0"/>
              <a:t> </a:t>
            </a:r>
            <a:r>
              <a:rPr lang="de-AT" dirty="0" err="1"/>
              <a:t>none</a:t>
            </a:r>
            <a:r>
              <a:rPr lang="de-AT" dirty="0"/>
              <a:t> </a:t>
            </a:r>
            <a:r>
              <a:rPr lang="de-AT" dirty="0" err="1"/>
              <a:t>or</a:t>
            </a:r>
            <a:r>
              <a:rPr lang="de-AT" dirty="0"/>
              <a:t> </a:t>
            </a:r>
            <a:r>
              <a:rPr lang="de-AT" dirty="0" err="1"/>
              <a:t>only</a:t>
            </a:r>
            <a:r>
              <a:rPr lang="de-AT" dirty="0"/>
              <a:t> </a:t>
            </a:r>
            <a:r>
              <a:rPr lang="de-AT" dirty="0" err="1"/>
              <a:t>regular</a:t>
            </a:r>
            <a:r>
              <a:rPr lang="de-AT" dirty="0"/>
              <a:t> </a:t>
            </a:r>
            <a:r>
              <a:rPr lang="de-AT" dirty="0" err="1"/>
              <a:t>annotations</a:t>
            </a:r>
            <a:r>
              <a:rPr lang="de-AT" dirty="0"/>
              <a:t>, </a:t>
            </a:r>
            <a:r>
              <a:rPr lang="de-AT" dirty="0" err="1"/>
              <a:t>the</a:t>
            </a:r>
            <a:r>
              <a:rPr lang="de-AT" dirty="0"/>
              <a:t> </a:t>
            </a:r>
            <a:r>
              <a:rPr lang="de-AT" dirty="0" err="1"/>
              <a:t>window</a:t>
            </a:r>
            <a:r>
              <a:rPr lang="de-AT" dirty="0"/>
              <a:t> </a:t>
            </a:r>
            <a:r>
              <a:rPr lang="de-AT" dirty="0" err="1"/>
              <a:t>is</a:t>
            </a:r>
            <a:r>
              <a:rPr lang="de-AT" dirty="0"/>
              <a:t> </a:t>
            </a:r>
            <a:r>
              <a:rPr lang="de-AT" dirty="0" err="1"/>
              <a:t>labelled</a:t>
            </a:r>
            <a:r>
              <a:rPr lang="de-AT" dirty="0"/>
              <a:t> </a:t>
            </a:r>
            <a:r>
              <a:rPr lang="de-AT" dirty="0" err="1"/>
              <a:t>as</a:t>
            </a:r>
            <a:r>
              <a:rPr lang="de-AT" dirty="0"/>
              <a:t> ‚normal‘ (</a:t>
            </a:r>
            <a:r>
              <a:rPr lang="de-AT" dirty="0" err="1"/>
              <a:t>green</a:t>
            </a:r>
            <a:r>
              <a:rPr lang="de-AT" dirty="0"/>
              <a:t>)</a:t>
            </a:r>
          </a:p>
        </p:txBody>
      </p:sp>
    </p:spTree>
    <p:extLst>
      <p:ext uri="{BB962C8B-B14F-4D97-AF65-F5344CB8AC3E}">
        <p14:creationId xmlns:p14="http://schemas.microsoft.com/office/powerpoint/2010/main" val="235484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F9B149-D130-735D-D79F-61C8A7630752}"/>
              </a:ext>
            </a:extLst>
          </p:cNvPr>
          <p:cNvSpPr>
            <a:spLocks noGrp="1"/>
          </p:cNvSpPr>
          <p:nvPr>
            <p:ph type="title"/>
          </p:nvPr>
        </p:nvSpPr>
        <p:spPr/>
        <p:txBody>
          <a:bodyPr/>
          <a:lstStyle/>
          <a:p>
            <a:r>
              <a:rPr lang="de-AT" dirty="0" err="1"/>
              <a:t>Neural</a:t>
            </a:r>
            <a:r>
              <a:rPr lang="de-AT" dirty="0"/>
              <a:t> Network Training </a:t>
            </a:r>
            <a:br>
              <a:rPr lang="de-AT" dirty="0"/>
            </a:br>
            <a:r>
              <a:rPr lang="de-AT" sz="2400" dirty="0"/>
              <a:t>Samples &amp; Parameters</a:t>
            </a:r>
          </a:p>
        </p:txBody>
      </p:sp>
      <p:sp>
        <p:nvSpPr>
          <p:cNvPr id="3" name="Inhaltsplatzhalter 2">
            <a:extLst>
              <a:ext uri="{FF2B5EF4-FFF2-40B4-BE49-F238E27FC236}">
                <a16:creationId xmlns:a16="http://schemas.microsoft.com/office/drawing/2014/main" id="{23904E85-2808-9BAB-39EF-5E6AA2FF1F8B}"/>
              </a:ext>
            </a:extLst>
          </p:cNvPr>
          <p:cNvSpPr>
            <a:spLocks noGrp="1"/>
          </p:cNvSpPr>
          <p:nvPr>
            <p:ph idx="1"/>
          </p:nvPr>
        </p:nvSpPr>
        <p:spPr/>
        <p:txBody>
          <a:bodyPr/>
          <a:lstStyle/>
          <a:p>
            <a:r>
              <a:rPr lang="de-AT" dirty="0" err="1"/>
              <a:t>Patternnet</a:t>
            </a:r>
            <a:r>
              <a:rPr lang="de-AT" dirty="0"/>
              <a:t> was </a:t>
            </a:r>
            <a:r>
              <a:rPr lang="de-AT" dirty="0" err="1"/>
              <a:t>trained</a:t>
            </a:r>
            <a:r>
              <a:rPr lang="de-AT" dirty="0"/>
              <a:t> on multiple ECG </a:t>
            </a:r>
            <a:r>
              <a:rPr lang="de-AT" dirty="0" err="1"/>
              <a:t>samples</a:t>
            </a:r>
            <a:r>
              <a:rPr lang="de-AT" dirty="0"/>
              <a:t> </a:t>
            </a:r>
            <a:r>
              <a:rPr lang="de-AT" sz="1800" b="0" i="0" dirty="0">
                <a:effectLst/>
                <a:latin typeface="Menlo"/>
              </a:rPr>
              <a:t>[100, 101, 103, 104, 105, 106, 112, 114, 115, 116, 117, 200, 208, 214, 221]</a:t>
            </a:r>
          </a:p>
          <a:p>
            <a:r>
              <a:rPr lang="de-AT" dirty="0" err="1"/>
              <a:t>For</a:t>
            </a:r>
            <a:r>
              <a:rPr lang="de-AT" dirty="0"/>
              <a:t> </a:t>
            </a:r>
            <a:r>
              <a:rPr lang="de-AT" dirty="0" err="1"/>
              <a:t>each</a:t>
            </a:r>
            <a:r>
              <a:rPr lang="de-AT" dirty="0"/>
              <a:t> sample </a:t>
            </a:r>
            <a:r>
              <a:rPr lang="de-AT" dirty="0" err="1"/>
              <a:t>the</a:t>
            </a:r>
            <a:r>
              <a:rPr lang="de-AT" dirty="0"/>
              <a:t> </a:t>
            </a:r>
            <a:r>
              <a:rPr lang="de-AT" dirty="0" err="1"/>
              <a:t>first</a:t>
            </a:r>
            <a:r>
              <a:rPr lang="de-AT" dirty="0"/>
              <a:t> 200000 </a:t>
            </a:r>
            <a:r>
              <a:rPr lang="de-AT" dirty="0" err="1"/>
              <a:t>datapoints</a:t>
            </a:r>
            <a:r>
              <a:rPr lang="de-AT" dirty="0"/>
              <a:t> (</a:t>
            </a:r>
            <a:r>
              <a:rPr lang="de-AT" dirty="0" err="1"/>
              <a:t>roughly</a:t>
            </a:r>
            <a:r>
              <a:rPr lang="de-AT" dirty="0"/>
              <a:t> 550s) </a:t>
            </a:r>
            <a:r>
              <a:rPr lang="de-AT" dirty="0" err="1"/>
              <a:t>were</a:t>
            </a:r>
            <a:r>
              <a:rPr lang="de-AT" dirty="0"/>
              <a:t> </a:t>
            </a:r>
            <a:r>
              <a:rPr lang="de-AT" dirty="0" err="1"/>
              <a:t>used</a:t>
            </a:r>
            <a:r>
              <a:rPr lang="de-AT" dirty="0"/>
              <a:t>, </a:t>
            </a:r>
            <a:r>
              <a:rPr lang="de-AT" dirty="0" err="1"/>
              <a:t>resulting</a:t>
            </a:r>
            <a:r>
              <a:rPr lang="de-AT" dirty="0"/>
              <a:t> in 8034 </a:t>
            </a:r>
            <a:r>
              <a:rPr lang="de-AT" dirty="0" err="1"/>
              <a:t>available</a:t>
            </a:r>
            <a:r>
              <a:rPr lang="de-AT" dirty="0"/>
              <a:t> RR </a:t>
            </a:r>
            <a:r>
              <a:rPr lang="de-AT" dirty="0" err="1"/>
              <a:t>interval</a:t>
            </a:r>
            <a:r>
              <a:rPr lang="de-AT" dirty="0"/>
              <a:t> </a:t>
            </a:r>
            <a:r>
              <a:rPr lang="de-AT" dirty="0" err="1"/>
              <a:t>windows</a:t>
            </a:r>
            <a:r>
              <a:rPr lang="de-AT" dirty="0"/>
              <a:t> </a:t>
            </a:r>
            <a:r>
              <a:rPr lang="de-AT" dirty="0" err="1"/>
              <a:t>for</a:t>
            </a:r>
            <a:r>
              <a:rPr lang="de-AT" dirty="0"/>
              <a:t> </a:t>
            </a:r>
            <a:r>
              <a:rPr lang="de-AT" dirty="0" err="1"/>
              <a:t>training</a:t>
            </a:r>
            <a:endParaRPr lang="de-AT" dirty="0"/>
          </a:p>
          <a:p>
            <a:r>
              <a:rPr lang="de-AT" dirty="0"/>
              <a:t>Training was </a:t>
            </a:r>
            <a:r>
              <a:rPr lang="de-AT" dirty="0" err="1"/>
              <a:t>done</a:t>
            </a:r>
            <a:r>
              <a:rPr lang="de-AT" dirty="0"/>
              <a:t> </a:t>
            </a:r>
            <a:r>
              <a:rPr lang="de-AT" dirty="0" err="1"/>
              <a:t>with</a:t>
            </a:r>
            <a:r>
              <a:rPr lang="de-AT" dirty="0"/>
              <a:t> </a:t>
            </a:r>
            <a:r>
              <a:rPr lang="de-AT" dirty="0" err="1"/>
              <a:t>the</a:t>
            </a:r>
            <a:r>
              <a:rPr lang="de-AT" dirty="0"/>
              <a:t> </a:t>
            </a:r>
            <a:r>
              <a:rPr lang="de-AT" dirty="0" err="1"/>
              <a:t>Levenberg</a:t>
            </a:r>
            <a:r>
              <a:rPr lang="de-AT" dirty="0"/>
              <a:t>-Marquardt </a:t>
            </a:r>
            <a:r>
              <a:rPr lang="de-AT" dirty="0" err="1"/>
              <a:t>algorithm</a:t>
            </a:r>
            <a:r>
              <a:rPr lang="de-AT" dirty="0"/>
              <a:t> </a:t>
            </a:r>
            <a:r>
              <a:rPr lang="de-AT" dirty="0" err="1"/>
              <a:t>for</a:t>
            </a:r>
            <a:r>
              <a:rPr lang="de-AT" dirty="0"/>
              <a:t> 20 </a:t>
            </a:r>
            <a:r>
              <a:rPr lang="de-AT" dirty="0" err="1"/>
              <a:t>epochs</a:t>
            </a:r>
            <a:r>
              <a:rPr lang="de-AT" dirty="0"/>
              <a:t> </a:t>
            </a:r>
            <a:r>
              <a:rPr lang="de-AT" dirty="0" err="1"/>
              <a:t>with</a:t>
            </a:r>
            <a:r>
              <a:rPr lang="de-AT" dirty="0"/>
              <a:t> a </a:t>
            </a:r>
            <a:r>
              <a:rPr lang="de-AT" dirty="0" err="1"/>
              <a:t>learning</a:t>
            </a:r>
            <a:r>
              <a:rPr lang="de-AT" dirty="0"/>
              <a:t> rate </a:t>
            </a:r>
            <a:r>
              <a:rPr lang="de-AT" dirty="0" err="1"/>
              <a:t>of</a:t>
            </a:r>
            <a:r>
              <a:rPr lang="de-AT" dirty="0"/>
              <a:t> 0.06 (</a:t>
            </a:r>
            <a:r>
              <a:rPr lang="de-AT" dirty="0" err="1"/>
              <a:t>set</a:t>
            </a:r>
            <a:r>
              <a:rPr lang="de-AT" dirty="0"/>
              <a:t> </a:t>
            </a:r>
            <a:r>
              <a:rPr lang="de-AT" dirty="0" err="1"/>
              <a:t>by</a:t>
            </a:r>
            <a:r>
              <a:rPr lang="de-AT" dirty="0"/>
              <a:t> </a:t>
            </a:r>
            <a:r>
              <a:rPr lang="de-AT" dirty="0" err="1"/>
              <a:t>empirical</a:t>
            </a:r>
            <a:r>
              <a:rPr lang="de-AT" dirty="0"/>
              <a:t> </a:t>
            </a:r>
            <a:r>
              <a:rPr lang="de-AT" dirty="0" err="1"/>
              <a:t>testing</a:t>
            </a:r>
            <a:r>
              <a:rPr lang="de-AT" dirty="0"/>
              <a:t>)</a:t>
            </a:r>
          </a:p>
          <a:p>
            <a:r>
              <a:rPr lang="de-AT" dirty="0"/>
              <a:t>80% </a:t>
            </a:r>
            <a:r>
              <a:rPr lang="de-AT" dirty="0" err="1"/>
              <a:t>were</a:t>
            </a:r>
            <a:r>
              <a:rPr lang="de-AT" dirty="0"/>
              <a:t> </a:t>
            </a:r>
            <a:r>
              <a:rPr lang="de-AT" dirty="0" err="1"/>
              <a:t>used</a:t>
            </a:r>
            <a:r>
              <a:rPr lang="de-AT" dirty="0"/>
              <a:t> </a:t>
            </a:r>
            <a:r>
              <a:rPr lang="de-AT" dirty="0" err="1"/>
              <a:t>for</a:t>
            </a:r>
            <a:r>
              <a:rPr lang="de-AT" dirty="0"/>
              <a:t> </a:t>
            </a:r>
            <a:r>
              <a:rPr lang="de-AT" dirty="0" err="1"/>
              <a:t>training</a:t>
            </a:r>
            <a:r>
              <a:rPr lang="de-AT" dirty="0"/>
              <a:t>, 20% </a:t>
            </a:r>
            <a:r>
              <a:rPr lang="de-AT" dirty="0" err="1"/>
              <a:t>for</a:t>
            </a:r>
            <a:r>
              <a:rPr lang="de-AT" dirty="0"/>
              <a:t> </a:t>
            </a:r>
            <a:r>
              <a:rPr lang="de-AT" dirty="0" err="1"/>
              <a:t>testing</a:t>
            </a:r>
            <a:r>
              <a:rPr lang="de-AT" dirty="0"/>
              <a:t>/</a:t>
            </a:r>
            <a:r>
              <a:rPr lang="de-AT" dirty="0" err="1"/>
              <a:t>validation</a:t>
            </a:r>
            <a:endParaRPr lang="de-AT" dirty="0"/>
          </a:p>
        </p:txBody>
      </p:sp>
    </p:spTree>
    <p:extLst>
      <p:ext uri="{BB962C8B-B14F-4D97-AF65-F5344CB8AC3E}">
        <p14:creationId xmlns:p14="http://schemas.microsoft.com/office/powerpoint/2010/main" val="297146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41F2F9-9193-D306-D11E-795AD47ED3CE}"/>
              </a:ext>
            </a:extLst>
          </p:cNvPr>
          <p:cNvSpPr>
            <a:spLocks noGrp="1"/>
          </p:cNvSpPr>
          <p:nvPr>
            <p:ph type="title"/>
          </p:nvPr>
        </p:nvSpPr>
        <p:spPr/>
        <p:txBody>
          <a:bodyPr/>
          <a:lstStyle/>
          <a:p>
            <a:r>
              <a:rPr lang="de-AT" dirty="0" err="1"/>
              <a:t>Neural</a:t>
            </a:r>
            <a:r>
              <a:rPr lang="de-AT" dirty="0"/>
              <a:t> Network Training </a:t>
            </a:r>
            <a:br>
              <a:rPr lang="de-AT" dirty="0"/>
            </a:br>
            <a:r>
              <a:rPr lang="de-AT" sz="2400" dirty="0" err="1"/>
              <a:t>Patternnet</a:t>
            </a:r>
            <a:r>
              <a:rPr lang="de-AT" sz="2400" dirty="0"/>
              <a:t> </a:t>
            </a:r>
            <a:r>
              <a:rPr lang="de-AT" sz="2400" dirty="0" err="1"/>
              <a:t>Structure</a:t>
            </a:r>
            <a:endParaRPr lang="de-AT" sz="2400" dirty="0"/>
          </a:p>
        </p:txBody>
      </p:sp>
      <p:sp>
        <p:nvSpPr>
          <p:cNvPr id="3" name="Inhaltsplatzhalter 2">
            <a:extLst>
              <a:ext uri="{FF2B5EF4-FFF2-40B4-BE49-F238E27FC236}">
                <a16:creationId xmlns:a16="http://schemas.microsoft.com/office/drawing/2014/main" id="{50D22CE3-7853-9025-D101-674AC12E78F2}"/>
              </a:ext>
            </a:extLst>
          </p:cNvPr>
          <p:cNvSpPr>
            <a:spLocks noGrp="1"/>
          </p:cNvSpPr>
          <p:nvPr>
            <p:ph idx="1"/>
          </p:nvPr>
        </p:nvSpPr>
        <p:spPr>
          <a:xfrm>
            <a:off x="880865" y="2621902"/>
            <a:ext cx="5081396" cy="3440122"/>
          </a:xfrm>
        </p:spPr>
        <p:txBody>
          <a:bodyPr anchor="t"/>
          <a:lstStyle/>
          <a:p>
            <a:r>
              <a:rPr lang="de-AT" sz="1700" dirty="0"/>
              <a:t>Input = 256 (RR </a:t>
            </a:r>
            <a:r>
              <a:rPr lang="de-AT" sz="1700" dirty="0" err="1"/>
              <a:t>intervals</a:t>
            </a:r>
            <a:r>
              <a:rPr lang="de-AT" sz="1700" dirty="0"/>
              <a:t> norm.)</a:t>
            </a:r>
          </a:p>
          <a:p>
            <a:r>
              <a:rPr lang="de-AT" sz="1700" dirty="0"/>
              <a:t>Hidden = [10, 15, 35, 20, 10, 5]</a:t>
            </a:r>
          </a:p>
          <a:p>
            <a:r>
              <a:rPr lang="de-AT" sz="1700" dirty="0"/>
              <a:t>Output = 2 ('1'= 'normal‘, '2'='</a:t>
            </a:r>
            <a:r>
              <a:rPr lang="de-AT" sz="1700" dirty="0" err="1"/>
              <a:t>arrhythmia</a:t>
            </a:r>
            <a:r>
              <a:rPr lang="de-AT" sz="1700" dirty="0"/>
              <a:t>‘)</a:t>
            </a:r>
          </a:p>
        </p:txBody>
      </p:sp>
      <p:pic>
        <p:nvPicPr>
          <p:cNvPr id="7" name="Grafik 6" descr="Ein Bild, das Screenshot, Design enthält.&#10;&#10;Automatisch generierte Beschreibung">
            <a:extLst>
              <a:ext uri="{FF2B5EF4-FFF2-40B4-BE49-F238E27FC236}">
                <a16:creationId xmlns:a16="http://schemas.microsoft.com/office/drawing/2014/main" id="{DA78032B-2B85-B931-ABFF-3F72F3297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56791"/>
            <a:ext cx="4152688" cy="4773957"/>
          </a:xfrm>
          <a:prstGeom prst="rect">
            <a:avLst/>
          </a:prstGeom>
        </p:spPr>
      </p:pic>
    </p:spTree>
    <p:extLst>
      <p:ext uri="{BB962C8B-B14F-4D97-AF65-F5344CB8AC3E}">
        <p14:creationId xmlns:p14="http://schemas.microsoft.com/office/powerpoint/2010/main" val="332940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5645A6-2E7B-2B89-85E4-B6D3E050D9A7}"/>
              </a:ext>
            </a:extLst>
          </p:cNvPr>
          <p:cNvSpPr>
            <a:spLocks noGrp="1"/>
          </p:cNvSpPr>
          <p:nvPr>
            <p:ph type="title"/>
          </p:nvPr>
        </p:nvSpPr>
        <p:spPr/>
        <p:txBody>
          <a:bodyPr/>
          <a:lstStyle/>
          <a:p>
            <a:r>
              <a:rPr lang="de-AT" dirty="0" err="1"/>
              <a:t>Results</a:t>
            </a:r>
            <a:endParaRPr lang="de-AT" dirty="0"/>
          </a:p>
        </p:txBody>
      </p:sp>
      <p:sp>
        <p:nvSpPr>
          <p:cNvPr id="5" name="Textplatzhalter 4">
            <a:extLst>
              <a:ext uri="{FF2B5EF4-FFF2-40B4-BE49-F238E27FC236}">
                <a16:creationId xmlns:a16="http://schemas.microsoft.com/office/drawing/2014/main" id="{403919C9-5E6F-ADA6-285E-92B3F1020C0C}"/>
              </a:ext>
            </a:extLst>
          </p:cNvPr>
          <p:cNvSpPr>
            <a:spLocks noGrp="1"/>
          </p:cNvSpPr>
          <p:nvPr>
            <p:ph type="body" sz="quarter" idx="16"/>
          </p:nvPr>
        </p:nvSpPr>
        <p:spPr/>
        <p:txBody>
          <a:bodyPr/>
          <a:lstStyle/>
          <a:p>
            <a:endParaRPr lang="de-AT"/>
          </a:p>
        </p:txBody>
      </p:sp>
    </p:spTree>
    <p:extLst>
      <p:ext uri="{BB962C8B-B14F-4D97-AF65-F5344CB8AC3E}">
        <p14:creationId xmlns:p14="http://schemas.microsoft.com/office/powerpoint/2010/main" val="414551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41F2F9-9193-D306-D11E-795AD47ED3CE}"/>
              </a:ext>
            </a:extLst>
          </p:cNvPr>
          <p:cNvSpPr>
            <a:spLocks noGrp="1"/>
          </p:cNvSpPr>
          <p:nvPr>
            <p:ph type="title"/>
          </p:nvPr>
        </p:nvSpPr>
        <p:spPr/>
        <p:txBody>
          <a:bodyPr/>
          <a:lstStyle/>
          <a:p>
            <a:r>
              <a:rPr lang="de-AT" dirty="0" err="1"/>
              <a:t>Neural</a:t>
            </a:r>
            <a:r>
              <a:rPr lang="de-AT" dirty="0"/>
              <a:t> Network Training</a:t>
            </a:r>
            <a:br>
              <a:rPr lang="de-AT" dirty="0"/>
            </a:br>
            <a:r>
              <a:rPr lang="de-AT" sz="2400" dirty="0"/>
              <a:t>Performance</a:t>
            </a:r>
          </a:p>
        </p:txBody>
      </p:sp>
      <p:sp>
        <p:nvSpPr>
          <p:cNvPr id="3" name="Inhaltsplatzhalter 2">
            <a:extLst>
              <a:ext uri="{FF2B5EF4-FFF2-40B4-BE49-F238E27FC236}">
                <a16:creationId xmlns:a16="http://schemas.microsoft.com/office/drawing/2014/main" id="{50D22CE3-7853-9025-D101-674AC12E78F2}"/>
              </a:ext>
            </a:extLst>
          </p:cNvPr>
          <p:cNvSpPr>
            <a:spLocks noGrp="1"/>
          </p:cNvSpPr>
          <p:nvPr>
            <p:ph idx="1"/>
          </p:nvPr>
        </p:nvSpPr>
        <p:spPr>
          <a:xfrm>
            <a:off x="880865" y="2621902"/>
            <a:ext cx="5081396" cy="3440122"/>
          </a:xfrm>
        </p:spPr>
        <p:txBody>
          <a:bodyPr anchor="t"/>
          <a:lstStyle/>
          <a:p>
            <a:r>
              <a:rPr lang="de-AT" sz="1700" dirty="0"/>
              <a:t>Performance in </a:t>
            </a:r>
            <a:r>
              <a:rPr lang="de-AT" sz="1700" dirty="0" err="1"/>
              <a:t>general</a:t>
            </a:r>
            <a:r>
              <a:rPr lang="de-AT" sz="1700" dirty="0"/>
              <a:t> was </a:t>
            </a:r>
            <a:r>
              <a:rPr lang="de-AT" sz="1700" dirty="0" err="1"/>
              <a:t>very</a:t>
            </a:r>
            <a:r>
              <a:rPr lang="de-AT" sz="1700" dirty="0"/>
              <a:t> </a:t>
            </a:r>
            <a:r>
              <a:rPr lang="de-AT" sz="1700" dirty="0" err="1"/>
              <a:t>good</a:t>
            </a:r>
            <a:r>
              <a:rPr lang="de-AT" sz="1700" dirty="0"/>
              <a:t> upon </a:t>
            </a:r>
            <a:r>
              <a:rPr lang="de-AT" sz="1700" dirty="0" err="1"/>
              <a:t>training</a:t>
            </a:r>
            <a:r>
              <a:rPr lang="de-AT" sz="1700" dirty="0"/>
              <a:t>, </a:t>
            </a:r>
            <a:r>
              <a:rPr lang="de-AT" sz="1700" dirty="0" err="1"/>
              <a:t>yielding</a:t>
            </a:r>
            <a:r>
              <a:rPr lang="de-AT" sz="1700" dirty="0"/>
              <a:t> </a:t>
            </a:r>
            <a:r>
              <a:rPr lang="de-AT" sz="1700" dirty="0" err="1"/>
              <a:t>accuracy</a:t>
            </a:r>
            <a:r>
              <a:rPr lang="de-AT" sz="1700" dirty="0"/>
              <a:t> </a:t>
            </a:r>
            <a:r>
              <a:rPr lang="de-AT" sz="1700" dirty="0" err="1"/>
              <a:t>of</a:t>
            </a:r>
            <a:r>
              <a:rPr lang="de-AT" sz="1700" dirty="0"/>
              <a:t> ~98.69%</a:t>
            </a:r>
          </a:p>
          <a:p>
            <a:r>
              <a:rPr lang="de-AT" sz="1700" dirty="0" err="1"/>
              <a:t>However</a:t>
            </a:r>
            <a:r>
              <a:rPr lang="de-AT" sz="1700" dirty="0"/>
              <a:t>, </a:t>
            </a:r>
            <a:r>
              <a:rPr lang="de-AT" sz="1700" dirty="0" err="1"/>
              <a:t>plateauing</a:t>
            </a:r>
            <a:r>
              <a:rPr lang="de-AT" sz="1700" dirty="0"/>
              <a:t> </a:t>
            </a:r>
            <a:r>
              <a:rPr lang="de-AT" sz="1700" dirty="0" err="1"/>
              <a:t>of</a:t>
            </a:r>
            <a:r>
              <a:rPr lang="de-AT" sz="1700" dirty="0"/>
              <a:t> </a:t>
            </a:r>
            <a:r>
              <a:rPr lang="de-AT" sz="1700" dirty="0" err="1"/>
              <a:t>accuracy</a:t>
            </a:r>
            <a:r>
              <a:rPr lang="de-AT" sz="1700" dirty="0"/>
              <a:t> </a:t>
            </a:r>
            <a:r>
              <a:rPr lang="de-AT" sz="1700" dirty="0" err="1"/>
              <a:t>for</a:t>
            </a:r>
            <a:r>
              <a:rPr lang="de-AT" sz="1700" dirty="0"/>
              <a:t> </a:t>
            </a:r>
            <a:r>
              <a:rPr lang="de-AT" sz="1700" dirty="0" err="1"/>
              <a:t>test</a:t>
            </a:r>
            <a:r>
              <a:rPr lang="de-AT" sz="1700" dirty="0"/>
              <a:t>, </a:t>
            </a:r>
            <a:r>
              <a:rPr lang="de-AT" sz="1700" dirty="0" err="1"/>
              <a:t>training</a:t>
            </a:r>
            <a:r>
              <a:rPr lang="de-AT" sz="1700" dirty="0"/>
              <a:t> and </a:t>
            </a:r>
            <a:r>
              <a:rPr lang="de-AT" sz="1700" dirty="0" err="1"/>
              <a:t>validation</a:t>
            </a:r>
            <a:r>
              <a:rPr lang="de-AT" sz="1700" dirty="0"/>
              <a:t> </a:t>
            </a:r>
            <a:r>
              <a:rPr lang="de-AT" sz="1700" dirty="0" err="1"/>
              <a:t>partitions</a:t>
            </a:r>
            <a:r>
              <a:rPr lang="de-AT" sz="1700" dirty="0"/>
              <a:t> was </a:t>
            </a:r>
            <a:r>
              <a:rPr lang="de-AT" sz="1700" dirty="0" err="1"/>
              <a:t>found</a:t>
            </a:r>
            <a:r>
              <a:rPr lang="de-AT" sz="1700" dirty="0"/>
              <a:t> </a:t>
            </a:r>
            <a:r>
              <a:rPr lang="de-AT" sz="1700" dirty="0" err="1"/>
              <a:t>to</a:t>
            </a:r>
            <a:r>
              <a:rPr lang="de-AT" sz="1700" dirty="0"/>
              <a:t> form at </a:t>
            </a:r>
            <a:r>
              <a:rPr lang="de-AT" sz="1700" dirty="0" err="1"/>
              <a:t>epoch</a:t>
            </a:r>
            <a:r>
              <a:rPr lang="de-AT" sz="1700" dirty="0"/>
              <a:t> 9</a:t>
            </a:r>
          </a:p>
          <a:p>
            <a:endParaRPr lang="de-AT" sz="1700" dirty="0"/>
          </a:p>
        </p:txBody>
      </p:sp>
      <p:pic>
        <p:nvPicPr>
          <p:cNvPr id="5" name="Grafik 4">
            <a:extLst>
              <a:ext uri="{FF2B5EF4-FFF2-40B4-BE49-F238E27FC236}">
                <a16:creationId xmlns:a16="http://schemas.microsoft.com/office/drawing/2014/main" id="{773870AE-DBC5-240B-9E2C-938E80511C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4752" y="2362634"/>
            <a:ext cx="5334000" cy="3958657"/>
          </a:xfrm>
          <a:prstGeom prst="rect">
            <a:avLst/>
          </a:prstGeom>
        </p:spPr>
      </p:pic>
    </p:spTree>
    <p:extLst>
      <p:ext uri="{BB962C8B-B14F-4D97-AF65-F5344CB8AC3E}">
        <p14:creationId xmlns:p14="http://schemas.microsoft.com/office/powerpoint/2010/main" val="34614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1DC599-588C-6D40-1D96-F3B1E8D547CD}"/>
              </a:ext>
            </a:extLst>
          </p:cNvPr>
          <p:cNvSpPr>
            <a:spLocks noGrp="1"/>
          </p:cNvSpPr>
          <p:nvPr>
            <p:ph type="title"/>
          </p:nvPr>
        </p:nvSpPr>
        <p:spPr/>
        <p:txBody>
          <a:bodyPr/>
          <a:lstStyle/>
          <a:p>
            <a:r>
              <a:rPr lang="de-AT" dirty="0"/>
              <a:t>Validation Test</a:t>
            </a:r>
            <a:br>
              <a:rPr lang="de-AT" dirty="0"/>
            </a:br>
            <a:r>
              <a:rPr lang="de-AT" sz="2400" dirty="0"/>
              <a:t>Samples </a:t>
            </a:r>
          </a:p>
        </p:txBody>
      </p:sp>
      <p:sp>
        <p:nvSpPr>
          <p:cNvPr id="3" name="Inhaltsplatzhalter 2">
            <a:extLst>
              <a:ext uri="{FF2B5EF4-FFF2-40B4-BE49-F238E27FC236}">
                <a16:creationId xmlns:a16="http://schemas.microsoft.com/office/drawing/2014/main" id="{6AB1ABBB-5580-5A7A-1C7A-6D16C6AF028B}"/>
              </a:ext>
            </a:extLst>
          </p:cNvPr>
          <p:cNvSpPr>
            <a:spLocks noGrp="1"/>
          </p:cNvSpPr>
          <p:nvPr>
            <p:ph idx="1"/>
          </p:nvPr>
        </p:nvSpPr>
        <p:spPr>
          <a:xfrm>
            <a:off x="818712" y="2317687"/>
            <a:ext cx="6828095" cy="3920151"/>
          </a:xfrm>
        </p:spPr>
        <p:txBody>
          <a:bodyPr anchor="t">
            <a:normAutofit/>
          </a:bodyPr>
          <a:lstStyle/>
          <a:p>
            <a:r>
              <a:rPr lang="de-AT" dirty="0" err="1"/>
              <a:t>Prediction</a:t>
            </a:r>
            <a:r>
              <a:rPr lang="de-AT" dirty="0"/>
              <a:t> on ECG </a:t>
            </a:r>
            <a:r>
              <a:rPr lang="de-AT" dirty="0" err="1"/>
              <a:t>signals</a:t>
            </a:r>
            <a:r>
              <a:rPr lang="de-AT" dirty="0"/>
              <a:t> </a:t>
            </a:r>
            <a:r>
              <a:rPr lang="de-AT" dirty="0" err="1"/>
              <a:t>previously</a:t>
            </a:r>
            <a:r>
              <a:rPr lang="de-AT" dirty="0"/>
              <a:t> not </a:t>
            </a:r>
            <a:r>
              <a:rPr lang="de-AT" dirty="0" err="1"/>
              <a:t>trained</a:t>
            </a:r>
            <a:r>
              <a:rPr lang="de-AT" dirty="0"/>
              <a:t>, </a:t>
            </a:r>
            <a:r>
              <a:rPr lang="de-AT" dirty="0" err="1"/>
              <a:t>tested</a:t>
            </a:r>
            <a:r>
              <a:rPr lang="de-AT" dirty="0"/>
              <a:t> </a:t>
            </a:r>
            <a:r>
              <a:rPr lang="de-AT" dirty="0" err="1"/>
              <a:t>or</a:t>
            </a:r>
            <a:r>
              <a:rPr lang="de-AT" dirty="0"/>
              <a:t> </a:t>
            </a:r>
            <a:r>
              <a:rPr lang="de-AT" dirty="0" err="1"/>
              <a:t>validated</a:t>
            </a:r>
            <a:r>
              <a:rPr lang="de-AT" dirty="0"/>
              <a:t> on </a:t>
            </a:r>
            <a:r>
              <a:rPr lang="de-AT" dirty="0" err="1"/>
              <a:t>neural</a:t>
            </a:r>
            <a:r>
              <a:rPr lang="de-AT" dirty="0"/>
              <a:t> network</a:t>
            </a:r>
          </a:p>
          <a:p>
            <a:r>
              <a:rPr lang="de-AT" dirty="0"/>
              <a:t>ECG </a:t>
            </a:r>
            <a:r>
              <a:rPr lang="de-AT" dirty="0" err="1"/>
              <a:t>files</a:t>
            </a:r>
            <a:r>
              <a:rPr lang="de-AT" dirty="0"/>
              <a:t> 119, 202, 219 </a:t>
            </a:r>
            <a:r>
              <a:rPr lang="de-AT" dirty="0" err="1"/>
              <a:t>were</a:t>
            </a:r>
            <a:r>
              <a:rPr lang="de-AT" dirty="0"/>
              <a:t> </a:t>
            </a:r>
            <a:r>
              <a:rPr lang="de-AT" dirty="0" err="1"/>
              <a:t>selected</a:t>
            </a:r>
            <a:r>
              <a:rPr lang="de-AT" dirty="0"/>
              <a:t>, due </a:t>
            </a:r>
            <a:r>
              <a:rPr lang="de-AT" dirty="0" err="1"/>
              <a:t>to</a:t>
            </a:r>
            <a:r>
              <a:rPr lang="de-AT" dirty="0"/>
              <a:t> </a:t>
            </a:r>
            <a:r>
              <a:rPr lang="de-AT" dirty="0" err="1"/>
              <a:t>their</a:t>
            </a:r>
            <a:r>
              <a:rPr lang="de-AT" dirty="0"/>
              <a:t> </a:t>
            </a:r>
            <a:r>
              <a:rPr lang="de-AT" dirty="0" err="1"/>
              <a:t>presence</a:t>
            </a:r>
            <a:r>
              <a:rPr lang="de-AT" dirty="0"/>
              <a:t> </a:t>
            </a:r>
            <a:r>
              <a:rPr lang="de-AT" dirty="0" err="1"/>
              <a:t>of</a:t>
            </a:r>
            <a:r>
              <a:rPr lang="de-AT" dirty="0"/>
              <a:t> normal and PVC </a:t>
            </a:r>
            <a:r>
              <a:rPr lang="de-AT" dirty="0" err="1"/>
              <a:t>events</a:t>
            </a:r>
            <a:endParaRPr lang="de-AT" dirty="0"/>
          </a:p>
          <a:p>
            <a:r>
              <a:rPr lang="de-AT" dirty="0"/>
              <a:t>200000 </a:t>
            </a:r>
            <a:r>
              <a:rPr lang="de-AT" dirty="0" err="1"/>
              <a:t>datapoints</a:t>
            </a:r>
            <a:r>
              <a:rPr lang="de-AT" dirty="0"/>
              <a:t> (~550s) </a:t>
            </a:r>
            <a:r>
              <a:rPr lang="de-AT" dirty="0" err="1"/>
              <a:t>used</a:t>
            </a:r>
            <a:r>
              <a:rPr lang="de-AT" dirty="0"/>
              <a:t> </a:t>
            </a:r>
            <a:r>
              <a:rPr lang="de-AT" dirty="0" err="1"/>
              <a:t>for</a:t>
            </a:r>
            <a:r>
              <a:rPr lang="de-AT" dirty="0"/>
              <a:t> </a:t>
            </a:r>
            <a:r>
              <a:rPr lang="de-AT" dirty="0" err="1"/>
              <a:t>validation</a:t>
            </a:r>
            <a:r>
              <a:rPr lang="de-AT" dirty="0"/>
              <a:t> </a:t>
            </a:r>
            <a:br>
              <a:rPr lang="de-AT" dirty="0"/>
            </a:br>
            <a:r>
              <a:rPr lang="de-AT" dirty="0">
                <a:sym typeface="Wingdings" panose="05000000000000000000" pitchFamily="2" charset="2"/>
              </a:rPr>
              <a:t> 1634 RR </a:t>
            </a:r>
            <a:r>
              <a:rPr lang="de-AT" dirty="0" err="1">
                <a:sym typeface="Wingdings" panose="05000000000000000000" pitchFamily="2" charset="2"/>
              </a:rPr>
              <a:t>interval</a:t>
            </a:r>
            <a:r>
              <a:rPr lang="de-AT" dirty="0">
                <a:sym typeface="Wingdings" panose="05000000000000000000" pitchFamily="2" charset="2"/>
              </a:rPr>
              <a:t> </a:t>
            </a:r>
            <a:r>
              <a:rPr lang="de-AT" dirty="0" err="1">
                <a:sym typeface="Wingdings" panose="05000000000000000000" pitchFamily="2" charset="2"/>
              </a:rPr>
              <a:t>windows</a:t>
            </a:r>
            <a:r>
              <a:rPr lang="de-AT" dirty="0">
                <a:sym typeface="Wingdings" panose="05000000000000000000" pitchFamily="2" charset="2"/>
              </a:rPr>
              <a:t> </a:t>
            </a:r>
          </a:p>
          <a:p>
            <a:r>
              <a:rPr lang="fr-FR" dirty="0"/>
              <a:t>Confusion Matrix</a:t>
            </a:r>
          </a:p>
          <a:p>
            <a:pPr lvl="1"/>
            <a:r>
              <a:rPr lang="fr-FR" dirty="0"/>
              <a:t>1467   0</a:t>
            </a:r>
          </a:p>
          <a:p>
            <a:pPr lvl="1"/>
            <a:r>
              <a:rPr lang="fr-FR" dirty="0"/>
              <a:t>4         163</a:t>
            </a:r>
          </a:p>
          <a:p>
            <a:r>
              <a:rPr lang="fr-FR" dirty="0" err="1"/>
              <a:t>Accuracy</a:t>
            </a:r>
            <a:r>
              <a:rPr lang="fr-FR" dirty="0"/>
              <a:t> of 99.75% </a:t>
            </a:r>
            <a:r>
              <a:rPr lang="fr-FR" dirty="0" err="1"/>
              <a:t>achieved</a:t>
            </a:r>
            <a:endParaRPr lang="de-AT" dirty="0"/>
          </a:p>
        </p:txBody>
      </p:sp>
      <p:pic>
        <p:nvPicPr>
          <p:cNvPr id="5" name="Grafik 4">
            <a:extLst>
              <a:ext uri="{FF2B5EF4-FFF2-40B4-BE49-F238E27FC236}">
                <a16:creationId xmlns:a16="http://schemas.microsoft.com/office/drawing/2014/main" id="{830A5FC7-F3C6-3F8C-862D-0DE080F5D4DA}"/>
              </a:ext>
            </a:extLst>
          </p:cNvPr>
          <p:cNvPicPr>
            <a:picLocks noChangeAspect="1"/>
          </p:cNvPicPr>
          <p:nvPr/>
        </p:nvPicPr>
        <p:blipFill>
          <a:blip r:embed="rId2"/>
          <a:stretch>
            <a:fillRect/>
          </a:stretch>
        </p:blipFill>
        <p:spPr>
          <a:xfrm>
            <a:off x="7769494" y="4540932"/>
            <a:ext cx="4409398" cy="2240116"/>
          </a:xfrm>
          <a:prstGeom prst="rect">
            <a:avLst/>
          </a:prstGeom>
        </p:spPr>
      </p:pic>
      <p:pic>
        <p:nvPicPr>
          <p:cNvPr id="7" name="Grafik 6">
            <a:extLst>
              <a:ext uri="{FF2B5EF4-FFF2-40B4-BE49-F238E27FC236}">
                <a16:creationId xmlns:a16="http://schemas.microsoft.com/office/drawing/2014/main" id="{B7EFFE02-40CD-9497-8E36-32B2F0692A6F}"/>
              </a:ext>
            </a:extLst>
          </p:cNvPr>
          <p:cNvPicPr>
            <a:picLocks noChangeAspect="1"/>
          </p:cNvPicPr>
          <p:nvPr/>
        </p:nvPicPr>
        <p:blipFill>
          <a:blip r:embed="rId3"/>
          <a:stretch>
            <a:fillRect/>
          </a:stretch>
        </p:blipFill>
        <p:spPr>
          <a:xfrm>
            <a:off x="7769494" y="2159275"/>
            <a:ext cx="3547752" cy="2225164"/>
          </a:xfrm>
          <a:prstGeom prst="rect">
            <a:avLst/>
          </a:prstGeom>
        </p:spPr>
      </p:pic>
      <p:pic>
        <p:nvPicPr>
          <p:cNvPr id="9" name="Grafik 8">
            <a:extLst>
              <a:ext uri="{FF2B5EF4-FFF2-40B4-BE49-F238E27FC236}">
                <a16:creationId xmlns:a16="http://schemas.microsoft.com/office/drawing/2014/main" id="{81AB9DF2-C267-B3CA-A5DF-37A9BD1407EE}"/>
              </a:ext>
            </a:extLst>
          </p:cNvPr>
          <p:cNvPicPr>
            <a:picLocks noChangeAspect="1"/>
          </p:cNvPicPr>
          <p:nvPr/>
        </p:nvPicPr>
        <p:blipFill>
          <a:blip r:embed="rId4"/>
          <a:stretch>
            <a:fillRect/>
          </a:stretch>
        </p:blipFill>
        <p:spPr>
          <a:xfrm>
            <a:off x="7769494" y="325198"/>
            <a:ext cx="3717888" cy="1677584"/>
          </a:xfrm>
          <a:prstGeom prst="rect">
            <a:avLst/>
          </a:prstGeom>
        </p:spPr>
      </p:pic>
    </p:spTree>
    <p:extLst>
      <p:ext uri="{BB962C8B-B14F-4D97-AF65-F5344CB8AC3E}">
        <p14:creationId xmlns:p14="http://schemas.microsoft.com/office/powerpoint/2010/main" val="383948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3359B-E8B0-B965-0794-75869999B55D}"/>
              </a:ext>
            </a:extLst>
          </p:cNvPr>
          <p:cNvSpPr>
            <a:spLocks noGrp="1"/>
          </p:cNvSpPr>
          <p:nvPr>
            <p:ph type="title"/>
          </p:nvPr>
        </p:nvSpPr>
        <p:spPr/>
        <p:txBody>
          <a:bodyPr/>
          <a:lstStyle/>
          <a:p>
            <a:r>
              <a:rPr lang="de-AT" dirty="0"/>
              <a:t>Validation Test </a:t>
            </a:r>
            <a:br>
              <a:rPr lang="de-AT" dirty="0"/>
            </a:br>
            <a:r>
              <a:rPr lang="de-AT" sz="2400" dirty="0" err="1"/>
              <a:t>Prediction</a:t>
            </a:r>
            <a:r>
              <a:rPr lang="de-AT" sz="2400" dirty="0"/>
              <a:t> </a:t>
            </a:r>
            <a:r>
              <a:rPr lang="de-AT" sz="2400" dirty="0" err="1"/>
              <a:t>of</a:t>
            </a:r>
            <a:r>
              <a:rPr lang="de-AT" sz="2400" dirty="0"/>
              <a:t> 119, 202, 219 – ECG norm.</a:t>
            </a:r>
          </a:p>
        </p:txBody>
      </p:sp>
      <p:sp>
        <p:nvSpPr>
          <p:cNvPr id="3" name="Textplatzhalter 2">
            <a:extLst>
              <a:ext uri="{FF2B5EF4-FFF2-40B4-BE49-F238E27FC236}">
                <a16:creationId xmlns:a16="http://schemas.microsoft.com/office/drawing/2014/main" id="{025ED448-E680-6F74-4727-85A02F51FB4D}"/>
              </a:ext>
            </a:extLst>
          </p:cNvPr>
          <p:cNvSpPr>
            <a:spLocks noGrp="1"/>
          </p:cNvSpPr>
          <p:nvPr>
            <p:ph type="body" idx="1"/>
          </p:nvPr>
        </p:nvSpPr>
        <p:spPr/>
        <p:txBody>
          <a:bodyPr/>
          <a:lstStyle/>
          <a:p>
            <a:endParaRPr lang="de-AT"/>
          </a:p>
        </p:txBody>
      </p:sp>
      <p:pic>
        <p:nvPicPr>
          <p:cNvPr id="8" name="Inhaltsplatzhalter 7" descr="Ein Bild, das Text, Farbigkeit, Screenshot, Reihe enthält.&#10;&#10;Automatisch generierte Beschreibung">
            <a:extLst>
              <a:ext uri="{FF2B5EF4-FFF2-40B4-BE49-F238E27FC236}">
                <a16:creationId xmlns:a16="http://schemas.microsoft.com/office/drawing/2014/main" id="{69DE01E9-4C49-D0BA-5F0A-C1C7B1F186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3290" y="1900112"/>
            <a:ext cx="4869353" cy="4849022"/>
          </a:xfrm>
        </p:spPr>
      </p:pic>
      <p:sp>
        <p:nvSpPr>
          <p:cNvPr id="5" name="Textplatzhalter 4">
            <a:extLst>
              <a:ext uri="{FF2B5EF4-FFF2-40B4-BE49-F238E27FC236}">
                <a16:creationId xmlns:a16="http://schemas.microsoft.com/office/drawing/2014/main" id="{53D9C748-8B8D-DB13-EC12-72148F2CAE4A}"/>
              </a:ext>
            </a:extLst>
          </p:cNvPr>
          <p:cNvSpPr>
            <a:spLocks noGrp="1"/>
          </p:cNvSpPr>
          <p:nvPr>
            <p:ph type="body" sz="quarter" idx="3"/>
          </p:nvPr>
        </p:nvSpPr>
        <p:spPr/>
        <p:txBody>
          <a:bodyPr/>
          <a:lstStyle/>
          <a:p>
            <a:endParaRPr lang="de-AT"/>
          </a:p>
        </p:txBody>
      </p:sp>
      <p:pic>
        <p:nvPicPr>
          <p:cNvPr id="10" name="Inhaltsplatzhalter 9" descr="Ein Bild, das Text, Farbigkeit, Screenshot, Reihe enthält.&#10;&#10;Automatisch generierte Beschreibung">
            <a:extLst>
              <a:ext uri="{FF2B5EF4-FFF2-40B4-BE49-F238E27FC236}">
                <a16:creationId xmlns:a16="http://schemas.microsoft.com/office/drawing/2014/main" id="{8F4A23E8-4F4D-D2CE-4B65-38BCBDD2750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49358" y="1900112"/>
            <a:ext cx="4869353" cy="4849022"/>
          </a:xfrm>
        </p:spPr>
      </p:pic>
    </p:spTree>
    <p:extLst>
      <p:ext uri="{BB962C8B-B14F-4D97-AF65-F5344CB8AC3E}">
        <p14:creationId xmlns:p14="http://schemas.microsoft.com/office/powerpoint/2010/main" val="40923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C0095-8D93-2C19-5CCA-513A7F547392}"/>
              </a:ext>
            </a:extLst>
          </p:cNvPr>
          <p:cNvSpPr>
            <a:spLocks noGrp="1"/>
          </p:cNvSpPr>
          <p:nvPr>
            <p:ph type="title"/>
          </p:nvPr>
        </p:nvSpPr>
        <p:spPr/>
        <p:txBody>
          <a:bodyPr/>
          <a:lstStyle/>
          <a:p>
            <a:r>
              <a:rPr lang="de-AT" dirty="0"/>
              <a:t>Validation Test </a:t>
            </a:r>
            <a:br>
              <a:rPr lang="de-AT" dirty="0"/>
            </a:br>
            <a:r>
              <a:rPr lang="de-AT" sz="2400" dirty="0" err="1"/>
              <a:t>Prediction</a:t>
            </a:r>
            <a:r>
              <a:rPr lang="de-AT" sz="2400" dirty="0"/>
              <a:t> </a:t>
            </a:r>
            <a:r>
              <a:rPr lang="de-AT" sz="2400" dirty="0" err="1"/>
              <a:t>of</a:t>
            </a:r>
            <a:r>
              <a:rPr lang="de-AT" sz="2400" dirty="0"/>
              <a:t> 119, 202, 219 – RR </a:t>
            </a:r>
            <a:r>
              <a:rPr lang="de-AT" sz="2400" dirty="0" err="1"/>
              <a:t>Intervals</a:t>
            </a:r>
            <a:endParaRPr lang="de-AT" sz="2400" dirty="0"/>
          </a:p>
        </p:txBody>
      </p:sp>
      <p:sp>
        <p:nvSpPr>
          <p:cNvPr id="3" name="Textplatzhalter 2">
            <a:extLst>
              <a:ext uri="{FF2B5EF4-FFF2-40B4-BE49-F238E27FC236}">
                <a16:creationId xmlns:a16="http://schemas.microsoft.com/office/drawing/2014/main" id="{A43FBD91-1C66-3A08-CE90-EF3188F4EDD3}"/>
              </a:ext>
            </a:extLst>
          </p:cNvPr>
          <p:cNvSpPr>
            <a:spLocks noGrp="1"/>
          </p:cNvSpPr>
          <p:nvPr>
            <p:ph type="body" idx="1"/>
          </p:nvPr>
        </p:nvSpPr>
        <p:spPr/>
        <p:txBody>
          <a:bodyPr/>
          <a:lstStyle/>
          <a:p>
            <a:endParaRPr lang="de-AT"/>
          </a:p>
        </p:txBody>
      </p:sp>
      <p:pic>
        <p:nvPicPr>
          <p:cNvPr id="8" name="Inhaltsplatzhalter 7">
            <a:extLst>
              <a:ext uri="{FF2B5EF4-FFF2-40B4-BE49-F238E27FC236}">
                <a16:creationId xmlns:a16="http://schemas.microsoft.com/office/drawing/2014/main" id="{B5410232-3202-38C7-5A4E-AE189AD5FC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953321" y="1900113"/>
            <a:ext cx="4901398" cy="4880933"/>
          </a:xfrm>
        </p:spPr>
      </p:pic>
      <p:sp>
        <p:nvSpPr>
          <p:cNvPr id="5" name="Textplatzhalter 4">
            <a:extLst>
              <a:ext uri="{FF2B5EF4-FFF2-40B4-BE49-F238E27FC236}">
                <a16:creationId xmlns:a16="http://schemas.microsoft.com/office/drawing/2014/main" id="{6B526686-2C56-23E9-2C4B-D0D98BF3A491}"/>
              </a:ext>
            </a:extLst>
          </p:cNvPr>
          <p:cNvSpPr>
            <a:spLocks noGrp="1"/>
          </p:cNvSpPr>
          <p:nvPr>
            <p:ph type="body" sz="quarter" idx="3"/>
          </p:nvPr>
        </p:nvSpPr>
        <p:spPr/>
        <p:txBody>
          <a:bodyPr/>
          <a:lstStyle/>
          <a:p>
            <a:endParaRPr lang="de-AT"/>
          </a:p>
        </p:txBody>
      </p:sp>
      <p:pic>
        <p:nvPicPr>
          <p:cNvPr id="10" name="Inhaltsplatzhalter 9">
            <a:extLst>
              <a:ext uri="{FF2B5EF4-FFF2-40B4-BE49-F238E27FC236}">
                <a16:creationId xmlns:a16="http://schemas.microsoft.com/office/drawing/2014/main" id="{1E173414-D2F7-2C82-6D85-0DF7E164124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29389" y="1900113"/>
            <a:ext cx="4901398" cy="4880933"/>
          </a:xfrm>
        </p:spPr>
      </p:pic>
    </p:spTree>
    <p:extLst>
      <p:ext uri="{BB962C8B-B14F-4D97-AF65-F5344CB8AC3E}">
        <p14:creationId xmlns:p14="http://schemas.microsoft.com/office/powerpoint/2010/main" val="325532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5645A6-2E7B-2B89-85E4-B6D3E050D9A7}"/>
              </a:ext>
            </a:extLst>
          </p:cNvPr>
          <p:cNvSpPr>
            <a:spLocks noGrp="1"/>
          </p:cNvSpPr>
          <p:nvPr>
            <p:ph type="title"/>
          </p:nvPr>
        </p:nvSpPr>
        <p:spPr/>
        <p:txBody>
          <a:bodyPr/>
          <a:lstStyle/>
          <a:p>
            <a:r>
              <a:rPr lang="de-AT" dirty="0" err="1"/>
              <a:t>Discussion</a:t>
            </a:r>
            <a:endParaRPr lang="de-AT" dirty="0"/>
          </a:p>
        </p:txBody>
      </p:sp>
      <p:sp>
        <p:nvSpPr>
          <p:cNvPr id="5" name="Textplatzhalter 4">
            <a:extLst>
              <a:ext uri="{FF2B5EF4-FFF2-40B4-BE49-F238E27FC236}">
                <a16:creationId xmlns:a16="http://schemas.microsoft.com/office/drawing/2014/main" id="{403919C9-5E6F-ADA6-285E-92B3F1020C0C}"/>
              </a:ext>
            </a:extLst>
          </p:cNvPr>
          <p:cNvSpPr>
            <a:spLocks noGrp="1"/>
          </p:cNvSpPr>
          <p:nvPr>
            <p:ph type="body" sz="quarter" idx="16"/>
          </p:nvPr>
        </p:nvSpPr>
        <p:spPr/>
        <p:txBody>
          <a:bodyPr/>
          <a:lstStyle/>
          <a:p>
            <a:endParaRPr lang="de-AT"/>
          </a:p>
        </p:txBody>
      </p:sp>
    </p:spTree>
    <p:extLst>
      <p:ext uri="{BB962C8B-B14F-4D97-AF65-F5344CB8AC3E}">
        <p14:creationId xmlns:p14="http://schemas.microsoft.com/office/powerpoint/2010/main" val="321218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B46E8-544F-3B2E-9BBA-D6AA70259E4B}"/>
              </a:ext>
            </a:extLst>
          </p:cNvPr>
          <p:cNvSpPr>
            <a:spLocks noGrp="1"/>
          </p:cNvSpPr>
          <p:nvPr>
            <p:ph type="title"/>
          </p:nvPr>
        </p:nvSpPr>
        <p:spPr/>
        <p:txBody>
          <a:bodyPr/>
          <a:lstStyle/>
          <a:p>
            <a:r>
              <a:rPr lang="de-AT" dirty="0" err="1"/>
              <a:t>Discussion</a:t>
            </a:r>
            <a:br>
              <a:rPr lang="de-AT" dirty="0"/>
            </a:br>
            <a:r>
              <a:rPr lang="de-AT" sz="2400" dirty="0"/>
              <a:t>Future </a:t>
            </a:r>
            <a:r>
              <a:rPr lang="de-AT" sz="2400" dirty="0" err="1"/>
              <a:t>Improvement</a:t>
            </a:r>
            <a:r>
              <a:rPr lang="de-AT" sz="2400" dirty="0"/>
              <a:t> &amp; Development </a:t>
            </a:r>
            <a:r>
              <a:rPr lang="de-AT" sz="2400" dirty="0" err="1"/>
              <a:t>Suggestions</a:t>
            </a:r>
            <a:endParaRPr lang="de-AT" sz="2400" dirty="0"/>
          </a:p>
        </p:txBody>
      </p:sp>
      <p:sp>
        <p:nvSpPr>
          <p:cNvPr id="3" name="Inhaltsplatzhalter 2">
            <a:extLst>
              <a:ext uri="{FF2B5EF4-FFF2-40B4-BE49-F238E27FC236}">
                <a16:creationId xmlns:a16="http://schemas.microsoft.com/office/drawing/2014/main" id="{7A865607-08F8-CE75-E94D-4AC4661BC0ED}"/>
              </a:ext>
            </a:extLst>
          </p:cNvPr>
          <p:cNvSpPr>
            <a:spLocks noGrp="1"/>
          </p:cNvSpPr>
          <p:nvPr>
            <p:ph idx="1"/>
          </p:nvPr>
        </p:nvSpPr>
        <p:spPr>
          <a:xfrm>
            <a:off x="810000" y="2376195"/>
            <a:ext cx="10554574" cy="3934070"/>
          </a:xfrm>
        </p:spPr>
        <p:txBody>
          <a:bodyPr>
            <a:normAutofit lnSpcReduction="10000"/>
          </a:bodyPr>
          <a:lstStyle/>
          <a:p>
            <a:pPr marL="0" indent="0">
              <a:buNone/>
            </a:pPr>
            <a:r>
              <a:rPr lang="de-AT" dirty="0" err="1"/>
              <a:t>Suggested</a:t>
            </a:r>
            <a:r>
              <a:rPr lang="de-AT" dirty="0"/>
              <a:t> </a:t>
            </a:r>
            <a:r>
              <a:rPr lang="de-AT" dirty="0" err="1"/>
              <a:t>steps</a:t>
            </a:r>
            <a:r>
              <a:rPr lang="de-AT" dirty="0"/>
              <a:t> </a:t>
            </a:r>
            <a:r>
              <a:rPr lang="de-AT" dirty="0" err="1"/>
              <a:t>for</a:t>
            </a:r>
            <a:r>
              <a:rPr lang="de-AT" dirty="0"/>
              <a:t> </a:t>
            </a:r>
            <a:r>
              <a:rPr lang="de-AT" dirty="0" err="1"/>
              <a:t>improvements</a:t>
            </a:r>
            <a:r>
              <a:rPr lang="de-AT" dirty="0"/>
              <a:t> </a:t>
            </a:r>
          </a:p>
          <a:p>
            <a:pPr marL="0" indent="0">
              <a:buNone/>
            </a:pPr>
            <a:r>
              <a:rPr lang="de-AT" dirty="0"/>
              <a:t>Data:</a:t>
            </a:r>
          </a:p>
          <a:p>
            <a:pPr lvl="1"/>
            <a:r>
              <a:rPr lang="de-AT" dirty="0" err="1"/>
              <a:t>Verify</a:t>
            </a:r>
            <a:r>
              <a:rPr lang="de-AT" dirty="0"/>
              <a:t> </a:t>
            </a:r>
            <a:r>
              <a:rPr lang="de-AT" dirty="0" err="1"/>
              <a:t>annotation</a:t>
            </a:r>
            <a:r>
              <a:rPr lang="de-AT" dirty="0"/>
              <a:t> on </a:t>
            </a:r>
            <a:r>
              <a:rPr lang="de-AT" dirty="0" err="1"/>
              <a:t>training</a:t>
            </a:r>
            <a:r>
              <a:rPr lang="de-AT" dirty="0"/>
              <a:t> </a:t>
            </a:r>
            <a:r>
              <a:rPr lang="de-AT" dirty="0" err="1"/>
              <a:t>dataset</a:t>
            </a:r>
            <a:endParaRPr lang="de-AT" dirty="0"/>
          </a:p>
          <a:p>
            <a:pPr lvl="1"/>
            <a:r>
              <a:rPr lang="de-AT" dirty="0"/>
              <a:t>Split </a:t>
            </a:r>
            <a:r>
              <a:rPr lang="de-AT" dirty="0" err="1"/>
              <a:t>into</a:t>
            </a:r>
            <a:r>
              <a:rPr lang="de-AT" dirty="0"/>
              <a:t> </a:t>
            </a:r>
            <a:r>
              <a:rPr lang="de-AT" dirty="0" err="1"/>
              <a:t>more</a:t>
            </a:r>
            <a:r>
              <a:rPr lang="de-AT" dirty="0"/>
              <a:t> </a:t>
            </a:r>
            <a:r>
              <a:rPr lang="de-AT" dirty="0" err="1"/>
              <a:t>output</a:t>
            </a:r>
            <a:r>
              <a:rPr lang="de-AT" dirty="0"/>
              <a:t> </a:t>
            </a:r>
            <a:r>
              <a:rPr lang="de-AT" dirty="0" err="1"/>
              <a:t>classes</a:t>
            </a:r>
            <a:r>
              <a:rPr lang="de-AT" dirty="0"/>
              <a:t> </a:t>
            </a:r>
            <a:r>
              <a:rPr lang="de-AT" dirty="0" err="1"/>
              <a:t>to</a:t>
            </a:r>
            <a:r>
              <a:rPr lang="de-AT" dirty="0"/>
              <a:t> </a:t>
            </a:r>
            <a:r>
              <a:rPr lang="de-AT" dirty="0" err="1"/>
              <a:t>differentiate</a:t>
            </a:r>
            <a:r>
              <a:rPr lang="de-AT" dirty="0"/>
              <a:t> </a:t>
            </a:r>
            <a:r>
              <a:rPr lang="de-AT" dirty="0" err="1"/>
              <a:t>types</a:t>
            </a:r>
            <a:r>
              <a:rPr lang="de-AT" dirty="0"/>
              <a:t> </a:t>
            </a:r>
            <a:r>
              <a:rPr lang="de-AT" dirty="0" err="1"/>
              <a:t>of</a:t>
            </a:r>
            <a:r>
              <a:rPr lang="de-AT" dirty="0"/>
              <a:t> </a:t>
            </a:r>
            <a:r>
              <a:rPr lang="de-AT" dirty="0" err="1"/>
              <a:t>arrhythmia</a:t>
            </a:r>
            <a:endParaRPr lang="de-AT" dirty="0"/>
          </a:p>
          <a:p>
            <a:pPr lvl="1"/>
            <a:r>
              <a:rPr lang="de-AT" dirty="0"/>
              <a:t>Use 2</a:t>
            </a:r>
            <a:r>
              <a:rPr lang="de-AT" baseline="30000" dirty="0"/>
              <a:t>nd</a:t>
            </a:r>
            <a:r>
              <a:rPr lang="de-AT" dirty="0"/>
              <a:t> ECG </a:t>
            </a:r>
            <a:r>
              <a:rPr lang="de-AT" dirty="0" err="1"/>
              <a:t>channel</a:t>
            </a:r>
            <a:r>
              <a:rPr lang="de-AT" dirty="0"/>
              <a:t> </a:t>
            </a:r>
            <a:r>
              <a:rPr lang="de-AT" dirty="0" err="1"/>
              <a:t>for</a:t>
            </a:r>
            <a:r>
              <a:rPr lang="de-AT" dirty="0"/>
              <a:t> additional </a:t>
            </a:r>
            <a:r>
              <a:rPr lang="de-AT" dirty="0" err="1"/>
              <a:t>features</a:t>
            </a:r>
            <a:r>
              <a:rPr lang="de-AT" dirty="0"/>
              <a:t> </a:t>
            </a:r>
            <a:r>
              <a:rPr lang="de-AT" dirty="0" err="1"/>
              <a:t>extraction</a:t>
            </a:r>
            <a:r>
              <a:rPr lang="de-AT" dirty="0"/>
              <a:t> &amp; </a:t>
            </a:r>
            <a:r>
              <a:rPr lang="de-AT" dirty="0" err="1"/>
              <a:t>multidimenional</a:t>
            </a:r>
            <a:r>
              <a:rPr lang="de-AT" dirty="0"/>
              <a:t> </a:t>
            </a:r>
            <a:r>
              <a:rPr lang="de-AT" dirty="0" err="1"/>
              <a:t>training</a:t>
            </a:r>
            <a:endParaRPr lang="de-AT" dirty="0"/>
          </a:p>
          <a:p>
            <a:pPr marL="0" indent="0">
              <a:buNone/>
            </a:pPr>
            <a:r>
              <a:rPr lang="de-AT" dirty="0"/>
              <a:t>Model &amp; Training:</a:t>
            </a:r>
          </a:p>
          <a:p>
            <a:pPr lvl="1"/>
            <a:r>
              <a:rPr lang="de-AT" dirty="0"/>
              <a:t>Add </a:t>
            </a:r>
            <a:r>
              <a:rPr lang="de-AT" dirty="0" err="1"/>
              <a:t>more</a:t>
            </a:r>
            <a:r>
              <a:rPr lang="de-AT" dirty="0"/>
              <a:t> </a:t>
            </a:r>
            <a:r>
              <a:rPr lang="de-AT" dirty="0" err="1"/>
              <a:t>data</a:t>
            </a:r>
            <a:r>
              <a:rPr lang="de-AT" dirty="0"/>
              <a:t> </a:t>
            </a:r>
            <a:r>
              <a:rPr lang="de-AT" dirty="0" err="1"/>
              <a:t>points</a:t>
            </a:r>
            <a:r>
              <a:rPr lang="de-AT" dirty="0"/>
              <a:t> and/</a:t>
            </a:r>
            <a:r>
              <a:rPr lang="de-AT" dirty="0" err="1"/>
              <a:t>or</a:t>
            </a:r>
            <a:r>
              <a:rPr lang="de-AT" dirty="0"/>
              <a:t> </a:t>
            </a:r>
            <a:r>
              <a:rPr lang="de-AT" dirty="0" err="1"/>
              <a:t>other</a:t>
            </a:r>
            <a:r>
              <a:rPr lang="de-AT" dirty="0"/>
              <a:t> </a:t>
            </a:r>
            <a:r>
              <a:rPr lang="de-AT" dirty="0" err="1"/>
              <a:t>datasets</a:t>
            </a:r>
            <a:r>
              <a:rPr lang="de-AT" dirty="0"/>
              <a:t> </a:t>
            </a:r>
            <a:r>
              <a:rPr lang="de-AT" dirty="0" err="1"/>
              <a:t>to</a:t>
            </a:r>
            <a:r>
              <a:rPr lang="de-AT" dirty="0"/>
              <a:t> </a:t>
            </a:r>
            <a:r>
              <a:rPr lang="de-AT" dirty="0" err="1"/>
              <a:t>training</a:t>
            </a:r>
            <a:endParaRPr lang="de-AT" dirty="0"/>
          </a:p>
          <a:p>
            <a:pPr lvl="1"/>
            <a:r>
              <a:rPr lang="de-AT" dirty="0" err="1"/>
              <a:t>Adaptions</a:t>
            </a:r>
            <a:r>
              <a:rPr lang="de-AT" dirty="0"/>
              <a:t> </a:t>
            </a:r>
            <a:r>
              <a:rPr lang="de-AT" dirty="0" err="1"/>
              <a:t>to</a:t>
            </a:r>
            <a:r>
              <a:rPr lang="de-AT" dirty="0"/>
              <a:t> </a:t>
            </a:r>
            <a:r>
              <a:rPr lang="de-AT" dirty="0" err="1"/>
              <a:t>hidden</a:t>
            </a:r>
            <a:r>
              <a:rPr lang="de-AT" dirty="0"/>
              <a:t> </a:t>
            </a:r>
            <a:r>
              <a:rPr lang="de-AT" dirty="0" err="1"/>
              <a:t>layer</a:t>
            </a:r>
            <a:r>
              <a:rPr lang="de-AT" dirty="0"/>
              <a:t> </a:t>
            </a:r>
            <a:r>
              <a:rPr lang="de-AT" dirty="0" err="1"/>
              <a:t>structure</a:t>
            </a:r>
            <a:r>
              <a:rPr lang="de-AT" dirty="0"/>
              <a:t> &amp; </a:t>
            </a:r>
            <a:r>
              <a:rPr lang="de-AT" dirty="0" err="1"/>
              <a:t>amount</a:t>
            </a:r>
            <a:r>
              <a:rPr lang="de-AT" dirty="0"/>
              <a:t> </a:t>
            </a:r>
            <a:r>
              <a:rPr lang="de-AT" dirty="0" err="1"/>
              <a:t>of</a:t>
            </a:r>
            <a:r>
              <a:rPr lang="de-AT" dirty="0"/>
              <a:t> </a:t>
            </a:r>
            <a:r>
              <a:rPr lang="de-AT" dirty="0" err="1"/>
              <a:t>nodes</a:t>
            </a:r>
            <a:endParaRPr lang="de-AT" dirty="0"/>
          </a:p>
          <a:p>
            <a:pPr lvl="1"/>
            <a:r>
              <a:rPr lang="de-AT" dirty="0"/>
              <a:t>Dropout </a:t>
            </a:r>
            <a:r>
              <a:rPr lang="de-AT" dirty="0" err="1"/>
              <a:t>rates</a:t>
            </a:r>
            <a:r>
              <a:rPr lang="de-AT" dirty="0"/>
              <a:t> </a:t>
            </a:r>
            <a:r>
              <a:rPr lang="de-AT" dirty="0" err="1"/>
              <a:t>to</a:t>
            </a:r>
            <a:r>
              <a:rPr lang="de-AT" dirty="0"/>
              <a:t> </a:t>
            </a:r>
            <a:r>
              <a:rPr lang="de-AT" dirty="0" err="1"/>
              <a:t>reduce</a:t>
            </a:r>
            <a:r>
              <a:rPr lang="de-AT" dirty="0"/>
              <a:t> </a:t>
            </a:r>
            <a:r>
              <a:rPr lang="de-AT" dirty="0" err="1"/>
              <a:t>overfitting</a:t>
            </a:r>
            <a:endParaRPr lang="de-AT" dirty="0"/>
          </a:p>
          <a:p>
            <a:pPr lvl="1"/>
            <a:r>
              <a:rPr lang="de-AT" dirty="0" err="1"/>
              <a:t>Introduction</a:t>
            </a:r>
            <a:r>
              <a:rPr lang="de-AT" dirty="0"/>
              <a:t> </a:t>
            </a:r>
            <a:r>
              <a:rPr lang="de-AT" dirty="0" err="1"/>
              <a:t>of</a:t>
            </a:r>
            <a:r>
              <a:rPr lang="de-AT" dirty="0"/>
              <a:t> </a:t>
            </a:r>
            <a:r>
              <a:rPr lang="de-AT" dirty="0" err="1"/>
              <a:t>batch</a:t>
            </a:r>
            <a:r>
              <a:rPr lang="de-AT" dirty="0"/>
              <a:t> </a:t>
            </a:r>
            <a:r>
              <a:rPr lang="de-AT" dirty="0" err="1"/>
              <a:t>training</a:t>
            </a:r>
            <a:r>
              <a:rPr lang="de-AT" dirty="0"/>
              <a:t> </a:t>
            </a:r>
            <a:r>
              <a:rPr lang="de-AT" dirty="0" err="1"/>
              <a:t>to</a:t>
            </a:r>
            <a:r>
              <a:rPr lang="de-AT" dirty="0"/>
              <a:t> </a:t>
            </a:r>
            <a:r>
              <a:rPr lang="de-AT" dirty="0" err="1"/>
              <a:t>lower</a:t>
            </a:r>
            <a:r>
              <a:rPr lang="de-AT" dirty="0"/>
              <a:t> </a:t>
            </a:r>
            <a:r>
              <a:rPr lang="de-AT" dirty="0" err="1"/>
              <a:t>noise</a:t>
            </a:r>
            <a:r>
              <a:rPr lang="de-AT" dirty="0"/>
              <a:t> in </a:t>
            </a:r>
            <a:r>
              <a:rPr lang="de-AT" dirty="0" err="1"/>
              <a:t>loss</a:t>
            </a:r>
            <a:r>
              <a:rPr lang="de-AT" dirty="0"/>
              <a:t> rate </a:t>
            </a:r>
            <a:r>
              <a:rPr lang="de-AT" dirty="0" err="1"/>
              <a:t>calculation</a:t>
            </a:r>
            <a:endParaRPr lang="de-AT" dirty="0"/>
          </a:p>
          <a:p>
            <a:pPr lvl="1"/>
            <a:r>
              <a:rPr lang="de-AT" dirty="0"/>
              <a:t>Other </a:t>
            </a:r>
            <a:r>
              <a:rPr lang="de-AT" dirty="0" err="1"/>
              <a:t>training</a:t>
            </a:r>
            <a:r>
              <a:rPr lang="de-AT" dirty="0"/>
              <a:t> </a:t>
            </a:r>
            <a:r>
              <a:rPr lang="de-AT" dirty="0" err="1"/>
              <a:t>algorithms</a:t>
            </a:r>
            <a:r>
              <a:rPr lang="de-AT" dirty="0"/>
              <a:t> (Resilient Backpropagation, </a:t>
            </a:r>
            <a:r>
              <a:rPr lang="de-AT" dirty="0" err="1"/>
              <a:t>Broyden</a:t>
            </a:r>
            <a:r>
              <a:rPr lang="de-AT" dirty="0"/>
              <a:t>-Fletcher,…)</a:t>
            </a:r>
          </a:p>
        </p:txBody>
      </p:sp>
    </p:spTree>
    <p:extLst>
      <p:ext uri="{BB962C8B-B14F-4D97-AF65-F5344CB8AC3E}">
        <p14:creationId xmlns:p14="http://schemas.microsoft.com/office/powerpoint/2010/main" val="55506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DA2F9-DDC8-59BC-F0B0-DF7D2A2194BC}"/>
              </a:ext>
            </a:extLst>
          </p:cNvPr>
          <p:cNvSpPr>
            <a:spLocks noGrp="1"/>
          </p:cNvSpPr>
          <p:nvPr>
            <p:ph type="title"/>
          </p:nvPr>
        </p:nvSpPr>
        <p:spPr/>
        <p:txBody>
          <a:bodyPr/>
          <a:lstStyle/>
          <a:p>
            <a:r>
              <a:rPr lang="de-AT" dirty="0" err="1"/>
              <a:t>Introduction</a:t>
            </a:r>
            <a:endParaRPr lang="de-AT" dirty="0"/>
          </a:p>
        </p:txBody>
      </p:sp>
      <p:sp>
        <p:nvSpPr>
          <p:cNvPr id="3" name="Textplatzhalter 2">
            <a:extLst>
              <a:ext uri="{FF2B5EF4-FFF2-40B4-BE49-F238E27FC236}">
                <a16:creationId xmlns:a16="http://schemas.microsoft.com/office/drawing/2014/main" id="{7163EC0A-765E-1B5B-E4B3-130B43EF5D43}"/>
              </a:ext>
            </a:extLst>
          </p:cNvPr>
          <p:cNvSpPr>
            <a:spLocks noGrp="1"/>
          </p:cNvSpPr>
          <p:nvPr>
            <p:ph type="body" sz="quarter" idx="16"/>
          </p:nvPr>
        </p:nvSpPr>
        <p:spPr/>
        <p:txBody>
          <a:bodyPr/>
          <a:lstStyle/>
          <a:p>
            <a:endParaRPr lang="de-AT"/>
          </a:p>
        </p:txBody>
      </p:sp>
    </p:spTree>
    <p:extLst>
      <p:ext uri="{BB962C8B-B14F-4D97-AF65-F5344CB8AC3E}">
        <p14:creationId xmlns:p14="http://schemas.microsoft.com/office/powerpoint/2010/main" val="191947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5645A6-2E7B-2B89-85E4-B6D3E050D9A7}"/>
              </a:ext>
            </a:extLst>
          </p:cNvPr>
          <p:cNvSpPr>
            <a:spLocks noGrp="1"/>
          </p:cNvSpPr>
          <p:nvPr>
            <p:ph type="title"/>
          </p:nvPr>
        </p:nvSpPr>
        <p:spPr/>
        <p:txBody>
          <a:bodyPr/>
          <a:lstStyle/>
          <a:p>
            <a:r>
              <a:rPr lang="de-AT" dirty="0" err="1"/>
              <a:t>Thank</a:t>
            </a:r>
            <a:r>
              <a:rPr lang="de-AT" dirty="0"/>
              <a:t> </a:t>
            </a:r>
            <a:r>
              <a:rPr lang="de-AT" dirty="0" err="1"/>
              <a:t>you</a:t>
            </a:r>
            <a:r>
              <a:rPr lang="de-AT" dirty="0"/>
              <a:t> </a:t>
            </a:r>
            <a:r>
              <a:rPr lang="de-AT" dirty="0" err="1"/>
              <a:t>for</a:t>
            </a:r>
            <a:r>
              <a:rPr lang="de-AT" dirty="0"/>
              <a:t> </a:t>
            </a:r>
            <a:r>
              <a:rPr lang="de-AT" dirty="0" err="1"/>
              <a:t>your</a:t>
            </a:r>
            <a:r>
              <a:rPr lang="de-AT" dirty="0"/>
              <a:t> </a:t>
            </a:r>
            <a:r>
              <a:rPr lang="de-AT" dirty="0" err="1"/>
              <a:t>attention</a:t>
            </a:r>
            <a:r>
              <a:rPr lang="de-AT" dirty="0"/>
              <a:t>!</a:t>
            </a:r>
          </a:p>
        </p:txBody>
      </p:sp>
      <p:sp>
        <p:nvSpPr>
          <p:cNvPr id="5" name="Textplatzhalter 4">
            <a:extLst>
              <a:ext uri="{FF2B5EF4-FFF2-40B4-BE49-F238E27FC236}">
                <a16:creationId xmlns:a16="http://schemas.microsoft.com/office/drawing/2014/main" id="{403919C9-5E6F-ADA6-285E-92B3F1020C0C}"/>
              </a:ext>
            </a:extLst>
          </p:cNvPr>
          <p:cNvSpPr>
            <a:spLocks noGrp="1"/>
          </p:cNvSpPr>
          <p:nvPr>
            <p:ph type="body" sz="quarter" idx="16"/>
          </p:nvPr>
        </p:nvSpPr>
        <p:spPr/>
        <p:txBody>
          <a:bodyPr/>
          <a:lstStyle/>
          <a:p>
            <a:endParaRPr lang="de-AT"/>
          </a:p>
        </p:txBody>
      </p:sp>
    </p:spTree>
    <p:extLst>
      <p:ext uri="{BB962C8B-B14F-4D97-AF65-F5344CB8AC3E}">
        <p14:creationId xmlns:p14="http://schemas.microsoft.com/office/powerpoint/2010/main" val="256068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8F78D4-EBEE-FD9E-DA2A-B43A3083BE6F}"/>
              </a:ext>
            </a:extLst>
          </p:cNvPr>
          <p:cNvSpPr>
            <a:spLocks noGrp="1"/>
          </p:cNvSpPr>
          <p:nvPr>
            <p:ph type="title"/>
          </p:nvPr>
        </p:nvSpPr>
        <p:spPr/>
        <p:txBody>
          <a:bodyPr/>
          <a:lstStyle/>
          <a:p>
            <a:r>
              <a:rPr lang="de-AT" dirty="0" err="1"/>
              <a:t>Premature</a:t>
            </a:r>
            <a:r>
              <a:rPr lang="de-AT" dirty="0"/>
              <a:t> </a:t>
            </a:r>
            <a:r>
              <a:rPr lang="de-AT" dirty="0" err="1"/>
              <a:t>Ventricular</a:t>
            </a:r>
            <a:r>
              <a:rPr lang="de-AT" dirty="0"/>
              <a:t> </a:t>
            </a:r>
            <a:r>
              <a:rPr lang="de-AT" dirty="0" err="1"/>
              <a:t>Contractions</a:t>
            </a:r>
            <a:endParaRPr lang="de-AT" dirty="0"/>
          </a:p>
        </p:txBody>
      </p:sp>
      <p:pic>
        <p:nvPicPr>
          <p:cNvPr id="9" name="Inhaltsplatzhalter 8" descr="Ein Bild, das Text, Reihe, Diagramm, Schrift enthält.&#10;&#10;Automatisch generierte Beschreibung">
            <a:extLst>
              <a:ext uri="{FF2B5EF4-FFF2-40B4-BE49-F238E27FC236}">
                <a16:creationId xmlns:a16="http://schemas.microsoft.com/office/drawing/2014/main" id="{293BC68D-4A38-AEAF-A88A-3CC31F2032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4963" y="2358040"/>
            <a:ext cx="4498857" cy="3566167"/>
          </a:xfrm>
        </p:spPr>
      </p:pic>
      <p:sp>
        <p:nvSpPr>
          <p:cNvPr id="5" name="Inhaltsplatzhalter 8">
            <a:extLst>
              <a:ext uri="{FF2B5EF4-FFF2-40B4-BE49-F238E27FC236}">
                <a16:creationId xmlns:a16="http://schemas.microsoft.com/office/drawing/2014/main" id="{DCD6D1C0-CC34-930F-883D-AF98FC6717F1}"/>
              </a:ext>
            </a:extLst>
          </p:cNvPr>
          <p:cNvSpPr txBox="1">
            <a:spLocks/>
          </p:cNvSpPr>
          <p:nvPr/>
        </p:nvSpPr>
        <p:spPr>
          <a:xfrm>
            <a:off x="429412" y="2267554"/>
            <a:ext cx="6587023" cy="40336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285750" indent="-285750">
              <a:buFont typeface="Courier New" panose="02070309020205020404" pitchFamily="49" charset="0"/>
              <a:buChar char="o"/>
            </a:pPr>
            <a:r>
              <a:rPr lang="de-AT" sz="1700" dirty="0" err="1"/>
              <a:t>Premature</a:t>
            </a:r>
            <a:r>
              <a:rPr lang="de-AT" sz="1700" dirty="0"/>
              <a:t> </a:t>
            </a:r>
            <a:r>
              <a:rPr lang="de-AT" sz="1700" dirty="0" err="1"/>
              <a:t>Ventricular</a:t>
            </a:r>
            <a:r>
              <a:rPr lang="de-AT" sz="1700" dirty="0"/>
              <a:t> </a:t>
            </a:r>
            <a:r>
              <a:rPr lang="de-AT" sz="1700" dirty="0" err="1"/>
              <a:t>Contractions</a:t>
            </a:r>
            <a:r>
              <a:rPr lang="de-AT" sz="1700" dirty="0"/>
              <a:t> (PVC)</a:t>
            </a:r>
            <a:br>
              <a:rPr lang="de-AT" sz="1700" dirty="0"/>
            </a:br>
            <a:r>
              <a:rPr lang="de-AT" sz="1700" dirty="0" err="1"/>
              <a:t>are</a:t>
            </a:r>
            <a:r>
              <a:rPr lang="de-AT" sz="1700" dirty="0"/>
              <a:t> a form </a:t>
            </a:r>
            <a:r>
              <a:rPr lang="de-AT" sz="1700" dirty="0" err="1"/>
              <a:t>of</a:t>
            </a:r>
            <a:r>
              <a:rPr lang="de-AT" sz="1700" dirty="0"/>
              <a:t> </a:t>
            </a:r>
            <a:r>
              <a:rPr lang="de-AT" sz="1700" dirty="0" err="1"/>
              <a:t>ectopic</a:t>
            </a:r>
            <a:r>
              <a:rPr lang="de-AT" sz="1700" dirty="0"/>
              <a:t> </a:t>
            </a:r>
            <a:r>
              <a:rPr lang="de-AT" sz="1700" dirty="0" err="1"/>
              <a:t>heart</a:t>
            </a:r>
            <a:r>
              <a:rPr lang="de-AT" sz="1700" dirty="0"/>
              <a:t> </a:t>
            </a:r>
            <a:r>
              <a:rPr lang="de-AT" sz="1700" dirty="0" err="1"/>
              <a:t>beat</a:t>
            </a:r>
            <a:r>
              <a:rPr lang="de-AT" sz="1700" dirty="0"/>
              <a:t> – </a:t>
            </a:r>
            <a:r>
              <a:rPr lang="de-AT" sz="1700" dirty="0" err="1"/>
              <a:t>posing</a:t>
            </a:r>
            <a:r>
              <a:rPr lang="de-AT" sz="1700" dirty="0"/>
              <a:t> a </a:t>
            </a:r>
            <a:r>
              <a:rPr lang="de-AT" sz="1700" dirty="0" err="1"/>
              <a:t>disturbance</a:t>
            </a:r>
            <a:r>
              <a:rPr lang="de-AT" sz="1700" dirty="0"/>
              <a:t> in </a:t>
            </a:r>
            <a:r>
              <a:rPr lang="de-AT" sz="1700" dirty="0" err="1"/>
              <a:t>regular</a:t>
            </a:r>
            <a:r>
              <a:rPr lang="de-AT" sz="1700" dirty="0"/>
              <a:t> </a:t>
            </a:r>
            <a:r>
              <a:rPr lang="de-AT" sz="1700" dirty="0" err="1"/>
              <a:t>heart</a:t>
            </a:r>
            <a:r>
              <a:rPr lang="de-AT" sz="1700" dirty="0"/>
              <a:t> </a:t>
            </a:r>
            <a:r>
              <a:rPr lang="de-AT" sz="1700" dirty="0" err="1"/>
              <a:t>rhythm</a:t>
            </a:r>
            <a:endParaRPr lang="de-AT" sz="1700" dirty="0"/>
          </a:p>
          <a:p>
            <a:pPr marL="285750" indent="-285750">
              <a:buFont typeface="Courier New" panose="02070309020205020404" pitchFamily="49" charset="0"/>
              <a:buChar char="o"/>
            </a:pPr>
            <a:r>
              <a:rPr lang="de-AT" sz="1700" dirty="0"/>
              <a:t>PVC </a:t>
            </a:r>
            <a:r>
              <a:rPr lang="de-AT" sz="1700" dirty="0" err="1"/>
              <a:t>can</a:t>
            </a:r>
            <a:r>
              <a:rPr lang="de-AT" sz="1700" dirty="0"/>
              <a:t> </a:t>
            </a:r>
            <a:r>
              <a:rPr lang="de-AT" sz="1700" dirty="0" err="1"/>
              <a:t>appear</a:t>
            </a:r>
            <a:r>
              <a:rPr lang="de-AT" sz="1700" dirty="0"/>
              <a:t> in </a:t>
            </a:r>
            <a:r>
              <a:rPr lang="de-AT" sz="1700" dirty="0" err="1"/>
              <a:t>regular</a:t>
            </a:r>
            <a:r>
              <a:rPr lang="de-AT" sz="1700" dirty="0"/>
              <a:t> </a:t>
            </a:r>
            <a:r>
              <a:rPr lang="de-AT" sz="1700" dirty="0" err="1"/>
              <a:t>healthy</a:t>
            </a:r>
            <a:r>
              <a:rPr lang="de-AT" sz="1700" dirty="0"/>
              <a:t> </a:t>
            </a:r>
            <a:r>
              <a:rPr lang="de-AT" sz="1700" dirty="0" err="1"/>
              <a:t>hearts</a:t>
            </a:r>
            <a:r>
              <a:rPr lang="de-AT" sz="1700" dirty="0"/>
              <a:t> upon (</a:t>
            </a:r>
            <a:r>
              <a:rPr lang="de-AT" sz="1700" dirty="0" err="1"/>
              <a:t>physical</a:t>
            </a:r>
            <a:r>
              <a:rPr lang="de-AT" sz="1700" dirty="0"/>
              <a:t> and mental) stress, </a:t>
            </a:r>
            <a:r>
              <a:rPr lang="de-AT" sz="1700" dirty="0" err="1"/>
              <a:t>however</a:t>
            </a:r>
            <a:r>
              <a:rPr lang="de-AT" sz="1700" dirty="0"/>
              <a:t>, </a:t>
            </a:r>
            <a:r>
              <a:rPr lang="de-AT" sz="1700" dirty="0" err="1"/>
              <a:t>they</a:t>
            </a:r>
            <a:r>
              <a:rPr lang="de-AT" sz="1700" dirty="0"/>
              <a:t> </a:t>
            </a:r>
            <a:r>
              <a:rPr lang="de-AT" sz="1700" dirty="0" err="1"/>
              <a:t>might</a:t>
            </a:r>
            <a:r>
              <a:rPr lang="de-AT" sz="1700" dirty="0"/>
              <a:t> also </a:t>
            </a:r>
            <a:r>
              <a:rPr lang="de-AT" sz="1700" dirty="0" err="1"/>
              <a:t>be</a:t>
            </a:r>
            <a:r>
              <a:rPr lang="de-AT" sz="1700" dirty="0"/>
              <a:t> an </a:t>
            </a:r>
            <a:r>
              <a:rPr lang="de-AT" sz="1700" dirty="0" err="1"/>
              <a:t>early</a:t>
            </a:r>
            <a:r>
              <a:rPr lang="de-AT" sz="1700" dirty="0"/>
              <a:t> </a:t>
            </a:r>
            <a:r>
              <a:rPr lang="de-AT" sz="1700" dirty="0" err="1"/>
              <a:t>warning</a:t>
            </a:r>
            <a:r>
              <a:rPr lang="de-AT" sz="1700" dirty="0"/>
              <a:t> </a:t>
            </a:r>
            <a:r>
              <a:rPr lang="de-AT" sz="1700" dirty="0" err="1"/>
              <a:t>sign</a:t>
            </a:r>
            <a:r>
              <a:rPr lang="de-AT" sz="1700" dirty="0"/>
              <a:t> </a:t>
            </a:r>
            <a:r>
              <a:rPr lang="de-AT" sz="1700" dirty="0" err="1"/>
              <a:t>for</a:t>
            </a:r>
            <a:r>
              <a:rPr lang="de-AT" sz="1700" dirty="0"/>
              <a:t> </a:t>
            </a:r>
            <a:r>
              <a:rPr lang="de-AT" sz="1700" dirty="0" err="1"/>
              <a:t>significant</a:t>
            </a:r>
            <a:r>
              <a:rPr lang="de-AT" sz="1700" dirty="0"/>
              <a:t> </a:t>
            </a:r>
            <a:r>
              <a:rPr lang="de-AT" sz="1700" dirty="0" err="1"/>
              <a:t>disease</a:t>
            </a:r>
            <a:r>
              <a:rPr lang="de-AT" sz="1700" dirty="0"/>
              <a:t> </a:t>
            </a:r>
            <a:r>
              <a:rPr lang="de-AT" sz="1700" dirty="0" err="1"/>
              <a:t>of</a:t>
            </a:r>
            <a:r>
              <a:rPr lang="de-AT" sz="1700" dirty="0"/>
              <a:t> </a:t>
            </a:r>
            <a:r>
              <a:rPr lang="de-AT" sz="1700" dirty="0" err="1"/>
              <a:t>the</a:t>
            </a:r>
            <a:r>
              <a:rPr lang="de-AT" sz="1700" dirty="0"/>
              <a:t> </a:t>
            </a:r>
            <a:r>
              <a:rPr lang="de-AT" sz="1700" dirty="0" err="1"/>
              <a:t>cardiovascular</a:t>
            </a:r>
            <a:r>
              <a:rPr lang="de-AT" sz="1700" dirty="0"/>
              <a:t> </a:t>
            </a:r>
            <a:r>
              <a:rPr lang="de-AT" sz="1700" dirty="0" err="1"/>
              <a:t>system</a:t>
            </a:r>
            <a:endParaRPr lang="de-AT" sz="1700" dirty="0"/>
          </a:p>
          <a:p>
            <a:pPr marL="285750" indent="-285750">
              <a:buFont typeface="Courier New" panose="02070309020205020404" pitchFamily="49" charset="0"/>
              <a:buChar char="o"/>
            </a:pPr>
            <a:r>
              <a:rPr lang="de-AT" sz="1700" dirty="0"/>
              <a:t>These PVC/ extra </a:t>
            </a:r>
            <a:r>
              <a:rPr lang="de-AT" sz="1700" dirty="0" err="1"/>
              <a:t>systoles</a:t>
            </a:r>
            <a:r>
              <a:rPr lang="de-AT" sz="1700" dirty="0"/>
              <a:t> </a:t>
            </a:r>
            <a:r>
              <a:rPr lang="de-AT" sz="1700" dirty="0" err="1"/>
              <a:t>show</a:t>
            </a:r>
            <a:r>
              <a:rPr lang="de-AT" sz="1700" dirty="0"/>
              <a:t> a </a:t>
            </a:r>
            <a:r>
              <a:rPr lang="de-AT" sz="1700" dirty="0" err="1"/>
              <a:t>distinct</a:t>
            </a:r>
            <a:r>
              <a:rPr lang="de-AT" sz="1700" dirty="0"/>
              <a:t> </a:t>
            </a:r>
            <a:r>
              <a:rPr lang="de-AT" sz="1700" dirty="0" err="1"/>
              <a:t>pattern</a:t>
            </a:r>
            <a:r>
              <a:rPr lang="de-AT" sz="1700" dirty="0"/>
              <a:t> in </a:t>
            </a:r>
            <a:r>
              <a:rPr lang="de-AT" sz="1700" dirty="0" err="1"/>
              <a:t>electrocardiograms</a:t>
            </a:r>
            <a:endParaRPr lang="de-AT" sz="1700" dirty="0"/>
          </a:p>
        </p:txBody>
      </p:sp>
    </p:spTree>
    <p:extLst>
      <p:ext uri="{BB962C8B-B14F-4D97-AF65-F5344CB8AC3E}">
        <p14:creationId xmlns:p14="http://schemas.microsoft.com/office/powerpoint/2010/main" val="245694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B1C5867-AF66-2FA2-B409-75498E84B4B2}"/>
              </a:ext>
            </a:extLst>
          </p:cNvPr>
          <p:cNvSpPr>
            <a:spLocks noGrp="1"/>
          </p:cNvSpPr>
          <p:nvPr>
            <p:ph type="title"/>
          </p:nvPr>
        </p:nvSpPr>
        <p:spPr/>
        <p:txBody>
          <a:bodyPr/>
          <a:lstStyle/>
          <a:p>
            <a:r>
              <a:rPr lang="de-AT" dirty="0"/>
              <a:t>Project </a:t>
            </a:r>
            <a:r>
              <a:rPr lang="de-AT" dirty="0" err="1"/>
              <a:t>Idea</a:t>
            </a:r>
            <a:r>
              <a:rPr lang="de-AT" dirty="0"/>
              <a:t> Outline</a:t>
            </a:r>
          </a:p>
        </p:txBody>
      </p:sp>
      <p:sp>
        <p:nvSpPr>
          <p:cNvPr id="9" name="Inhaltsplatzhalter 8">
            <a:extLst>
              <a:ext uri="{FF2B5EF4-FFF2-40B4-BE49-F238E27FC236}">
                <a16:creationId xmlns:a16="http://schemas.microsoft.com/office/drawing/2014/main" id="{4765E5D6-37EE-61AF-E8E6-742C85DA38D4}"/>
              </a:ext>
            </a:extLst>
          </p:cNvPr>
          <p:cNvSpPr>
            <a:spLocks noGrp="1"/>
          </p:cNvSpPr>
          <p:nvPr>
            <p:ph idx="1"/>
          </p:nvPr>
        </p:nvSpPr>
        <p:spPr>
          <a:xfrm>
            <a:off x="429413" y="2390115"/>
            <a:ext cx="7664385" cy="4110273"/>
          </a:xfrm>
        </p:spPr>
        <p:txBody>
          <a:bodyPr>
            <a:normAutofit/>
          </a:bodyPr>
          <a:lstStyle/>
          <a:p>
            <a:r>
              <a:rPr lang="de-AT" dirty="0" err="1"/>
              <a:t>Obtaining</a:t>
            </a:r>
            <a:r>
              <a:rPr lang="de-AT" dirty="0"/>
              <a:t> ECG </a:t>
            </a:r>
            <a:r>
              <a:rPr lang="de-AT" dirty="0" err="1"/>
              <a:t>dataset</a:t>
            </a:r>
            <a:r>
              <a:rPr lang="de-AT" dirty="0"/>
              <a:t> </a:t>
            </a:r>
            <a:r>
              <a:rPr lang="de-AT" dirty="0" err="1"/>
              <a:t>containing</a:t>
            </a:r>
            <a:r>
              <a:rPr lang="de-AT" dirty="0"/>
              <a:t> normal </a:t>
            </a:r>
            <a:r>
              <a:rPr lang="de-AT" dirty="0" err="1"/>
              <a:t>sinus</a:t>
            </a:r>
            <a:r>
              <a:rPr lang="de-AT" dirty="0"/>
              <a:t> </a:t>
            </a:r>
            <a:r>
              <a:rPr lang="de-AT" dirty="0" err="1"/>
              <a:t>heartbeat</a:t>
            </a:r>
            <a:r>
              <a:rPr lang="de-AT" dirty="0"/>
              <a:t> </a:t>
            </a:r>
            <a:r>
              <a:rPr lang="de-AT" dirty="0" err="1"/>
              <a:t>as</a:t>
            </a:r>
            <a:r>
              <a:rPr lang="de-AT" dirty="0"/>
              <a:t> </a:t>
            </a:r>
            <a:r>
              <a:rPr lang="de-AT" dirty="0" err="1"/>
              <a:t>well</a:t>
            </a:r>
            <a:r>
              <a:rPr lang="de-AT" dirty="0"/>
              <a:t> </a:t>
            </a:r>
            <a:r>
              <a:rPr lang="de-AT" dirty="0" err="1"/>
              <a:t>as</a:t>
            </a:r>
            <a:r>
              <a:rPr lang="de-AT" dirty="0"/>
              <a:t> </a:t>
            </a:r>
            <a:r>
              <a:rPr lang="de-AT" dirty="0" err="1"/>
              <a:t>arrhythmic</a:t>
            </a:r>
            <a:r>
              <a:rPr lang="de-AT" dirty="0"/>
              <a:t> </a:t>
            </a:r>
            <a:r>
              <a:rPr lang="de-AT" dirty="0" err="1"/>
              <a:t>datasets</a:t>
            </a:r>
            <a:br>
              <a:rPr lang="de-AT" dirty="0"/>
            </a:br>
            <a:r>
              <a:rPr lang="de-AT" sz="1600" dirty="0">
                <a:sym typeface="Wingdings" panose="05000000000000000000" pitchFamily="2" charset="2"/>
              </a:rPr>
              <a:t> https://physionet.org/content/mitdb/1.0.0/</a:t>
            </a:r>
            <a:endParaRPr lang="de-AT" sz="1600" dirty="0"/>
          </a:p>
          <a:p>
            <a:r>
              <a:rPr lang="de-AT" dirty="0" err="1"/>
              <a:t>Matlab</a:t>
            </a:r>
            <a:r>
              <a:rPr lang="de-AT" dirty="0"/>
              <a:t> </a:t>
            </a:r>
            <a:r>
              <a:rPr lang="de-AT" dirty="0" err="1"/>
              <a:t>usage</a:t>
            </a:r>
            <a:r>
              <a:rPr lang="de-AT" dirty="0"/>
              <a:t> </a:t>
            </a:r>
            <a:r>
              <a:rPr lang="de-AT" dirty="0" err="1"/>
              <a:t>for</a:t>
            </a:r>
            <a:r>
              <a:rPr lang="de-AT" dirty="0"/>
              <a:t> </a:t>
            </a:r>
            <a:r>
              <a:rPr lang="de-AT" dirty="0" err="1"/>
              <a:t>visualizing</a:t>
            </a:r>
            <a:r>
              <a:rPr lang="de-AT" dirty="0"/>
              <a:t>, </a:t>
            </a:r>
            <a:r>
              <a:rPr lang="de-AT" dirty="0" err="1"/>
              <a:t>processing</a:t>
            </a:r>
            <a:r>
              <a:rPr lang="de-AT" dirty="0"/>
              <a:t> </a:t>
            </a:r>
            <a:r>
              <a:rPr lang="de-AT" dirty="0" err="1"/>
              <a:t>the</a:t>
            </a:r>
            <a:r>
              <a:rPr lang="de-AT" dirty="0"/>
              <a:t> </a:t>
            </a:r>
            <a:r>
              <a:rPr lang="de-AT" dirty="0" err="1"/>
              <a:t>data</a:t>
            </a:r>
            <a:r>
              <a:rPr lang="de-AT" dirty="0"/>
              <a:t> (high pass </a:t>
            </a:r>
            <a:r>
              <a:rPr lang="de-AT" dirty="0" err="1"/>
              <a:t>filter</a:t>
            </a:r>
            <a:r>
              <a:rPr lang="de-AT" dirty="0"/>
              <a:t> </a:t>
            </a:r>
            <a:r>
              <a:rPr lang="de-AT" dirty="0" err="1"/>
              <a:t>for</a:t>
            </a:r>
            <a:r>
              <a:rPr lang="de-AT" dirty="0"/>
              <a:t> </a:t>
            </a:r>
            <a:r>
              <a:rPr lang="de-AT" dirty="0" err="1"/>
              <a:t>baseline</a:t>
            </a:r>
            <a:r>
              <a:rPr lang="de-AT" dirty="0"/>
              <a:t> </a:t>
            </a:r>
            <a:r>
              <a:rPr lang="de-AT" dirty="0" err="1"/>
              <a:t>normalization</a:t>
            </a:r>
            <a:r>
              <a:rPr lang="de-AT" dirty="0"/>
              <a:t>) &amp; </a:t>
            </a:r>
            <a:r>
              <a:rPr lang="de-AT" dirty="0" err="1"/>
              <a:t>neural</a:t>
            </a:r>
            <a:r>
              <a:rPr lang="de-AT" dirty="0"/>
              <a:t> network </a:t>
            </a:r>
            <a:r>
              <a:rPr lang="de-AT" dirty="0" err="1"/>
              <a:t>training</a:t>
            </a:r>
            <a:endParaRPr lang="de-AT" dirty="0"/>
          </a:p>
          <a:p>
            <a:r>
              <a:rPr lang="de-AT" dirty="0"/>
              <a:t>Classification </a:t>
            </a:r>
            <a:r>
              <a:rPr lang="de-AT" dirty="0" err="1"/>
              <a:t>of</a:t>
            </a:r>
            <a:r>
              <a:rPr lang="de-AT" dirty="0"/>
              <a:t> R </a:t>
            </a:r>
            <a:r>
              <a:rPr lang="de-AT" dirty="0" err="1"/>
              <a:t>waves</a:t>
            </a:r>
            <a:r>
              <a:rPr lang="de-AT" dirty="0"/>
              <a:t>(QRS </a:t>
            </a:r>
            <a:r>
              <a:rPr lang="de-AT" dirty="0" err="1"/>
              <a:t>complexes</a:t>
            </a:r>
            <a:r>
              <a:rPr lang="de-AT" dirty="0"/>
              <a:t>)</a:t>
            </a:r>
          </a:p>
          <a:p>
            <a:r>
              <a:rPr lang="de-AT" dirty="0"/>
              <a:t>Declaration </a:t>
            </a:r>
            <a:r>
              <a:rPr lang="de-AT" dirty="0" err="1"/>
              <a:t>of</a:t>
            </a:r>
            <a:r>
              <a:rPr lang="de-AT" dirty="0"/>
              <a:t> </a:t>
            </a:r>
            <a:r>
              <a:rPr lang="de-AT" dirty="0" err="1"/>
              <a:t>windows</a:t>
            </a:r>
            <a:r>
              <a:rPr lang="de-AT" dirty="0"/>
              <a:t> and </a:t>
            </a:r>
            <a:r>
              <a:rPr lang="de-AT" dirty="0" err="1"/>
              <a:t>size</a:t>
            </a:r>
            <a:r>
              <a:rPr lang="de-AT" dirty="0"/>
              <a:t> </a:t>
            </a:r>
            <a:r>
              <a:rPr lang="de-AT" dirty="0" err="1"/>
              <a:t>them</a:t>
            </a:r>
            <a:r>
              <a:rPr lang="de-AT" dirty="0"/>
              <a:t> </a:t>
            </a:r>
            <a:r>
              <a:rPr lang="de-AT" dirty="0" err="1"/>
              <a:t>to</a:t>
            </a:r>
            <a:r>
              <a:rPr lang="de-AT" dirty="0"/>
              <a:t> span </a:t>
            </a:r>
            <a:r>
              <a:rPr lang="de-AT" dirty="0" err="1"/>
              <a:t>from</a:t>
            </a:r>
            <a:r>
              <a:rPr lang="de-AT" dirty="0"/>
              <a:t> </a:t>
            </a:r>
            <a:r>
              <a:rPr lang="de-AT" dirty="0" err="1"/>
              <a:t>one</a:t>
            </a:r>
            <a:r>
              <a:rPr lang="de-AT" dirty="0"/>
              <a:t> QRS </a:t>
            </a:r>
            <a:r>
              <a:rPr lang="de-AT" dirty="0" err="1"/>
              <a:t>complex</a:t>
            </a:r>
            <a:r>
              <a:rPr lang="de-AT" dirty="0"/>
              <a:t> </a:t>
            </a:r>
            <a:r>
              <a:rPr lang="de-AT" dirty="0" err="1"/>
              <a:t>to</a:t>
            </a:r>
            <a:r>
              <a:rPr lang="de-AT" dirty="0"/>
              <a:t> </a:t>
            </a:r>
            <a:r>
              <a:rPr lang="de-AT" dirty="0" err="1"/>
              <a:t>the</a:t>
            </a:r>
            <a:r>
              <a:rPr lang="de-AT" dirty="0"/>
              <a:t> </a:t>
            </a:r>
            <a:r>
              <a:rPr lang="de-AT" dirty="0" err="1"/>
              <a:t>next</a:t>
            </a:r>
            <a:r>
              <a:rPr lang="de-AT" dirty="0"/>
              <a:t> (RR </a:t>
            </a:r>
            <a:r>
              <a:rPr lang="de-AT" dirty="0" err="1"/>
              <a:t>interval</a:t>
            </a:r>
            <a:r>
              <a:rPr lang="de-AT" dirty="0"/>
              <a:t>)</a:t>
            </a:r>
          </a:p>
          <a:p>
            <a:r>
              <a:rPr lang="de-AT" dirty="0" err="1"/>
              <a:t>Norming</a:t>
            </a:r>
            <a:r>
              <a:rPr lang="de-AT" dirty="0"/>
              <a:t> </a:t>
            </a:r>
            <a:r>
              <a:rPr lang="de-AT" dirty="0" err="1"/>
              <a:t>the</a:t>
            </a:r>
            <a:r>
              <a:rPr lang="de-AT" dirty="0"/>
              <a:t> </a:t>
            </a:r>
            <a:r>
              <a:rPr lang="de-AT" dirty="0" err="1"/>
              <a:t>window</a:t>
            </a:r>
            <a:r>
              <a:rPr lang="de-AT" dirty="0"/>
              <a:t> </a:t>
            </a:r>
            <a:r>
              <a:rPr lang="de-AT" dirty="0" err="1"/>
              <a:t>length</a:t>
            </a:r>
            <a:r>
              <a:rPr lang="de-AT" dirty="0"/>
              <a:t> </a:t>
            </a:r>
            <a:r>
              <a:rPr lang="de-AT" dirty="0" err="1"/>
              <a:t>to</a:t>
            </a:r>
            <a:r>
              <a:rPr lang="de-AT" dirty="0"/>
              <a:t> </a:t>
            </a:r>
            <a:r>
              <a:rPr lang="de-AT" dirty="0" err="1"/>
              <a:t>get</a:t>
            </a:r>
            <a:r>
              <a:rPr lang="de-AT" dirty="0"/>
              <a:t> </a:t>
            </a:r>
            <a:r>
              <a:rPr lang="de-AT" dirty="0" err="1"/>
              <a:t>rid</a:t>
            </a:r>
            <a:r>
              <a:rPr lang="de-AT" dirty="0"/>
              <a:t> </a:t>
            </a:r>
            <a:r>
              <a:rPr lang="de-AT" dirty="0" err="1"/>
              <a:t>of</a:t>
            </a:r>
            <a:r>
              <a:rPr lang="de-AT" dirty="0"/>
              <a:t> HRV (</a:t>
            </a:r>
            <a:r>
              <a:rPr lang="de-AT" dirty="0" err="1"/>
              <a:t>heart</a:t>
            </a:r>
            <a:r>
              <a:rPr lang="de-AT" dirty="0"/>
              <a:t> rate </a:t>
            </a:r>
            <a:r>
              <a:rPr lang="de-AT" dirty="0" err="1"/>
              <a:t>variability</a:t>
            </a:r>
            <a:r>
              <a:rPr lang="de-AT" dirty="0"/>
              <a:t>) </a:t>
            </a:r>
            <a:r>
              <a:rPr lang="de-AT" dirty="0" err="1"/>
              <a:t>influence</a:t>
            </a:r>
            <a:endParaRPr lang="de-AT" dirty="0"/>
          </a:p>
          <a:p>
            <a:r>
              <a:rPr lang="de-AT" dirty="0"/>
              <a:t>NN </a:t>
            </a:r>
            <a:r>
              <a:rPr lang="de-AT" dirty="0" err="1"/>
              <a:t>training</a:t>
            </a:r>
            <a:r>
              <a:rPr lang="de-AT" dirty="0"/>
              <a:t> </a:t>
            </a:r>
            <a:r>
              <a:rPr lang="de-AT" dirty="0" err="1"/>
              <a:t>with</a:t>
            </a:r>
            <a:r>
              <a:rPr lang="de-AT" dirty="0"/>
              <a:t> </a:t>
            </a:r>
            <a:r>
              <a:rPr lang="de-AT" dirty="0" err="1"/>
              <a:t>windowed</a:t>
            </a:r>
            <a:r>
              <a:rPr lang="de-AT" dirty="0"/>
              <a:t> </a:t>
            </a:r>
            <a:r>
              <a:rPr lang="de-AT" dirty="0" err="1"/>
              <a:t>data</a:t>
            </a:r>
            <a:br>
              <a:rPr lang="de-AT" dirty="0"/>
            </a:br>
            <a:r>
              <a:rPr lang="de-AT" sz="1600" dirty="0">
                <a:sym typeface="Wingdings" panose="05000000000000000000" pitchFamily="2" charset="2"/>
              </a:rPr>
              <a:t> </a:t>
            </a:r>
            <a:r>
              <a:rPr lang="de-AT" sz="1600" dirty="0" err="1">
                <a:sym typeface="Wingdings" panose="05000000000000000000" pitchFamily="2" charset="2"/>
              </a:rPr>
              <a:t>patternnet</a:t>
            </a:r>
            <a:r>
              <a:rPr lang="de-AT" sz="1600" dirty="0">
                <a:sym typeface="Wingdings" panose="05000000000000000000" pitchFamily="2" charset="2"/>
              </a:rPr>
              <a:t> in </a:t>
            </a:r>
            <a:r>
              <a:rPr lang="de-AT" sz="1600" dirty="0" err="1">
                <a:sym typeface="Wingdings" panose="05000000000000000000" pitchFamily="2" charset="2"/>
              </a:rPr>
              <a:t>Matlab</a:t>
            </a:r>
            <a:endParaRPr lang="de-AT" sz="1600" dirty="0"/>
          </a:p>
        </p:txBody>
      </p:sp>
      <p:pic>
        <p:nvPicPr>
          <p:cNvPr id="11" name="Grafik 10" descr="Ein Bild, das Reihe enthält.&#10;&#10;Automatisch generierte Beschreibung">
            <a:extLst>
              <a:ext uri="{FF2B5EF4-FFF2-40B4-BE49-F238E27FC236}">
                <a16:creationId xmlns:a16="http://schemas.microsoft.com/office/drawing/2014/main" id="{F53AEB92-3DA0-BACD-63E4-38FF64784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829" y="4074051"/>
            <a:ext cx="3548089" cy="2641551"/>
          </a:xfrm>
          <a:prstGeom prst="rect">
            <a:avLst/>
          </a:prstGeom>
        </p:spPr>
      </p:pic>
      <p:cxnSp>
        <p:nvCxnSpPr>
          <p:cNvPr id="3" name="Gerade Verbindung mit Pfeil 2">
            <a:extLst>
              <a:ext uri="{FF2B5EF4-FFF2-40B4-BE49-F238E27FC236}">
                <a16:creationId xmlns:a16="http://schemas.microsoft.com/office/drawing/2014/main" id="{B24C65B2-1F35-A53C-7413-763725898714}"/>
              </a:ext>
            </a:extLst>
          </p:cNvPr>
          <p:cNvCxnSpPr>
            <a:cxnSpLocks/>
          </p:cNvCxnSpPr>
          <p:nvPr/>
        </p:nvCxnSpPr>
        <p:spPr>
          <a:xfrm>
            <a:off x="7233719" y="5503468"/>
            <a:ext cx="1077362" cy="173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fik 7">
            <a:extLst>
              <a:ext uri="{FF2B5EF4-FFF2-40B4-BE49-F238E27FC236}">
                <a16:creationId xmlns:a16="http://schemas.microsoft.com/office/drawing/2014/main" id="{49CE6C7E-EA0A-43E2-749F-BBD1B68AF741}"/>
              </a:ext>
            </a:extLst>
          </p:cNvPr>
          <p:cNvPicPr>
            <a:picLocks noChangeAspect="1"/>
          </p:cNvPicPr>
          <p:nvPr/>
        </p:nvPicPr>
        <p:blipFill>
          <a:blip r:embed="rId3"/>
          <a:stretch>
            <a:fillRect/>
          </a:stretch>
        </p:blipFill>
        <p:spPr>
          <a:xfrm>
            <a:off x="8437828" y="2018690"/>
            <a:ext cx="3548089" cy="1954744"/>
          </a:xfrm>
          <a:prstGeom prst="rect">
            <a:avLst/>
          </a:prstGeom>
        </p:spPr>
      </p:pic>
      <p:cxnSp>
        <p:nvCxnSpPr>
          <p:cNvPr id="12" name="Gerade Verbindung mit Pfeil 11">
            <a:extLst>
              <a:ext uri="{FF2B5EF4-FFF2-40B4-BE49-F238E27FC236}">
                <a16:creationId xmlns:a16="http://schemas.microsoft.com/office/drawing/2014/main" id="{317F2796-5B98-CEEB-A5C6-F048B29D2E42}"/>
              </a:ext>
            </a:extLst>
          </p:cNvPr>
          <p:cNvCxnSpPr>
            <a:cxnSpLocks/>
          </p:cNvCxnSpPr>
          <p:nvPr/>
        </p:nvCxnSpPr>
        <p:spPr>
          <a:xfrm flipV="1">
            <a:off x="5839485" y="3060071"/>
            <a:ext cx="2471596" cy="10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7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5645A6-2E7B-2B89-85E4-B6D3E050D9A7}"/>
              </a:ext>
            </a:extLst>
          </p:cNvPr>
          <p:cNvSpPr>
            <a:spLocks noGrp="1"/>
          </p:cNvSpPr>
          <p:nvPr>
            <p:ph type="title"/>
          </p:nvPr>
        </p:nvSpPr>
        <p:spPr/>
        <p:txBody>
          <a:bodyPr/>
          <a:lstStyle/>
          <a:p>
            <a:r>
              <a:rPr lang="de-AT" dirty="0"/>
              <a:t>Material &amp; Methods</a:t>
            </a:r>
          </a:p>
        </p:txBody>
      </p:sp>
      <p:sp>
        <p:nvSpPr>
          <p:cNvPr id="5" name="Textplatzhalter 4">
            <a:extLst>
              <a:ext uri="{FF2B5EF4-FFF2-40B4-BE49-F238E27FC236}">
                <a16:creationId xmlns:a16="http://schemas.microsoft.com/office/drawing/2014/main" id="{403919C9-5E6F-ADA6-285E-92B3F1020C0C}"/>
              </a:ext>
            </a:extLst>
          </p:cNvPr>
          <p:cNvSpPr>
            <a:spLocks noGrp="1"/>
          </p:cNvSpPr>
          <p:nvPr>
            <p:ph type="body" sz="quarter" idx="16"/>
          </p:nvPr>
        </p:nvSpPr>
        <p:spPr/>
        <p:txBody>
          <a:bodyPr/>
          <a:lstStyle/>
          <a:p>
            <a:endParaRPr lang="de-AT"/>
          </a:p>
        </p:txBody>
      </p:sp>
    </p:spTree>
    <p:extLst>
      <p:ext uri="{BB962C8B-B14F-4D97-AF65-F5344CB8AC3E}">
        <p14:creationId xmlns:p14="http://schemas.microsoft.com/office/powerpoint/2010/main" val="72551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B1C5867-AF66-2FA2-B409-75498E84B4B2}"/>
              </a:ext>
            </a:extLst>
          </p:cNvPr>
          <p:cNvSpPr>
            <a:spLocks noGrp="1"/>
          </p:cNvSpPr>
          <p:nvPr>
            <p:ph type="title"/>
          </p:nvPr>
        </p:nvSpPr>
        <p:spPr>
          <a:xfrm>
            <a:off x="810001" y="664471"/>
            <a:ext cx="10571998" cy="970450"/>
          </a:xfrm>
        </p:spPr>
        <p:txBody>
          <a:bodyPr/>
          <a:lstStyle/>
          <a:p>
            <a:r>
              <a:rPr lang="de-AT" sz="3600" dirty="0"/>
              <a:t>MIT-BIH Dataset</a:t>
            </a:r>
            <a:br>
              <a:rPr lang="de-AT" dirty="0"/>
            </a:br>
            <a:r>
              <a:rPr lang="de-AT" sz="2400" dirty="0"/>
              <a:t>Massachusetts Institute </a:t>
            </a:r>
            <a:r>
              <a:rPr lang="de-AT" sz="2400" dirty="0" err="1"/>
              <a:t>of</a:t>
            </a:r>
            <a:r>
              <a:rPr lang="de-AT" sz="2400" dirty="0"/>
              <a:t> Technology – Beth Israel Hospital</a:t>
            </a:r>
            <a:br>
              <a:rPr lang="de-AT" sz="2400" dirty="0"/>
            </a:br>
            <a:r>
              <a:rPr lang="de-AT" sz="2400" dirty="0" err="1"/>
              <a:t>Arrhythmia</a:t>
            </a:r>
            <a:r>
              <a:rPr lang="de-AT" sz="2400" dirty="0"/>
              <a:t> Database</a:t>
            </a:r>
            <a:endParaRPr lang="de-AT" dirty="0"/>
          </a:p>
        </p:txBody>
      </p:sp>
      <p:sp>
        <p:nvSpPr>
          <p:cNvPr id="9" name="Inhaltsplatzhalter 8">
            <a:extLst>
              <a:ext uri="{FF2B5EF4-FFF2-40B4-BE49-F238E27FC236}">
                <a16:creationId xmlns:a16="http://schemas.microsoft.com/office/drawing/2014/main" id="{4765E5D6-37EE-61AF-E8E6-742C85DA38D4}"/>
              </a:ext>
            </a:extLst>
          </p:cNvPr>
          <p:cNvSpPr>
            <a:spLocks noGrp="1"/>
          </p:cNvSpPr>
          <p:nvPr>
            <p:ph idx="1"/>
          </p:nvPr>
        </p:nvSpPr>
        <p:spPr>
          <a:xfrm>
            <a:off x="429413" y="2466731"/>
            <a:ext cx="7809240" cy="4033657"/>
          </a:xfrm>
        </p:spPr>
        <p:txBody>
          <a:bodyPr>
            <a:normAutofit lnSpcReduction="10000"/>
          </a:bodyPr>
          <a:lstStyle/>
          <a:p>
            <a:pPr marL="342900" lvl="1" indent="-342900"/>
            <a:r>
              <a:rPr lang="en-US" dirty="0"/>
              <a:t>The MIT-BIH Arrhythmia Database contains 48 half-hour excerpts of two-channel ambulatory ECG recordings, obtained from 47 subjects studied by the BIH Arrhythmia Laboratory between 1975 and 1979. </a:t>
            </a:r>
          </a:p>
          <a:p>
            <a:pPr marL="342900" lvl="1" indent="-342900"/>
            <a:r>
              <a:rPr lang="en-US" dirty="0"/>
              <a:t>Twenty-three recordings were chosen at random from a set of 4000 24-hour ambulatory ECG recordings collected from a mixed population of inpatients (about 60%) and outpatients (about 40%) at Boston's Beth Israel Hospital; </a:t>
            </a:r>
          </a:p>
          <a:p>
            <a:pPr marL="342900" lvl="1" indent="-342900"/>
            <a:r>
              <a:rPr lang="en-US" dirty="0"/>
              <a:t>the remaining 25 recordings were selected from the same set to include less common but clinically significant arrhythmias that would not be well-represented in a small random sample.</a:t>
            </a:r>
          </a:p>
          <a:p>
            <a:pPr marL="342900" lvl="1" indent="-342900"/>
            <a:r>
              <a:rPr lang="en-US" dirty="0"/>
              <a:t>The recordings were digitized at 360 samples per second per channel with 11-bit resolution over a 10 mV range. Two or more cardiologists independently annotated each record; disagreements were resolved to obtain the computer-readable reference annotations for each beat (approximately 110,000 annotations in all) included with the database.</a:t>
            </a:r>
          </a:p>
        </p:txBody>
      </p:sp>
      <p:graphicFrame>
        <p:nvGraphicFramePr>
          <p:cNvPr id="5" name="Tabelle 4">
            <a:extLst>
              <a:ext uri="{FF2B5EF4-FFF2-40B4-BE49-F238E27FC236}">
                <a16:creationId xmlns:a16="http://schemas.microsoft.com/office/drawing/2014/main" id="{EF8DA621-9489-3571-B9AA-045ABC76AE11}"/>
              </a:ext>
            </a:extLst>
          </p:cNvPr>
          <p:cNvGraphicFramePr>
            <a:graphicFrameLocks noGrp="1"/>
          </p:cNvGraphicFramePr>
          <p:nvPr>
            <p:extLst>
              <p:ext uri="{D42A27DB-BD31-4B8C-83A1-F6EECF244321}">
                <p14:modId xmlns:p14="http://schemas.microsoft.com/office/powerpoint/2010/main" val="1507660344"/>
              </p:ext>
            </p:extLst>
          </p:nvPr>
        </p:nvGraphicFramePr>
        <p:xfrm>
          <a:off x="8519312" y="2308636"/>
          <a:ext cx="3123446" cy="4094358"/>
        </p:xfrm>
        <a:graphic>
          <a:graphicData uri="http://schemas.openxmlformats.org/drawingml/2006/table">
            <a:tbl>
              <a:tblPr/>
              <a:tblGrid>
                <a:gridCol w="455656">
                  <a:extLst>
                    <a:ext uri="{9D8B030D-6E8A-4147-A177-3AD203B41FA5}">
                      <a16:colId xmlns:a16="http://schemas.microsoft.com/office/drawing/2014/main" val="379144783"/>
                    </a:ext>
                  </a:extLst>
                </a:gridCol>
                <a:gridCol w="2667790">
                  <a:extLst>
                    <a:ext uri="{9D8B030D-6E8A-4147-A177-3AD203B41FA5}">
                      <a16:colId xmlns:a16="http://schemas.microsoft.com/office/drawing/2014/main" val="2240552820"/>
                    </a:ext>
                  </a:extLst>
                </a:gridCol>
              </a:tblGrid>
              <a:tr h="291398">
                <a:tc gridSpan="2">
                  <a:txBody>
                    <a:bodyPr/>
                    <a:lstStyle/>
                    <a:p>
                      <a:pPr algn="ctr" fontAlgn="ctr"/>
                      <a:r>
                        <a:rPr lang="en-US" sz="1050" b="0" i="0" u="none" strike="noStrike" dirty="0">
                          <a:solidFill>
                            <a:schemeClr val="tx1"/>
                          </a:solidFill>
                          <a:effectLst/>
                          <a:latin typeface="Calibri" panose="020F0502020204030204" pitchFamily="34" charset="0"/>
                        </a:rPr>
                        <a:t>Rhythm annotations appear </a:t>
                      </a:r>
                      <a:r>
                        <a:rPr lang="en-US" sz="1050" b="0" i="1" u="none" strike="noStrike" dirty="0">
                          <a:solidFill>
                            <a:schemeClr val="tx1"/>
                          </a:solidFill>
                          <a:effectLst/>
                          <a:latin typeface="Calibri" panose="020F0502020204030204" pitchFamily="34" charset="0"/>
                        </a:rPr>
                        <a:t>below</a:t>
                      </a:r>
                      <a:r>
                        <a:rPr lang="en-US" sz="1050" b="0" i="0" u="none" strike="noStrike" dirty="0">
                          <a:solidFill>
                            <a:schemeClr val="tx1"/>
                          </a:solidFill>
                          <a:effectLst/>
                          <a:latin typeface="Calibri" panose="020F0502020204030204" pitchFamily="34" charset="0"/>
                        </a:rPr>
                        <a:t> the level used for beat annotations:</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hMerge="1">
                  <a:txBody>
                    <a:bodyPr/>
                    <a:lstStyle/>
                    <a:p>
                      <a:endParaRPr lang="de-AT"/>
                    </a:p>
                  </a:txBody>
                  <a:tcPr/>
                </a:tc>
                <a:extLst>
                  <a:ext uri="{0D108BD9-81ED-4DB2-BD59-A6C34878D82A}">
                    <a16:rowId xmlns:a16="http://schemas.microsoft.com/office/drawing/2014/main" val="1422096568"/>
                  </a:ext>
                </a:extLst>
              </a:tr>
              <a:tr h="240710">
                <a:tc>
                  <a:txBody>
                    <a:bodyPr/>
                    <a:lstStyle/>
                    <a:p>
                      <a:pPr algn="ctr" fontAlgn="ctr"/>
                      <a:r>
                        <a:rPr lang="de-AT" sz="1050" b="0" i="0" u="none" strike="noStrike" dirty="0">
                          <a:solidFill>
                            <a:schemeClr val="tx1"/>
                          </a:solidFill>
                          <a:effectLst/>
                          <a:latin typeface="Calibri" panose="020F0502020204030204" pitchFamily="34" charset="0"/>
                        </a:rPr>
                        <a:t>AB</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a:solidFill>
                            <a:schemeClr val="tx1"/>
                          </a:solidFill>
                          <a:effectLst/>
                          <a:latin typeface="Calibri" panose="020F0502020204030204" pitchFamily="34" charset="0"/>
                        </a:rPr>
                        <a:t>Atrial </a:t>
                      </a:r>
                      <a:r>
                        <a:rPr lang="de-AT" sz="1050" b="0" i="0" u="none" strike="noStrike" dirty="0" err="1">
                          <a:solidFill>
                            <a:schemeClr val="tx1"/>
                          </a:solidFill>
                          <a:effectLst/>
                          <a:latin typeface="Calibri" panose="020F0502020204030204" pitchFamily="34" charset="0"/>
                        </a:rPr>
                        <a:t>bigeminy</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4072392704"/>
                  </a:ext>
                </a:extLst>
              </a:tr>
              <a:tr h="240710">
                <a:tc>
                  <a:txBody>
                    <a:bodyPr/>
                    <a:lstStyle/>
                    <a:p>
                      <a:pPr algn="ctr" fontAlgn="ctr"/>
                      <a:r>
                        <a:rPr lang="de-AT" sz="1050" b="0" i="0" u="none" strike="noStrike" dirty="0">
                          <a:solidFill>
                            <a:schemeClr val="tx1"/>
                          </a:solidFill>
                          <a:effectLst/>
                          <a:latin typeface="Calibri" panose="020F0502020204030204" pitchFamily="34" charset="0"/>
                        </a:rPr>
                        <a:t>AFIB</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a:solidFill>
                            <a:schemeClr val="tx1"/>
                          </a:solidFill>
                          <a:effectLst/>
                          <a:latin typeface="Calibri" panose="020F0502020204030204" pitchFamily="34" charset="0"/>
                        </a:rPr>
                        <a:t>Atrial </a:t>
                      </a:r>
                      <a:r>
                        <a:rPr lang="de-AT" sz="1050" b="0" i="0" u="none" strike="noStrike" dirty="0" err="1">
                          <a:solidFill>
                            <a:schemeClr val="tx1"/>
                          </a:solidFill>
                          <a:effectLst/>
                          <a:latin typeface="Calibri" panose="020F0502020204030204" pitchFamily="34" charset="0"/>
                        </a:rPr>
                        <a:t>fibrillation</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3662472296"/>
                  </a:ext>
                </a:extLst>
              </a:tr>
              <a:tr h="240710">
                <a:tc>
                  <a:txBody>
                    <a:bodyPr/>
                    <a:lstStyle/>
                    <a:p>
                      <a:pPr algn="ctr" fontAlgn="ctr"/>
                      <a:r>
                        <a:rPr lang="de-AT" sz="1050" b="0" i="0" u="none" strike="noStrike" dirty="0">
                          <a:solidFill>
                            <a:schemeClr val="tx1"/>
                          </a:solidFill>
                          <a:effectLst/>
                          <a:latin typeface="Calibri" panose="020F0502020204030204" pitchFamily="34" charset="0"/>
                        </a:rPr>
                        <a:t>AFL</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a:solidFill>
                            <a:schemeClr val="tx1"/>
                          </a:solidFill>
                          <a:effectLst/>
                          <a:latin typeface="Calibri" panose="020F0502020204030204" pitchFamily="34" charset="0"/>
                        </a:rPr>
                        <a:t>Atrial </a:t>
                      </a:r>
                      <a:r>
                        <a:rPr lang="de-AT" sz="1050" b="0" i="0" u="none" strike="noStrike" dirty="0" err="1">
                          <a:solidFill>
                            <a:schemeClr val="tx1"/>
                          </a:solidFill>
                          <a:effectLst/>
                          <a:latin typeface="Calibri" panose="020F0502020204030204" pitchFamily="34" charset="0"/>
                        </a:rPr>
                        <a:t>flutter</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805346615"/>
                  </a:ext>
                </a:extLst>
              </a:tr>
              <a:tr h="240710">
                <a:tc>
                  <a:txBody>
                    <a:bodyPr/>
                    <a:lstStyle/>
                    <a:p>
                      <a:pPr algn="ctr" fontAlgn="ctr"/>
                      <a:r>
                        <a:rPr lang="de-AT" sz="1050" b="0" i="0" u="none" strike="noStrike" dirty="0">
                          <a:solidFill>
                            <a:schemeClr val="tx1"/>
                          </a:solidFill>
                          <a:effectLst/>
                          <a:latin typeface="Calibri" panose="020F0502020204030204" pitchFamily="34" charset="0"/>
                        </a:rPr>
                        <a:t>B</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Ventricular</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bigeminy</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1727205781"/>
                  </a:ext>
                </a:extLst>
              </a:tr>
              <a:tr h="240710">
                <a:tc>
                  <a:txBody>
                    <a:bodyPr/>
                    <a:lstStyle/>
                    <a:p>
                      <a:pPr algn="ctr" fontAlgn="ctr"/>
                      <a:r>
                        <a:rPr lang="de-AT" sz="1050" b="0" i="0" u="none" strike="noStrike" dirty="0">
                          <a:solidFill>
                            <a:schemeClr val="tx1"/>
                          </a:solidFill>
                          <a:effectLst/>
                          <a:latin typeface="Calibri" panose="020F0502020204030204" pitchFamily="34" charset="0"/>
                        </a:rPr>
                        <a:t>BII</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a:solidFill>
                            <a:schemeClr val="tx1"/>
                          </a:solidFill>
                          <a:effectLst/>
                          <a:latin typeface="Calibri" panose="020F0502020204030204" pitchFamily="34" charset="0"/>
                        </a:rPr>
                        <a:t>2° </a:t>
                      </a:r>
                      <a:r>
                        <a:rPr lang="de-AT" sz="1050" b="0" i="0" u="none" strike="noStrike" dirty="0" err="1">
                          <a:solidFill>
                            <a:schemeClr val="tx1"/>
                          </a:solidFill>
                          <a:effectLst/>
                          <a:latin typeface="Calibri" panose="020F0502020204030204" pitchFamily="34" charset="0"/>
                        </a:rPr>
                        <a:t>heart</a:t>
                      </a:r>
                      <a:r>
                        <a:rPr lang="de-AT" sz="1050" b="0" i="0" u="none" strike="noStrike" dirty="0">
                          <a:solidFill>
                            <a:schemeClr val="tx1"/>
                          </a:solidFill>
                          <a:effectLst/>
                          <a:latin typeface="Calibri" panose="020F0502020204030204" pitchFamily="34" charset="0"/>
                        </a:rPr>
                        <a:t> block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1042208569"/>
                  </a:ext>
                </a:extLst>
              </a:tr>
              <a:tr h="240710">
                <a:tc>
                  <a:txBody>
                    <a:bodyPr/>
                    <a:lstStyle/>
                    <a:p>
                      <a:pPr algn="ctr" fontAlgn="ctr"/>
                      <a:r>
                        <a:rPr lang="de-AT" sz="1050" b="0" i="0" u="none" strike="noStrike" dirty="0">
                          <a:solidFill>
                            <a:schemeClr val="tx1"/>
                          </a:solidFill>
                          <a:effectLst/>
                          <a:latin typeface="Calibri" panose="020F0502020204030204" pitchFamily="34" charset="0"/>
                        </a:rPr>
                        <a:t>IVR</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Idioventricular</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rhythm</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1852591684"/>
                  </a:ext>
                </a:extLst>
              </a:tr>
              <a:tr h="240710">
                <a:tc>
                  <a:txBody>
                    <a:bodyPr/>
                    <a:lstStyle/>
                    <a:p>
                      <a:pPr algn="ctr" fontAlgn="ctr"/>
                      <a:r>
                        <a:rPr lang="de-AT" sz="1050" b="0" i="0" u="none" strike="noStrike" dirty="0">
                          <a:solidFill>
                            <a:schemeClr val="tx1"/>
                          </a:solidFill>
                          <a:effectLst/>
                          <a:latin typeface="Calibri" panose="020F0502020204030204" pitchFamily="34" charset="0"/>
                        </a:rPr>
                        <a:t>N</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a:solidFill>
                            <a:schemeClr val="tx1"/>
                          </a:solidFill>
                          <a:effectLst/>
                          <a:latin typeface="Calibri" panose="020F0502020204030204" pitchFamily="34" charset="0"/>
                        </a:rPr>
                        <a:t>Normal </a:t>
                      </a:r>
                      <a:r>
                        <a:rPr lang="de-AT" sz="1050" b="0" i="0" u="none" strike="noStrike" dirty="0" err="1">
                          <a:solidFill>
                            <a:schemeClr val="tx1"/>
                          </a:solidFill>
                          <a:effectLst/>
                          <a:latin typeface="Calibri" panose="020F0502020204030204" pitchFamily="34" charset="0"/>
                        </a:rPr>
                        <a:t>sinus</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rhythm</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330863866"/>
                  </a:ext>
                </a:extLst>
              </a:tr>
              <a:tr h="240710">
                <a:tc>
                  <a:txBody>
                    <a:bodyPr/>
                    <a:lstStyle/>
                    <a:p>
                      <a:pPr algn="ctr" fontAlgn="ctr"/>
                      <a:r>
                        <a:rPr lang="de-AT" sz="1050" b="0" i="0" u="none" strike="noStrike" dirty="0">
                          <a:solidFill>
                            <a:schemeClr val="tx1"/>
                          </a:solidFill>
                          <a:effectLst/>
                          <a:latin typeface="Calibri" panose="020F0502020204030204" pitchFamily="34" charset="0"/>
                        </a:rPr>
                        <a:t>NOD</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Nodal</a:t>
                      </a:r>
                      <a:r>
                        <a:rPr lang="de-AT" sz="1050" b="0" i="0" u="none" strike="noStrike" dirty="0">
                          <a:solidFill>
                            <a:schemeClr val="tx1"/>
                          </a:solidFill>
                          <a:effectLst/>
                          <a:latin typeface="Calibri" panose="020F0502020204030204" pitchFamily="34" charset="0"/>
                        </a:rPr>
                        <a:t> (A-V </a:t>
                      </a:r>
                      <a:r>
                        <a:rPr lang="de-AT" sz="1050" b="0" i="0" u="none" strike="noStrike" dirty="0" err="1">
                          <a:solidFill>
                            <a:schemeClr val="tx1"/>
                          </a:solidFill>
                          <a:effectLst/>
                          <a:latin typeface="Calibri" panose="020F0502020204030204" pitchFamily="34" charset="0"/>
                        </a:rPr>
                        <a:t>junctional</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rhythm</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4143568226"/>
                  </a:ext>
                </a:extLst>
              </a:tr>
              <a:tr h="240710">
                <a:tc>
                  <a:txBody>
                    <a:bodyPr/>
                    <a:lstStyle/>
                    <a:p>
                      <a:pPr algn="ctr" fontAlgn="ctr"/>
                      <a:r>
                        <a:rPr lang="de-AT" sz="1050" b="0" i="0" u="none" strike="noStrike" dirty="0">
                          <a:solidFill>
                            <a:schemeClr val="tx1"/>
                          </a:solidFill>
                          <a:effectLst/>
                          <a:latin typeface="Calibri" panose="020F0502020204030204" pitchFamily="34" charset="0"/>
                        </a:rPr>
                        <a:t>P</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Paced</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rhythm</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758310760"/>
                  </a:ext>
                </a:extLst>
              </a:tr>
              <a:tr h="240710">
                <a:tc>
                  <a:txBody>
                    <a:bodyPr/>
                    <a:lstStyle/>
                    <a:p>
                      <a:pPr algn="ctr" fontAlgn="ctr"/>
                      <a:r>
                        <a:rPr lang="de-AT" sz="1050" b="0" i="0" u="none" strike="noStrike" dirty="0">
                          <a:solidFill>
                            <a:schemeClr val="tx1"/>
                          </a:solidFill>
                          <a:effectLst/>
                          <a:latin typeface="Calibri" panose="020F0502020204030204" pitchFamily="34" charset="0"/>
                        </a:rPr>
                        <a:t>PREX</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Pre-excitation</a:t>
                      </a:r>
                      <a:r>
                        <a:rPr lang="de-AT" sz="1050" b="0" i="0" u="none" strike="noStrike" dirty="0">
                          <a:solidFill>
                            <a:schemeClr val="tx1"/>
                          </a:solidFill>
                          <a:effectLst/>
                          <a:latin typeface="Calibri" panose="020F0502020204030204" pitchFamily="34" charset="0"/>
                        </a:rPr>
                        <a:t> (WPW)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552881042"/>
                  </a:ext>
                </a:extLst>
              </a:tr>
              <a:tr h="240710">
                <a:tc>
                  <a:txBody>
                    <a:bodyPr/>
                    <a:lstStyle/>
                    <a:p>
                      <a:pPr algn="ctr" fontAlgn="ctr"/>
                      <a:r>
                        <a:rPr lang="de-AT" sz="1050" b="0" i="0" u="none" strike="noStrike" dirty="0">
                          <a:solidFill>
                            <a:schemeClr val="tx1"/>
                          </a:solidFill>
                          <a:effectLst/>
                          <a:latin typeface="Calibri" panose="020F0502020204030204" pitchFamily="34" charset="0"/>
                        </a:rPr>
                        <a:t>SBR</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a:solidFill>
                            <a:schemeClr val="tx1"/>
                          </a:solidFill>
                          <a:effectLst/>
                          <a:latin typeface="Calibri" panose="020F0502020204030204" pitchFamily="34" charset="0"/>
                        </a:rPr>
                        <a:t>Sinus </a:t>
                      </a:r>
                      <a:r>
                        <a:rPr lang="de-AT" sz="1050" b="0" i="0" u="none" strike="noStrike" dirty="0" err="1">
                          <a:solidFill>
                            <a:schemeClr val="tx1"/>
                          </a:solidFill>
                          <a:effectLst/>
                          <a:latin typeface="Calibri" panose="020F0502020204030204" pitchFamily="34" charset="0"/>
                        </a:rPr>
                        <a:t>bradycardia</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582087886"/>
                  </a:ext>
                </a:extLst>
              </a:tr>
              <a:tr h="240710">
                <a:tc>
                  <a:txBody>
                    <a:bodyPr/>
                    <a:lstStyle/>
                    <a:p>
                      <a:pPr algn="ctr" fontAlgn="ctr"/>
                      <a:r>
                        <a:rPr lang="de-AT" sz="1050" b="0" i="0" u="none" strike="noStrike" dirty="0">
                          <a:solidFill>
                            <a:schemeClr val="tx1"/>
                          </a:solidFill>
                          <a:effectLst/>
                          <a:latin typeface="Calibri" panose="020F0502020204030204" pitchFamily="34" charset="0"/>
                        </a:rPr>
                        <a:t>SVTA</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Supraventricular</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tachyarrhythmia</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468778492"/>
                  </a:ext>
                </a:extLst>
              </a:tr>
              <a:tr h="240710">
                <a:tc>
                  <a:txBody>
                    <a:bodyPr/>
                    <a:lstStyle/>
                    <a:p>
                      <a:pPr algn="ctr" fontAlgn="ctr"/>
                      <a:r>
                        <a:rPr lang="de-AT" sz="1050" b="0" i="0" u="none" strike="noStrike" dirty="0">
                          <a:solidFill>
                            <a:schemeClr val="tx1"/>
                          </a:solidFill>
                          <a:effectLst/>
                          <a:latin typeface="Calibri" panose="020F0502020204030204" pitchFamily="34" charset="0"/>
                        </a:rPr>
                        <a:t>T</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Ventricular</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trigeminy</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2642328482"/>
                  </a:ext>
                </a:extLst>
              </a:tr>
              <a:tr h="240710">
                <a:tc>
                  <a:txBody>
                    <a:bodyPr/>
                    <a:lstStyle/>
                    <a:p>
                      <a:pPr algn="ctr" fontAlgn="ctr"/>
                      <a:r>
                        <a:rPr lang="de-AT" sz="1050" b="0" i="0" u="none" strike="noStrike" dirty="0">
                          <a:solidFill>
                            <a:schemeClr val="tx1"/>
                          </a:solidFill>
                          <a:effectLst/>
                          <a:latin typeface="Calibri" panose="020F0502020204030204" pitchFamily="34" charset="0"/>
                        </a:rPr>
                        <a:t>VFL</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Ventricular</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flutter</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845648139"/>
                  </a:ext>
                </a:extLst>
              </a:tr>
              <a:tr h="240710">
                <a:tc>
                  <a:txBody>
                    <a:bodyPr/>
                    <a:lstStyle/>
                    <a:p>
                      <a:pPr algn="ctr" fontAlgn="ctr"/>
                      <a:r>
                        <a:rPr lang="de-AT" sz="1050" b="0" i="0" u="none" strike="noStrike" dirty="0">
                          <a:solidFill>
                            <a:schemeClr val="tx1"/>
                          </a:solidFill>
                          <a:effectLst/>
                          <a:latin typeface="Calibri" panose="020F0502020204030204" pitchFamily="34" charset="0"/>
                        </a:rPr>
                        <a:t>VT</a:t>
                      </a:r>
                    </a:p>
                  </a:txBody>
                  <a:tcPr marL="2418" marR="2418" marT="241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tc>
                  <a:txBody>
                    <a:bodyPr/>
                    <a:lstStyle/>
                    <a:p>
                      <a:pPr algn="l" fontAlgn="ctr"/>
                      <a:r>
                        <a:rPr lang="de-AT" sz="1050" b="0" i="0" u="none" strike="noStrike" dirty="0" err="1">
                          <a:solidFill>
                            <a:schemeClr val="tx1"/>
                          </a:solidFill>
                          <a:effectLst/>
                          <a:latin typeface="Calibri" panose="020F0502020204030204" pitchFamily="34" charset="0"/>
                        </a:rPr>
                        <a:t>Ventricular</a:t>
                      </a:r>
                      <a:r>
                        <a:rPr lang="de-AT" sz="1050" b="0" i="0" u="none" strike="noStrike" dirty="0">
                          <a:solidFill>
                            <a:schemeClr val="tx1"/>
                          </a:solidFill>
                          <a:effectLst/>
                          <a:latin typeface="Calibri" panose="020F0502020204030204" pitchFamily="34" charset="0"/>
                        </a:rPr>
                        <a:t> </a:t>
                      </a:r>
                      <a:r>
                        <a:rPr lang="de-AT" sz="1050" b="0" i="0" u="none" strike="noStrike" dirty="0" err="1">
                          <a:solidFill>
                            <a:schemeClr val="tx1"/>
                          </a:solidFill>
                          <a:effectLst/>
                          <a:latin typeface="Calibri" panose="020F0502020204030204" pitchFamily="34" charset="0"/>
                        </a:rPr>
                        <a:t>tachycardia</a:t>
                      </a:r>
                      <a:endParaRPr lang="de-AT" sz="1050" b="0" i="0" u="none" strike="noStrike" dirty="0">
                        <a:solidFill>
                          <a:schemeClr val="tx1"/>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680">
                        <a:alpha val="20000"/>
                      </a:srgbClr>
                    </a:solidFill>
                  </a:tcPr>
                </a:tc>
                <a:extLst>
                  <a:ext uri="{0D108BD9-81ED-4DB2-BD59-A6C34878D82A}">
                    <a16:rowId xmlns:a16="http://schemas.microsoft.com/office/drawing/2014/main" val="2618881043"/>
                  </a:ext>
                </a:extLst>
              </a:tr>
            </a:tbl>
          </a:graphicData>
        </a:graphic>
      </p:graphicFrame>
    </p:spTree>
    <p:extLst>
      <p:ext uri="{BB962C8B-B14F-4D97-AF65-F5344CB8AC3E}">
        <p14:creationId xmlns:p14="http://schemas.microsoft.com/office/powerpoint/2010/main" val="384743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0AF7E2-1C4B-ADC4-1C14-F52FBFF69563}"/>
              </a:ext>
            </a:extLst>
          </p:cNvPr>
          <p:cNvSpPr>
            <a:spLocks noGrp="1"/>
          </p:cNvSpPr>
          <p:nvPr>
            <p:ph type="title"/>
          </p:nvPr>
        </p:nvSpPr>
        <p:spPr/>
        <p:txBody>
          <a:bodyPr/>
          <a:lstStyle/>
          <a:p>
            <a:r>
              <a:rPr lang="de-AT" sz="4000" dirty="0"/>
              <a:t>MIT-BIH Dataset</a:t>
            </a:r>
            <a:br>
              <a:rPr lang="de-AT" sz="4000" dirty="0"/>
            </a:br>
            <a:r>
              <a:rPr lang="de-AT" sz="2400" dirty="0" err="1"/>
              <a:t>Annotations</a:t>
            </a:r>
            <a:endParaRPr lang="de-AT" sz="2400" dirty="0"/>
          </a:p>
        </p:txBody>
      </p:sp>
      <p:pic>
        <p:nvPicPr>
          <p:cNvPr id="5" name="Inhaltsplatzhalter 4">
            <a:extLst>
              <a:ext uri="{FF2B5EF4-FFF2-40B4-BE49-F238E27FC236}">
                <a16:creationId xmlns:a16="http://schemas.microsoft.com/office/drawing/2014/main" id="{56042289-6242-B7F1-DF8E-8FE2AA72CD0A}"/>
              </a:ext>
            </a:extLst>
          </p:cNvPr>
          <p:cNvPicPr>
            <a:picLocks noGrp="1" noChangeAspect="1"/>
          </p:cNvPicPr>
          <p:nvPr>
            <p:ph idx="1"/>
          </p:nvPr>
        </p:nvPicPr>
        <p:blipFill>
          <a:blip r:embed="rId2"/>
          <a:stretch>
            <a:fillRect/>
          </a:stretch>
        </p:blipFill>
        <p:spPr>
          <a:xfrm>
            <a:off x="7258400" y="1950896"/>
            <a:ext cx="4013164" cy="4867453"/>
          </a:xfrm>
        </p:spPr>
      </p:pic>
      <p:sp>
        <p:nvSpPr>
          <p:cNvPr id="7" name="Inhaltsplatzhalter 2">
            <a:extLst>
              <a:ext uri="{FF2B5EF4-FFF2-40B4-BE49-F238E27FC236}">
                <a16:creationId xmlns:a16="http://schemas.microsoft.com/office/drawing/2014/main" id="{EA0D64DF-0BE5-B1CE-B72E-C557240607FD}"/>
              </a:ext>
            </a:extLst>
          </p:cNvPr>
          <p:cNvSpPr txBox="1">
            <a:spLocks/>
          </p:cNvSpPr>
          <p:nvPr/>
        </p:nvSpPr>
        <p:spPr>
          <a:xfrm>
            <a:off x="405692" y="2299579"/>
            <a:ext cx="6429673" cy="3512745"/>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1" indent="-342900">
              <a:lnSpc>
                <a:spcPct val="80000"/>
              </a:lnSpc>
            </a:pPr>
            <a:r>
              <a:rPr lang="en-US" dirty="0"/>
              <a:t>MIT-BIH Arrhythmia dataset comes with a set of annotations that were performed and checked by multiple medical doctors</a:t>
            </a:r>
          </a:p>
          <a:p>
            <a:pPr marL="342900" lvl="1" indent="-342900">
              <a:lnSpc>
                <a:spcPct val="80000"/>
              </a:lnSpc>
            </a:pPr>
            <a:r>
              <a:rPr lang="en-US" dirty="0"/>
              <a:t>Original ECG data annotations used numbering system between 0 and 49 </a:t>
            </a:r>
            <a:r>
              <a:rPr lang="en-US" dirty="0">
                <a:sym typeface="Wingdings" panose="05000000000000000000" pitchFamily="2" charset="2"/>
              </a:rPr>
              <a:t> see reference image</a:t>
            </a:r>
            <a:endParaRPr lang="en-US" dirty="0"/>
          </a:p>
          <a:p>
            <a:pPr marL="342900" lvl="1" indent="-342900">
              <a:lnSpc>
                <a:spcPct val="80000"/>
              </a:lnSpc>
            </a:pPr>
            <a:r>
              <a:rPr lang="en-US" dirty="0"/>
              <a:t>Within the framework of this project, the numbers 0, 1, 12, 20, 21, 38 were considered „normal“ events related to the QRS complex. This approach yields useful labelling for further classification </a:t>
            </a:r>
          </a:p>
          <a:p>
            <a:pPr marL="342900" lvl="1" indent="-342900">
              <a:lnSpc>
                <a:spcPct val="80000"/>
              </a:lnSpc>
            </a:pPr>
            <a:r>
              <a:rPr lang="en-US" dirty="0"/>
              <a:t>The remaining annotation numbers were grouped as the collective label „arrhythmia“</a:t>
            </a:r>
          </a:p>
          <a:p>
            <a:pPr lvl="1"/>
            <a:endParaRPr lang="de-AT" sz="1500" dirty="0"/>
          </a:p>
        </p:txBody>
      </p:sp>
    </p:spTree>
    <p:extLst>
      <p:ext uri="{BB962C8B-B14F-4D97-AF65-F5344CB8AC3E}">
        <p14:creationId xmlns:p14="http://schemas.microsoft.com/office/powerpoint/2010/main" val="96712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B46E8-544F-3B2E-9BBA-D6AA70259E4B}"/>
              </a:ext>
            </a:extLst>
          </p:cNvPr>
          <p:cNvSpPr>
            <a:spLocks noGrp="1"/>
          </p:cNvSpPr>
          <p:nvPr>
            <p:ph type="title"/>
          </p:nvPr>
        </p:nvSpPr>
        <p:spPr/>
        <p:txBody>
          <a:bodyPr/>
          <a:lstStyle/>
          <a:p>
            <a:r>
              <a:rPr lang="de-AT" dirty="0"/>
              <a:t>Data </a:t>
            </a:r>
            <a:r>
              <a:rPr lang="de-AT" dirty="0" err="1"/>
              <a:t>Preparation</a:t>
            </a:r>
            <a:br>
              <a:rPr lang="de-AT" dirty="0"/>
            </a:br>
            <a:r>
              <a:rPr lang="de-AT" sz="2400" dirty="0"/>
              <a:t>ECG Signal </a:t>
            </a:r>
            <a:r>
              <a:rPr lang="de-AT" sz="2400" dirty="0" err="1"/>
              <a:t>Visualization</a:t>
            </a:r>
            <a:endParaRPr lang="de-AT" sz="2400" dirty="0"/>
          </a:p>
        </p:txBody>
      </p:sp>
      <p:pic>
        <p:nvPicPr>
          <p:cNvPr id="5" name="Inhaltsplatzhalter 4" descr="Ein Bild, das Reihe enthält.&#10;&#10;Automatisch generierte Beschreibung">
            <a:extLst>
              <a:ext uri="{FF2B5EF4-FFF2-40B4-BE49-F238E27FC236}">
                <a16:creationId xmlns:a16="http://schemas.microsoft.com/office/drawing/2014/main" id="{AEE4FB50-BBA5-792A-9C2B-40D6B23BE8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03" t="4564" r="8544" b="5860"/>
          <a:stretch/>
        </p:blipFill>
        <p:spPr>
          <a:xfrm>
            <a:off x="3439988" y="1978090"/>
            <a:ext cx="8346319" cy="4609322"/>
          </a:xfrm>
        </p:spPr>
      </p:pic>
      <p:sp>
        <p:nvSpPr>
          <p:cNvPr id="7" name="Inhaltsplatzhalter 2">
            <a:extLst>
              <a:ext uri="{FF2B5EF4-FFF2-40B4-BE49-F238E27FC236}">
                <a16:creationId xmlns:a16="http://schemas.microsoft.com/office/drawing/2014/main" id="{077BD2CB-E64A-CC23-2F0D-1EE684C438EF}"/>
              </a:ext>
            </a:extLst>
          </p:cNvPr>
          <p:cNvSpPr txBox="1">
            <a:spLocks/>
          </p:cNvSpPr>
          <p:nvPr/>
        </p:nvSpPr>
        <p:spPr>
          <a:xfrm>
            <a:off x="405693" y="2277870"/>
            <a:ext cx="3034295" cy="4023342"/>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de-AT" sz="1700" dirty="0"/>
              <a:t>Dual </a:t>
            </a:r>
            <a:r>
              <a:rPr lang="de-AT" sz="1700" dirty="0" err="1"/>
              <a:t>channel</a:t>
            </a:r>
            <a:r>
              <a:rPr lang="de-AT" sz="1700" dirty="0"/>
              <a:t> </a:t>
            </a:r>
            <a:r>
              <a:rPr lang="de-AT" sz="1700" dirty="0" err="1"/>
              <a:t>binary</a:t>
            </a:r>
            <a:r>
              <a:rPr lang="de-AT" sz="1700" dirty="0"/>
              <a:t> ECG </a:t>
            </a:r>
            <a:r>
              <a:rPr lang="de-AT" sz="1700" dirty="0" err="1"/>
              <a:t>datafiles</a:t>
            </a:r>
            <a:endParaRPr lang="de-AT" sz="1700" dirty="0"/>
          </a:p>
          <a:p>
            <a:r>
              <a:rPr lang="de-AT" sz="1700" dirty="0" err="1"/>
              <a:t>Loaded</a:t>
            </a:r>
            <a:r>
              <a:rPr lang="de-AT" sz="1700" dirty="0"/>
              <a:t> &amp; </a:t>
            </a:r>
            <a:r>
              <a:rPr lang="de-AT" sz="1700" dirty="0" err="1"/>
              <a:t>visualized</a:t>
            </a:r>
            <a:r>
              <a:rPr lang="de-AT" sz="1700" dirty="0"/>
              <a:t> in </a:t>
            </a:r>
            <a:r>
              <a:rPr lang="de-AT" sz="1700" dirty="0" err="1"/>
              <a:t>Matlab</a:t>
            </a:r>
            <a:r>
              <a:rPr lang="de-AT" sz="1700" dirty="0"/>
              <a:t> </a:t>
            </a:r>
            <a:r>
              <a:rPr lang="de-AT" sz="1700" dirty="0">
                <a:sym typeface="Wingdings" panose="05000000000000000000" pitchFamily="2" charset="2"/>
              </a:rPr>
              <a:t> </a:t>
            </a:r>
            <a:r>
              <a:rPr lang="de-AT" sz="1700" dirty="0" err="1">
                <a:sym typeface="Wingdings" panose="05000000000000000000" pitchFamily="2" charset="2"/>
              </a:rPr>
              <a:t>see</a:t>
            </a:r>
            <a:r>
              <a:rPr lang="de-AT" sz="1700" dirty="0">
                <a:sym typeface="Wingdings" panose="05000000000000000000" pitchFamily="2" charset="2"/>
              </a:rPr>
              <a:t> </a:t>
            </a:r>
            <a:r>
              <a:rPr lang="de-AT" sz="1700" dirty="0" err="1">
                <a:sym typeface="Wingdings" panose="05000000000000000000" pitchFamily="2" charset="2"/>
              </a:rPr>
              <a:t>right</a:t>
            </a:r>
            <a:endParaRPr lang="de-AT" sz="1700" dirty="0"/>
          </a:p>
          <a:p>
            <a:r>
              <a:rPr lang="de-AT" sz="1700" dirty="0"/>
              <a:t>Channel 1 (</a:t>
            </a:r>
            <a:r>
              <a:rPr lang="de-AT" sz="1700" dirty="0" err="1"/>
              <a:t>red</a:t>
            </a:r>
            <a:r>
              <a:rPr lang="de-AT" sz="1700" dirty="0"/>
              <a:t>, MLII) </a:t>
            </a:r>
            <a:r>
              <a:rPr lang="de-AT" sz="1700" dirty="0" err="1"/>
              <a:t>used</a:t>
            </a:r>
            <a:r>
              <a:rPr lang="de-AT" sz="1700" dirty="0"/>
              <a:t> </a:t>
            </a:r>
            <a:r>
              <a:rPr lang="de-AT" sz="1700" dirty="0" err="1"/>
              <a:t>for</a:t>
            </a:r>
            <a:r>
              <a:rPr lang="de-AT" sz="1700" dirty="0"/>
              <a:t> </a:t>
            </a:r>
            <a:r>
              <a:rPr lang="de-AT" sz="1700" dirty="0" err="1"/>
              <a:t>training</a:t>
            </a:r>
            <a:r>
              <a:rPr lang="de-AT" sz="1700" dirty="0"/>
              <a:t> and </a:t>
            </a:r>
            <a:r>
              <a:rPr lang="de-AT" sz="1700" dirty="0" err="1"/>
              <a:t>classifcation</a:t>
            </a:r>
            <a:endParaRPr lang="de-AT" sz="1700" dirty="0"/>
          </a:p>
          <a:p>
            <a:r>
              <a:rPr lang="de-AT" sz="1700" dirty="0"/>
              <a:t>Channel 2 (</a:t>
            </a:r>
            <a:r>
              <a:rPr lang="de-AT" sz="1700" dirty="0" err="1"/>
              <a:t>blue</a:t>
            </a:r>
            <a:r>
              <a:rPr lang="de-AT" sz="1700" dirty="0"/>
              <a:t>, Lead-V1) </a:t>
            </a:r>
            <a:r>
              <a:rPr lang="de-AT" sz="1700" dirty="0" err="1"/>
              <a:t>unused</a:t>
            </a:r>
            <a:endParaRPr lang="de-AT" sz="1700" dirty="0"/>
          </a:p>
          <a:p>
            <a:r>
              <a:rPr lang="de-AT" sz="1700" dirty="0"/>
              <a:t>ECG Signal Channel 1 </a:t>
            </a:r>
            <a:r>
              <a:rPr lang="de-AT" sz="1700" dirty="0" err="1"/>
              <a:t>Preprocessing</a:t>
            </a:r>
            <a:r>
              <a:rPr lang="de-AT" sz="1700" dirty="0"/>
              <a:t> </a:t>
            </a:r>
            <a:r>
              <a:rPr lang="de-AT" sz="1700" dirty="0" err="1"/>
              <a:t>using</a:t>
            </a:r>
            <a:endParaRPr lang="de-AT" sz="1700" dirty="0"/>
          </a:p>
          <a:p>
            <a:pPr lvl="1"/>
            <a:r>
              <a:rPr lang="de-AT" sz="1500" dirty="0"/>
              <a:t>High Pass Filter</a:t>
            </a:r>
          </a:p>
          <a:p>
            <a:pPr lvl="1"/>
            <a:r>
              <a:rPr lang="de-AT" sz="1500" dirty="0"/>
              <a:t>Square</a:t>
            </a:r>
          </a:p>
          <a:p>
            <a:pPr lvl="1"/>
            <a:r>
              <a:rPr lang="de-AT" sz="1500" dirty="0" err="1"/>
              <a:t>Squareroot</a:t>
            </a:r>
            <a:endParaRPr lang="de-AT" sz="1500" dirty="0"/>
          </a:p>
          <a:p>
            <a:pPr lvl="1"/>
            <a:r>
              <a:rPr lang="de-AT" sz="1500" dirty="0" err="1"/>
              <a:t>Norming</a:t>
            </a:r>
            <a:r>
              <a:rPr lang="de-AT" sz="1500" dirty="0"/>
              <a:t> [0,1]</a:t>
            </a:r>
          </a:p>
        </p:txBody>
      </p:sp>
    </p:spTree>
    <p:extLst>
      <p:ext uri="{BB962C8B-B14F-4D97-AF65-F5344CB8AC3E}">
        <p14:creationId xmlns:p14="http://schemas.microsoft.com/office/powerpoint/2010/main" val="273012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B46E8-544F-3B2E-9BBA-D6AA70259E4B}"/>
              </a:ext>
            </a:extLst>
          </p:cNvPr>
          <p:cNvSpPr>
            <a:spLocks noGrp="1"/>
          </p:cNvSpPr>
          <p:nvPr>
            <p:ph type="title"/>
          </p:nvPr>
        </p:nvSpPr>
        <p:spPr/>
        <p:txBody>
          <a:bodyPr/>
          <a:lstStyle/>
          <a:p>
            <a:r>
              <a:rPr lang="de-AT" dirty="0"/>
              <a:t>Data </a:t>
            </a:r>
            <a:r>
              <a:rPr lang="de-AT" dirty="0" err="1"/>
              <a:t>Preparation</a:t>
            </a:r>
            <a:r>
              <a:rPr lang="de-AT" dirty="0"/>
              <a:t> </a:t>
            </a:r>
            <a:br>
              <a:rPr lang="de-AT" dirty="0"/>
            </a:br>
            <a:r>
              <a:rPr lang="de-AT" sz="2400" dirty="0"/>
              <a:t>QRS Peak </a:t>
            </a:r>
            <a:r>
              <a:rPr lang="de-AT" sz="2400" dirty="0" err="1"/>
              <a:t>Detection</a:t>
            </a:r>
            <a:endParaRPr lang="de-AT" sz="2400" dirty="0"/>
          </a:p>
        </p:txBody>
      </p:sp>
      <p:sp>
        <p:nvSpPr>
          <p:cNvPr id="7" name="Inhaltsplatzhalter 2">
            <a:extLst>
              <a:ext uri="{FF2B5EF4-FFF2-40B4-BE49-F238E27FC236}">
                <a16:creationId xmlns:a16="http://schemas.microsoft.com/office/drawing/2014/main" id="{077BD2CB-E64A-CC23-2F0D-1EE684C438EF}"/>
              </a:ext>
            </a:extLst>
          </p:cNvPr>
          <p:cNvSpPr txBox="1">
            <a:spLocks/>
          </p:cNvSpPr>
          <p:nvPr/>
        </p:nvSpPr>
        <p:spPr>
          <a:xfrm>
            <a:off x="405693" y="2277870"/>
            <a:ext cx="3034295" cy="344012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de-AT" sz="1700" dirty="0"/>
              <a:t>Threshold </a:t>
            </a:r>
            <a:r>
              <a:rPr lang="de-AT" sz="1700" dirty="0" err="1"/>
              <a:t>based</a:t>
            </a:r>
            <a:r>
              <a:rPr lang="de-AT" sz="1700" dirty="0"/>
              <a:t> </a:t>
            </a:r>
            <a:r>
              <a:rPr lang="de-AT" sz="1700" dirty="0" err="1"/>
              <a:t>peak</a:t>
            </a:r>
            <a:r>
              <a:rPr lang="de-AT" sz="1700" dirty="0"/>
              <a:t> </a:t>
            </a:r>
            <a:r>
              <a:rPr lang="de-AT" sz="1700" dirty="0" err="1"/>
              <a:t>detection</a:t>
            </a:r>
            <a:r>
              <a:rPr lang="de-AT" sz="1700" dirty="0"/>
              <a:t> </a:t>
            </a:r>
            <a:r>
              <a:rPr lang="de-AT" sz="1700" dirty="0" err="1"/>
              <a:t>of</a:t>
            </a:r>
            <a:r>
              <a:rPr lang="de-AT" sz="1700" dirty="0"/>
              <a:t> QRS </a:t>
            </a:r>
            <a:r>
              <a:rPr lang="de-AT" sz="1700" dirty="0" err="1"/>
              <a:t>complex</a:t>
            </a:r>
            <a:r>
              <a:rPr lang="de-AT" sz="1700" dirty="0"/>
              <a:t> </a:t>
            </a:r>
            <a:r>
              <a:rPr lang="de-AT" sz="1700" dirty="0">
                <a:sym typeface="Wingdings" panose="05000000000000000000" pitchFamily="2" charset="2"/>
              </a:rPr>
              <a:t> Average </a:t>
            </a:r>
            <a:r>
              <a:rPr lang="de-AT" sz="1700" dirty="0" err="1">
                <a:sym typeface="Wingdings" panose="05000000000000000000" pitchFamily="2" charset="2"/>
              </a:rPr>
              <a:t>heart</a:t>
            </a:r>
            <a:r>
              <a:rPr lang="de-AT" sz="1700" dirty="0">
                <a:sym typeface="Wingdings" panose="05000000000000000000" pitchFamily="2" charset="2"/>
              </a:rPr>
              <a:t> rate </a:t>
            </a:r>
            <a:r>
              <a:rPr lang="de-AT" sz="1700" dirty="0" err="1">
                <a:sym typeface="Wingdings" panose="05000000000000000000" pitchFamily="2" charset="2"/>
              </a:rPr>
              <a:t>calculation</a:t>
            </a:r>
            <a:r>
              <a:rPr lang="de-AT" sz="1700" dirty="0">
                <a:sym typeface="Wingdings" panose="05000000000000000000" pitchFamily="2" charset="2"/>
              </a:rPr>
              <a:t> &amp; </a:t>
            </a:r>
            <a:r>
              <a:rPr lang="de-AT" sz="1700" dirty="0" err="1">
                <a:sym typeface="Wingdings" panose="05000000000000000000" pitchFamily="2" charset="2"/>
              </a:rPr>
              <a:t>heart</a:t>
            </a:r>
            <a:r>
              <a:rPr lang="de-AT" sz="1700" dirty="0">
                <a:sym typeface="Wingdings" panose="05000000000000000000" pitchFamily="2" charset="2"/>
              </a:rPr>
              <a:t> rate </a:t>
            </a:r>
            <a:r>
              <a:rPr lang="de-AT" sz="1700" dirty="0" err="1">
                <a:sym typeface="Wingdings" panose="05000000000000000000" pitchFamily="2" charset="2"/>
              </a:rPr>
              <a:t>variability</a:t>
            </a:r>
            <a:r>
              <a:rPr lang="de-AT" sz="1700" dirty="0">
                <a:sym typeface="Wingdings" panose="05000000000000000000" pitchFamily="2" charset="2"/>
              </a:rPr>
              <a:t> (HRV) </a:t>
            </a:r>
            <a:r>
              <a:rPr lang="de-AT" sz="1700" dirty="0" err="1">
                <a:sym typeface="Wingdings" panose="05000000000000000000" pitchFamily="2" charset="2"/>
              </a:rPr>
              <a:t>calculation</a:t>
            </a:r>
            <a:endParaRPr lang="de-AT" sz="1700" dirty="0"/>
          </a:p>
          <a:p>
            <a:r>
              <a:rPr lang="de-AT" sz="1700" dirty="0"/>
              <a:t>R </a:t>
            </a:r>
            <a:r>
              <a:rPr lang="de-AT" sz="1700" dirty="0" err="1"/>
              <a:t>wave</a:t>
            </a:r>
            <a:r>
              <a:rPr lang="de-AT" sz="1700" dirty="0"/>
              <a:t> </a:t>
            </a:r>
            <a:r>
              <a:rPr lang="de-AT" sz="1700" dirty="0" err="1"/>
              <a:t>provided</a:t>
            </a:r>
            <a:r>
              <a:rPr lang="de-AT" sz="1700" dirty="0"/>
              <a:t> </a:t>
            </a:r>
            <a:r>
              <a:rPr lang="de-AT" sz="1700" dirty="0" err="1"/>
              <a:t>with</a:t>
            </a:r>
            <a:r>
              <a:rPr lang="de-AT" sz="1700" dirty="0"/>
              <a:t> </a:t>
            </a:r>
            <a:r>
              <a:rPr lang="de-AT" sz="1700" dirty="0" err="1"/>
              <a:t>database</a:t>
            </a:r>
            <a:r>
              <a:rPr lang="de-AT" sz="1700" dirty="0"/>
              <a:t> </a:t>
            </a:r>
            <a:r>
              <a:rPr lang="de-AT" sz="1700" dirty="0" err="1"/>
              <a:t>as</a:t>
            </a:r>
            <a:r>
              <a:rPr lang="de-AT" sz="1700" dirty="0"/>
              <a:t> </a:t>
            </a:r>
            <a:r>
              <a:rPr lang="de-AT" sz="1700" dirty="0" err="1"/>
              <a:t>label</a:t>
            </a:r>
            <a:r>
              <a:rPr lang="de-AT" sz="1700" dirty="0"/>
              <a:t> ‚1‘ </a:t>
            </a:r>
            <a:r>
              <a:rPr lang="de-AT" sz="1700" dirty="0" err="1"/>
              <a:t>if</a:t>
            </a:r>
            <a:r>
              <a:rPr lang="de-AT" sz="1700" dirty="0"/>
              <a:t> </a:t>
            </a:r>
            <a:r>
              <a:rPr lang="de-AT" sz="1700" dirty="0" err="1"/>
              <a:t>no</a:t>
            </a:r>
            <a:r>
              <a:rPr lang="de-AT" sz="1700" dirty="0"/>
              <a:t> </a:t>
            </a:r>
            <a:r>
              <a:rPr lang="de-AT" sz="1700" dirty="0" err="1"/>
              <a:t>other</a:t>
            </a:r>
            <a:r>
              <a:rPr lang="de-AT" sz="1700" dirty="0"/>
              <a:t> </a:t>
            </a:r>
            <a:r>
              <a:rPr lang="de-AT" sz="1700" dirty="0" err="1"/>
              <a:t>factor</a:t>
            </a:r>
            <a:r>
              <a:rPr lang="de-AT" sz="1700" dirty="0"/>
              <a:t> </a:t>
            </a:r>
            <a:r>
              <a:rPr lang="de-AT" sz="1700" dirty="0" err="1"/>
              <a:t>is</a:t>
            </a:r>
            <a:r>
              <a:rPr lang="de-AT" sz="1700" dirty="0"/>
              <a:t> </a:t>
            </a:r>
            <a:r>
              <a:rPr lang="de-AT" sz="1700" dirty="0" err="1"/>
              <a:t>predominant</a:t>
            </a:r>
            <a:br>
              <a:rPr lang="de-AT" sz="1700" dirty="0"/>
            </a:br>
            <a:endParaRPr lang="de-AT" sz="1700" dirty="0"/>
          </a:p>
        </p:txBody>
      </p:sp>
      <p:pic>
        <p:nvPicPr>
          <p:cNvPr id="15" name="Inhaltsplatzhalter 14" descr="Ein Bild, das Text, Reihe, Diagramm, Screenshot enthält.&#10;&#10;Automatisch generierte Beschreibung">
            <a:extLst>
              <a:ext uri="{FF2B5EF4-FFF2-40B4-BE49-F238E27FC236}">
                <a16:creationId xmlns:a16="http://schemas.microsoft.com/office/drawing/2014/main" id="{4357B14F-9CD4-B682-AD1F-679EC3395A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50" t="3302" r="6600" b="5412"/>
          <a:stretch/>
        </p:blipFill>
        <p:spPr>
          <a:xfrm>
            <a:off x="3852234" y="2269807"/>
            <a:ext cx="7934073" cy="4337534"/>
          </a:xfrm>
        </p:spPr>
      </p:pic>
    </p:spTree>
    <p:extLst>
      <p:ext uri="{BB962C8B-B14F-4D97-AF65-F5344CB8AC3E}">
        <p14:creationId xmlns:p14="http://schemas.microsoft.com/office/powerpoint/2010/main" val="416725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Zitierfähig">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Zitierfähig">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Zitierfähig">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1171</Words>
  <Application>Microsoft Office PowerPoint</Application>
  <PresentationFormat>Breitbild</PresentationFormat>
  <Paragraphs>117</Paragraphs>
  <Slides>20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Calibri</vt:lpstr>
      <vt:lpstr>Century Gothic</vt:lpstr>
      <vt:lpstr>Courier New</vt:lpstr>
      <vt:lpstr>Menlo</vt:lpstr>
      <vt:lpstr>Wingdings</vt:lpstr>
      <vt:lpstr>Wingdings 2</vt:lpstr>
      <vt:lpstr>Zitierfähig</vt:lpstr>
      <vt:lpstr>Group Project Documentation - Applied Medical Signal Analysis Detection &amp; Classification of Premature Ventricular Contractions (PVC) in ECG</vt:lpstr>
      <vt:lpstr>Introduction</vt:lpstr>
      <vt:lpstr>Premature Ventricular Contractions</vt:lpstr>
      <vt:lpstr>Project Idea Outline</vt:lpstr>
      <vt:lpstr>Material &amp; Methods</vt:lpstr>
      <vt:lpstr>MIT-BIH Dataset Massachusetts Institute of Technology – Beth Israel Hospital Arrhythmia Database</vt:lpstr>
      <vt:lpstr>MIT-BIH Dataset Annotations</vt:lpstr>
      <vt:lpstr>Data Preparation ECG Signal Visualization</vt:lpstr>
      <vt:lpstr>Data Preparation  QRS Peak Detection</vt:lpstr>
      <vt:lpstr>Data Preparation  Preprocessing for Neural Network</vt:lpstr>
      <vt:lpstr>Neural Network Training  Samples &amp; Parameters</vt:lpstr>
      <vt:lpstr>Neural Network Training  Patternnet Structure</vt:lpstr>
      <vt:lpstr>Results</vt:lpstr>
      <vt:lpstr>Neural Network Training Performance</vt:lpstr>
      <vt:lpstr>Validation Test Samples </vt:lpstr>
      <vt:lpstr>Validation Test  Prediction of 119, 202, 219 – ECG norm.</vt:lpstr>
      <vt:lpstr>Validation Test  Prediction of 119, 202, 219 – RR Intervals</vt:lpstr>
      <vt:lpstr>Discussion</vt:lpstr>
      <vt:lpstr>Discussion Future Improvement &amp; Development Suggestions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Idea - Applied Medical Signal Analysis  </dc:title>
  <dc:creator>Eichleitner Daniel</dc:creator>
  <cp:lastModifiedBy>Eichleitner Daniel</cp:lastModifiedBy>
  <cp:revision>92</cp:revision>
  <dcterms:created xsi:type="dcterms:W3CDTF">2023-11-24T14:42:18Z</dcterms:created>
  <dcterms:modified xsi:type="dcterms:W3CDTF">2024-01-19T16:40:41Z</dcterms:modified>
</cp:coreProperties>
</file>