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 id="268" r:id="rId46"/>
    <p:sldId id="269" r:id="rId47"/>
    <p:sldId id="270" r:id="rId4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Public Sans 2" charset="1" panose="00000000000000000000"/>
      <p:regular r:id="rId10"/>
    </p:embeddedFont>
    <p:embeddedFont>
      <p:font typeface="Public Sans 2 Bold" charset="1" panose="00000000000000000000"/>
      <p:regular r:id="rId11"/>
    </p:embeddedFont>
    <p:embeddedFont>
      <p:font typeface="Public Sans 2 Italics" charset="1" panose="00000000000000000000"/>
      <p:regular r:id="rId12"/>
    </p:embeddedFont>
    <p:embeddedFont>
      <p:font typeface="Public Sans 2 Bold Italics" charset="1" panose="00000000000000000000"/>
      <p:regular r:id="rId13"/>
    </p:embeddedFont>
    <p:embeddedFont>
      <p:font typeface="Public Sans 1" charset="1" panose="00000000000000000000"/>
      <p:regular r:id="rId14"/>
    </p:embeddedFont>
    <p:embeddedFont>
      <p:font typeface="Public Sans 1 Bold" charset="1" panose="00000000000000000000"/>
      <p:regular r:id="rId15"/>
    </p:embeddedFont>
    <p:embeddedFont>
      <p:font typeface="Public Sans 1 Italics" charset="1" panose="00000000000000000000"/>
      <p:regular r:id="rId16"/>
    </p:embeddedFont>
    <p:embeddedFont>
      <p:font typeface="Public Sans 1 Bold Italics" charset="1" panose="00000000000000000000"/>
      <p:regular r:id="rId17"/>
    </p:embeddedFont>
    <p:embeddedFont>
      <p:font typeface="Public Sans 1 Thin" charset="1" panose="00000000000000000000"/>
      <p:regular r:id="rId18"/>
    </p:embeddedFont>
    <p:embeddedFont>
      <p:font typeface="Public Sans 1 Thin Italics" charset="1" panose="00000000000000000000"/>
      <p:regular r:id="rId19"/>
    </p:embeddedFont>
    <p:embeddedFont>
      <p:font typeface="Public Sans 1 Medium" charset="1" panose="00000000000000000000"/>
      <p:regular r:id="rId20"/>
    </p:embeddedFont>
    <p:embeddedFont>
      <p:font typeface="Public Sans 1 Medium Italics" charset="1" panose="00000000000000000000"/>
      <p:regular r:id="rId21"/>
    </p:embeddedFont>
    <p:embeddedFont>
      <p:font typeface="Public Sans 1 Heavy" charset="1" panose="00000000000000000000"/>
      <p:regular r:id="rId22"/>
    </p:embeddedFont>
    <p:embeddedFont>
      <p:font typeface="Public Sans 1 Heavy Italics" charset="1" panose="00000000000000000000"/>
      <p:regular r:id="rId23"/>
    </p:embeddedFont>
    <p:embeddedFont>
      <p:font typeface="HK Grotesk" charset="1" panose="00000500000000000000"/>
      <p:regular r:id="rId24"/>
    </p:embeddedFont>
    <p:embeddedFont>
      <p:font typeface="HK Grotesk Bold" charset="1" panose="00000800000000000000"/>
      <p:regular r:id="rId25"/>
    </p:embeddedFont>
    <p:embeddedFont>
      <p:font typeface="HK Grotesk Italics" charset="1" panose="00000500000000000000"/>
      <p:regular r:id="rId26"/>
    </p:embeddedFont>
    <p:embeddedFont>
      <p:font typeface="HK Grotesk Bold Italics" charset="1" panose="00000800000000000000"/>
      <p:regular r:id="rId27"/>
    </p:embeddedFont>
    <p:embeddedFont>
      <p:font typeface="HK Grotesk Light" charset="1" panose="00000400000000000000"/>
      <p:regular r:id="rId28"/>
    </p:embeddedFont>
    <p:embeddedFont>
      <p:font typeface="HK Grotesk Light Italics" charset="1" panose="00000400000000000000"/>
      <p:regular r:id="rId29"/>
    </p:embeddedFont>
    <p:embeddedFont>
      <p:font typeface="HK Grotesk Medium" charset="1" panose="00000600000000000000"/>
      <p:regular r:id="rId30"/>
    </p:embeddedFont>
    <p:embeddedFont>
      <p:font typeface="HK Grotesk Medium Italics" charset="1" panose="00000600000000000000"/>
      <p:regular r:id="rId31"/>
    </p:embeddedFont>
    <p:embeddedFont>
      <p:font typeface="HK Grotesk Semi-Bold" charset="1" panose="00000700000000000000"/>
      <p:regular r:id="rId32"/>
    </p:embeddedFont>
    <p:embeddedFont>
      <p:font typeface="HK Grotesk Semi-Bold Italics" charset="1" panose="000007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40" Target="slides/slide7.xml" Type="http://schemas.openxmlformats.org/officeDocument/2006/relationships/slide"/><Relationship Id="rId41" Target="slides/slide8.xml" Type="http://schemas.openxmlformats.org/officeDocument/2006/relationships/slide"/><Relationship Id="rId42" Target="slides/slide9.xml" Type="http://schemas.openxmlformats.org/officeDocument/2006/relationships/slide"/><Relationship Id="rId43" Target="slides/slide10.xml" Type="http://schemas.openxmlformats.org/officeDocument/2006/relationships/slide"/><Relationship Id="rId44" Target="slides/slide11.xml" Type="http://schemas.openxmlformats.org/officeDocument/2006/relationships/slide"/><Relationship Id="rId45" Target="slides/slide12.xml" Type="http://schemas.openxmlformats.org/officeDocument/2006/relationships/slide"/><Relationship Id="rId46" Target="slides/slide13.xml" Type="http://schemas.openxmlformats.org/officeDocument/2006/relationships/slide"/><Relationship Id="rId47" Target="slides/slide14.xml" Type="http://schemas.openxmlformats.org/officeDocument/2006/relationships/slide"/><Relationship Id="rId48" Target="slides/slide15.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 Id="rId8" Target="../media/image22.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https://toolbox.google.com/factcheck/apis" TargetMode="External" Type="http://schemas.openxmlformats.org/officeDocument/2006/relationships/hyperlink"/></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1443435" y="3988296"/>
            <a:ext cx="10404872" cy="10404872"/>
          </a:xfrm>
          <a:custGeom>
            <a:avLst/>
            <a:gdLst/>
            <a:ahLst/>
            <a:cxnLst/>
            <a:rect r="r" b="b" t="t" l="l"/>
            <a:pathLst>
              <a:path h="10404872" w="10404872">
                <a:moveTo>
                  <a:pt x="10404873" y="0"/>
                </a:moveTo>
                <a:lnTo>
                  <a:pt x="0" y="0"/>
                </a:lnTo>
                <a:lnTo>
                  <a:pt x="0" y="10404872"/>
                </a:lnTo>
                <a:lnTo>
                  <a:pt x="10404873" y="10404872"/>
                </a:lnTo>
                <a:lnTo>
                  <a:pt x="1040487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9326562" y="-4106168"/>
            <a:ext cx="10404872" cy="10404872"/>
          </a:xfrm>
          <a:custGeom>
            <a:avLst/>
            <a:gdLst/>
            <a:ahLst/>
            <a:cxnLst/>
            <a:rect r="r" b="b" t="t" l="l"/>
            <a:pathLst>
              <a:path h="10404872" w="10404872">
                <a:moveTo>
                  <a:pt x="0" y="10404872"/>
                </a:moveTo>
                <a:lnTo>
                  <a:pt x="10404873" y="10404872"/>
                </a:lnTo>
                <a:lnTo>
                  <a:pt x="10404873" y="0"/>
                </a:lnTo>
                <a:lnTo>
                  <a:pt x="0" y="0"/>
                </a:lnTo>
                <a:lnTo>
                  <a:pt x="0" y="1040487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287520" y="2561410"/>
            <a:ext cx="11712960" cy="5164180"/>
          </a:xfrm>
          <a:custGeom>
            <a:avLst/>
            <a:gdLst/>
            <a:ahLst/>
            <a:cxnLst/>
            <a:rect r="r" b="b" t="t" l="l"/>
            <a:pathLst>
              <a:path h="5164180" w="11712960">
                <a:moveTo>
                  <a:pt x="0" y="0"/>
                </a:moveTo>
                <a:lnTo>
                  <a:pt x="11712960" y="0"/>
                </a:lnTo>
                <a:lnTo>
                  <a:pt x="11712960" y="5164180"/>
                </a:lnTo>
                <a:lnTo>
                  <a:pt x="0" y="5164180"/>
                </a:lnTo>
                <a:lnTo>
                  <a:pt x="0" y="0"/>
                </a:lnTo>
                <a:close/>
              </a:path>
            </a:pathLst>
          </a:custGeom>
          <a:blipFill>
            <a:blip r:embed="rId4"/>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7393136" y="1028700"/>
            <a:ext cx="2604207" cy="3390895"/>
            <a:chOff x="0" y="0"/>
            <a:chExt cx="14630400" cy="19050000"/>
          </a:xfrm>
        </p:grpSpPr>
        <p:sp>
          <p:nvSpPr>
            <p:cNvPr name="Freeform 3" id="3"/>
            <p:cNvSpPr/>
            <p:nvPr/>
          </p:nvSpPr>
          <p:spPr>
            <a:xfrm flipH="false" flipV="false" rot="0">
              <a:off x="604520" y="545084"/>
              <a:ext cx="13421360" cy="17959831"/>
            </a:xfrm>
            <a:custGeom>
              <a:avLst/>
              <a:gdLst/>
              <a:ahLst/>
              <a:cxnLst/>
              <a:rect r="r" b="b" t="t" l="l"/>
              <a:pathLst>
                <a:path h="17959831" w="13421360">
                  <a:moveTo>
                    <a:pt x="13421360" y="17959831"/>
                  </a:moveTo>
                  <a:lnTo>
                    <a:pt x="0" y="17959831"/>
                  </a:lnTo>
                  <a:lnTo>
                    <a:pt x="0" y="0"/>
                  </a:lnTo>
                  <a:lnTo>
                    <a:pt x="13421360" y="0"/>
                  </a:lnTo>
                  <a:lnTo>
                    <a:pt x="13421360" y="17959831"/>
                  </a:lnTo>
                  <a:close/>
                </a:path>
              </a:pathLst>
            </a:custGeom>
            <a:blipFill>
              <a:blip r:embed="rId2"/>
              <a:stretch>
                <a:fillRect l="-50292" t="0" r="-50292" b="0"/>
              </a:stretch>
            </a:blipFill>
          </p:spPr>
        </p:sp>
        <p:sp>
          <p:nvSpPr>
            <p:cNvPr name="Freeform 4" id="4"/>
            <p:cNvSpPr/>
            <p:nvPr/>
          </p:nvSpPr>
          <p:spPr>
            <a:xfrm flipH="false" flipV="false" rot="0">
              <a:off x="0" y="0"/>
              <a:ext cx="14630400" cy="19050000"/>
            </a:xfrm>
            <a:custGeom>
              <a:avLst/>
              <a:gdLst/>
              <a:ahLst/>
              <a:cxnLst/>
              <a:rect r="r" b="b" t="t" l="l"/>
              <a:pathLst>
                <a:path h="19050000" w="14630400">
                  <a:moveTo>
                    <a:pt x="14630400" y="19050000"/>
                  </a:moveTo>
                  <a:lnTo>
                    <a:pt x="0" y="19050000"/>
                  </a:lnTo>
                  <a:lnTo>
                    <a:pt x="0" y="0"/>
                  </a:lnTo>
                  <a:lnTo>
                    <a:pt x="14630400" y="0"/>
                  </a:lnTo>
                  <a:lnTo>
                    <a:pt x="14630400" y="19050000"/>
                  </a:lnTo>
                  <a:close/>
                </a:path>
              </a:pathLst>
            </a:custGeom>
            <a:blipFill>
              <a:blip r:embed="rId3"/>
              <a:stretch>
                <a:fillRect l="0" t="-32" r="0" b="-32"/>
              </a:stretch>
            </a:blipFill>
          </p:spPr>
        </p:sp>
      </p:grpSp>
      <p:grpSp>
        <p:nvGrpSpPr>
          <p:cNvPr name="Group 5" id="5"/>
          <p:cNvGrpSpPr>
            <a:grpSpLocks noChangeAspect="true"/>
          </p:cNvGrpSpPr>
          <p:nvPr/>
        </p:nvGrpSpPr>
        <p:grpSpPr>
          <a:xfrm rot="0">
            <a:off x="7391207" y="5328314"/>
            <a:ext cx="2604207" cy="3390895"/>
            <a:chOff x="0" y="0"/>
            <a:chExt cx="14630400" cy="19050000"/>
          </a:xfrm>
        </p:grpSpPr>
        <p:sp>
          <p:nvSpPr>
            <p:cNvPr name="Freeform 6" id="6"/>
            <p:cNvSpPr/>
            <p:nvPr/>
          </p:nvSpPr>
          <p:spPr>
            <a:xfrm flipH="false" flipV="false" rot="0">
              <a:off x="604520" y="545084"/>
              <a:ext cx="13421360" cy="17959831"/>
            </a:xfrm>
            <a:custGeom>
              <a:avLst/>
              <a:gdLst/>
              <a:ahLst/>
              <a:cxnLst/>
              <a:rect r="r" b="b" t="t" l="l"/>
              <a:pathLst>
                <a:path h="17959831" w="13421360">
                  <a:moveTo>
                    <a:pt x="13421360" y="17959831"/>
                  </a:moveTo>
                  <a:lnTo>
                    <a:pt x="0" y="17959831"/>
                  </a:lnTo>
                  <a:lnTo>
                    <a:pt x="0" y="0"/>
                  </a:lnTo>
                  <a:lnTo>
                    <a:pt x="13421360" y="0"/>
                  </a:lnTo>
                  <a:lnTo>
                    <a:pt x="13421360" y="17959831"/>
                  </a:lnTo>
                  <a:close/>
                </a:path>
              </a:pathLst>
            </a:custGeom>
            <a:blipFill>
              <a:blip r:embed="rId4"/>
              <a:stretch>
                <a:fillRect l="-39210" t="0" r="-39210" b="0"/>
              </a:stretch>
            </a:blipFill>
          </p:spPr>
        </p:sp>
        <p:sp>
          <p:nvSpPr>
            <p:cNvPr name="Freeform 7" id="7"/>
            <p:cNvSpPr/>
            <p:nvPr/>
          </p:nvSpPr>
          <p:spPr>
            <a:xfrm flipH="false" flipV="false" rot="0">
              <a:off x="0" y="0"/>
              <a:ext cx="14630400" cy="19050000"/>
            </a:xfrm>
            <a:custGeom>
              <a:avLst/>
              <a:gdLst/>
              <a:ahLst/>
              <a:cxnLst/>
              <a:rect r="r" b="b" t="t" l="l"/>
              <a:pathLst>
                <a:path h="19050000" w="14630400">
                  <a:moveTo>
                    <a:pt x="14630400" y="19050000"/>
                  </a:moveTo>
                  <a:lnTo>
                    <a:pt x="0" y="19050000"/>
                  </a:lnTo>
                  <a:lnTo>
                    <a:pt x="0" y="0"/>
                  </a:lnTo>
                  <a:lnTo>
                    <a:pt x="14630400" y="0"/>
                  </a:lnTo>
                  <a:lnTo>
                    <a:pt x="14630400" y="19050000"/>
                  </a:lnTo>
                  <a:close/>
                </a:path>
              </a:pathLst>
            </a:custGeom>
            <a:blipFill>
              <a:blip r:embed="rId3"/>
              <a:stretch>
                <a:fillRect l="0" t="-32" r="0" b="-32"/>
              </a:stretch>
            </a:blipFill>
          </p:spPr>
        </p:sp>
      </p:grpSp>
      <p:grpSp>
        <p:nvGrpSpPr>
          <p:cNvPr name="Group 8" id="8"/>
          <p:cNvGrpSpPr>
            <a:grpSpLocks noChangeAspect="true"/>
          </p:cNvGrpSpPr>
          <p:nvPr/>
        </p:nvGrpSpPr>
        <p:grpSpPr>
          <a:xfrm rot="0">
            <a:off x="11022185" y="1028700"/>
            <a:ext cx="2604207" cy="3390895"/>
            <a:chOff x="0" y="0"/>
            <a:chExt cx="14630400" cy="19050000"/>
          </a:xfrm>
        </p:grpSpPr>
        <p:sp>
          <p:nvSpPr>
            <p:cNvPr name="Freeform 9" id="9"/>
            <p:cNvSpPr/>
            <p:nvPr/>
          </p:nvSpPr>
          <p:spPr>
            <a:xfrm flipH="false" flipV="false" rot="0">
              <a:off x="604520" y="545084"/>
              <a:ext cx="13421360" cy="17959831"/>
            </a:xfrm>
            <a:custGeom>
              <a:avLst/>
              <a:gdLst/>
              <a:ahLst/>
              <a:cxnLst/>
              <a:rect r="r" b="b" t="t" l="l"/>
              <a:pathLst>
                <a:path h="17959831" w="13421360">
                  <a:moveTo>
                    <a:pt x="13421360" y="17959831"/>
                  </a:moveTo>
                  <a:lnTo>
                    <a:pt x="0" y="17959831"/>
                  </a:lnTo>
                  <a:lnTo>
                    <a:pt x="0" y="0"/>
                  </a:lnTo>
                  <a:lnTo>
                    <a:pt x="13421360" y="0"/>
                  </a:lnTo>
                  <a:lnTo>
                    <a:pt x="13421360" y="17959831"/>
                  </a:lnTo>
                  <a:close/>
                </a:path>
              </a:pathLst>
            </a:custGeom>
            <a:blipFill>
              <a:blip r:embed="rId5"/>
              <a:stretch>
                <a:fillRect l="-68946" t="0" r="-68946" b="0"/>
              </a:stretch>
            </a:blipFill>
          </p:spPr>
        </p:sp>
        <p:sp>
          <p:nvSpPr>
            <p:cNvPr name="Freeform 10" id="10"/>
            <p:cNvSpPr/>
            <p:nvPr/>
          </p:nvSpPr>
          <p:spPr>
            <a:xfrm flipH="false" flipV="false" rot="0">
              <a:off x="0" y="0"/>
              <a:ext cx="14630400" cy="19050000"/>
            </a:xfrm>
            <a:custGeom>
              <a:avLst/>
              <a:gdLst/>
              <a:ahLst/>
              <a:cxnLst/>
              <a:rect r="r" b="b" t="t" l="l"/>
              <a:pathLst>
                <a:path h="19050000" w="14630400">
                  <a:moveTo>
                    <a:pt x="14630400" y="19050000"/>
                  </a:moveTo>
                  <a:lnTo>
                    <a:pt x="0" y="19050000"/>
                  </a:lnTo>
                  <a:lnTo>
                    <a:pt x="0" y="0"/>
                  </a:lnTo>
                  <a:lnTo>
                    <a:pt x="14630400" y="0"/>
                  </a:lnTo>
                  <a:lnTo>
                    <a:pt x="14630400" y="19050000"/>
                  </a:lnTo>
                  <a:close/>
                </a:path>
              </a:pathLst>
            </a:custGeom>
            <a:blipFill>
              <a:blip r:embed="rId3"/>
              <a:stretch>
                <a:fillRect l="0" t="-32" r="0" b="-32"/>
              </a:stretch>
            </a:blipFill>
          </p:spPr>
        </p:sp>
      </p:grpSp>
      <p:grpSp>
        <p:nvGrpSpPr>
          <p:cNvPr name="Group 11" id="11"/>
          <p:cNvGrpSpPr>
            <a:grpSpLocks noChangeAspect="true"/>
          </p:cNvGrpSpPr>
          <p:nvPr/>
        </p:nvGrpSpPr>
        <p:grpSpPr>
          <a:xfrm rot="0">
            <a:off x="14655093" y="1028700"/>
            <a:ext cx="2604207" cy="3390895"/>
            <a:chOff x="0" y="0"/>
            <a:chExt cx="14630400" cy="19050000"/>
          </a:xfrm>
        </p:grpSpPr>
        <p:sp>
          <p:nvSpPr>
            <p:cNvPr name="Freeform 12" id="12"/>
            <p:cNvSpPr/>
            <p:nvPr/>
          </p:nvSpPr>
          <p:spPr>
            <a:xfrm flipH="false" flipV="false" rot="0">
              <a:off x="604520" y="545084"/>
              <a:ext cx="13421360" cy="17959831"/>
            </a:xfrm>
            <a:custGeom>
              <a:avLst/>
              <a:gdLst/>
              <a:ahLst/>
              <a:cxnLst/>
              <a:rect r="r" b="b" t="t" l="l"/>
              <a:pathLst>
                <a:path h="17959831" w="13421360">
                  <a:moveTo>
                    <a:pt x="13421360" y="17959831"/>
                  </a:moveTo>
                  <a:lnTo>
                    <a:pt x="0" y="17959831"/>
                  </a:lnTo>
                  <a:lnTo>
                    <a:pt x="0" y="0"/>
                  </a:lnTo>
                  <a:lnTo>
                    <a:pt x="13421360" y="0"/>
                  </a:lnTo>
                  <a:lnTo>
                    <a:pt x="13421360" y="17959831"/>
                  </a:lnTo>
                  <a:close/>
                </a:path>
              </a:pathLst>
            </a:custGeom>
            <a:blipFill>
              <a:blip r:embed="rId6"/>
              <a:stretch>
                <a:fillRect l="-3270" t="0" r="-3270" b="0"/>
              </a:stretch>
            </a:blipFill>
          </p:spPr>
        </p:sp>
        <p:sp>
          <p:nvSpPr>
            <p:cNvPr name="Freeform 13" id="13"/>
            <p:cNvSpPr/>
            <p:nvPr/>
          </p:nvSpPr>
          <p:spPr>
            <a:xfrm flipH="false" flipV="false" rot="0">
              <a:off x="0" y="0"/>
              <a:ext cx="14630400" cy="19050000"/>
            </a:xfrm>
            <a:custGeom>
              <a:avLst/>
              <a:gdLst/>
              <a:ahLst/>
              <a:cxnLst/>
              <a:rect r="r" b="b" t="t" l="l"/>
              <a:pathLst>
                <a:path h="19050000" w="14630400">
                  <a:moveTo>
                    <a:pt x="14630400" y="19050000"/>
                  </a:moveTo>
                  <a:lnTo>
                    <a:pt x="0" y="19050000"/>
                  </a:lnTo>
                  <a:lnTo>
                    <a:pt x="0" y="0"/>
                  </a:lnTo>
                  <a:lnTo>
                    <a:pt x="14630400" y="0"/>
                  </a:lnTo>
                  <a:lnTo>
                    <a:pt x="14630400" y="19050000"/>
                  </a:lnTo>
                  <a:close/>
                </a:path>
              </a:pathLst>
            </a:custGeom>
            <a:blipFill>
              <a:blip r:embed="rId3"/>
              <a:stretch>
                <a:fillRect l="0" t="-32" r="0" b="-32"/>
              </a:stretch>
            </a:blipFill>
          </p:spPr>
        </p:sp>
      </p:grpSp>
      <p:grpSp>
        <p:nvGrpSpPr>
          <p:cNvPr name="Group 14" id="14"/>
          <p:cNvGrpSpPr>
            <a:grpSpLocks noChangeAspect="true"/>
          </p:cNvGrpSpPr>
          <p:nvPr/>
        </p:nvGrpSpPr>
        <p:grpSpPr>
          <a:xfrm rot="0">
            <a:off x="11020256" y="5328314"/>
            <a:ext cx="2604207" cy="3390895"/>
            <a:chOff x="0" y="0"/>
            <a:chExt cx="14630400" cy="19050000"/>
          </a:xfrm>
        </p:grpSpPr>
        <p:sp>
          <p:nvSpPr>
            <p:cNvPr name="Freeform 15" id="15"/>
            <p:cNvSpPr/>
            <p:nvPr/>
          </p:nvSpPr>
          <p:spPr>
            <a:xfrm flipH="false" flipV="false" rot="0">
              <a:off x="604520" y="545084"/>
              <a:ext cx="13421360" cy="17959831"/>
            </a:xfrm>
            <a:custGeom>
              <a:avLst/>
              <a:gdLst/>
              <a:ahLst/>
              <a:cxnLst/>
              <a:rect r="r" b="b" t="t" l="l"/>
              <a:pathLst>
                <a:path h="17959831" w="13421360">
                  <a:moveTo>
                    <a:pt x="13421360" y="17959831"/>
                  </a:moveTo>
                  <a:lnTo>
                    <a:pt x="0" y="17959831"/>
                  </a:lnTo>
                  <a:lnTo>
                    <a:pt x="0" y="0"/>
                  </a:lnTo>
                  <a:lnTo>
                    <a:pt x="13421360" y="0"/>
                  </a:lnTo>
                  <a:lnTo>
                    <a:pt x="13421360" y="17959831"/>
                  </a:lnTo>
                  <a:close/>
                </a:path>
              </a:pathLst>
            </a:custGeom>
            <a:blipFill>
              <a:blip r:embed="rId7"/>
              <a:stretch>
                <a:fillRect l="-83632" t="0" r="-54628" b="0"/>
              </a:stretch>
            </a:blipFill>
          </p:spPr>
        </p:sp>
        <p:sp>
          <p:nvSpPr>
            <p:cNvPr name="Freeform 16" id="16"/>
            <p:cNvSpPr/>
            <p:nvPr/>
          </p:nvSpPr>
          <p:spPr>
            <a:xfrm flipH="false" flipV="false" rot="0">
              <a:off x="0" y="0"/>
              <a:ext cx="14630400" cy="19050000"/>
            </a:xfrm>
            <a:custGeom>
              <a:avLst/>
              <a:gdLst/>
              <a:ahLst/>
              <a:cxnLst/>
              <a:rect r="r" b="b" t="t" l="l"/>
              <a:pathLst>
                <a:path h="19050000" w="14630400">
                  <a:moveTo>
                    <a:pt x="14630400" y="19050000"/>
                  </a:moveTo>
                  <a:lnTo>
                    <a:pt x="0" y="19050000"/>
                  </a:lnTo>
                  <a:lnTo>
                    <a:pt x="0" y="0"/>
                  </a:lnTo>
                  <a:lnTo>
                    <a:pt x="14630400" y="0"/>
                  </a:lnTo>
                  <a:lnTo>
                    <a:pt x="14630400" y="19050000"/>
                  </a:lnTo>
                  <a:close/>
                </a:path>
              </a:pathLst>
            </a:custGeom>
            <a:blipFill>
              <a:blip r:embed="rId3"/>
              <a:stretch>
                <a:fillRect l="0" t="-32" r="0" b="-32"/>
              </a:stretch>
            </a:blipFill>
          </p:spPr>
        </p:sp>
      </p:grpSp>
      <p:grpSp>
        <p:nvGrpSpPr>
          <p:cNvPr name="Group 17" id="17"/>
          <p:cNvGrpSpPr>
            <a:grpSpLocks noChangeAspect="true"/>
          </p:cNvGrpSpPr>
          <p:nvPr/>
        </p:nvGrpSpPr>
        <p:grpSpPr>
          <a:xfrm rot="0">
            <a:off x="14653164" y="5328314"/>
            <a:ext cx="2604207" cy="3390895"/>
            <a:chOff x="0" y="0"/>
            <a:chExt cx="14630400" cy="19050000"/>
          </a:xfrm>
        </p:grpSpPr>
        <p:sp>
          <p:nvSpPr>
            <p:cNvPr name="Freeform 18" id="18"/>
            <p:cNvSpPr/>
            <p:nvPr/>
          </p:nvSpPr>
          <p:spPr>
            <a:xfrm flipH="false" flipV="false" rot="0">
              <a:off x="604520" y="545084"/>
              <a:ext cx="13421360" cy="17959831"/>
            </a:xfrm>
            <a:custGeom>
              <a:avLst/>
              <a:gdLst/>
              <a:ahLst/>
              <a:cxnLst/>
              <a:rect r="r" b="b" t="t" l="l"/>
              <a:pathLst>
                <a:path h="17959831" w="13421360">
                  <a:moveTo>
                    <a:pt x="13421360" y="17959831"/>
                  </a:moveTo>
                  <a:lnTo>
                    <a:pt x="0" y="17959831"/>
                  </a:lnTo>
                  <a:lnTo>
                    <a:pt x="0" y="0"/>
                  </a:lnTo>
                  <a:lnTo>
                    <a:pt x="13421360" y="0"/>
                  </a:lnTo>
                  <a:lnTo>
                    <a:pt x="13421360" y="17959831"/>
                  </a:lnTo>
                  <a:close/>
                </a:path>
              </a:pathLst>
            </a:custGeom>
            <a:blipFill>
              <a:blip r:embed="rId8"/>
              <a:stretch>
                <a:fillRect l="-68911" t="0" r="-68911" b="0"/>
              </a:stretch>
            </a:blipFill>
          </p:spPr>
        </p:sp>
        <p:sp>
          <p:nvSpPr>
            <p:cNvPr name="Freeform 19" id="19"/>
            <p:cNvSpPr/>
            <p:nvPr/>
          </p:nvSpPr>
          <p:spPr>
            <a:xfrm flipH="false" flipV="false" rot="0">
              <a:off x="0" y="0"/>
              <a:ext cx="14630400" cy="19050000"/>
            </a:xfrm>
            <a:custGeom>
              <a:avLst/>
              <a:gdLst/>
              <a:ahLst/>
              <a:cxnLst/>
              <a:rect r="r" b="b" t="t" l="l"/>
              <a:pathLst>
                <a:path h="19050000" w="14630400">
                  <a:moveTo>
                    <a:pt x="14630400" y="19050000"/>
                  </a:moveTo>
                  <a:lnTo>
                    <a:pt x="0" y="19050000"/>
                  </a:lnTo>
                  <a:lnTo>
                    <a:pt x="0" y="0"/>
                  </a:lnTo>
                  <a:lnTo>
                    <a:pt x="14630400" y="0"/>
                  </a:lnTo>
                  <a:lnTo>
                    <a:pt x="14630400" y="19050000"/>
                  </a:lnTo>
                  <a:close/>
                </a:path>
              </a:pathLst>
            </a:custGeom>
            <a:blipFill>
              <a:blip r:embed="rId3"/>
              <a:stretch>
                <a:fillRect l="0" t="-32" r="0" b="-32"/>
              </a:stretch>
            </a:blipFill>
          </p:spPr>
        </p:sp>
      </p:grpSp>
      <p:sp>
        <p:nvSpPr>
          <p:cNvPr name="TextBox 20" id="20"/>
          <p:cNvSpPr txBox="true"/>
          <p:nvPr/>
        </p:nvSpPr>
        <p:spPr>
          <a:xfrm rot="0">
            <a:off x="868276" y="1019175"/>
            <a:ext cx="6318869" cy="1304925"/>
          </a:xfrm>
          <a:prstGeom prst="rect">
            <a:avLst/>
          </a:prstGeom>
        </p:spPr>
        <p:txBody>
          <a:bodyPr anchor="t" rtlCol="false" tIns="0" lIns="0" bIns="0" rIns="0">
            <a:spAutoFit/>
          </a:bodyPr>
          <a:lstStyle/>
          <a:p>
            <a:pPr marL="0" indent="0" lvl="0">
              <a:lnSpc>
                <a:spcPts val="10217"/>
              </a:lnSpc>
              <a:spcBef>
                <a:spcPct val="0"/>
              </a:spcBef>
            </a:pPr>
            <a:r>
              <a:rPr lang="en-US" sz="8514">
                <a:solidFill>
                  <a:srgbClr val="FFFFFF"/>
                </a:solidFill>
                <a:latin typeface="HK Grotesk Bold"/>
              </a:rPr>
              <a:t>TechStack</a:t>
            </a:r>
          </a:p>
        </p:txBody>
      </p:sp>
      <p:sp>
        <p:nvSpPr>
          <p:cNvPr name="TextBox 21" id="21"/>
          <p:cNvSpPr txBox="true"/>
          <p:nvPr/>
        </p:nvSpPr>
        <p:spPr>
          <a:xfrm rot="0">
            <a:off x="7393136" y="4701731"/>
            <a:ext cx="2604207" cy="340834"/>
          </a:xfrm>
          <a:prstGeom prst="rect">
            <a:avLst/>
          </a:prstGeom>
        </p:spPr>
        <p:txBody>
          <a:bodyPr anchor="t" rtlCol="false" tIns="0" lIns="0" bIns="0" rIns="0">
            <a:spAutoFit/>
          </a:bodyPr>
          <a:lstStyle/>
          <a:p>
            <a:pPr algn="ctr" marL="0" indent="0" lvl="0">
              <a:lnSpc>
                <a:spcPts val="2694"/>
              </a:lnSpc>
              <a:spcBef>
                <a:spcPct val="0"/>
              </a:spcBef>
            </a:pPr>
            <a:r>
              <a:rPr lang="en-US" sz="2245">
                <a:solidFill>
                  <a:srgbClr val="FFFFFF"/>
                </a:solidFill>
                <a:latin typeface="HK Grotesk Bold"/>
              </a:rPr>
              <a:t>Flutter</a:t>
            </a:r>
          </a:p>
        </p:txBody>
      </p:sp>
      <p:sp>
        <p:nvSpPr>
          <p:cNvPr name="TextBox 22" id="22"/>
          <p:cNvSpPr txBox="true"/>
          <p:nvPr/>
        </p:nvSpPr>
        <p:spPr>
          <a:xfrm rot="0">
            <a:off x="11022185" y="4665521"/>
            <a:ext cx="2604207" cy="340834"/>
          </a:xfrm>
          <a:prstGeom prst="rect">
            <a:avLst/>
          </a:prstGeom>
        </p:spPr>
        <p:txBody>
          <a:bodyPr anchor="t" rtlCol="false" tIns="0" lIns="0" bIns="0" rIns="0">
            <a:spAutoFit/>
          </a:bodyPr>
          <a:lstStyle/>
          <a:p>
            <a:pPr algn="ctr" marL="0" indent="0" lvl="0">
              <a:lnSpc>
                <a:spcPts val="2694"/>
              </a:lnSpc>
              <a:spcBef>
                <a:spcPct val="0"/>
              </a:spcBef>
            </a:pPr>
            <a:r>
              <a:rPr lang="en-US" sz="2245">
                <a:solidFill>
                  <a:srgbClr val="FFFFFF"/>
                </a:solidFill>
                <a:latin typeface="HK Grotesk Bold"/>
              </a:rPr>
              <a:t>Firebase</a:t>
            </a:r>
          </a:p>
        </p:txBody>
      </p:sp>
      <p:sp>
        <p:nvSpPr>
          <p:cNvPr name="TextBox 23" id="23"/>
          <p:cNvSpPr txBox="true"/>
          <p:nvPr/>
        </p:nvSpPr>
        <p:spPr>
          <a:xfrm rot="0">
            <a:off x="14655093" y="4665521"/>
            <a:ext cx="2604207" cy="340834"/>
          </a:xfrm>
          <a:prstGeom prst="rect">
            <a:avLst/>
          </a:prstGeom>
        </p:spPr>
        <p:txBody>
          <a:bodyPr anchor="t" rtlCol="false" tIns="0" lIns="0" bIns="0" rIns="0">
            <a:spAutoFit/>
          </a:bodyPr>
          <a:lstStyle/>
          <a:p>
            <a:pPr algn="ctr" marL="0" indent="0" lvl="0">
              <a:lnSpc>
                <a:spcPts val="2694"/>
              </a:lnSpc>
              <a:spcBef>
                <a:spcPct val="0"/>
              </a:spcBef>
            </a:pPr>
            <a:r>
              <a:rPr lang="en-US" sz="2245">
                <a:solidFill>
                  <a:srgbClr val="FFFFFF"/>
                </a:solidFill>
                <a:latin typeface="HK Grotesk Bold"/>
              </a:rPr>
              <a:t>mySQL</a:t>
            </a:r>
          </a:p>
        </p:txBody>
      </p:sp>
      <p:sp>
        <p:nvSpPr>
          <p:cNvPr name="TextBox 24" id="24"/>
          <p:cNvSpPr txBox="true"/>
          <p:nvPr/>
        </p:nvSpPr>
        <p:spPr>
          <a:xfrm rot="0">
            <a:off x="7391207" y="8984964"/>
            <a:ext cx="2604207" cy="340834"/>
          </a:xfrm>
          <a:prstGeom prst="rect">
            <a:avLst/>
          </a:prstGeom>
        </p:spPr>
        <p:txBody>
          <a:bodyPr anchor="t" rtlCol="false" tIns="0" lIns="0" bIns="0" rIns="0">
            <a:spAutoFit/>
          </a:bodyPr>
          <a:lstStyle/>
          <a:p>
            <a:pPr algn="ctr" marL="0" indent="0" lvl="0">
              <a:lnSpc>
                <a:spcPts val="2694"/>
              </a:lnSpc>
              <a:spcBef>
                <a:spcPct val="0"/>
              </a:spcBef>
            </a:pPr>
            <a:r>
              <a:rPr lang="en-US" sz="2245">
                <a:solidFill>
                  <a:srgbClr val="FFFFFF"/>
                </a:solidFill>
                <a:latin typeface="HK Grotesk Bold"/>
              </a:rPr>
              <a:t>TensorFlow</a:t>
            </a:r>
          </a:p>
        </p:txBody>
      </p:sp>
      <p:sp>
        <p:nvSpPr>
          <p:cNvPr name="TextBox 25" id="25"/>
          <p:cNvSpPr txBox="true"/>
          <p:nvPr/>
        </p:nvSpPr>
        <p:spPr>
          <a:xfrm rot="0">
            <a:off x="11020256" y="8966859"/>
            <a:ext cx="2604207" cy="340834"/>
          </a:xfrm>
          <a:prstGeom prst="rect">
            <a:avLst/>
          </a:prstGeom>
        </p:spPr>
        <p:txBody>
          <a:bodyPr anchor="t" rtlCol="false" tIns="0" lIns="0" bIns="0" rIns="0">
            <a:spAutoFit/>
          </a:bodyPr>
          <a:lstStyle/>
          <a:p>
            <a:pPr algn="ctr" marL="0" indent="0" lvl="0">
              <a:lnSpc>
                <a:spcPts val="2694"/>
              </a:lnSpc>
              <a:spcBef>
                <a:spcPct val="0"/>
              </a:spcBef>
            </a:pPr>
            <a:r>
              <a:rPr lang="en-US" sz="2245">
                <a:solidFill>
                  <a:srgbClr val="FFFFFF"/>
                </a:solidFill>
                <a:latin typeface="HK Grotesk Bold"/>
              </a:rPr>
              <a:t>Scikit-learn Mobile</a:t>
            </a:r>
          </a:p>
        </p:txBody>
      </p:sp>
      <p:sp>
        <p:nvSpPr>
          <p:cNvPr name="TextBox 26" id="26"/>
          <p:cNvSpPr txBox="true"/>
          <p:nvPr/>
        </p:nvSpPr>
        <p:spPr>
          <a:xfrm rot="0">
            <a:off x="14653164" y="8966859"/>
            <a:ext cx="2604207" cy="340834"/>
          </a:xfrm>
          <a:prstGeom prst="rect">
            <a:avLst/>
          </a:prstGeom>
        </p:spPr>
        <p:txBody>
          <a:bodyPr anchor="t" rtlCol="false" tIns="0" lIns="0" bIns="0" rIns="0">
            <a:spAutoFit/>
          </a:bodyPr>
          <a:lstStyle/>
          <a:p>
            <a:pPr algn="ctr" marL="0" indent="0" lvl="0">
              <a:lnSpc>
                <a:spcPts val="2694"/>
              </a:lnSpc>
              <a:spcBef>
                <a:spcPct val="0"/>
              </a:spcBef>
            </a:pPr>
            <a:r>
              <a:rPr lang="en-US" sz="2245">
                <a:solidFill>
                  <a:srgbClr val="FFFFFF"/>
                </a:solidFill>
                <a:latin typeface="HK Grotesk Bold"/>
              </a:rPr>
              <a:t>Python Django</a:t>
            </a:r>
          </a:p>
        </p:txBody>
      </p:sp>
      <p:sp>
        <p:nvSpPr>
          <p:cNvPr name="TextBox 27" id="27"/>
          <p:cNvSpPr txBox="true"/>
          <p:nvPr/>
        </p:nvSpPr>
        <p:spPr>
          <a:xfrm rot="0">
            <a:off x="1028700" y="2457450"/>
            <a:ext cx="6158445" cy="6800850"/>
          </a:xfrm>
          <a:prstGeom prst="rect">
            <a:avLst/>
          </a:prstGeom>
        </p:spPr>
        <p:txBody>
          <a:bodyPr anchor="t" rtlCol="false" tIns="0" lIns="0" bIns="0" rIns="0">
            <a:spAutoFit/>
          </a:bodyPr>
          <a:lstStyle/>
          <a:p>
            <a:pPr>
              <a:lnSpc>
                <a:spcPts val="4199"/>
              </a:lnSpc>
            </a:pPr>
            <a:r>
              <a:rPr lang="en-US" sz="2999">
                <a:solidFill>
                  <a:srgbClr val="FFFFFF"/>
                </a:solidFill>
                <a:latin typeface="Public Sans 1"/>
              </a:rPr>
              <a:t>Frontend:</a:t>
            </a:r>
          </a:p>
          <a:p>
            <a:pPr marL="647697" indent="-323848" lvl="1">
              <a:lnSpc>
                <a:spcPts val="4199"/>
              </a:lnSpc>
              <a:buFont typeface="Arial"/>
              <a:buChar char="•"/>
            </a:pPr>
            <a:r>
              <a:rPr lang="en-US" sz="2999">
                <a:solidFill>
                  <a:srgbClr val="FFFFFF"/>
                </a:solidFill>
                <a:latin typeface="Public Sans 1"/>
              </a:rPr>
              <a:t>Flutter</a:t>
            </a:r>
          </a:p>
          <a:p>
            <a:pPr>
              <a:lnSpc>
                <a:spcPts val="4199"/>
              </a:lnSpc>
            </a:pPr>
          </a:p>
          <a:p>
            <a:pPr>
              <a:lnSpc>
                <a:spcPts val="4199"/>
              </a:lnSpc>
            </a:pPr>
            <a:r>
              <a:rPr lang="en-US" sz="2999">
                <a:solidFill>
                  <a:srgbClr val="FFFFFF"/>
                </a:solidFill>
                <a:latin typeface="Public Sans 1"/>
              </a:rPr>
              <a:t>Backend:</a:t>
            </a:r>
          </a:p>
          <a:p>
            <a:pPr marL="647697" indent="-323848" lvl="1">
              <a:lnSpc>
                <a:spcPts val="4199"/>
              </a:lnSpc>
              <a:buFont typeface="Arial"/>
              <a:buChar char="•"/>
            </a:pPr>
            <a:r>
              <a:rPr lang="en-US" sz="2999">
                <a:solidFill>
                  <a:srgbClr val="FFFFFF"/>
                </a:solidFill>
                <a:latin typeface="Public Sans 1"/>
              </a:rPr>
              <a:t>Firebase/AWS Amplify</a:t>
            </a:r>
          </a:p>
          <a:p>
            <a:pPr marL="647697" indent="-323848" lvl="1">
              <a:lnSpc>
                <a:spcPts val="4199"/>
              </a:lnSpc>
              <a:buFont typeface="Arial"/>
              <a:buChar char="•"/>
            </a:pPr>
            <a:r>
              <a:rPr lang="en-US" sz="2999">
                <a:solidFill>
                  <a:srgbClr val="FFFFFF"/>
                </a:solidFill>
                <a:latin typeface="Public Sans 1"/>
              </a:rPr>
              <a:t>Python</a:t>
            </a:r>
          </a:p>
          <a:p>
            <a:pPr marL="647697" indent="-323848" lvl="1">
              <a:lnSpc>
                <a:spcPts val="4199"/>
              </a:lnSpc>
              <a:buFont typeface="Arial"/>
              <a:buChar char="•"/>
            </a:pPr>
            <a:r>
              <a:rPr lang="en-US" sz="2999">
                <a:solidFill>
                  <a:srgbClr val="FFFFFF"/>
                </a:solidFill>
                <a:latin typeface="Public Sans 1"/>
              </a:rPr>
              <a:t>Django</a:t>
            </a:r>
          </a:p>
          <a:p>
            <a:pPr marL="647697" indent="-323848" lvl="1">
              <a:lnSpc>
                <a:spcPts val="4199"/>
              </a:lnSpc>
              <a:buFont typeface="Arial"/>
              <a:buChar char="•"/>
            </a:pPr>
            <a:r>
              <a:rPr lang="en-US" sz="2999">
                <a:solidFill>
                  <a:srgbClr val="FFFFFF"/>
                </a:solidFill>
                <a:latin typeface="Public Sans 1"/>
              </a:rPr>
              <a:t>MySQL</a:t>
            </a:r>
          </a:p>
          <a:p>
            <a:pPr>
              <a:lnSpc>
                <a:spcPts val="4199"/>
              </a:lnSpc>
            </a:pPr>
          </a:p>
          <a:p>
            <a:pPr>
              <a:lnSpc>
                <a:spcPts val="4199"/>
              </a:lnSpc>
            </a:pPr>
            <a:r>
              <a:rPr lang="en-US" sz="2999">
                <a:solidFill>
                  <a:srgbClr val="FFFFFF"/>
                </a:solidFill>
                <a:latin typeface="Public Sans 1"/>
              </a:rPr>
              <a:t>Machine Learning (for fact-checking):</a:t>
            </a:r>
          </a:p>
          <a:p>
            <a:pPr marL="647697" indent="-323848" lvl="1">
              <a:lnSpc>
                <a:spcPts val="4199"/>
              </a:lnSpc>
              <a:buFont typeface="Arial"/>
              <a:buChar char="•"/>
            </a:pPr>
            <a:r>
              <a:rPr lang="en-US" sz="2999">
                <a:solidFill>
                  <a:srgbClr val="FFFFFF"/>
                </a:solidFill>
                <a:latin typeface="Public Sans 1"/>
              </a:rPr>
              <a:t>TensorFlow</a:t>
            </a:r>
          </a:p>
          <a:p>
            <a:pPr marL="647697" indent="-323848" lvl="1">
              <a:lnSpc>
                <a:spcPts val="4199"/>
              </a:lnSpc>
              <a:buFont typeface="Arial"/>
              <a:buChar char="•"/>
            </a:pPr>
            <a:r>
              <a:rPr lang="en-US" sz="2999">
                <a:solidFill>
                  <a:srgbClr val="FFFFFF"/>
                </a:solidFill>
                <a:latin typeface="Public Sans 1"/>
              </a:rPr>
              <a:t>Scikit-learn Mobile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6000750" cy="6000750"/>
          </a:xfrm>
          <a:custGeom>
            <a:avLst/>
            <a:gdLst/>
            <a:ahLst/>
            <a:cxnLst/>
            <a:rect r="r" b="b" t="t" l="l"/>
            <a:pathLst>
              <a:path h="6000750" w="6000750">
                <a:moveTo>
                  <a:pt x="0" y="0"/>
                </a:moveTo>
                <a:lnTo>
                  <a:pt x="6000750" y="0"/>
                </a:lnTo>
                <a:lnTo>
                  <a:pt x="6000750" y="6000750"/>
                </a:lnTo>
                <a:lnTo>
                  <a:pt x="0" y="6000750"/>
                </a:lnTo>
                <a:lnTo>
                  <a:pt x="0" y="0"/>
                </a:lnTo>
                <a:close/>
              </a:path>
            </a:pathLst>
          </a:custGeom>
          <a:blipFill>
            <a:blip r:embed="rId2">
              <a:alphaModFix amt="31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44837" y="711355"/>
            <a:ext cx="4711075" cy="4594070"/>
            <a:chOff x="0" y="0"/>
            <a:chExt cx="6281433" cy="6125427"/>
          </a:xfrm>
        </p:grpSpPr>
        <p:grpSp>
          <p:nvGrpSpPr>
            <p:cNvPr name="Group 4" id="4"/>
            <p:cNvGrpSpPr>
              <a:grpSpLocks noChangeAspect="true"/>
            </p:cNvGrpSpPr>
            <p:nvPr/>
          </p:nvGrpSpPr>
          <p:grpSpPr>
            <a:xfrm rot="0">
              <a:off x="392642" y="118332"/>
              <a:ext cx="5888792" cy="5888763"/>
              <a:chOff x="0" y="0"/>
              <a:chExt cx="10287050" cy="10287000"/>
            </a:xfrm>
          </p:grpSpPr>
          <p:sp>
            <p:nvSpPr>
              <p:cNvPr name="Freeform 5" id="5"/>
              <p:cNvSpPr/>
              <p:nvPr/>
            </p:nvSpPr>
            <p:spPr>
              <a:xfrm flipH="false" flipV="false" rot="0">
                <a:off x="0" y="-6350"/>
                <a:ext cx="10287050" cy="12700"/>
              </a:xfrm>
              <a:custGeom>
                <a:avLst/>
                <a:gdLst/>
                <a:ahLst/>
                <a:cxnLst/>
                <a:rect r="r" b="b" t="t" l="l"/>
                <a:pathLst>
                  <a:path h="12700" w="10287050">
                    <a:moveTo>
                      <a:pt x="0" y="0"/>
                    </a:moveTo>
                    <a:lnTo>
                      <a:pt x="10287050" y="0"/>
                    </a:lnTo>
                    <a:lnTo>
                      <a:pt x="10287050" y="12700"/>
                    </a:lnTo>
                    <a:lnTo>
                      <a:pt x="0" y="12700"/>
                    </a:lnTo>
                    <a:close/>
                  </a:path>
                </a:pathLst>
              </a:custGeom>
              <a:solidFill>
                <a:srgbClr val="FFFFFF">
                  <a:alpha val="7451"/>
                </a:srgbClr>
              </a:solidFill>
            </p:spPr>
          </p:sp>
          <p:sp>
            <p:nvSpPr>
              <p:cNvPr name="Freeform 6" id="6"/>
              <p:cNvSpPr/>
              <p:nvPr/>
            </p:nvSpPr>
            <p:spPr>
              <a:xfrm flipH="false" flipV="false" rot="0">
                <a:off x="0" y="2051050"/>
                <a:ext cx="10287050" cy="12700"/>
              </a:xfrm>
              <a:custGeom>
                <a:avLst/>
                <a:gdLst/>
                <a:ahLst/>
                <a:cxnLst/>
                <a:rect r="r" b="b" t="t" l="l"/>
                <a:pathLst>
                  <a:path h="12700" w="10287050">
                    <a:moveTo>
                      <a:pt x="0" y="0"/>
                    </a:moveTo>
                    <a:lnTo>
                      <a:pt x="10287050" y="0"/>
                    </a:lnTo>
                    <a:lnTo>
                      <a:pt x="10287050" y="12700"/>
                    </a:lnTo>
                    <a:lnTo>
                      <a:pt x="0" y="12700"/>
                    </a:lnTo>
                    <a:close/>
                  </a:path>
                </a:pathLst>
              </a:custGeom>
              <a:solidFill>
                <a:srgbClr val="FFFFFF">
                  <a:alpha val="7451"/>
                </a:srgbClr>
              </a:solidFill>
            </p:spPr>
          </p:sp>
          <p:sp>
            <p:nvSpPr>
              <p:cNvPr name="Freeform 7" id="7"/>
              <p:cNvSpPr/>
              <p:nvPr/>
            </p:nvSpPr>
            <p:spPr>
              <a:xfrm flipH="false" flipV="false" rot="0">
                <a:off x="0" y="4108450"/>
                <a:ext cx="10287050" cy="12700"/>
              </a:xfrm>
              <a:custGeom>
                <a:avLst/>
                <a:gdLst/>
                <a:ahLst/>
                <a:cxnLst/>
                <a:rect r="r" b="b" t="t" l="l"/>
                <a:pathLst>
                  <a:path h="12700" w="10287050">
                    <a:moveTo>
                      <a:pt x="0" y="0"/>
                    </a:moveTo>
                    <a:lnTo>
                      <a:pt x="10287050" y="0"/>
                    </a:lnTo>
                    <a:lnTo>
                      <a:pt x="10287050" y="12700"/>
                    </a:lnTo>
                    <a:lnTo>
                      <a:pt x="0" y="12700"/>
                    </a:lnTo>
                    <a:close/>
                  </a:path>
                </a:pathLst>
              </a:custGeom>
              <a:solidFill>
                <a:srgbClr val="FFFFFF">
                  <a:alpha val="7451"/>
                </a:srgbClr>
              </a:solidFill>
            </p:spPr>
          </p:sp>
          <p:sp>
            <p:nvSpPr>
              <p:cNvPr name="Freeform 8" id="8"/>
              <p:cNvSpPr/>
              <p:nvPr/>
            </p:nvSpPr>
            <p:spPr>
              <a:xfrm flipH="false" flipV="false" rot="0">
                <a:off x="0" y="6165850"/>
                <a:ext cx="10287050" cy="12700"/>
              </a:xfrm>
              <a:custGeom>
                <a:avLst/>
                <a:gdLst/>
                <a:ahLst/>
                <a:cxnLst/>
                <a:rect r="r" b="b" t="t" l="l"/>
                <a:pathLst>
                  <a:path h="12700" w="10287050">
                    <a:moveTo>
                      <a:pt x="0" y="0"/>
                    </a:moveTo>
                    <a:lnTo>
                      <a:pt x="10287050" y="0"/>
                    </a:lnTo>
                    <a:lnTo>
                      <a:pt x="10287050" y="12700"/>
                    </a:lnTo>
                    <a:lnTo>
                      <a:pt x="0" y="12700"/>
                    </a:lnTo>
                    <a:close/>
                  </a:path>
                </a:pathLst>
              </a:custGeom>
              <a:solidFill>
                <a:srgbClr val="FFFFFF">
                  <a:alpha val="7451"/>
                </a:srgbClr>
              </a:solidFill>
            </p:spPr>
          </p:sp>
          <p:sp>
            <p:nvSpPr>
              <p:cNvPr name="Freeform 9" id="9"/>
              <p:cNvSpPr/>
              <p:nvPr/>
            </p:nvSpPr>
            <p:spPr>
              <a:xfrm flipH="false" flipV="false" rot="0">
                <a:off x="0" y="8223250"/>
                <a:ext cx="10287050" cy="12700"/>
              </a:xfrm>
              <a:custGeom>
                <a:avLst/>
                <a:gdLst/>
                <a:ahLst/>
                <a:cxnLst/>
                <a:rect r="r" b="b" t="t" l="l"/>
                <a:pathLst>
                  <a:path h="12700" w="10287050">
                    <a:moveTo>
                      <a:pt x="0" y="0"/>
                    </a:moveTo>
                    <a:lnTo>
                      <a:pt x="10287050" y="0"/>
                    </a:lnTo>
                    <a:lnTo>
                      <a:pt x="10287050" y="12700"/>
                    </a:lnTo>
                    <a:lnTo>
                      <a:pt x="0" y="12700"/>
                    </a:lnTo>
                    <a:close/>
                  </a:path>
                </a:pathLst>
              </a:custGeom>
              <a:solidFill>
                <a:srgbClr val="FFFFFF">
                  <a:alpha val="7451"/>
                </a:srgbClr>
              </a:solidFill>
            </p:spPr>
          </p:sp>
          <p:sp>
            <p:nvSpPr>
              <p:cNvPr name="Freeform 10" id="10"/>
              <p:cNvSpPr/>
              <p:nvPr/>
            </p:nvSpPr>
            <p:spPr>
              <a:xfrm flipH="false" flipV="false" rot="0">
                <a:off x="0" y="10280650"/>
                <a:ext cx="10287050" cy="12700"/>
              </a:xfrm>
              <a:custGeom>
                <a:avLst/>
                <a:gdLst/>
                <a:ahLst/>
                <a:cxnLst/>
                <a:rect r="r" b="b" t="t" l="l"/>
                <a:pathLst>
                  <a:path h="12700" w="10287050">
                    <a:moveTo>
                      <a:pt x="0" y="0"/>
                    </a:moveTo>
                    <a:lnTo>
                      <a:pt x="10287050" y="0"/>
                    </a:lnTo>
                    <a:lnTo>
                      <a:pt x="10287050" y="12700"/>
                    </a:lnTo>
                    <a:lnTo>
                      <a:pt x="0" y="12700"/>
                    </a:lnTo>
                    <a:close/>
                  </a:path>
                </a:pathLst>
              </a:custGeom>
              <a:solidFill>
                <a:srgbClr val="FFFFFF">
                  <a:alpha val="18431"/>
                </a:srgbClr>
              </a:solidFill>
            </p:spPr>
          </p:sp>
        </p:grpSp>
        <p:sp>
          <p:nvSpPr>
            <p:cNvPr name="TextBox 11" id="11"/>
            <p:cNvSpPr txBox="true"/>
            <p:nvPr/>
          </p:nvSpPr>
          <p:spPr>
            <a:xfrm rot="0">
              <a:off x="0" y="-28575"/>
              <a:ext cx="293643" cy="265238"/>
            </a:xfrm>
            <a:prstGeom prst="rect">
              <a:avLst/>
            </a:prstGeom>
          </p:spPr>
          <p:txBody>
            <a:bodyPr anchor="t" rtlCol="false" tIns="0" lIns="0" bIns="0" rIns="0">
              <a:spAutoFit/>
            </a:bodyPr>
            <a:lstStyle/>
            <a:p>
              <a:pPr algn="r" marL="0" indent="0" lvl="0">
                <a:lnSpc>
                  <a:spcPts val="1636"/>
                </a:lnSpc>
                <a:spcBef>
                  <a:spcPct val="0"/>
                </a:spcBef>
              </a:pPr>
              <a:r>
                <a:rPr lang="en-US" sz="1169" u="none">
                  <a:solidFill>
                    <a:srgbClr val="FFFFFF">
                      <a:alpha val="30980"/>
                    </a:srgbClr>
                  </a:solidFill>
                  <a:latin typeface="Public Sans 2"/>
                </a:rPr>
                <a:t>50 </a:t>
              </a:r>
            </a:p>
          </p:txBody>
        </p:sp>
        <p:sp>
          <p:nvSpPr>
            <p:cNvPr name="TextBox 12" id="12"/>
            <p:cNvSpPr txBox="true"/>
            <p:nvPr/>
          </p:nvSpPr>
          <p:spPr>
            <a:xfrm rot="0">
              <a:off x="2385" y="1149178"/>
              <a:ext cx="291258" cy="265238"/>
            </a:xfrm>
            <a:prstGeom prst="rect">
              <a:avLst/>
            </a:prstGeom>
          </p:spPr>
          <p:txBody>
            <a:bodyPr anchor="t" rtlCol="false" tIns="0" lIns="0" bIns="0" rIns="0">
              <a:spAutoFit/>
            </a:bodyPr>
            <a:lstStyle/>
            <a:p>
              <a:pPr algn="r" marL="0" indent="0" lvl="0">
                <a:lnSpc>
                  <a:spcPts val="1636"/>
                </a:lnSpc>
                <a:spcBef>
                  <a:spcPct val="0"/>
                </a:spcBef>
              </a:pPr>
              <a:r>
                <a:rPr lang="en-US" sz="1169" u="none">
                  <a:solidFill>
                    <a:srgbClr val="FFFFFF">
                      <a:alpha val="30980"/>
                    </a:srgbClr>
                  </a:solidFill>
                  <a:latin typeface="Public Sans 2"/>
                </a:rPr>
                <a:t>40 </a:t>
              </a:r>
            </a:p>
          </p:txBody>
        </p:sp>
        <p:sp>
          <p:nvSpPr>
            <p:cNvPr name="TextBox 13" id="13"/>
            <p:cNvSpPr txBox="true"/>
            <p:nvPr/>
          </p:nvSpPr>
          <p:spPr>
            <a:xfrm rot="0">
              <a:off x="2045" y="2326930"/>
              <a:ext cx="291598" cy="265238"/>
            </a:xfrm>
            <a:prstGeom prst="rect">
              <a:avLst/>
            </a:prstGeom>
          </p:spPr>
          <p:txBody>
            <a:bodyPr anchor="t" rtlCol="false" tIns="0" lIns="0" bIns="0" rIns="0">
              <a:spAutoFit/>
            </a:bodyPr>
            <a:lstStyle/>
            <a:p>
              <a:pPr algn="r" marL="0" indent="0" lvl="0">
                <a:lnSpc>
                  <a:spcPts val="1636"/>
                </a:lnSpc>
                <a:spcBef>
                  <a:spcPct val="0"/>
                </a:spcBef>
              </a:pPr>
              <a:r>
                <a:rPr lang="en-US" sz="1169" u="none">
                  <a:solidFill>
                    <a:srgbClr val="FFFFFF">
                      <a:alpha val="30980"/>
                    </a:srgbClr>
                  </a:solidFill>
                  <a:latin typeface="Public Sans 2"/>
                </a:rPr>
                <a:t>30 </a:t>
              </a:r>
            </a:p>
          </p:txBody>
        </p:sp>
        <p:sp>
          <p:nvSpPr>
            <p:cNvPr name="TextBox 14" id="14"/>
            <p:cNvSpPr txBox="true"/>
            <p:nvPr/>
          </p:nvSpPr>
          <p:spPr>
            <a:xfrm rot="0">
              <a:off x="8747" y="3504683"/>
              <a:ext cx="284896" cy="265238"/>
            </a:xfrm>
            <a:prstGeom prst="rect">
              <a:avLst/>
            </a:prstGeom>
          </p:spPr>
          <p:txBody>
            <a:bodyPr anchor="t" rtlCol="false" tIns="0" lIns="0" bIns="0" rIns="0">
              <a:spAutoFit/>
            </a:bodyPr>
            <a:lstStyle/>
            <a:p>
              <a:pPr algn="r" marL="0" indent="0" lvl="0">
                <a:lnSpc>
                  <a:spcPts val="1636"/>
                </a:lnSpc>
                <a:spcBef>
                  <a:spcPct val="0"/>
                </a:spcBef>
              </a:pPr>
              <a:r>
                <a:rPr lang="en-US" sz="1169" u="none">
                  <a:solidFill>
                    <a:srgbClr val="FFFFFF">
                      <a:alpha val="30980"/>
                    </a:srgbClr>
                  </a:solidFill>
                  <a:latin typeface="Public Sans 2"/>
                </a:rPr>
                <a:t>20 </a:t>
              </a:r>
            </a:p>
          </p:txBody>
        </p:sp>
        <p:sp>
          <p:nvSpPr>
            <p:cNvPr name="TextBox 15" id="15"/>
            <p:cNvSpPr txBox="true"/>
            <p:nvPr/>
          </p:nvSpPr>
          <p:spPr>
            <a:xfrm rot="0">
              <a:off x="46233" y="4682436"/>
              <a:ext cx="247410" cy="265238"/>
            </a:xfrm>
            <a:prstGeom prst="rect">
              <a:avLst/>
            </a:prstGeom>
          </p:spPr>
          <p:txBody>
            <a:bodyPr anchor="t" rtlCol="false" tIns="0" lIns="0" bIns="0" rIns="0">
              <a:spAutoFit/>
            </a:bodyPr>
            <a:lstStyle/>
            <a:p>
              <a:pPr algn="r" marL="0" indent="0" lvl="0">
                <a:lnSpc>
                  <a:spcPts val="1636"/>
                </a:lnSpc>
                <a:spcBef>
                  <a:spcPct val="0"/>
                </a:spcBef>
              </a:pPr>
              <a:r>
                <a:rPr lang="en-US" sz="1169" u="none">
                  <a:solidFill>
                    <a:srgbClr val="FFFFFF">
                      <a:alpha val="30980"/>
                    </a:srgbClr>
                  </a:solidFill>
                  <a:latin typeface="Public Sans 2"/>
                </a:rPr>
                <a:t>10 </a:t>
              </a:r>
            </a:p>
          </p:txBody>
        </p:sp>
        <p:sp>
          <p:nvSpPr>
            <p:cNvPr name="TextBox 16" id="16"/>
            <p:cNvSpPr txBox="true"/>
            <p:nvPr/>
          </p:nvSpPr>
          <p:spPr>
            <a:xfrm rot="0">
              <a:off x="126772" y="5860188"/>
              <a:ext cx="166871" cy="265238"/>
            </a:xfrm>
            <a:prstGeom prst="rect">
              <a:avLst/>
            </a:prstGeom>
          </p:spPr>
          <p:txBody>
            <a:bodyPr anchor="t" rtlCol="false" tIns="0" lIns="0" bIns="0" rIns="0">
              <a:spAutoFit/>
            </a:bodyPr>
            <a:lstStyle/>
            <a:p>
              <a:pPr algn="r" marL="0" indent="0" lvl="0">
                <a:lnSpc>
                  <a:spcPts val="1636"/>
                </a:lnSpc>
                <a:spcBef>
                  <a:spcPct val="0"/>
                </a:spcBef>
              </a:pPr>
              <a:r>
                <a:rPr lang="en-US" sz="1169" u="none">
                  <a:solidFill>
                    <a:srgbClr val="FFFFFF">
                      <a:alpha val="30980"/>
                    </a:srgbClr>
                  </a:solidFill>
                  <a:latin typeface="Public Sans 2"/>
                </a:rPr>
                <a:t>0 </a:t>
              </a:r>
            </a:p>
          </p:txBody>
        </p:sp>
        <p:grpSp>
          <p:nvGrpSpPr>
            <p:cNvPr name="Group 17" id="17"/>
            <p:cNvGrpSpPr>
              <a:grpSpLocks noChangeAspect="true"/>
            </p:cNvGrpSpPr>
            <p:nvPr/>
          </p:nvGrpSpPr>
          <p:grpSpPr>
            <a:xfrm rot="0">
              <a:off x="945170" y="81981"/>
              <a:ext cx="4783734" cy="5961464"/>
              <a:chOff x="965205" y="-63500"/>
              <a:chExt cx="8356640" cy="10414000"/>
            </a:xfrm>
          </p:grpSpPr>
          <p:sp>
            <p:nvSpPr>
              <p:cNvPr name="Freeform 18" id="18"/>
              <p:cNvSpPr/>
              <p:nvPr/>
            </p:nvSpPr>
            <p:spPr>
              <a:xfrm flipH="false" flipV="false" rot="0">
                <a:off x="965205" y="7786167"/>
                <a:ext cx="2152897" cy="2564049"/>
              </a:xfrm>
              <a:custGeom>
                <a:avLst/>
                <a:gdLst/>
                <a:ahLst/>
                <a:cxnLst/>
                <a:rect r="r" b="b" t="t" l="l"/>
                <a:pathLst>
                  <a:path h="2564049" w="2152897">
                    <a:moveTo>
                      <a:pt x="127000" y="2500833"/>
                    </a:moveTo>
                    <a:cubicBezTo>
                      <a:pt x="126844" y="2465874"/>
                      <a:pt x="98460" y="2437617"/>
                      <a:pt x="63500" y="2437617"/>
                    </a:cubicBezTo>
                    <a:cubicBezTo>
                      <a:pt x="28540" y="2437617"/>
                      <a:pt x="156" y="2465874"/>
                      <a:pt x="0" y="2500833"/>
                    </a:cubicBezTo>
                    <a:cubicBezTo>
                      <a:pt x="156" y="2535792"/>
                      <a:pt x="28540" y="2564049"/>
                      <a:pt x="63500" y="2564049"/>
                    </a:cubicBezTo>
                    <a:cubicBezTo>
                      <a:pt x="98460" y="2564049"/>
                      <a:pt x="126844" y="2535792"/>
                      <a:pt x="127000" y="2500833"/>
                    </a:cubicBezTo>
                    <a:close/>
                    <a:moveTo>
                      <a:pt x="41548" y="2482540"/>
                    </a:moveTo>
                    <a:cubicBezTo>
                      <a:pt x="31531" y="2494670"/>
                      <a:pt x="33203" y="2512615"/>
                      <a:pt x="45288" y="2522687"/>
                    </a:cubicBezTo>
                    <a:cubicBezTo>
                      <a:pt x="57374" y="2532758"/>
                      <a:pt x="75326" y="2531167"/>
                      <a:pt x="85452" y="2519126"/>
                    </a:cubicBezTo>
                    <a:lnTo>
                      <a:pt x="2142862" y="50246"/>
                    </a:lnTo>
                    <a:cubicBezTo>
                      <a:pt x="2152897" y="38117"/>
                      <a:pt x="2151232" y="20157"/>
                      <a:pt x="2139138" y="10079"/>
                    </a:cubicBezTo>
                    <a:cubicBezTo>
                      <a:pt x="2127045" y="0"/>
                      <a:pt x="2109078" y="1602"/>
                      <a:pt x="2098958" y="13660"/>
                    </a:cubicBezTo>
                    <a:close/>
                  </a:path>
                </a:pathLst>
              </a:custGeom>
              <a:solidFill>
                <a:srgbClr val="FFFFFF">
                  <a:alpha val="30980"/>
                </a:srgbClr>
              </a:solidFill>
            </p:spPr>
          </p:sp>
          <p:sp>
            <p:nvSpPr>
              <p:cNvPr name="Freeform 19" id="19"/>
              <p:cNvSpPr/>
              <p:nvPr/>
            </p:nvSpPr>
            <p:spPr>
              <a:xfrm flipH="false" flipV="false" rot="0">
                <a:off x="3022615" y="2436681"/>
                <a:ext cx="2153162" cy="5444655"/>
              </a:xfrm>
              <a:custGeom>
                <a:avLst/>
                <a:gdLst/>
                <a:ahLst/>
                <a:cxnLst/>
                <a:rect r="r" b="b" t="t" l="l"/>
                <a:pathLst>
                  <a:path h="5444655" w="2153162">
                    <a:moveTo>
                      <a:pt x="127000" y="5381439"/>
                    </a:moveTo>
                    <a:cubicBezTo>
                      <a:pt x="126844" y="5346480"/>
                      <a:pt x="98459" y="5318222"/>
                      <a:pt x="63500" y="5318222"/>
                    </a:cubicBezTo>
                    <a:cubicBezTo>
                      <a:pt x="28540" y="5318222"/>
                      <a:pt x="156" y="5346480"/>
                      <a:pt x="0" y="5381439"/>
                    </a:cubicBezTo>
                    <a:cubicBezTo>
                      <a:pt x="156" y="5416398"/>
                      <a:pt x="28540" y="5444655"/>
                      <a:pt x="63500" y="5444655"/>
                    </a:cubicBezTo>
                    <a:cubicBezTo>
                      <a:pt x="98459" y="5444655"/>
                      <a:pt x="126844" y="5416398"/>
                      <a:pt x="127000" y="5381439"/>
                    </a:cubicBezTo>
                    <a:close/>
                    <a:moveTo>
                      <a:pt x="36830" y="5371181"/>
                    </a:moveTo>
                    <a:cubicBezTo>
                      <a:pt x="31248" y="5385890"/>
                      <a:pt x="38605" y="5402343"/>
                      <a:pt x="53288" y="5407991"/>
                    </a:cubicBezTo>
                    <a:cubicBezTo>
                      <a:pt x="67971" y="5413637"/>
                      <a:pt x="84457" y="5406355"/>
                      <a:pt x="90170" y="5391697"/>
                    </a:cubicBezTo>
                    <a:lnTo>
                      <a:pt x="2147580" y="42457"/>
                    </a:lnTo>
                    <a:cubicBezTo>
                      <a:pt x="2153162" y="27748"/>
                      <a:pt x="2145805" y="11295"/>
                      <a:pt x="2131122" y="5648"/>
                    </a:cubicBezTo>
                    <a:cubicBezTo>
                      <a:pt x="2116438" y="0"/>
                      <a:pt x="2099952" y="7283"/>
                      <a:pt x="2094239" y="21941"/>
                    </a:cubicBezTo>
                    <a:close/>
                  </a:path>
                </a:pathLst>
              </a:custGeom>
              <a:solidFill>
                <a:srgbClr val="FFFFFF">
                  <a:alpha val="30980"/>
                </a:srgbClr>
              </a:solidFill>
            </p:spPr>
          </p:sp>
          <p:sp>
            <p:nvSpPr>
              <p:cNvPr name="Freeform 20" id="20"/>
              <p:cNvSpPr/>
              <p:nvPr/>
            </p:nvSpPr>
            <p:spPr>
              <a:xfrm flipH="false" flipV="false" rot="0">
                <a:off x="5080025" y="2405663"/>
                <a:ext cx="2152952" cy="1741223"/>
              </a:xfrm>
              <a:custGeom>
                <a:avLst/>
                <a:gdLst/>
                <a:ahLst/>
                <a:cxnLst/>
                <a:rect r="r" b="b" t="t" l="l"/>
                <a:pathLst>
                  <a:path h="1741223" w="2152952">
                    <a:moveTo>
                      <a:pt x="127000" y="63217"/>
                    </a:moveTo>
                    <a:cubicBezTo>
                      <a:pt x="126844" y="28258"/>
                      <a:pt x="98459" y="0"/>
                      <a:pt x="63500" y="0"/>
                    </a:cubicBezTo>
                    <a:cubicBezTo>
                      <a:pt x="28540" y="0"/>
                      <a:pt x="156" y="28258"/>
                      <a:pt x="0" y="63217"/>
                    </a:cubicBezTo>
                    <a:cubicBezTo>
                      <a:pt x="156" y="98176"/>
                      <a:pt x="28540" y="126434"/>
                      <a:pt x="63500" y="126434"/>
                    </a:cubicBezTo>
                    <a:cubicBezTo>
                      <a:pt x="98459" y="126434"/>
                      <a:pt x="126844" y="98176"/>
                      <a:pt x="127000" y="63217"/>
                    </a:cubicBezTo>
                    <a:close/>
                    <a:moveTo>
                      <a:pt x="81350" y="40904"/>
                    </a:moveTo>
                    <a:cubicBezTo>
                      <a:pt x="69022" y="31131"/>
                      <a:pt x="51113" y="33162"/>
                      <a:pt x="41286" y="45446"/>
                    </a:cubicBezTo>
                    <a:cubicBezTo>
                      <a:pt x="31458" y="57731"/>
                      <a:pt x="33409" y="75648"/>
                      <a:pt x="45649" y="85530"/>
                    </a:cubicBezTo>
                    <a:lnTo>
                      <a:pt x="2103059" y="1731450"/>
                    </a:lnTo>
                    <a:cubicBezTo>
                      <a:pt x="2115388" y="1741223"/>
                      <a:pt x="2133296" y="1739193"/>
                      <a:pt x="2143124" y="1726908"/>
                    </a:cubicBezTo>
                    <a:cubicBezTo>
                      <a:pt x="2152951" y="1714624"/>
                      <a:pt x="2151001" y="1696706"/>
                      <a:pt x="2138761" y="1686824"/>
                    </a:cubicBezTo>
                    <a:close/>
                  </a:path>
                </a:pathLst>
              </a:custGeom>
              <a:solidFill>
                <a:srgbClr val="FFFFFF">
                  <a:alpha val="30980"/>
                </a:srgbClr>
              </a:solidFill>
            </p:spPr>
          </p:sp>
          <p:sp>
            <p:nvSpPr>
              <p:cNvPr name="Freeform 21" id="21"/>
              <p:cNvSpPr/>
              <p:nvPr/>
            </p:nvSpPr>
            <p:spPr>
              <a:xfrm flipH="false" flipV="false" rot="0">
                <a:off x="7137435" y="3640103"/>
                <a:ext cx="2184410" cy="537913"/>
              </a:xfrm>
              <a:custGeom>
                <a:avLst/>
                <a:gdLst/>
                <a:ahLst/>
                <a:cxnLst/>
                <a:rect r="r" b="b" t="t" l="l"/>
                <a:pathLst>
                  <a:path h="537913" w="2184410">
                    <a:moveTo>
                      <a:pt x="127000" y="474697"/>
                    </a:moveTo>
                    <a:cubicBezTo>
                      <a:pt x="126843" y="439738"/>
                      <a:pt x="98460" y="411480"/>
                      <a:pt x="63500" y="411480"/>
                    </a:cubicBezTo>
                    <a:cubicBezTo>
                      <a:pt x="28540" y="411480"/>
                      <a:pt x="156" y="439738"/>
                      <a:pt x="0" y="474697"/>
                    </a:cubicBezTo>
                    <a:cubicBezTo>
                      <a:pt x="156" y="509656"/>
                      <a:pt x="28540" y="537914"/>
                      <a:pt x="63500" y="537914"/>
                    </a:cubicBezTo>
                    <a:cubicBezTo>
                      <a:pt x="98460" y="537914"/>
                      <a:pt x="126843" y="509656"/>
                      <a:pt x="127000" y="474697"/>
                    </a:cubicBezTo>
                    <a:close/>
                    <a:moveTo>
                      <a:pt x="57896" y="446677"/>
                    </a:moveTo>
                    <a:cubicBezTo>
                      <a:pt x="42483" y="449831"/>
                      <a:pt x="32520" y="464850"/>
                      <a:pt x="35605" y="480276"/>
                    </a:cubicBezTo>
                    <a:cubicBezTo>
                      <a:pt x="38690" y="495702"/>
                      <a:pt x="53663" y="505733"/>
                      <a:pt x="69103" y="502717"/>
                    </a:cubicBezTo>
                    <a:lnTo>
                      <a:pt x="2126513" y="91237"/>
                    </a:lnTo>
                    <a:cubicBezTo>
                      <a:pt x="2141926" y="88083"/>
                      <a:pt x="2151889" y="73065"/>
                      <a:pt x="2148804" y="57638"/>
                    </a:cubicBezTo>
                    <a:cubicBezTo>
                      <a:pt x="2145719" y="42212"/>
                      <a:pt x="2130746" y="32181"/>
                      <a:pt x="2115306" y="35197"/>
                    </a:cubicBezTo>
                    <a:close/>
                    <a:moveTo>
                      <a:pt x="2184410" y="63217"/>
                    </a:moveTo>
                    <a:cubicBezTo>
                      <a:pt x="2184253" y="28258"/>
                      <a:pt x="2155870" y="0"/>
                      <a:pt x="2120910" y="0"/>
                    </a:cubicBezTo>
                    <a:cubicBezTo>
                      <a:pt x="2085950" y="0"/>
                      <a:pt x="2057567" y="28258"/>
                      <a:pt x="2057410" y="63217"/>
                    </a:cubicBezTo>
                    <a:cubicBezTo>
                      <a:pt x="2057567" y="98176"/>
                      <a:pt x="2085950" y="126434"/>
                      <a:pt x="2120910" y="126434"/>
                    </a:cubicBezTo>
                    <a:cubicBezTo>
                      <a:pt x="2155870" y="126434"/>
                      <a:pt x="2184253" y="98176"/>
                      <a:pt x="2184410" y="63217"/>
                    </a:cubicBezTo>
                    <a:close/>
                  </a:path>
                </a:pathLst>
              </a:custGeom>
              <a:solidFill>
                <a:srgbClr val="FFFFFF">
                  <a:alpha val="30980"/>
                </a:srgbClr>
              </a:solidFill>
            </p:spPr>
          </p:sp>
          <p:sp>
            <p:nvSpPr>
              <p:cNvPr name="Freeform 22" id="22"/>
              <p:cNvSpPr/>
              <p:nvPr/>
            </p:nvSpPr>
            <p:spPr>
              <a:xfrm flipH="false" flipV="false" rot="0">
                <a:off x="965205" y="7754903"/>
                <a:ext cx="2152951" cy="1741222"/>
              </a:xfrm>
              <a:custGeom>
                <a:avLst/>
                <a:gdLst/>
                <a:ahLst/>
                <a:cxnLst/>
                <a:rect r="r" b="b" t="t" l="l"/>
                <a:pathLst>
                  <a:path h="1741222" w="2152951">
                    <a:moveTo>
                      <a:pt x="127000" y="63217"/>
                    </a:moveTo>
                    <a:cubicBezTo>
                      <a:pt x="126844" y="28258"/>
                      <a:pt x="98460" y="0"/>
                      <a:pt x="63500" y="0"/>
                    </a:cubicBezTo>
                    <a:cubicBezTo>
                      <a:pt x="28540" y="0"/>
                      <a:pt x="156" y="28258"/>
                      <a:pt x="0" y="63217"/>
                    </a:cubicBezTo>
                    <a:cubicBezTo>
                      <a:pt x="156" y="98176"/>
                      <a:pt x="28540" y="126433"/>
                      <a:pt x="63500" y="126433"/>
                    </a:cubicBezTo>
                    <a:cubicBezTo>
                      <a:pt x="98460" y="126433"/>
                      <a:pt x="126844" y="98176"/>
                      <a:pt x="127000" y="63217"/>
                    </a:cubicBezTo>
                    <a:close/>
                    <a:moveTo>
                      <a:pt x="81351" y="40903"/>
                    </a:moveTo>
                    <a:cubicBezTo>
                      <a:pt x="69022" y="31131"/>
                      <a:pt x="51114" y="33161"/>
                      <a:pt x="41286" y="45446"/>
                    </a:cubicBezTo>
                    <a:cubicBezTo>
                      <a:pt x="31459" y="57730"/>
                      <a:pt x="33409" y="75648"/>
                      <a:pt x="45649" y="85530"/>
                    </a:cubicBezTo>
                    <a:lnTo>
                      <a:pt x="2103059" y="1731451"/>
                    </a:lnTo>
                    <a:cubicBezTo>
                      <a:pt x="2115388" y="1741223"/>
                      <a:pt x="2133296" y="1739193"/>
                      <a:pt x="2143124" y="1726908"/>
                    </a:cubicBezTo>
                    <a:cubicBezTo>
                      <a:pt x="2152951" y="1714624"/>
                      <a:pt x="2151001" y="1696706"/>
                      <a:pt x="2138761" y="1686824"/>
                    </a:cubicBezTo>
                    <a:close/>
                  </a:path>
                </a:pathLst>
              </a:custGeom>
              <a:solidFill>
                <a:srgbClr val="DED7DC">
                  <a:alpha val="30980"/>
                </a:srgbClr>
              </a:solidFill>
            </p:spPr>
          </p:sp>
          <p:sp>
            <p:nvSpPr>
              <p:cNvPr name="Freeform 23" id="23"/>
              <p:cNvSpPr/>
              <p:nvPr/>
            </p:nvSpPr>
            <p:spPr>
              <a:xfrm flipH="false" flipV="false" rot="0">
                <a:off x="3022615" y="6139739"/>
                <a:ext cx="2153420" cy="3387518"/>
              </a:xfrm>
              <a:custGeom>
                <a:avLst/>
                <a:gdLst/>
                <a:ahLst/>
                <a:cxnLst/>
                <a:rect r="r" b="b" t="t" l="l"/>
                <a:pathLst>
                  <a:path h="3387518" w="2153420">
                    <a:moveTo>
                      <a:pt x="127000" y="3324301"/>
                    </a:moveTo>
                    <a:cubicBezTo>
                      <a:pt x="126844" y="3289342"/>
                      <a:pt x="98459" y="3261085"/>
                      <a:pt x="63500" y="3261085"/>
                    </a:cubicBezTo>
                    <a:cubicBezTo>
                      <a:pt x="28540" y="3261085"/>
                      <a:pt x="156" y="3289342"/>
                      <a:pt x="0" y="3324301"/>
                    </a:cubicBezTo>
                    <a:cubicBezTo>
                      <a:pt x="156" y="3359260"/>
                      <a:pt x="28540" y="3387517"/>
                      <a:pt x="63500" y="3387517"/>
                    </a:cubicBezTo>
                    <a:cubicBezTo>
                      <a:pt x="98459" y="3387517"/>
                      <a:pt x="126844" y="3359260"/>
                      <a:pt x="127000" y="3324301"/>
                    </a:cubicBezTo>
                    <a:close/>
                    <a:moveTo>
                      <a:pt x="39268" y="3309156"/>
                    </a:moveTo>
                    <a:cubicBezTo>
                      <a:pt x="30990" y="3322534"/>
                      <a:pt x="35082" y="3340086"/>
                      <a:pt x="48423" y="3348424"/>
                    </a:cubicBezTo>
                    <a:cubicBezTo>
                      <a:pt x="61763" y="3356763"/>
                      <a:pt x="79334" y="3352749"/>
                      <a:pt x="87731" y="3339446"/>
                    </a:cubicBezTo>
                    <a:lnTo>
                      <a:pt x="2145141" y="47606"/>
                    </a:lnTo>
                    <a:cubicBezTo>
                      <a:pt x="2153419" y="34228"/>
                      <a:pt x="2149327" y="16676"/>
                      <a:pt x="2135987" y="8338"/>
                    </a:cubicBezTo>
                    <a:cubicBezTo>
                      <a:pt x="2122647" y="0"/>
                      <a:pt x="2105076" y="4013"/>
                      <a:pt x="2096678" y="17316"/>
                    </a:cubicBezTo>
                    <a:close/>
                  </a:path>
                </a:pathLst>
              </a:custGeom>
              <a:solidFill>
                <a:srgbClr val="DED7DC">
                  <a:alpha val="30980"/>
                </a:srgbClr>
              </a:solidFill>
            </p:spPr>
          </p:sp>
          <p:sp>
            <p:nvSpPr>
              <p:cNvPr name="Freeform 24" id="24"/>
              <p:cNvSpPr/>
              <p:nvPr/>
            </p:nvSpPr>
            <p:spPr>
              <a:xfrm flipH="false" flipV="false" rot="0">
                <a:off x="5080025" y="6108983"/>
                <a:ext cx="2153389" cy="1124447"/>
              </a:xfrm>
              <a:custGeom>
                <a:avLst/>
                <a:gdLst/>
                <a:ahLst/>
                <a:cxnLst/>
                <a:rect r="r" b="b" t="t" l="l"/>
                <a:pathLst>
                  <a:path h="1124447" w="2153389">
                    <a:moveTo>
                      <a:pt x="127000" y="63217"/>
                    </a:moveTo>
                    <a:cubicBezTo>
                      <a:pt x="126844" y="28258"/>
                      <a:pt x="98459" y="0"/>
                      <a:pt x="63500" y="0"/>
                    </a:cubicBezTo>
                    <a:cubicBezTo>
                      <a:pt x="28540" y="0"/>
                      <a:pt x="156" y="28258"/>
                      <a:pt x="0" y="63217"/>
                    </a:cubicBezTo>
                    <a:cubicBezTo>
                      <a:pt x="156" y="98176"/>
                      <a:pt x="28540" y="126434"/>
                      <a:pt x="63500" y="126434"/>
                    </a:cubicBezTo>
                    <a:cubicBezTo>
                      <a:pt x="98459" y="126434"/>
                      <a:pt x="126844" y="98176"/>
                      <a:pt x="127000" y="63217"/>
                    </a:cubicBezTo>
                    <a:close/>
                    <a:moveTo>
                      <a:pt x="76279" y="37659"/>
                    </a:moveTo>
                    <a:cubicBezTo>
                      <a:pt x="62177" y="30686"/>
                      <a:pt x="45091" y="36424"/>
                      <a:pt x="38056" y="50495"/>
                    </a:cubicBezTo>
                    <a:cubicBezTo>
                      <a:pt x="31020" y="64566"/>
                      <a:pt x="36681" y="81677"/>
                      <a:pt x="50721" y="88775"/>
                    </a:cubicBezTo>
                    <a:lnTo>
                      <a:pt x="2108131" y="1117475"/>
                    </a:lnTo>
                    <a:cubicBezTo>
                      <a:pt x="2122233" y="1124448"/>
                      <a:pt x="2139319" y="1118710"/>
                      <a:pt x="2146354" y="1104639"/>
                    </a:cubicBezTo>
                    <a:cubicBezTo>
                      <a:pt x="2153389" y="1090568"/>
                      <a:pt x="2147728" y="1073457"/>
                      <a:pt x="2133689" y="1066359"/>
                    </a:cubicBezTo>
                    <a:close/>
                  </a:path>
                </a:pathLst>
              </a:custGeom>
              <a:solidFill>
                <a:srgbClr val="DED7DC">
                  <a:alpha val="30980"/>
                </a:srgbClr>
              </a:solidFill>
            </p:spPr>
          </p:sp>
          <p:sp>
            <p:nvSpPr>
              <p:cNvPr name="Freeform 25" id="25"/>
              <p:cNvSpPr/>
              <p:nvPr/>
            </p:nvSpPr>
            <p:spPr>
              <a:xfrm flipH="false" flipV="false" rot="0">
                <a:off x="7137435" y="-63217"/>
                <a:ext cx="2184410" cy="7327333"/>
              </a:xfrm>
              <a:custGeom>
                <a:avLst/>
                <a:gdLst/>
                <a:ahLst/>
                <a:cxnLst/>
                <a:rect r="r" b="b" t="t" l="l"/>
                <a:pathLst>
                  <a:path h="7327333" w="2184410">
                    <a:moveTo>
                      <a:pt x="127000" y="7264117"/>
                    </a:moveTo>
                    <a:cubicBezTo>
                      <a:pt x="126843" y="7229158"/>
                      <a:pt x="98460" y="7200901"/>
                      <a:pt x="63500" y="7200901"/>
                    </a:cubicBezTo>
                    <a:cubicBezTo>
                      <a:pt x="28540" y="7200901"/>
                      <a:pt x="156" y="7229158"/>
                      <a:pt x="0" y="7264117"/>
                    </a:cubicBezTo>
                    <a:cubicBezTo>
                      <a:pt x="156" y="7299076"/>
                      <a:pt x="28540" y="7327333"/>
                      <a:pt x="63500" y="7327333"/>
                    </a:cubicBezTo>
                    <a:cubicBezTo>
                      <a:pt x="98460" y="7327333"/>
                      <a:pt x="126843" y="7299076"/>
                      <a:pt x="127000" y="7264117"/>
                    </a:cubicBezTo>
                    <a:close/>
                    <a:moveTo>
                      <a:pt x="36024" y="7256267"/>
                    </a:moveTo>
                    <a:cubicBezTo>
                      <a:pt x="31749" y="7271420"/>
                      <a:pt x="40537" y="7287176"/>
                      <a:pt x="55676" y="7291501"/>
                    </a:cubicBezTo>
                    <a:cubicBezTo>
                      <a:pt x="70814" y="7295827"/>
                      <a:pt x="86599" y="7287092"/>
                      <a:pt x="90975" y="7271967"/>
                    </a:cubicBezTo>
                    <a:lnTo>
                      <a:pt x="2148385" y="71067"/>
                    </a:lnTo>
                    <a:cubicBezTo>
                      <a:pt x="2152639" y="55922"/>
                      <a:pt x="2143851" y="40186"/>
                      <a:pt x="2128725" y="35864"/>
                    </a:cubicBezTo>
                    <a:cubicBezTo>
                      <a:pt x="2113598" y="31542"/>
                      <a:pt x="2097824" y="40260"/>
                      <a:pt x="2093434" y="55367"/>
                    </a:cubicBezTo>
                    <a:close/>
                    <a:moveTo>
                      <a:pt x="2184410" y="63217"/>
                    </a:moveTo>
                    <a:lnTo>
                      <a:pt x="2184410" y="63217"/>
                    </a:lnTo>
                    <a:cubicBezTo>
                      <a:pt x="2184253" y="28258"/>
                      <a:pt x="2155870" y="0"/>
                      <a:pt x="2120910" y="0"/>
                    </a:cubicBezTo>
                    <a:cubicBezTo>
                      <a:pt x="2085950" y="0"/>
                      <a:pt x="2057567" y="28258"/>
                      <a:pt x="2057410" y="63217"/>
                    </a:cubicBezTo>
                    <a:lnTo>
                      <a:pt x="2057410" y="63217"/>
                    </a:lnTo>
                    <a:cubicBezTo>
                      <a:pt x="2057567" y="98176"/>
                      <a:pt x="2085950" y="126434"/>
                      <a:pt x="2120910" y="126434"/>
                    </a:cubicBezTo>
                    <a:cubicBezTo>
                      <a:pt x="2155870" y="126434"/>
                      <a:pt x="2184253" y="98176"/>
                      <a:pt x="2184410" y="63217"/>
                    </a:cubicBezTo>
                    <a:close/>
                  </a:path>
                </a:pathLst>
              </a:custGeom>
              <a:solidFill>
                <a:srgbClr val="DED7DC">
                  <a:alpha val="30980"/>
                </a:srgbClr>
              </a:solidFill>
            </p:spPr>
          </p:sp>
          <p:sp>
            <p:nvSpPr>
              <p:cNvPr name="Freeform 26" id="26"/>
              <p:cNvSpPr/>
              <p:nvPr/>
            </p:nvSpPr>
            <p:spPr>
              <a:xfrm flipH="false" flipV="false" rot="0">
                <a:off x="965205" y="4082875"/>
                <a:ext cx="2152879" cy="2564022"/>
              </a:xfrm>
              <a:custGeom>
                <a:avLst/>
                <a:gdLst/>
                <a:ahLst/>
                <a:cxnLst/>
                <a:rect r="r" b="b" t="t" l="l"/>
                <a:pathLst>
                  <a:path h="2564022" w="2152879">
                    <a:moveTo>
                      <a:pt x="127000" y="2500805"/>
                    </a:moveTo>
                    <a:cubicBezTo>
                      <a:pt x="126844" y="2465846"/>
                      <a:pt x="98460" y="2437589"/>
                      <a:pt x="63500" y="2437589"/>
                    </a:cubicBezTo>
                    <a:cubicBezTo>
                      <a:pt x="28540" y="2437589"/>
                      <a:pt x="156" y="2465846"/>
                      <a:pt x="0" y="2500805"/>
                    </a:cubicBezTo>
                    <a:cubicBezTo>
                      <a:pt x="156" y="2535764"/>
                      <a:pt x="28540" y="2564022"/>
                      <a:pt x="63500" y="2564022"/>
                    </a:cubicBezTo>
                    <a:cubicBezTo>
                      <a:pt x="98460" y="2564022"/>
                      <a:pt x="126844" y="2535764"/>
                      <a:pt x="127000" y="2500805"/>
                    </a:cubicBezTo>
                    <a:close/>
                    <a:moveTo>
                      <a:pt x="41548" y="2482512"/>
                    </a:moveTo>
                    <a:cubicBezTo>
                      <a:pt x="31513" y="2494641"/>
                      <a:pt x="33178" y="2512601"/>
                      <a:pt x="45271" y="2522679"/>
                    </a:cubicBezTo>
                    <a:cubicBezTo>
                      <a:pt x="57365" y="2532758"/>
                      <a:pt x="75331" y="2531156"/>
                      <a:pt x="85452" y="2519098"/>
                    </a:cubicBezTo>
                    <a:lnTo>
                      <a:pt x="2142862" y="50218"/>
                    </a:lnTo>
                    <a:cubicBezTo>
                      <a:pt x="2152879" y="38088"/>
                      <a:pt x="2151207" y="20142"/>
                      <a:pt x="2139122" y="10071"/>
                    </a:cubicBezTo>
                    <a:cubicBezTo>
                      <a:pt x="2127036" y="0"/>
                      <a:pt x="2109083" y="1591"/>
                      <a:pt x="2098958" y="13632"/>
                    </a:cubicBezTo>
                    <a:close/>
                  </a:path>
                </a:pathLst>
              </a:custGeom>
              <a:solidFill>
                <a:srgbClr val="C2AFB0">
                  <a:alpha val="30980"/>
                </a:srgbClr>
              </a:solidFill>
            </p:spPr>
          </p:sp>
          <p:sp>
            <p:nvSpPr>
              <p:cNvPr name="Freeform 27" id="27"/>
              <p:cNvSpPr/>
              <p:nvPr/>
            </p:nvSpPr>
            <p:spPr>
              <a:xfrm flipH="false" flipV="false" rot="0">
                <a:off x="3022615" y="4051583"/>
                <a:ext cx="2153389" cy="1124447"/>
              </a:xfrm>
              <a:custGeom>
                <a:avLst/>
                <a:gdLst/>
                <a:ahLst/>
                <a:cxnLst/>
                <a:rect r="r" b="b" t="t" l="l"/>
                <a:pathLst>
                  <a:path h="1124447" w="2153389">
                    <a:moveTo>
                      <a:pt x="127000" y="63217"/>
                    </a:moveTo>
                    <a:cubicBezTo>
                      <a:pt x="126844" y="28258"/>
                      <a:pt x="98459" y="0"/>
                      <a:pt x="63500" y="0"/>
                    </a:cubicBezTo>
                    <a:cubicBezTo>
                      <a:pt x="28540" y="0"/>
                      <a:pt x="156" y="28258"/>
                      <a:pt x="0" y="63217"/>
                    </a:cubicBezTo>
                    <a:cubicBezTo>
                      <a:pt x="156" y="98176"/>
                      <a:pt x="28540" y="126434"/>
                      <a:pt x="63500" y="126434"/>
                    </a:cubicBezTo>
                    <a:cubicBezTo>
                      <a:pt x="98459" y="126434"/>
                      <a:pt x="126844" y="98176"/>
                      <a:pt x="127000" y="63217"/>
                    </a:cubicBezTo>
                    <a:close/>
                    <a:moveTo>
                      <a:pt x="76279" y="37659"/>
                    </a:moveTo>
                    <a:cubicBezTo>
                      <a:pt x="62177" y="30686"/>
                      <a:pt x="45091" y="36424"/>
                      <a:pt x="38056" y="50495"/>
                    </a:cubicBezTo>
                    <a:cubicBezTo>
                      <a:pt x="31020" y="64566"/>
                      <a:pt x="36682" y="81677"/>
                      <a:pt x="50721" y="88775"/>
                    </a:cubicBezTo>
                    <a:lnTo>
                      <a:pt x="2108131" y="1117475"/>
                    </a:lnTo>
                    <a:cubicBezTo>
                      <a:pt x="2122233" y="1124448"/>
                      <a:pt x="2139318" y="1118710"/>
                      <a:pt x="2146354" y="1104639"/>
                    </a:cubicBezTo>
                    <a:cubicBezTo>
                      <a:pt x="2153389" y="1090568"/>
                      <a:pt x="2147728" y="1073457"/>
                      <a:pt x="2133689" y="1066359"/>
                    </a:cubicBezTo>
                    <a:close/>
                  </a:path>
                </a:pathLst>
              </a:custGeom>
              <a:solidFill>
                <a:srgbClr val="C2AFB0">
                  <a:alpha val="30980"/>
                </a:srgbClr>
              </a:solidFill>
            </p:spPr>
          </p:sp>
          <p:sp>
            <p:nvSpPr>
              <p:cNvPr name="Freeform 28" id="28"/>
              <p:cNvSpPr/>
              <p:nvPr/>
            </p:nvSpPr>
            <p:spPr>
              <a:xfrm flipH="false" flipV="false" rot="0">
                <a:off x="5080025" y="2025004"/>
                <a:ext cx="2153353" cy="3181713"/>
              </a:xfrm>
              <a:custGeom>
                <a:avLst/>
                <a:gdLst/>
                <a:ahLst/>
                <a:cxnLst/>
                <a:rect r="r" b="b" t="t" l="l"/>
                <a:pathLst>
                  <a:path h="3181713" w="2153353">
                    <a:moveTo>
                      <a:pt x="127000" y="3118496"/>
                    </a:moveTo>
                    <a:cubicBezTo>
                      <a:pt x="126844" y="3083537"/>
                      <a:pt x="98459" y="3055279"/>
                      <a:pt x="63500" y="3055279"/>
                    </a:cubicBezTo>
                    <a:cubicBezTo>
                      <a:pt x="28540" y="3055279"/>
                      <a:pt x="156" y="3083537"/>
                      <a:pt x="0" y="3118496"/>
                    </a:cubicBezTo>
                    <a:cubicBezTo>
                      <a:pt x="156" y="3153455"/>
                      <a:pt x="28540" y="3181713"/>
                      <a:pt x="63500" y="3181713"/>
                    </a:cubicBezTo>
                    <a:cubicBezTo>
                      <a:pt x="98459" y="3181713"/>
                      <a:pt x="126844" y="3153455"/>
                      <a:pt x="127000" y="3118496"/>
                    </a:cubicBezTo>
                    <a:close/>
                    <a:moveTo>
                      <a:pt x="39724" y="3102645"/>
                    </a:moveTo>
                    <a:cubicBezTo>
                      <a:pt x="31056" y="3115774"/>
                      <a:pt x="34630" y="3133439"/>
                      <a:pt x="47720" y="3142165"/>
                    </a:cubicBezTo>
                    <a:cubicBezTo>
                      <a:pt x="60810" y="3150892"/>
                      <a:pt x="78491" y="3147397"/>
                      <a:pt x="87275" y="3134347"/>
                    </a:cubicBezTo>
                    <a:lnTo>
                      <a:pt x="2144685" y="48247"/>
                    </a:lnTo>
                    <a:cubicBezTo>
                      <a:pt x="2153353" y="35118"/>
                      <a:pt x="2149779" y="17453"/>
                      <a:pt x="2136690" y="8726"/>
                    </a:cubicBezTo>
                    <a:cubicBezTo>
                      <a:pt x="2123600" y="0"/>
                      <a:pt x="2105919" y="3495"/>
                      <a:pt x="2097134" y="16545"/>
                    </a:cubicBezTo>
                    <a:close/>
                  </a:path>
                </a:pathLst>
              </a:custGeom>
              <a:solidFill>
                <a:srgbClr val="C2AFB0">
                  <a:alpha val="30980"/>
                </a:srgbClr>
              </a:solidFill>
            </p:spPr>
          </p:sp>
          <p:sp>
            <p:nvSpPr>
              <p:cNvPr name="Freeform 29" id="29"/>
              <p:cNvSpPr/>
              <p:nvPr/>
            </p:nvSpPr>
            <p:spPr>
              <a:xfrm flipH="false" flipV="false" rot="0">
                <a:off x="7137435" y="1582703"/>
                <a:ext cx="2184410" cy="537913"/>
              </a:xfrm>
              <a:custGeom>
                <a:avLst/>
                <a:gdLst/>
                <a:ahLst/>
                <a:cxnLst/>
                <a:rect r="r" b="b" t="t" l="l"/>
                <a:pathLst>
                  <a:path h="537913" w="2184410">
                    <a:moveTo>
                      <a:pt x="127000" y="474697"/>
                    </a:moveTo>
                    <a:cubicBezTo>
                      <a:pt x="126843" y="439738"/>
                      <a:pt x="98460" y="411480"/>
                      <a:pt x="63500" y="411480"/>
                    </a:cubicBezTo>
                    <a:cubicBezTo>
                      <a:pt x="28540" y="411480"/>
                      <a:pt x="156" y="439738"/>
                      <a:pt x="0" y="474697"/>
                    </a:cubicBezTo>
                    <a:cubicBezTo>
                      <a:pt x="156" y="509656"/>
                      <a:pt x="28540" y="537914"/>
                      <a:pt x="63500" y="537914"/>
                    </a:cubicBezTo>
                    <a:cubicBezTo>
                      <a:pt x="98460" y="537914"/>
                      <a:pt x="126843" y="509656"/>
                      <a:pt x="127000" y="474697"/>
                    </a:cubicBezTo>
                    <a:close/>
                    <a:moveTo>
                      <a:pt x="57896" y="446677"/>
                    </a:moveTo>
                    <a:cubicBezTo>
                      <a:pt x="42483" y="449831"/>
                      <a:pt x="32520" y="464850"/>
                      <a:pt x="35605" y="480276"/>
                    </a:cubicBezTo>
                    <a:cubicBezTo>
                      <a:pt x="38690" y="495702"/>
                      <a:pt x="53663" y="505733"/>
                      <a:pt x="69103" y="502717"/>
                    </a:cubicBezTo>
                    <a:lnTo>
                      <a:pt x="2126513" y="91237"/>
                    </a:lnTo>
                    <a:cubicBezTo>
                      <a:pt x="2141926" y="88083"/>
                      <a:pt x="2151889" y="73064"/>
                      <a:pt x="2148804" y="57638"/>
                    </a:cubicBezTo>
                    <a:cubicBezTo>
                      <a:pt x="2145719" y="42212"/>
                      <a:pt x="2130746" y="32181"/>
                      <a:pt x="2115306" y="35197"/>
                    </a:cubicBezTo>
                    <a:close/>
                    <a:moveTo>
                      <a:pt x="2184410" y="63217"/>
                    </a:moveTo>
                    <a:cubicBezTo>
                      <a:pt x="2184253" y="28258"/>
                      <a:pt x="2155870" y="0"/>
                      <a:pt x="2120910" y="0"/>
                    </a:cubicBezTo>
                    <a:cubicBezTo>
                      <a:pt x="2085950" y="0"/>
                      <a:pt x="2057567" y="28258"/>
                      <a:pt x="2057410" y="63217"/>
                    </a:cubicBezTo>
                    <a:cubicBezTo>
                      <a:pt x="2057567" y="98176"/>
                      <a:pt x="2085950" y="126434"/>
                      <a:pt x="2120910" y="126434"/>
                    </a:cubicBezTo>
                    <a:cubicBezTo>
                      <a:pt x="2155870" y="126434"/>
                      <a:pt x="2184253" y="98176"/>
                      <a:pt x="2184410" y="63217"/>
                    </a:cubicBezTo>
                    <a:close/>
                  </a:path>
                </a:pathLst>
              </a:custGeom>
              <a:solidFill>
                <a:srgbClr val="C2AFB0">
                  <a:alpha val="30980"/>
                </a:srgbClr>
              </a:solidFill>
            </p:spPr>
          </p:sp>
        </p:grpSp>
      </p:grpSp>
      <p:sp>
        <p:nvSpPr>
          <p:cNvPr name="AutoShape 30" id="30"/>
          <p:cNvSpPr/>
          <p:nvPr/>
        </p:nvSpPr>
        <p:spPr>
          <a:xfrm rot="0">
            <a:off x="1028700" y="5133975"/>
            <a:ext cx="18098039" cy="0"/>
          </a:xfrm>
          <a:prstGeom prst="line">
            <a:avLst/>
          </a:prstGeom>
          <a:ln cap="rnd" w="19050">
            <a:solidFill>
              <a:srgbClr val="FFFFFF"/>
            </a:solidFill>
            <a:prstDash val="solid"/>
            <a:headEnd type="none" len="sm" w="sm"/>
            <a:tailEnd type="none" len="sm" w="sm"/>
          </a:ln>
        </p:spPr>
      </p:sp>
      <p:grpSp>
        <p:nvGrpSpPr>
          <p:cNvPr name="Group 31" id="31"/>
          <p:cNvGrpSpPr/>
          <p:nvPr/>
        </p:nvGrpSpPr>
        <p:grpSpPr>
          <a:xfrm rot="0">
            <a:off x="1028700" y="4981575"/>
            <a:ext cx="323850" cy="323850"/>
            <a:chOff x="0" y="0"/>
            <a:chExt cx="6350000" cy="6350000"/>
          </a:xfrm>
        </p:grpSpPr>
        <p:sp>
          <p:nvSpPr>
            <p:cNvPr name="Freeform 32" id="32"/>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name="Group 33" id="33"/>
          <p:cNvGrpSpPr/>
          <p:nvPr/>
        </p:nvGrpSpPr>
        <p:grpSpPr>
          <a:xfrm rot="0">
            <a:off x="5317258" y="4972050"/>
            <a:ext cx="323850" cy="323850"/>
            <a:chOff x="0" y="0"/>
            <a:chExt cx="6350000" cy="6350000"/>
          </a:xfrm>
        </p:grpSpPr>
        <p:sp>
          <p:nvSpPr>
            <p:cNvPr name="Freeform 34" id="34"/>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name="Group 35" id="35"/>
          <p:cNvGrpSpPr/>
          <p:nvPr/>
        </p:nvGrpSpPr>
        <p:grpSpPr>
          <a:xfrm rot="0">
            <a:off x="9605817" y="4972050"/>
            <a:ext cx="323850" cy="323850"/>
            <a:chOff x="0" y="0"/>
            <a:chExt cx="6350000" cy="6350000"/>
          </a:xfrm>
        </p:grpSpPr>
        <p:sp>
          <p:nvSpPr>
            <p:cNvPr name="Freeform 36" id="36"/>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grpSp>
        <p:nvGrpSpPr>
          <p:cNvPr name="Group 37" id="37"/>
          <p:cNvGrpSpPr/>
          <p:nvPr/>
        </p:nvGrpSpPr>
        <p:grpSpPr>
          <a:xfrm rot="0">
            <a:off x="13894375" y="4972050"/>
            <a:ext cx="323850" cy="323850"/>
            <a:chOff x="0" y="0"/>
            <a:chExt cx="6350000" cy="6350000"/>
          </a:xfrm>
        </p:grpSpPr>
        <p:sp>
          <p:nvSpPr>
            <p:cNvPr name="Freeform 38" id="38"/>
            <p:cNvSpPr/>
            <p:nvPr/>
          </p:nvSpPr>
          <p:spPr>
            <a:xfrm flipH="false" flipV="false" rot="0">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solidFill>
          </p:spPr>
        </p:sp>
      </p:grpSp>
      <p:sp>
        <p:nvSpPr>
          <p:cNvPr name="TextBox 39" id="39"/>
          <p:cNvSpPr txBox="true"/>
          <p:nvPr/>
        </p:nvSpPr>
        <p:spPr>
          <a:xfrm rot="0">
            <a:off x="1028700" y="1028700"/>
            <a:ext cx="16230600" cy="1333500"/>
          </a:xfrm>
          <a:prstGeom prst="rect">
            <a:avLst/>
          </a:prstGeom>
        </p:spPr>
        <p:txBody>
          <a:bodyPr anchor="t" rtlCol="false" tIns="0" lIns="0" bIns="0" rIns="0">
            <a:spAutoFit/>
          </a:bodyPr>
          <a:lstStyle/>
          <a:p>
            <a:pPr algn="l" marL="0" indent="0" lvl="0">
              <a:lnSpc>
                <a:spcPts val="10560"/>
              </a:lnSpc>
              <a:spcBef>
                <a:spcPct val="0"/>
              </a:spcBef>
            </a:pPr>
            <a:r>
              <a:rPr lang="en-US" sz="8800">
                <a:solidFill>
                  <a:srgbClr val="FFFFFF"/>
                </a:solidFill>
                <a:latin typeface="HK Grotesk Bold"/>
              </a:rPr>
              <a:t>Business Model</a:t>
            </a:r>
          </a:p>
        </p:txBody>
      </p:sp>
      <p:grpSp>
        <p:nvGrpSpPr>
          <p:cNvPr name="Group 40" id="40"/>
          <p:cNvGrpSpPr/>
          <p:nvPr/>
        </p:nvGrpSpPr>
        <p:grpSpPr>
          <a:xfrm rot="0">
            <a:off x="13894667" y="5686425"/>
            <a:ext cx="3364925" cy="3714369"/>
            <a:chOff x="0" y="0"/>
            <a:chExt cx="4486566" cy="4952492"/>
          </a:xfrm>
        </p:grpSpPr>
        <p:sp>
          <p:nvSpPr>
            <p:cNvPr name="TextBox 41" id="41"/>
            <p:cNvSpPr txBox="true"/>
            <p:nvPr/>
          </p:nvSpPr>
          <p:spPr>
            <a:xfrm rot="0">
              <a:off x="0" y="-9525"/>
              <a:ext cx="4486566" cy="657225"/>
            </a:xfrm>
            <a:prstGeom prst="rect">
              <a:avLst/>
            </a:prstGeom>
          </p:spPr>
          <p:txBody>
            <a:bodyPr anchor="t" rtlCol="false" tIns="0" lIns="0" bIns="0" rIns="0">
              <a:spAutoFit/>
            </a:bodyPr>
            <a:lstStyle/>
            <a:p>
              <a:pPr marL="0" indent="0" lvl="0">
                <a:lnSpc>
                  <a:spcPts val="3840"/>
                </a:lnSpc>
                <a:spcBef>
                  <a:spcPct val="0"/>
                </a:spcBef>
              </a:pPr>
              <a:r>
                <a:rPr lang="en-US" sz="3200">
                  <a:solidFill>
                    <a:srgbClr val="FFFFFF"/>
                  </a:solidFill>
                  <a:latin typeface="HK Grotesk Bold"/>
                </a:rPr>
                <a:t>Revenue Model</a:t>
              </a:r>
            </a:p>
          </p:txBody>
        </p:sp>
        <p:sp>
          <p:nvSpPr>
            <p:cNvPr name="TextBox 42" id="42"/>
            <p:cNvSpPr txBox="true"/>
            <p:nvPr/>
          </p:nvSpPr>
          <p:spPr>
            <a:xfrm rot="0">
              <a:off x="0" y="1065022"/>
              <a:ext cx="4486566" cy="3887470"/>
            </a:xfrm>
            <a:prstGeom prst="rect">
              <a:avLst/>
            </a:prstGeom>
          </p:spPr>
          <p:txBody>
            <a:bodyPr anchor="t" rtlCol="false" tIns="0" lIns="0" bIns="0" rIns="0">
              <a:spAutoFit/>
            </a:bodyPr>
            <a:lstStyle/>
            <a:p>
              <a:pPr marL="518160" indent="-259080" lvl="1">
                <a:lnSpc>
                  <a:spcPts val="3359"/>
                </a:lnSpc>
                <a:buFont typeface="Arial"/>
                <a:buChar char="•"/>
              </a:pPr>
              <a:r>
                <a:rPr lang="en-US" sz="2400">
                  <a:solidFill>
                    <a:srgbClr val="FFFFFF"/>
                  </a:solidFill>
                  <a:latin typeface="Public Sans 1"/>
                </a:rPr>
                <a:t>Advertisements</a:t>
              </a:r>
            </a:p>
            <a:p>
              <a:pPr marL="518160" indent="-259080" lvl="1">
                <a:lnSpc>
                  <a:spcPts val="3359"/>
                </a:lnSpc>
                <a:buFont typeface="Arial"/>
                <a:buChar char="•"/>
              </a:pPr>
              <a:r>
                <a:rPr lang="en-US" sz="2400">
                  <a:solidFill>
                    <a:srgbClr val="FFFFFF"/>
                  </a:solidFill>
                  <a:latin typeface="Public Sans 1"/>
                </a:rPr>
                <a:t>Freemium Model with exclusive perks and ad-free benefits in the premium pack</a:t>
              </a:r>
            </a:p>
            <a:p>
              <a:pPr marL="518160" indent="-259080" lvl="1">
                <a:lnSpc>
                  <a:spcPts val="3359"/>
                </a:lnSpc>
                <a:buFont typeface="Arial"/>
                <a:buChar char="•"/>
              </a:pPr>
              <a:r>
                <a:rPr lang="en-US" sz="2399">
                  <a:solidFill>
                    <a:srgbClr val="FFFFFF"/>
                  </a:solidFill>
                  <a:latin typeface="Public Sans 1"/>
                </a:rPr>
                <a:t>Content Licensing.</a:t>
              </a:r>
            </a:p>
          </p:txBody>
        </p:sp>
      </p:grpSp>
      <p:grpSp>
        <p:nvGrpSpPr>
          <p:cNvPr name="Group 43" id="43"/>
          <p:cNvGrpSpPr/>
          <p:nvPr/>
        </p:nvGrpSpPr>
        <p:grpSpPr>
          <a:xfrm rot="0">
            <a:off x="1028118" y="5686425"/>
            <a:ext cx="3364925" cy="3295269"/>
            <a:chOff x="0" y="0"/>
            <a:chExt cx="4486566" cy="4393692"/>
          </a:xfrm>
        </p:grpSpPr>
        <p:sp>
          <p:nvSpPr>
            <p:cNvPr name="TextBox 44" id="44"/>
            <p:cNvSpPr txBox="true"/>
            <p:nvPr/>
          </p:nvSpPr>
          <p:spPr>
            <a:xfrm rot="0">
              <a:off x="0" y="-9525"/>
              <a:ext cx="4486566" cy="657225"/>
            </a:xfrm>
            <a:prstGeom prst="rect">
              <a:avLst/>
            </a:prstGeom>
          </p:spPr>
          <p:txBody>
            <a:bodyPr anchor="t" rtlCol="false" tIns="0" lIns="0" bIns="0" rIns="0">
              <a:spAutoFit/>
            </a:bodyPr>
            <a:lstStyle/>
            <a:p>
              <a:pPr marL="0" indent="0" lvl="0">
                <a:lnSpc>
                  <a:spcPts val="3840"/>
                </a:lnSpc>
                <a:spcBef>
                  <a:spcPct val="0"/>
                </a:spcBef>
              </a:pPr>
              <a:r>
                <a:rPr lang="en-US" sz="3200">
                  <a:solidFill>
                    <a:srgbClr val="FFFFFF"/>
                  </a:solidFill>
                  <a:latin typeface="HK Grotesk Bold"/>
                </a:rPr>
                <a:t>Value Proposition</a:t>
              </a:r>
            </a:p>
          </p:txBody>
        </p:sp>
        <p:sp>
          <p:nvSpPr>
            <p:cNvPr name="TextBox 45" id="45"/>
            <p:cNvSpPr txBox="true"/>
            <p:nvPr/>
          </p:nvSpPr>
          <p:spPr>
            <a:xfrm rot="0">
              <a:off x="0" y="1065022"/>
              <a:ext cx="4486566" cy="3328670"/>
            </a:xfrm>
            <a:prstGeom prst="rect">
              <a:avLst/>
            </a:prstGeom>
          </p:spPr>
          <p:txBody>
            <a:bodyPr anchor="t" rtlCol="false" tIns="0" lIns="0" bIns="0" rIns="0">
              <a:spAutoFit/>
            </a:bodyPr>
            <a:lstStyle/>
            <a:p>
              <a:pPr marL="0" indent="0" lvl="0">
                <a:lnSpc>
                  <a:spcPts val="3359"/>
                </a:lnSpc>
                <a:spcBef>
                  <a:spcPct val="0"/>
                </a:spcBef>
              </a:pPr>
              <a:r>
                <a:rPr lang="en-US" sz="2399">
                  <a:solidFill>
                    <a:srgbClr val="FFFFFF"/>
                  </a:solidFill>
                  <a:latin typeface="Public Sans 1"/>
                </a:rPr>
                <a:t>Providing a safe space for users to share their opinions and learn about topics that are generally quite controversial.</a:t>
              </a:r>
            </a:p>
          </p:txBody>
        </p:sp>
      </p:grpSp>
      <p:grpSp>
        <p:nvGrpSpPr>
          <p:cNvPr name="Group 46" id="46"/>
          <p:cNvGrpSpPr/>
          <p:nvPr/>
        </p:nvGrpSpPr>
        <p:grpSpPr>
          <a:xfrm rot="0">
            <a:off x="5316967" y="5686425"/>
            <a:ext cx="3364925" cy="4133469"/>
            <a:chOff x="0" y="0"/>
            <a:chExt cx="4486566" cy="5511292"/>
          </a:xfrm>
        </p:grpSpPr>
        <p:sp>
          <p:nvSpPr>
            <p:cNvPr name="TextBox 47" id="47"/>
            <p:cNvSpPr txBox="true"/>
            <p:nvPr/>
          </p:nvSpPr>
          <p:spPr>
            <a:xfrm rot="0">
              <a:off x="0" y="-9525"/>
              <a:ext cx="4486566" cy="657225"/>
            </a:xfrm>
            <a:prstGeom prst="rect">
              <a:avLst/>
            </a:prstGeom>
          </p:spPr>
          <p:txBody>
            <a:bodyPr anchor="t" rtlCol="false" tIns="0" lIns="0" bIns="0" rIns="0">
              <a:spAutoFit/>
            </a:bodyPr>
            <a:lstStyle/>
            <a:p>
              <a:pPr marL="0" indent="0" lvl="0">
                <a:lnSpc>
                  <a:spcPts val="3840"/>
                </a:lnSpc>
                <a:spcBef>
                  <a:spcPct val="0"/>
                </a:spcBef>
              </a:pPr>
              <a:r>
                <a:rPr lang="en-US" sz="3200">
                  <a:solidFill>
                    <a:srgbClr val="FFFFFF"/>
                  </a:solidFill>
                  <a:latin typeface="HK Grotesk Bold"/>
                </a:rPr>
                <a:t>Target Market</a:t>
              </a:r>
            </a:p>
          </p:txBody>
        </p:sp>
        <p:sp>
          <p:nvSpPr>
            <p:cNvPr name="TextBox 48" id="48"/>
            <p:cNvSpPr txBox="true"/>
            <p:nvPr/>
          </p:nvSpPr>
          <p:spPr>
            <a:xfrm rot="0">
              <a:off x="0" y="1065022"/>
              <a:ext cx="4486566" cy="4446270"/>
            </a:xfrm>
            <a:prstGeom prst="rect">
              <a:avLst/>
            </a:prstGeom>
          </p:spPr>
          <p:txBody>
            <a:bodyPr anchor="t" rtlCol="false" tIns="0" lIns="0" bIns="0" rIns="0">
              <a:spAutoFit/>
            </a:bodyPr>
            <a:lstStyle/>
            <a:p>
              <a:pPr marL="518160" indent="-259080" lvl="1">
                <a:lnSpc>
                  <a:spcPts val="3359"/>
                </a:lnSpc>
                <a:buFont typeface="Arial"/>
                <a:buChar char="•"/>
              </a:pPr>
              <a:r>
                <a:rPr lang="en-US" sz="2400">
                  <a:solidFill>
                    <a:srgbClr val="FFFFFF"/>
                  </a:solidFill>
                  <a:latin typeface="Public Sans 1"/>
                </a:rPr>
                <a:t>Newcomers and inquisitive learners in the political scope.</a:t>
              </a:r>
            </a:p>
            <a:p>
              <a:pPr marL="518160" indent="-259080" lvl="1">
                <a:lnSpc>
                  <a:spcPts val="3359"/>
                </a:lnSpc>
                <a:buFont typeface="Arial"/>
                <a:buChar char="•"/>
              </a:pPr>
              <a:r>
                <a:rPr lang="en-US" sz="2399">
                  <a:solidFill>
                    <a:srgbClr val="FFFFFF"/>
                  </a:solidFill>
                  <a:latin typeface="Public Sans 1"/>
                </a:rPr>
                <a:t>Experts who would want to share their stands on a dedicated platform.</a:t>
              </a:r>
            </a:p>
          </p:txBody>
        </p:sp>
      </p:grpSp>
      <p:grpSp>
        <p:nvGrpSpPr>
          <p:cNvPr name="Group 49" id="49"/>
          <p:cNvGrpSpPr/>
          <p:nvPr/>
        </p:nvGrpSpPr>
        <p:grpSpPr>
          <a:xfrm rot="0">
            <a:off x="9605817" y="5686425"/>
            <a:ext cx="3364925" cy="3295269"/>
            <a:chOff x="0" y="0"/>
            <a:chExt cx="4486566" cy="4393692"/>
          </a:xfrm>
        </p:grpSpPr>
        <p:sp>
          <p:nvSpPr>
            <p:cNvPr name="TextBox 50" id="50"/>
            <p:cNvSpPr txBox="true"/>
            <p:nvPr/>
          </p:nvSpPr>
          <p:spPr>
            <a:xfrm rot="0">
              <a:off x="0" y="-9525"/>
              <a:ext cx="4486566" cy="657225"/>
            </a:xfrm>
            <a:prstGeom prst="rect">
              <a:avLst/>
            </a:prstGeom>
          </p:spPr>
          <p:txBody>
            <a:bodyPr anchor="t" rtlCol="false" tIns="0" lIns="0" bIns="0" rIns="0">
              <a:spAutoFit/>
            </a:bodyPr>
            <a:lstStyle/>
            <a:p>
              <a:pPr marL="0" indent="0" lvl="0">
                <a:lnSpc>
                  <a:spcPts val="3840"/>
                </a:lnSpc>
                <a:spcBef>
                  <a:spcPct val="0"/>
                </a:spcBef>
              </a:pPr>
              <a:r>
                <a:rPr lang="en-US" sz="3200">
                  <a:solidFill>
                    <a:srgbClr val="FFFFFF"/>
                  </a:solidFill>
                  <a:latin typeface="HK Grotesk Bold"/>
                </a:rPr>
                <a:t>Scalability</a:t>
              </a:r>
            </a:p>
          </p:txBody>
        </p:sp>
        <p:sp>
          <p:nvSpPr>
            <p:cNvPr name="TextBox 51" id="51"/>
            <p:cNvSpPr txBox="true"/>
            <p:nvPr/>
          </p:nvSpPr>
          <p:spPr>
            <a:xfrm rot="0">
              <a:off x="0" y="1065022"/>
              <a:ext cx="4486566" cy="3328670"/>
            </a:xfrm>
            <a:prstGeom prst="rect">
              <a:avLst/>
            </a:prstGeom>
          </p:spPr>
          <p:txBody>
            <a:bodyPr anchor="t" rtlCol="false" tIns="0" lIns="0" bIns="0" rIns="0">
              <a:spAutoFit/>
            </a:bodyPr>
            <a:lstStyle/>
            <a:p>
              <a:pPr marL="0" indent="0" lvl="0">
                <a:lnSpc>
                  <a:spcPts val="3359"/>
                </a:lnSpc>
                <a:spcBef>
                  <a:spcPct val="0"/>
                </a:spcBef>
              </a:pPr>
              <a:r>
                <a:rPr lang="en-US" sz="2399">
                  <a:solidFill>
                    <a:srgbClr val="FFFFFF"/>
                  </a:solidFill>
                  <a:latin typeface="Public Sans 1"/>
                </a:rPr>
                <a:t>Every topic in this world has 2 sides to it, so this product isn't limited to JUST Indian politics, and can definitely by scaled up.</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grpSp>
        <p:nvGrpSpPr>
          <p:cNvPr name="Group 2" id="2"/>
          <p:cNvGrpSpPr/>
          <p:nvPr/>
        </p:nvGrpSpPr>
        <p:grpSpPr>
          <a:xfrm rot="0">
            <a:off x="8664293" y="933450"/>
            <a:ext cx="8728357" cy="8420100"/>
            <a:chOff x="0" y="0"/>
            <a:chExt cx="11637809" cy="11226800"/>
          </a:xfrm>
        </p:grpSpPr>
        <p:sp>
          <p:nvSpPr>
            <p:cNvPr name="TextBox 3" id="3"/>
            <p:cNvSpPr txBox="true"/>
            <p:nvPr/>
          </p:nvSpPr>
          <p:spPr>
            <a:xfrm rot="0">
              <a:off x="0" y="-9525"/>
              <a:ext cx="11637809" cy="1647825"/>
            </a:xfrm>
            <a:prstGeom prst="rect">
              <a:avLst/>
            </a:prstGeom>
          </p:spPr>
          <p:txBody>
            <a:bodyPr anchor="t" rtlCol="false" tIns="0" lIns="0" bIns="0" rIns="0">
              <a:spAutoFit/>
            </a:bodyPr>
            <a:lstStyle/>
            <a:p>
              <a:pPr algn="l" marL="0" indent="0" lvl="0">
                <a:lnSpc>
                  <a:spcPts val="9720"/>
                </a:lnSpc>
                <a:spcBef>
                  <a:spcPct val="0"/>
                </a:spcBef>
              </a:pPr>
              <a:r>
                <a:rPr lang="en-US" sz="8100">
                  <a:solidFill>
                    <a:srgbClr val="FFFFFF"/>
                  </a:solidFill>
                  <a:latin typeface="HK Grotesk Bold"/>
                </a:rPr>
                <a:t>Revenue Model</a:t>
              </a:r>
            </a:p>
          </p:txBody>
        </p:sp>
        <p:sp>
          <p:nvSpPr>
            <p:cNvPr name="TextBox 4" id="4"/>
            <p:cNvSpPr txBox="true"/>
            <p:nvPr/>
          </p:nvSpPr>
          <p:spPr>
            <a:xfrm rot="0">
              <a:off x="0" y="2006600"/>
              <a:ext cx="11637809" cy="9220200"/>
            </a:xfrm>
            <a:prstGeom prst="rect">
              <a:avLst/>
            </a:prstGeom>
          </p:spPr>
          <p:txBody>
            <a:bodyPr anchor="t" rtlCol="false" tIns="0" lIns="0" bIns="0" rIns="0">
              <a:spAutoFit/>
            </a:bodyPr>
            <a:lstStyle/>
            <a:p>
              <a:pPr marL="647700" indent="-323850" lvl="1">
                <a:lnSpc>
                  <a:spcPts val="4200"/>
                </a:lnSpc>
                <a:buFont typeface="Arial"/>
                <a:buChar char="•"/>
              </a:pPr>
              <a:r>
                <a:rPr lang="en-US" sz="3000">
                  <a:solidFill>
                    <a:srgbClr val="FFFFFF"/>
                  </a:solidFill>
                  <a:latin typeface="Public Sans 1"/>
                </a:rPr>
                <a:t>Content Licensing: License unique content to media outlets, educational platforms, or publications.</a:t>
              </a:r>
            </a:p>
            <a:p>
              <a:pPr marL="647700" indent="-323850" lvl="1">
                <a:lnSpc>
                  <a:spcPts val="4200"/>
                </a:lnSpc>
                <a:buFont typeface="Arial"/>
                <a:buChar char="•"/>
              </a:pPr>
              <a:r>
                <a:rPr lang="en-US" sz="3000">
                  <a:solidFill>
                    <a:srgbClr val="FFFFFF"/>
                  </a:solidFill>
                  <a:latin typeface="Public Sans 1"/>
                </a:rPr>
                <a:t>Exclusive Interviews: Offer premium access to in-depth interviews.</a:t>
              </a:r>
            </a:p>
            <a:p>
              <a:pPr marL="647700" indent="-323850" lvl="1">
                <a:lnSpc>
                  <a:spcPts val="4200"/>
                </a:lnSpc>
                <a:buFont typeface="Arial"/>
                <a:buChar char="•"/>
              </a:pPr>
              <a:r>
                <a:rPr lang="en-US" sz="3000">
                  <a:solidFill>
                    <a:srgbClr val="FFFFFF"/>
                  </a:solidFill>
                  <a:latin typeface="Public Sans 1"/>
                </a:rPr>
                <a:t>Exclusive Access: Provide premium membership for live Q&amp;A, debates, and community forum.</a:t>
              </a:r>
            </a:p>
            <a:p>
              <a:pPr marL="647700" indent="-323850" lvl="1">
                <a:lnSpc>
                  <a:spcPts val="4200"/>
                </a:lnSpc>
                <a:buFont typeface="Arial"/>
                <a:buChar char="•"/>
              </a:pPr>
              <a:r>
                <a:rPr lang="en-US" sz="3000">
                  <a:solidFill>
                    <a:srgbClr val="FFFFFF"/>
                  </a:solidFill>
                  <a:latin typeface="Public Sans 1"/>
                </a:rPr>
                <a:t>Native Content Ads: Integrate sponsored content seamlessly.</a:t>
              </a:r>
            </a:p>
            <a:p>
              <a:pPr marL="647700" indent="-323850" lvl="1">
                <a:lnSpc>
                  <a:spcPts val="4200"/>
                </a:lnSpc>
                <a:buFont typeface="Arial"/>
                <a:buChar char="•"/>
              </a:pPr>
              <a:r>
                <a:rPr lang="en-US" sz="3000">
                  <a:solidFill>
                    <a:srgbClr val="FFFFFF"/>
                  </a:solidFill>
                  <a:latin typeface="Public Sans 1"/>
                </a:rPr>
                <a:t>In-App Advertising: Display targeted ads.</a:t>
              </a:r>
            </a:p>
            <a:p>
              <a:pPr algn="l" marL="647700" indent="-323850" lvl="1">
                <a:lnSpc>
                  <a:spcPts val="4200"/>
                </a:lnSpc>
                <a:buFont typeface="Arial"/>
                <a:buChar char="•"/>
              </a:pPr>
              <a:r>
                <a:rPr lang="en-US" sz="3000">
                  <a:solidFill>
                    <a:srgbClr val="FFFFFF"/>
                  </a:solidFill>
                  <a:latin typeface="Public Sans 1"/>
                </a:rPr>
                <a:t>Sponsorships: Collaborate with organizations for brand exposure and promotions.</a:t>
              </a:r>
            </a:p>
          </p:txBody>
        </p:sp>
      </p:grpSp>
      <p:sp>
        <p:nvSpPr>
          <p:cNvPr name="Freeform 5" id="5"/>
          <p:cNvSpPr/>
          <p:nvPr/>
        </p:nvSpPr>
        <p:spPr>
          <a:xfrm flipH="false" flipV="false" rot="0">
            <a:off x="645435" y="1347726"/>
            <a:ext cx="7591549" cy="7591549"/>
          </a:xfrm>
          <a:custGeom>
            <a:avLst/>
            <a:gdLst/>
            <a:ahLst/>
            <a:cxnLst/>
            <a:rect r="r" b="b" t="t" l="l"/>
            <a:pathLst>
              <a:path h="7591549" w="7591549">
                <a:moveTo>
                  <a:pt x="0" y="0"/>
                </a:moveTo>
                <a:lnTo>
                  <a:pt x="7591549" y="0"/>
                </a:lnTo>
                <a:lnTo>
                  <a:pt x="7591549" y="7591548"/>
                </a:lnTo>
                <a:lnTo>
                  <a:pt x="0" y="75915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724975" y="2989971"/>
            <a:ext cx="7432469" cy="4307058"/>
            <a:chOff x="0" y="0"/>
            <a:chExt cx="9909959" cy="5742745"/>
          </a:xfrm>
        </p:grpSpPr>
        <p:sp>
          <p:nvSpPr>
            <p:cNvPr name="TextBox 7" id="7"/>
            <p:cNvSpPr txBox="true"/>
            <p:nvPr/>
          </p:nvSpPr>
          <p:spPr>
            <a:xfrm rot="0">
              <a:off x="8004795" y="2504474"/>
              <a:ext cx="1905164" cy="695696"/>
            </a:xfrm>
            <a:prstGeom prst="rect">
              <a:avLst/>
            </a:prstGeom>
          </p:spPr>
          <p:txBody>
            <a:bodyPr anchor="t" rtlCol="false" tIns="0" lIns="0" bIns="0" rIns="0">
              <a:spAutoFit/>
            </a:bodyPr>
            <a:lstStyle/>
            <a:p>
              <a:pPr algn="ctr" marL="0" indent="0" lvl="0">
                <a:lnSpc>
                  <a:spcPts val="2124"/>
                </a:lnSpc>
                <a:spcBef>
                  <a:spcPct val="0"/>
                </a:spcBef>
              </a:pPr>
              <a:r>
                <a:rPr lang="en-US" sz="1517" u="none">
                  <a:solidFill>
                    <a:srgbClr val="FFFFFF"/>
                  </a:solidFill>
                  <a:latin typeface="Public Sans 2"/>
                </a:rPr>
                <a:t>Advertisements</a:t>
              </a:r>
            </a:p>
            <a:p>
              <a:pPr algn="ctr" marL="0" indent="0" lvl="0">
                <a:lnSpc>
                  <a:spcPts val="2124"/>
                </a:lnSpc>
                <a:spcBef>
                  <a:spcPct val="0"/>
                </a:spcBef>
              </a:pPr>
              <a:r>
                <a:rPr lang="en-US" sz="1517" u="none">
                  <a:solidFill>
                    <a:srgbClr val="FFFFFF"/>
                  </a:solidFill>
                  <a:latin typeface="Public Sans 2"/>
                </a:rPr>
                <a:t>50%</a:t>
              </a:r>
            </a:p>
          </p:txBody>
        </p:sp>
        <p:sp>
          <p:nvSpPr>
            <p:cNvPr name="TextBox 8" id="8"/>
            <p:cNvSpPr txBox="true"/>
            <p:nvPr/>
          </p:nvSpPr>
          <p:spPr>
            <a:xfrm rot="0">
              <a:off x="523095" y="4916355"/>
              <a:ext cx="1658904" cy="695696"/>
            </a:xfrm>
            <a:prstGeom prst="rect">
              <a:avLst/>
            </a:prstGeom>
          </p:spPr>
          <p:txBody>
            <a:bodyPr anchor="t" rtlCol="false" tIns="0" lIns="0" bIns="0" rIns="0">
              <a:spAutoFit/>
            </a:bodyPr>
            <a:lstStyle/>
            <a:p>
              <a:pPr algn="ctr" marL="0" indent="0" lvl="0">
                <a:lnSpc>
                  <a:spcPts val="2124"/>
                </a:lnSpc>
                <a:spcBef>
                  <a:spcPct val="0"/>
                </a:spcBef>
              </a:pPr>
              <a:r>
                <a:rPr lang="en-US" sz="1517" u="none">
                  <a:solidFill>
                    <a:srgbClr val="FFFFFF"/>
                  </a:solidFill>
                  <a:latin typeface="Public Sans 2"/>
                </a:rPr>
                <a:t>Premium Plan</a:t>
              </a:r>
            </a:p>
            <a:p>
              <a:pPr algn="ctr" marL="0" indent="0" lvl="0">
                <a:lnSpc>
                  <a:spcPts val="2124"/>
                </a:lnSpc>
                <a:spcBef>
                  <a:spcPct val="0"/>
                </a:spcBef>
              </a:pPr>
              <a:r>
                <a:rPr lang="en-US" sz="1517" u="none">
                  <a:solidFill>
                    <a:srgbClr val="FFFFFF"/>
                  </a:solidFill>
                  <a:latin typeface="Public Sans 2"/>
                </a:rPr>
                <a:t>25%</a:t>
              </a:r>
            </a:p>
          </p:txBody>
        </p:sp>
        <p:sp>
          <p:nvSpPr>
            <p:cNvPr name="TextBox 9" id="9"/>
            <p:cNvSpPr txBox="true"/>
            <p:nvPr/>
          </p:nvSpPr>
          <p:spPr>
            <a:xfrm rot="0">
              <a:off x="0" y="92593"/>
              <a:ext cx="2181999" cy="695696"/>
            </a:xfrm>
            <a:prstGeom prst="rect">
              <a:avLst/>
            </a:prstGeom>
          </p:spPr>
          <p:txBody>
            <a:bodyPr anchor="t" rtlCol="false" tIns="0" lIns="0" bIns="0" rIns="0">
              <a:spAutoFit/>
            </a:bodyPr>
            <a:lstStyle/>
            <a:p>
              <a:pPr algn="ctr" marL="0" indent="0" lvl="0">
                <a:lnSpc>
                  <a:spcPts val="2124"/>
                </a:lnSpc>
                <a:spcBef>
                  <a:spcPct val="0"/>
                </a:spcBef>
              </a:pPr>
              <a:r>
                <a:rPr lang="en-US" sz="1517" u="none">
                  <a:solidFill>
                    <a:srgbClr val="FFFFFF"/>
                  </a:solidFill>
                  <a:latin typeface="Public Sans 2"/>
                </a:rPr>
                <a:t>Content Licensing</a:t>
              </a:r>
            </a:p>
            <a:p>
              <a:pPr algn="ctr" marL="0" indent="0" lvl="0">
                <a:lnSpc>
                  <a:spcPts val="2124"/>
                </a:lnSpc>
                <a:spcBef>
                  <a:spcPct val="0"/>
                </a:spcBef>
              </a:pPr>
              <a:r>
                <a:rPr lang="en-US" sz="1517" u="none">
                  <a:solidFill>
                    <a:srgbClr val="FFFFFF"/>
                  </a:solidFill>
                  <a:latin typeface="Public Sans 2"/>
                </a:rPr>
                <a:t>25%</a:t>
              </a:r>
            </a:p>
          </p:txBody>
        </p:sp>
        <p:grpSp>
          <p:nvGrpSpPr>
            <p:cNvPr name="Group 10" id="10"/>
            <p:cNvGrpSpPr>
              <a:grpSpLocks noChangeAspect="true"/>
            </p:cNvGrpSpPr>
            <p:nvPr/>
          </p:nvGrpSpPr>
          <p:grpSpPr>
            <a:xfrm rot="0">
              <a:off x="1722508" y="0"/>
              <a:ext cx="5742745" cy="5742745"/>
              <a:chOff x="0" y="0"/>
              <a:chExt cx="2540000" cy="2540000"/>
            </a:xfrm>
          </p:grpSpPr>
          <p:sp>
            <p:nvSpPr>
              <p:cNvPr name="Freeform 11" id="11"/>
              <p:cNvSpPr/>
              <p:nvPr/>
            </p:nvSpPr>
            <p:spPr>
              <a:xfrm flipH="false" flipV="false" rot="0">
                <a:off x="1206526" y="0"/>
                <a:ext cx="1397714" cy="2561468"/>
              </a:xfrm>
              <a:custGeom>
                <a:avLst/>
                <a:gdLst/>
                <a:ahLst/>
                <a:cxnLst/>
                <a:rect r="r" b="b" t="t" l="l"/>
                <a:pathLst>
                  <a:path h="2561468" w="1397714">
                    <a:moveTo>
                      <a:pt x="63474" y="0"/>
                    </a:moveTo>
                    <a:lnTo>
                      <a:pt x="63474" y="0"/>
                    </a:lnTo>
                    <a:cubicBezTo>
                      <a:pt x="524772" y="0"/>
                      <a:pt x="949797" y="250135"/>
                      <a:pt x="1173755" y="653419"/>
                    </a:cubicBezTo>
                    <a:cubicBezTo>
                      <a:pt x="1397714" y="1056703"/>
                      <a:pt x="1385386" y="1549715"/>
                      <a:pt x="1141552" y="1941302"/>
                    </a:cubicBezTo>
                    <a:cubicBezTo>
                      <a:pt x="897717" y="2332889"/>
                      <a:pt x="460722" y="2561468"/>
                      <a:pt x="0" y="2538413"/>
                    </a:cubicBezTo>
                    <a:lnTo>
                      <a:pt x="63474" y="1270000"/>
                    </a:lnTo>
                    <a:close/>
                  </a:path>
                </a:pathLst>
              </a:custGeom>
              <a:solidFill>
                <a:srgbClr val="C2AFB0"/>
              </a:solidFill>
            </p:spPr>
          </p:sp>
          <p:sp>
            <p:nvSpPr>
              <p:cNvPr name="Freeform 12" id="12"/>
              <p:cNvSpPr/>
              <p:nvPr/>
            </p:nvSpPr>
            <p:spPr>
              <a:xfrm flipH="false" flipV="false" rot="0">
                <a:off x="-15798" y="1206526"/>
                <a:ext cx="1285798" cy="1333474"/>
              </a:xfrm>
              <a:custGeom>
                <a:avLst/>
                <a:gdLst/>
                <a:ahLst/>
                <a:cxnLst/>
                <a:rect r="r" b="b" t="t" l="l"/>
                <a:pathLst>
                  <a:path h="1333474" w="1285798">
                    <a:moveTo>
                      <a:pt x="1285798" y="1333474"/>
                    </a:moveTo>
                    <a:cubicBezTo>
                      <a:pt x="937957" y="1333474"/>
                      <a:pt x="605340" y="1190803"/>
                      <a:pt x="365605" y="938771"/>
                    </a:cubicBezTo>
                    <a:cubicBezTo>
                      <a:pt x="125869" y="686738"/>
                      <a:pt x="0" y="347407"/>
                      <a:pt x="17385" y="0"/>
                    </a:cubicBezTo>
                    <a:lnTo>
                      <a:pt x="1285798" y="63474"/>
                    </a:lnTo>
                    <a:close/>
                  </a:path>
                </a:pathLst>
              </a:custGeom>
              <a:solidFill>
                <a:srgbClr val="CFCFCF"/>
              </a:solidFill>
            </p:spPr>
          </p:sp>
          <p:sp>
            <p:nvSpPr>
              <p:cNvPr name="Freeform 13" id="13"/>
              <p:cNvSpPr/>
              <p:nvPr/>
            </p:nvSpPr>
            <p:spPr>
              <a:xfrm flipH="false" flipV="false" rot="0">
                <a:off x="0" y="0"/>
                <a:ext cx="1270000" cy="1270000"/>
              </a:xfrm>
              <a:custGeom>
                <a:avLst/>
                <a:gdLst/>
                <a:ahLst/>
                <a:cxnLst/>
                <a:rect r="r" b="b" t="t" l="l"/>
                <a:pathLst>
                  <a:path h="1270000" w="1270000">
                    <a:moveTo>
                      <a:pt x="0" y="1270000"/>
                    </a:moveTo>
                    <a:cubicBezTo>
                      <a:pt x="0" y="568648"/>
                      <a:pt x="568521" y="70"/>
                      <a:pt x="1269873" y="0"/>
                    </a:cubicBezTo>
                    <a:lnTo>
                      <a:pt x="1270000" y="1270000"/>
                    </a:lnTo>
                    <a:close/>
                  </a:path>
                </a:pathLst>
              </a:custGeom>
              <a:solidFill>
                <a:srgbClr val="ABB3D8"/>
              </a:solidFill>
            </p:spPr>
          </p:sp>
        </p:gr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386408"/>
            <a:ext cx="16230600" cy="1333500"/>
          </a:xfrm>
          <a:prstGeom prst="rect">
            <a:avLst/>
          </a:prstGeom>
        </p:spPr>
        <p:txBody>
          <a:bodyPr anchor="t" rtlCol="false" tIns="0" lIns="0" bIns="0" rIns="0">
            <a:spAutoFit/>
          </a:bodyPr>
          <a:lstStyle/>
          <a:p>
            <a:pPr marL="0" indent="0" lvl="0">
              <a:lnSpc>
                <a:spcPts val="10559"/>
              </a:lnSpc>
              <a:spcBef>
                <a:spcPct val="0"/>
              </a:spcBef>
            </a:pPr>
            <a:r>
              <a:rPr lang="en-US" sz="8799">
                <a:solidFill>
                  <a:srgbClr val="FFFFFF"/>
                </a:solidFill>
                <a:latin typeface="HK Grotesk Bold"/>
              </a:rPr>
              <a:t>Marketing Strategy</a:t>
            </a:r>
          </a:p>
        </p:txBody>
      </p:sp>
      <p:graphicFrame>
        <p:nvGraphicFramePr>
          <p:cNvPr name="Table 4" id="4"/>
          <p:cNvGraphicFramePr>
            <a:graphicFrameLocks noGrp="true"/>
          </p:cNvGraphicFramePr>
          <p:nvPr/>
        </p:nvGraphicFramePr>
        <p:xfrm>
          <a:off x="1028700" y="3135645"/>
          <a:ext cx="16258210" cy="5764947"/>
        </p:xfrm>
        <a:graphic>
          <a:graphicData uri="http://schemas.openxmlformats.org/drawingml/2006/table">
            <a:tbl>
              <a:tblPr/>
              <a:tblGrid>
                <a:gridCol w="5419403"/>
                <a:gridCol w="5419403"/>
                <a:gridCol w="5419403"/>
              </a:tblGrid>
              <a:tr h="1137233">
                <a:tc>
                  <a:txBody>
                    <a:bodyPr anchor="t" rtlCol="false"/>
                    <a:lstStyle/>
                    <a:p>
                      <a:pPr algn="ctr">
                        <a:lnSpc>
                          <a:spcPts val="5040"/>
                        </a:lnSpc>
                        <a:defRPr/>
                      </a:pPr>
                      <a:r>
                        <a:rPr lang="en-US" sz="3600">
                          <a:solidFill>
                            <a:srgbClr val="404040"/>
                          </a:solidFill>
                          <a:latin typeface="HK Grotesk Bold"/>
                        </a:rPr>
                        <a:t>Strategy</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FFFFFF"/>
                    </a:solidFill>
                  </a:tcPr>
                </a:tc>
                <a:tc>
                  <a:txBody>
                    <a:bodyPr anchor="t" rtlCol="false"/>
                    <a:lstStyle/>
                    <a:p>
                      <a:pPr algn="ctr">
                        <a:lnSpc>
                          <a:spcPts val="5040"/>
                        </a:lnSpc>
                        <a:defRPr/>
                      </a:pPr>
                      <a:r>
                        <a:rPr lang="en-US" sz="3600">
                          <a:solidFill>
                            <a:srgbClr val="404040"/>
                          </a:solidFill>
                          <a:latin typeface="HK Grotesk Bold"/>
                        </a:rPr>
                        <a:t>Media used</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FFFFFF"/>
                    </a:solidFill>
                  </a:tcPr>
                </a:tc>
                <a:tc>
                  <a:txBody>
                    <a:bodyPr anchor="t" rtlCol="false"/>
                    <a:lstStyle/>
                    <a:p>
                      <a:pPr algn="ctr">
                        <a:lnSpc>
                          <a:spcPts val="5040"/>
                        </a:lnSpc>
                        <a:defRPr/>
                      </a:pPr>
                      <a:r>
                        <a:rPr lang="en-US" sz="3600">
                          <a:solidFill>
                            <a:srgbClr val="404040"/>
                          </a:solidFill>
                          <a:latin typeface="HK Grotesk Bold"/>
                        </a:rPr>
                        <a:t>Advantage</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solidFill>
                      <a:srgbClr val="FFFFFF"/>
                    </a:solidFill>
                  </a:tcPr>
                </a:tc>
              </a:tr>
              <a:tr h="923375">
                <a:tc>
                  <a:txBody>
                    <a:bodyPr anchor="t" rtlCol="false"/>
                    <a:lstStyle/>
                    <a:p>
                      <a:pPr algn="ctr">
                        <a:lnSpc>
                          <a:spcPts val="2940"/>
                        </a:lnSpc>
                        <a:defRPr/>
                      </a:pPr>
                      <a:r>
                        <a:rPr lang="en-US" sz="2100">
                          <a:solidFill>
                            <a:srgbClr val="FFFFFF"/>
                          </a:solidFill>
                          <a:latin typeface="Public Sans 1"/>
                        </a:rPr>
                        <a:t>Paid advertising</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Public Sans 1"/>
                        </a:rPr>
                        <a:t>Google Ads, Meta Ads, Twitter Ads</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Public Sans 1"/>
                        </a:rPr>
                        <a:t>Reacing a large potential user base</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1204129">
                <a:tc>
                  <a:txBody>
                    <a:bodyPr anchor="t" rtlCol="false"/>
                    <a:lstStyle/>
                    <a:p>
                      <a:pPr algn="ctr">
                        <a:lnSpc>
                          <a:spcPts val="2940"/>
                        </a:lnSpc>
                        <a:defRPr/>
                      </a:pPr>
                      <a:r>
                        <a:rPr lang="en-US" sz="2100">
                          <a:solidFill>
                            <a:srgbClr val="FFFFFF"/>
                          </a:solidFill>
                          <a:latin typeface="Public Sans 1"/>
                        </a:rPr>
                        <a:t>Social Media</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Public Sans 1"/>
                        </a:rPr>
                        <a:t>Engaging content, contests, posts etc. on SM apps like Instagram &amp; Facebook</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Public Sans 1"/>
                        </a:rPr>
                        <a:t>Emotional connect with potential users and promote the app</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1576836">
                <a:tc>
                  <a:txBody>
                    <a:bodyPr anchor="t" rtlCol="false"/>
                    <a:lstStyle/>
                    <a:p>
                      <a:pPr algn="ctr">
                        <a:lnSpc>
                          <a:spcPts val="2940"/>
                        </a:lnSpc>
                        <a:defRPr/>
                      </a:pPr>
                      <a:r>
                        <a:rPr lang="en-US" sz="2100">
                          <a:solidFill>
                            <a:srgbClr val="FFFFFF"/>
                          </a:solidFill>
                          <a:latin typeface="Public Sans 1"/>
                        </a:rPr>
                        <a:t>Public Relations</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Public Sans 1"/>
                        </a:rPr>
                        <a:t>Press releases, pitching stories to journalists, and attending industry events</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Public Sans 1"/>
                        </a:rPr>
                        <a:t>Generate positive media coverage for the app</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923375">
                <a:tc>
                  <a:txBody>
                    <a:bodyPr anchor="t" rtlCol="false"/>
                    <a:lstStyle/>
                    <a:p>
                      <a:pPr algn="ctr">
                        <a:lnSpc>
                          <a:spcPts val="2940"/>
                        </a:lnSpc>
                        <a:defRPr/>
                      </a:pPr>
                      <a:r>
                        <a:rPr lang="en-US" sz="2100">
                          <a:solidFill>
                            <a:srgbClr val="FFFFFF"/>
                          </a:solidFill>
                          <a:latin typeface="Public Sans 1"/>
                        </a:rPr>
                        <a:t>Word-of-mouth</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Public Sans 1"/>
                        </a:rPr>
                        <a:t>IRL</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ctr">
                        <a:lnSpc>
                          <a:spcPts val="2940"/>
                        </a:lnSpc>
                        <a:defRPr/>
                      </a:pPr>
                      <a:r>
                        <a:rPr lang="en-US" sz="2100">
                          <a:solidFill>
                            <a:srgbClr val="FFFFFF"/>
                          </a:solidFill>
                          <a:latin typeface="Public Sans 1"/>
                        </a:rPr>
                        <a:t>Spreading the word about the app</a:t>
                      </a:r>
                      <a:endParaRPr lang="en-US" sz="1100"/>
                    </a:p>
                  </a:txBody>
                  <a:tcPr marL="190500" marR="190500" marT="190500" marB="19050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bl>
          </a:graphicData>
        </a:graphic>
      </p:graphicFrame>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971604"/>
            <a:ext cx="16230600" cy="5867400"/>
          </a:xfrm>
          <a:prstGeom prst="rect">
            <a:avLst/>
          </a:prstGeom>
        </p:spPr>
        <p:txBody>
          <a:bodyPr anchor="t" rtlCol="false" tIns="0" lIns="0" bIns="0" rIns="0">
            <a:spAutoFit/>
          </a:bodyPr>
          <a:lstStyle/>
          <a:p>
            <a:pPr marL="647700" indent="-323850" lvl="1">
              <a:lnSpc>
                <a:spcPts val="4200"/>
              </a:lnSpc>
              <a:spcBef>
                <a:spcPct val="0"/>
              </a:spcBef>
              <a:buFont typeface="Arial"/>
              <a:buChar char="•"/>
            </a:pPr>
            <a:r>
              <a:rPr lang="en-US" sz="3000">
                <a:solidFill>
                  <a:srgbClr val="FFFFFF"/>
                </a:solidFill>
                <a:latin typeface="Public Sans 1"/>
              </a:rPr>
              <a:t>We f</a:t>
            </a:r>
            <a:r>
              <a:rPr lang="en-US" sz="3000">
                <a:solidFill>
                  <a:srgbClr val="FFFFFF"/>
                </a:solidFill>
                <a:latin typeface="Public Sans 1"/>
              </a:rPr>
              <a:t>ocus on education, not debate. Our app is designed to help people learn about politics, not to argue about it. We do this by using a minimum word limit, fact-checkers, and hate speech removal to filter out irrelevant and harmful content.</a:t>
            </a:r>
          </a:p>
          <a:p>
            <a:pPr>
              <a:lnSpc>
                <a:spcPts val="4200"/>
              </a:lnSpc>
              <a:spcBef>
                <a:spcPct val="0"/>
              </a:spcBef>
            </a:pPr>
          </a:p>
          <a:p>
            <a:pPr marL="647700" indent="-323850" lvl="1">
              <a:lnSpc>
                <a:spcPts val="4200"/>
              </a:lnSpc>
              <a:spcBef>
                <a:spcPct val="0"/>
              </a:spcBef>
              <a:buFont typeface="Arial"/>
              <a:buChar char="•"/>
            </a:pPr>
            <a:r>
              <a:rPr lang="en-US" sz="3000">
                <a:solidFill>
                  <a:srgbClr val="FFFFFF"/>
                </a:solidFill>
                <a:latin typeface="Public Sans 1"/>
              </a:rPr>
              <a:t>We present both sides of the story. We want our users to be able to see all sides of an issue, not just one. That's why we display opinions and facts from both left-wing and right-wing perspectives.</a:t>
            </a:r>
          </a:p>
          <a:p>
            <a:pPr>
              <a:lnSpc>
                <a:spcPts val="4200"/>
              </a:lnSpc>
              <a:spcBef>
                <a:spcPct val="0"/>
              </a:spcBef>
            </a:pPr>
          </a:p>
          <a:p>
            <a:pPr marL="647700" indent="-323850" lvl="1">
              <a:lnSpc>
                <a:spcPts val="4200"/>
              </a:lnSpc>
              <a:spcBef>
                <a:spcPct val="0"/>
              </a:spcBef>
              <a:buFont typeface="Arial"/>
              <a:buChar char="•"/>
            </a:pPr>
            <a:r>
              <a:rPr lang="en-US" sz="3000">
                <a:solidFill>
                  <a:srgbClr val="FFFFFF"/>
                </a:solidFill>
                <a:latin typeface="Public Sans 1"/>
              </a:rPr>
              <a:t>We are committed to accuracy. We use a variety of sources to ensure that the information on our app is accurate. These sources include fact-checking organizations, academic journals, and news outlets.</a:t>
            </a:r>
          </a:p>
        </p:txBody>
      </p:sp>
      <p:sp>
        <p:nvSpPr>
          <p:cNvPr name="Freeform 4" id="4"/>
          <p:cNvSpPr/>
          <p:nvPr/>
        </p:nvSpPr>
        <p:spPr>
          <a:xfrm flipH="false" flipV="false" rot="-1302774">
            <a:off x="13188581" y="498065"/>
            <a:ext cx="2165322" cy="2165322"/>
          </a:xfrm>
          <a:custGeom>
            <a:avLst/>
            <a:gdLst/>
            <a:ahLst/>
            <a:cxnLst/>
            <a:rect r="r" b="b" t="t" l="l"/>
            <a:pathLst>
              <a:path h="2165322" w="2165322">
                <a:moveTo>
                  <a:pt x="0" y="0"/>
                </a:moveTo>
                <a:lnTo>
                  <a:pt x="2165321" y="0"/>
                </a:lnTo>
                <a:lnTo>
                  <a:pt x="2165321" y="2165322"/>
                </a:lnTo>
                <a:lnTo>
                  <a:pt x="0" y="2165322"/>
                </a:lnTo>
                <a:lnTo>
                  <a:pt x="0" y="0"/>
                </a:lnTo>
                <a:close/>
              </a:path>
            </a:pathLst>
          </a:custGeom>
          <a:blipFill>
            <a:blip r:embed="rId4">
              <a:alphaModFix amt="39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500787">
            <a:off x="14428272" y="432385"/>
            <a:ext cx="2498704" cy="2126170"/>
          </a:xfrm>
          <a:custGeom>
            <a:avLst/>
            <a:gdLst/>
            <a:ahLst/>
            <a:cxnLst/>
            <a:rect r="r" b="b" t="t" l="l"/>
            <a:pathLst>
              <a:path h="2126170" w="2498704">
                <a:moveTo>
                  <a:pt x="0" y="0"/>
                </a:moveTo>
                <a:lnTo>
                  <a:pt x="2498704" y="0"/>
                </a:lnTo>
                <a:lnTo>
                  <a:pt x="2498704" y="2126170"/>
                </a:lnTo>
                <a:lnTo>
                  <a:pt x="0" y="2126170"/>
                </a:lnTo>
                <a:lnTo>
                  <a:pt x="0" y="0"/>
                </a:lnTo>
                <a:close/>
              </a:path>
            </a:pathLst>
          </a:custGeom>
          <a:blipFill>
            <a:blip r:embed="rId6">
              <a:alphaModFix amt="39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90314">
            <a:off x="14992136" y="-742330"/>
            <a:ext cx="226707" cy="5195365"/>
          </a:xfrm>
          <a:custGeom>
            <a:avLst/>
            <a:gdLst/>
            <a:ahLst/>
            <a:cxnLst/>
            <a:rect r="r" b="b" t="t" l="l"/>
            <a:pathLst>
              <a:path h="5195365" w="226707">
                <a:moveTo>
                  <a:pt x="0" y="0"/>
                </a:moveTo>
                <a:lnTo>
                  <a:pt x="226706" y="0"/>
                </a:lnTo>
                <a:lnTo>
                  <a:pt x="226706" y="5195365"/>
                </a:lnTo>
                <a:lnTo>
                  <a:pt x="0" y="5195365"/>
                </a:lnTo>
                <a:lnTo>
                  <a:pt x="0" y="0"/>
                </a:lnTo>
                <a:close/>
              </a:path>
            </a:pathLst>
          </a:custGeom>
          <a:blipFill>
            <a:blip r:embed="rId8">
              <a:alphaModFix amt="39000"/>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1028700" y="1188602"/>
            <a:ext cx="14899943" cy="1333500"/>
          </a:xfrm>
          <a:prstGeom prst="rect">
            <a:avLst/>
          </a:prstGeom>
        </p:spPr>
        <p:txBody>
          <a:bodyPr anchor="t" rtlCol="false" tIns="0" lIns="0" bIns="0" rIns="0">
            <a:spAutoFit/>
          </a:bodyPr>
          <a:lstStyle/>
          <a:p>
            <a:pPr marL="0" indent="0" lvl="0">
              <a:lnSpc>
                <a:spcPts val="10559"/>
              </a:lnSpc>
            </a:pPr>
            <a:r>
              <a:rPr lang="en-US" sz="8799">
                <a:solidFill>
                  <a:srgbClr val="FFFFFF"/>
                </a:solidFill>
                <a:latin typeface="HK Grotesk Bold"/>
              </a:rPr>
              <a:t>How are we different?</a:t>
            </a:r>
          </a:p>
        </p:txBody>
      </p:sp>
      <p:sp>
        <p:nvSpPr>
          <p:cNvPr name="Freeform 8" id="8"/>
          <p:cNvSpPr/>
          <p:nvPr/>
        </p:nvSpPr>
        <p:spPr>
          <a:xfrm flipH="false" flipV="false" rot="4435500">
            <a:off x="14992136" y="-903788"/>
            <a:ext cx="226707" cy="5195365"/>
          </a:xfrm>
          <a:custGeom>
            <a:avLst/>
            <a:gdLst/>
            <a:ahLst/>
            <a:cxnLst/>
            <a:rect r="r" b="b" t="t" l="l"/>
            <a:pathLst>
              <a:path h="5195365" w="226707">
                <a:moveTo>
                  <a:pt x="0" y="0"/>
                </a:moveTo>
                <a:lnTo>
                  <a:pt x="226706" y="0"/>
                </a:lnTo>
                <a:lnTo>
                  <a:pt x="226706" y="5195366"/>
                </a:lnTo>
                <a:lnTo>
                  <a:pt x="0" y="5195366"/>
                </a:lnTo>
                <a:lnTo>
                  <a:pt x="0" y="0"/>
                </a:lnTo>
                <a:close/>
              </a:path>
            </a:pathLst>
          </a:custGeom>
          <a:blipFill>
            <a:blip r:embed="rId8">
              <a:alphaModFix amt="39000"/>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62" y="0"/>
            <a:ext cx="18297525" cy="10287000"/>
          </a:xfrm>
          <a:custGeom>
            <a:avLst/>
            <a:gdLst/>
            <a:ahLst/>
            <a:cxnLst/>
            <a:rect r="r" b="b" t="t" l="l"/>
            <a:pathLst>
              <a:path h="10287000" w="18297525">
                <a:moveTo>
                  <a:pt x="0" y="0"/>
                </a:moveTo>
                <a:lnTo>
                  <a:pt x="18297524" y="0"/>
                </a:lnTo>
                <a:lnTo>
                  <a:pt x="1829752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56231" y="7014457"/>
            <a:ext cx="6880363" cy="2026469"/>
            <a:chOff x="0" y="0"/>
            <a:chExt cx="9173818" cy="2701958"/>
          </a:xfrm>
        </p:grpSpPr>
        <p:sp>
          <p:nvSpPr>
            <p:cNvPr name="TextBox 4" id="4"/>
            <p:cNvSpPr txBox="true"/>
            <p:nvPr/>
          </p:nvSpPr>
          <p:spPr>
            <a:xfrm rot="0">
              <a:off x="0" y="0"/>
              <a:ext cx="9173818" cy="1778000"/>
            </a:xfrm>
            <a:prstGeom prst="rect">
              <a:avLst/>
            </a:prstGeom>
          </p:spPr>
          <p:txBody>
            <a:bodyPr anchor="t" rtlCol="false" tIns="0" lIns="0" bIns="0" rIns="0">
              <a:spAutoFit/>
            </a:bodyPr>
            <a:lstStyle/>
            <a:p>
              <a:pPr algn="just" marL="0" indent="0" lvl="0">
                <a:lnSpc>
                  <a:spcPts val="10560"/>
                </a:lnSpc>
                <a:spcBef>
                  <a:spcPct val="0"/>
                </a:spcBef>
              </a:pPr>
              <a:r>
                <a:rPr lang="en-US" sz="8800">
                  <a:solidFill>
                    <a:srgbClr val="FFFFFF"/>
                  </a:solidFill>
                  <a:latin typeface="HK Grotesk Bold"/>
                </a:rPr>
                <a:t>Thank you!</a:t>
              </a:r>
            </a:p>
          </p:txBody>
        </p:sp>
        <p:sp>
          <p:nvSpPr>
            <p:cNvPr name="TextBox 5" id="5"/>
            <p:cNvSpPr txBox="true"/>
            <p:nvPr/>
          </p:nvSpPr>
          <p:spPr>
            <a:xfrm rot="0">
              <a:off x="0" y="1951600"/>
              <a:ext cx="9173818" cy="750358"/>
            </a:xfrm>
            <a:prstGeom prst="rect">
              <a:avLst/>
            </a:prstGeom>
          </p:spPr>
          <p:txBody>
            <a:bodyPr anchor="t" rtlCol="false" tIns="0" lIns="0" bIns="0" rIns="0">
              <a:spAutoFit/>
            </a:bodyPr>
            <a:lstStyle/>
            <a:p>
              <a:pPr>
                <a:lnSpc>
                  <a:spcPts val="4550"/>
                </a:lnSpc>
              </a:pPr>
              <a:r>
                <a:rPr lang="en-US" sz="3500">
                  <a:solidFill>
                    <a:srgbClr val="FFFFFF"/>
                  </a:solidFill>
                  <a:latin typeface="Public Sans 1"/>
                </a:rPr>
                <a:t>-Aastik, Kushagra &amp; Manan</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342900"/>
            <a:ext cx="18288000" cy="10972800"/>
          </a:xfrm>
          <a:custGeom>
            <a:avLst/>
            <a:gdLst/>
            <a:ahLst/>
            <a:cxnLst/>
            <a:rect r="r" b="b" t="t" l="l"/>
            <a:pathLst>
              <a:path h="10972800" w="18288000">
                <a:moveTo>
                  <a:pt x="0" y="0"/>
                </a:moveTo>
                <a:lnTo>
                  <a:pt x="18288000" y="0"/>
                </a:lnTo>
                <a:lnTo>
                  <a:pt x="18288000" y="10972800"/>
                </a:lnTo>
                <a:lnTo>
                  <a:pt x="0" y="10972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717467" y="1888594"/>
            <a:ext cx="8541833" cy="495300"/>
          </a:xfrm>
          <a:prstGeom prst="rect">
            <a:avLst/>
          </a:prstGeom>
        </p:spPr>
        <p:txBody>
          <a:bodyPr anchor="t" rtlCol="false" tIns="0" lIns="0" bIns="0" rIns="0">
            <a:spAutoFit/>
          </a:bodyPr>
          <a:lstStyle/>
          <a:p>
            <a:pPr algn="l" marL="0" indent="0" lvl="0">
              <a:lnSpc>
                <a:spcPts val="3840"/>
              </a:lnSpc>
              <a:spcBef>
                <a:spcPct val="0"/>
              </a:spcBef>
            </a:pPr>
            <a:r>
              <a:rPr lang="en-US" sz="3200" u="sng">
                <a:solidFill>
                  <a:srgbClr val="CFCFCF"/>
                </a:solidFill>
                <a:latin typeface="Public Sans 1 Bold"/>
              </a:rPr>
              <a:t>Topics Covered</a:t>
            </a:r>
          </a:p>
        </p:txBody>
      </p:sp>
      <p:sp>
        <p:nvSpPr>
          <p:cNvPr name="TextBox 4" id="4"/>
          <p:cNvSpPr txBox="true"/>
          <p:nvPr/>
        </p:nvSpPr>
        <p:spPr>
          <a:xfrm rot="0">
            <a:off x="8717467" y="2873906"/>
            <a:ext cx="8541833" cy="514350"/>
          </a:xfrm>
          <a:prstGeom prst="rect">
            <a:avLst/>
          </a:prstGeom>
        </p:spPr>
        <p:txBody>
          <a:bodyPr anchor="t" rtlCol="false" tIns="0" lIns="0" bIns="0" rIns="0">
            <a:spAutoFit/>
          </a:bodyPr>
          <a:lstStyle/>
          <a:p>
            <a:pPr algn="l">
              <a:lnSpc>
                <a:spcPts val="4199"/>
              </a:lnSpc>
            </a:pPr>
            <a:r>
              <a:rPr lang="en-US" sz="2999">
                <a:solidFill>
                  <a:srgbClr val="FFFFFF"/>
                </a:solidFill>
                <a:latin typeface="Public Sans 1"/>
              </a:rPr>
              <a:t>What is Left/Right</a:t>
            </a:r>
          </a:p>
        </p:txBody>
      </p:sp>
      <p:sp>
        <p:nvSpPr>
          <p:cNvPr name="TextBox 5" id="5"/>
          <p:cNvSpPr txBox="true"/>
          <p:nvPr/>
        </p:nvSpPr>
        <p:spPr>
          <a:xfrm rot="0">
            <a:off x="8717467" y="3874031"/>
            <a:ext cx="8541833" cy="514350"/>
          </a:xfrm>
          <a:prstGeom prst="rect">
            <a:avLst/>
          </a:prstGeom>
        </p:spPr>
        <p:txBody>
          <a:bodyPr anchor="t" rtlCol="false" tIns="0" lIns="0" bIns="0" rIns="0">
            <a:spAutoFit/>
          </a:bodyPr>
          <a:lstStyle/>
          <a:p>
            <a:pPr algn="l">
              <a:lnSpc>
                <a:spcPts val="4199"/>
              </a:lnSpc>
            </a:pPr>
            <a:r>
              <a:rPr lang="en-US" sz="2999">
                <a:solidFill>
                  <a:srgbClr val="FFFFFF"/>
                </a:solidFill>
                <a:latin typeface="Public Sans 1"/>
              </a:rPr>
              <a:t>Key features</a:t>
            </a:r>
          </a:p>
        </p:txBody>
      </p:sp>
      <p:sp>
        <p:nvSpPr>
          <p:cNvPr name="TextBox 6" id="6"/>
          <p:cNvSpPr txBox="true"/>
          <p:nvPr/>
        </p:nvSpPr>
        <p:spPr>
          <a:xfrm rot="0">
            <a:off x="8717467" y="4874156"/>
            <a:ext cx="8541833" cy="514350"/>
          </a:xfrm>
          <a:prstGeom prst="rect">
            <a:avLst/>
          </a:prstGeom>
        </p:spPr>
        <p:txBody>
          <a:bodyPr anchor="t" rtlCol="false" tIns="0" lIns="0" bIns="0" rIns="0">
            <a:spAutoFit/>
          </a:bodyPr>
          <a:lstStyle/>
          <a:p>
            <a:pPr algn="l">
              <a:lnSpc>
                <a:spcPts val="4199"/>
              </a:lnSpc>
            </a:pPr>
            <a:r>
              <a:rPr lang="en-US" sz="2999">
                <a:solidFill>
                  <a:srgbClr val="FFFFFF"/>
                </a:solidFill>
                <a:latin typeface="Public Sans 1"/>
              </a:rPr>
              <a:t>Technologies that can be used</a:t>
            </a:r>
          </a:p>
        </p:txBody>
      </p:sp>
      <p:sp>
        <p:nvSpPr>
          <p:cNvPr name="TextBox 7" id="7"/>
          <p:cNvSpPr txBox="true"/>
          <p:nvPr/>
        </p:nvSpPr>
        <p:spPr>
          <a:xfrm rot="0">
            <a:off x="1176009" y="4476750"/>
            <a:ext cx="5378831" cy="1333500"/>
          </a:xfrm>
          <a:prstGeom prst="rect">
            <a:avLst/>
          </a:prstGeom>
        </p:spPr>
        <p:txBody>
          <a:bodyPr anchor="t" rtlCol="false" tIns="0" lIns="0" bIns="0" rIns="0">
            <a:spAutoFit/>
          </a:bodyPr>
          <a:lstStyle/>
          <a:p>
            <a:pPr algn="l" marL="0" indent="0" lvl="0">
              <a:lnSpc>
                <a:spcPts val="10560"/>
              </a:lnSpc>
              <a:spcBef>
                <a:spcPct val="0"/>
              </a:spcBef>
            </a:pPr>
            <a:r>
              <a:rPr lang="en-US" sz="8800">
                <a:solidFill>
                  <a:srgbClr val="FFFFFF"/>
                </a:solidFill>
                <a:latin typeface="HK Grotesk Bold"/>
              </a:rPr>
              <a:t>Agenda</a:t>
            </a:r>
          </a:p>
        </p:txBody>
      </p:sp>
      <p:sp>
        <p:nvSpPr>
          <p:cNvPr name="TextBox 8" id="8"/>
          <p:cNvSpPr txBox="true"/>
          <p:nvPr/>
        </p:nvSpPr>
        <p:spPr>
          <a:xfrm rot="0">
            <a:off x="8717467" y="5874281"/>
            <a:ext cx="8541833" cy="514350"/>
          </a:xfrm>
          <a:prstGeom prst="rect">
            <a:avLst/>
          </a:prstGeom>
        </p:spPr>
        <p:txBody>
          <a:bodyPr anchor="t" rtlCol="false" tIns="0" lIns="0" bIns="0" rIns="0">
            <a:spAutoFit/>
          </a:bodyPr>
          <a:lstStyle/>
          <a:p>
            <a:pPr algn="l">
              <a:lnSpc>
                <a:spcPts val="4199"/>
              </a:lnSpc>
            </a:pPr>
            <a:r>
              <a:rPr lang="en-US" sz="2999">
                <a:solidFill>
                  <a:srgbClr val="FFFFFF"/>
                </a:solidFill>
                <a:latin typeface="Public Sans 1"/>
              </a:rPr>
              <a:t>Business Model</a:t>
            </a:r>
          </a:p>
        </p:txBody>
      </p:sp>
      <p:sp>
        <p:nvSpPr>
          <p:cNvPr name="TextBox 9" id="9"/>
          <p:cNvSpPr txBox="true"/>
          <p:nvPr/>
        </p:nvSpPr>
        <p:spPr>
          <a:xfrm rot="0">
            <a:off x="8717467" y="6874406"/>
            <a:ext cx="8541833" cy="514350"/>
          </a:xfrm>
          <a:prstGeom prst="rect">
            <a:avLst/>
          </a:prstGeom>
        </p:spPr>
        <p:txBody>
          <a:bodyPr anchor="t" rtlCol="false" tIns="0" lIns="0" bIns="0" rIns="0">
            <a:spAutoFit/>
          </a:bodyPr>
          <a:lstStyle/>
          <a:p>
            <a:pPr algn="l">
              <a:lnSpc>
                <a:spcPts val="4199"/>
              </a:lnSpc>
            </a:pPr>
            <a:r>
              <a:rPr lang="en-US" sz="2999">
                <a:solidFill>
                  <a:srgbClr val="FFFFFF"/>
                </a:solidFill>
                <a:latin typeface="Public Sans 1"/>
              </a:rPr>
              <a:t>Marketing Strategy</a:t>
            </a:r>
          </a:p>
        </p:txBody>
      </p:sp>
      <p:sp>
        <p:nvSpPr>
          <p:cNvPr name="TextBox 10" id="10"/>
          <p:cNvSpPr txBox="true"/>
          <p:nvPr/>
        </p:nvSpPr>
        <p:spPr>
          <a:xfrm rot="0">
            <a:off x="8717467" y="7874531"/>
            <a:ext cx="8541833" cy="514350"/>
          </a:xfrm>
          <a:prstGeom prst="rect">
            <a:avLst/>
          </a:prstGeom>
        </p:spPr>
        <p:txBody>
          <a:bodyPr anchor="t" rtlCol="false" tIns="0" lIns="0" bIns="0" rIns="0">
            <a:spAutoFit/>
          </a:bodyPr>
          <a:lstStyle/>
          <a:p>
            <a:pPr algn="l">
              <a:lnSpc>
                <a:spcPts val="4199"/>
              </a:lnSpc>
            </a:pPr>
            <a:r>
              <a:rPr lang="en-US" sz="2999">
                <a:solidFill>
                  <a:srgbClr val="FFFFFF"/>
                </a:solidFill>
                <a:latin typeface="Public Sans 1"/>
              </a:rPr>
              <a:t>How are we different?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8170417" y="1323840"/>
            <a:ext cx="3679866" cy="7478407"/>
            <a:chOff x="0" y="0"/>
            <a:chExt cx="5001260" cy="10163810"/>
          </a:xfrm>
        </p:grpSpPr>
        <p:sp>
          <p:nvSpPr>
            <p:cNvPr name="Freeform 3" id="3"/>
            <p:cNvSpPr/>
            <p:nvPr/>
          </p:nvSpPr>
          <p:spPr>
            <a:xfrm flipH="false" flipV="false" rot="0">
              <a:off x="0" y="0"/>
              <a:ext cx="5000993" cy="10163632"/>
            </a:xfrm>
            <a:custGeom>
              <a:avLst/>
              <a:gdLst/>
              <a:ahLst/>
              <a:cxnLst/>
              <a:rect r="r" b="b" t="t" l="l"/>
              <a:pathLst>
                <a:path h="10163632" w="5000993">
                  <a:moveTo>
                    <a:pt x="0" y="0"/>
                  </a:moveTo>
                  <a:lnTo>
                    <a:pt x="5000993" y="0"/>
                  </a:lnTo>
                  <a:lnTo>
                    <a:pt x="5000993" y="10163632"/>
                  </a:lnTo>
                  <a:lnTo>
                    <a:pt x="0" y="10163632"/>
                  </a:lnTo>
                  <a:close/>
                </a:path>
              </a:pathLst>
            </a:custGeom>
            <a:blipFill>
              <a:blip r:embed="rId2"/>
              <a:stretch>
                <a:fillRect l="-45" t="0" r="-45" b="0"/>
              </a:stretch>
            </a:blipFill>
          </p:spPr>
        </p:sp>
        <p:sp>
          <p:nvSpPr>
            <p:cNvPr name="Freeform 4" id="4"/>
            <p:cNvSpPr/>
            <p:nvPr/>
          </p:nvSpPr>
          <p:spPr>
            <a:xfrm flipH="false" flipV="false" rot="0">
              <a:off x="338760" y="288798"/>
              <a:ext cx="4330776" cy="9398000"/>
            </a:xfrm>
            <a:custGeom>
              <a:avLst/>
              <a:gdLst/>
              <a:ahLst/>
              <a:cxnLst/>
              <a:rect r="r" b="b" t="t" l="l"/>
              <a:pathLst>
                <a:path h="9398000" w="4330776">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3"/>
              <a:stretch>
                <a:fillRect l="-72" t="0" r="-72" b="0"/>
              </a:stretch>
            </a:blipFill>
          </p:spPr>
        </p:sp>
      </p:grpSp>
      <p:grpSp>
        <p:nvGrpSpPr>
          <p:cNvPr name="Group 5" id="5"/>
          <p:cNvGrpSpPr>
            <a:grpSpLocks noChangeAspect="true"/>
          </p:cNvGrpSpPr>
          <p:nvPr/>
        </p:nvGrpSpPr>
        <p:grpSpPr>
          <a:xfrm rot="0">
            <a:off x="13579434" y="1323840"/>
            <a:ext cx="3679866" cy="7478407"/>
            <a:chOff x="0" y="0"/>
            <a:chExt cx="5001260" cy="10163810"/>
          </a:xfrm>
        </p:grpSpPr>
        <p:sp>
          <p:nvSpPr>
            <p:cNvPr name="Freeform 6" id="6"/>
            <p:cNvSpPr/>
            <p:nvPr/>
          </p:nvSpPr>
          <p:spPr>
            <a:xfrm flipH="false" flipV="false" rot="0">
              <a:off x="0" y="0"/>
              <a:ext cx="5000993" cy="10163632"/>
            </a:xfrm>
            <a:custGeom>
              <a:avLst/>
              <a:gdLst/>
              <a:ahLst/>
              <a:cxnLst/>
              <a:rect r="r" b="b" t="t" l="l"/>
              <a:pathLst>
                <a:path h="10163632" w="5000993">
                  <a:moveTo>
                    <a:pt x="0" y="0"/>
                  </a:moveTo>
                  <a:lnTo>
                    <a:pt x="5000993" y="0"/>
                  </a:lnTo>
                  <a:lnTo>
                    <a:pt x="5000993" y="10163632"/>
                  </a:lnTo>
                  <a:lnTo>
                    <a:pt x="0" y="10163632"/>
                  </a:lnTo>
                  <a:close/>
                </a:path>
              </a:pathLst>
            </a:custGeom>
            <a:blipFill>
              <a:blip r:embed="rId2"/>
              <a:stretch>
                <a:fillRect l="-45" t="0" r="-45" b="0"/>
              </a:stretch>
            </a:blipFill>
          </p:spPr>
        </p:sp>
        <p:sp>
          <p:nvSpPr>
            <p:cNvPr name="Freeform 7" id="7"/>
            <p:cNvSpPr/>
            <p:nvPr/>
          </p:nvSpPr>
          <p:spPr>
            <a:xfrm flipH="false" flipV="false" rot="0">
              <a:off x="338760" y="288798"/>
              <a:ext cx="4330776" cy="9398000"/>
            </a:xfrm>
            <a:custGeom>
              <a:avLst/>
              <a:gdLst/>
              <a:ahLst/>
              <a:cxnLst/>
              <a:rect r="r" b="b" t="t" l="l"/>
              <a:pathLst>
                <a:path h="9398000" w="4330776">
                  <a:moveTo>
                    <a:pt x="3894366" y="9398000"/>
                  </a:moveTo>
                  <a:lnTo>
                    <a:pt x="436410" y="9398000"/>
                  </a:lnTo>
                  <a:cubicBezTo>
                    <a:pt x="195389" y="9398000"/>
                    <a:pt x="0" y="9202610"/>
                    <a:pt x="0" y="8961590"/>
                  </a:cubicBezTo>
                  <a:lnTo>
                    <a:pt x="0" y="436410"/>
                  </a:lnTo>
                  <a:cubicBezTo>
                    <a:pt x="0" y="195390"/>
                    <a:pt x="195389" y="0"/>
                    <a:pt x="436410" y="0"/>
                  </a:cubicBezTo>
                  <a:lnTo>
                    <a:pt x="861580" y="0"/>
                  </a:lnTo>
                  <a:cubicBezTo>
                    <a:pt x="902373" y="0"/>
                    <a:pt x="935444" y="33071"/>
                    <a:pt x="935444" y="73863"/>
                  </a:cubicBezTo>
                  <a:lnTo>
                    <a:pt x="935444" y="73863"/>
                  </a:lnTo>
                  <a:cubicBezTo>
                    <a:pt x="935444" y="225019"/>
                    <a:pt x="1057745" y="347688"/>
                    <a:pt x="1208913" y="348120"/>
                  </a:cubicBezTo>
                  <a:lnTo>
                    <a:pt x="3105874" y="353619"/>
                  </a:lnTo>
                  <a:cubicBezTo>
                    <a:pt x="3257651" y="354063"/>
                    <a:pt x="3380930" y="231140"/>
                    <a:pt x="3380930" y="79362"/>
                  </a:cubicBezTo>
                  <a:lnTo>
                    <a:pt x="3380930" y="73863"/>
                  </a:lnTo>
                  <a:cubicBezTo>
                    <a:pt x="3380930" y="33071"/>
                    <a:pt x="3414001" y="0"/>
                    <a:pt x="3454794" y="0"/>
                  </a:cubicBezTo>
                  <a:lnTo>
                    <a:pt x="3894366" y="0"/>
                  </a:lnTo>
                  <a:cubicBezTo>
                    <a:pt x="4135387" y="0"/>
                    <a:pt x="4330776" y="195390"/>
                    <a:pt x="4330776" y="436410"/>
                  </a:cubicBezTo>
                  <a:lnTo>
                    <a:pt x="4330776" y="8961603"/>
                  </a:lnTo>
                  <a:cubicBezTo>
                    <a:pt x="4330776" y="9202610"/>
                    <a:pt x="4135387" y="9398000"/>
                    <a:pt x="3894366" y="9398000"/>
                  </a:cubicBezTo>
                  <a:close/>
                </a:path>
              </a:pathLst>
            </a:custGeom>
            <a:blipFill>
              <a:blip r:embed="rId4"/>
              <a:stretch>
                <a:fillRect l="-72" t="0" r="-72" b="0"/>
              </a:stretch>
            </a:blipFill>
          </p:spPr>
        </p:sp>
      </p:grpSp>
      <p:sp>
        <p:nvSpPr>
          <p:cNvPr name="TextBox 8" id="8"/>
          <p:cNvSpPr txBox="true"/>
          <p:nvPr/>
        </p:nvSpPr>
        <p:spPr>
          <a:xfrm rot="0">
            <a:off x="1028700" y="4038600"/>
            <a:ext cx="5581650" cy="2200275"/>
          </a:xfrm>
          <a:prstGeom prst="rect">
            <a:avLst/>
          </a:prstGeom>
        </p:spPr>
        <p:txBody>
          <a:bodyPr anchor="t" rtlCol="false" tIns="0" lIns="0" bIns="0" rIns="0">
            <a:spAutoFit/>
          </a:bodyPr>
          <a:lstStyle/>
          <a:p>
            <a:pPr>
              <a:lnSpc>
                <a:spcPts val="8640"/>
              </a:lnSpc>
            </a:pPr>
            <a:r>
              <a:rPr lang="en-US" sz="7200">
                <a:solidFill>
                  <a:srgbClr val="FFFFFF"/>
                </a:solidFill>
                <a:latin typeface="HK Grotesk Bold"/>
              </a:rPr>
              <a:t>What is</a:t>
            </a:r>
          </a:p>
          <a:p>
            <a:pPr marL="0" indent="0" lvl="0">
              <a:lnSpc>
                <a:spcPts val="8640"/>
              </a:lnSpc>
              <a:spcBef>
                <a:spcPct val="0"/>
              </a:spcBef>
            </a:pPr>
            <a:r>
              <a:rPr lang="en-US" sz="7200">
                <a:solidFill>
                  <a:srgbClr val="FFFFFF"/>
                </a:solidFill>
                <a:latin typeface="HK Grotesk Bold"/>
              </a:rPr>
              <a:t>Left/Right?</a:t>
            </a:r>
          </a:p>
        </p:txBody>
      </p:sp>
      <p:sp>
        <p:nvSpPr>
          <p:cNvPr name="TextBox 9" id="9"/>
          <p:cNvSpPr txBox="true"/>
          <p:nvPr/>
        </p:nvSpPr>
        <p:spPr>
          <a:xfrm rot="0">
            <a:off x="1028700" y="8586062"/>
            <a:ext cx="4793675" cy="375219"/>
          </a:xfrm>
          <a:prstGeom prst="rect">
            <a:avLst/>
          </a:prstGeom>
        </p:spPr>
        <p:txBody>
          <a:bodyPr anchor="t" rtlCol="false" tIns="0" lIns="0" bIns="0" rIns="0">
            <a:spAutoFit/>
          </a:bodyPr>
          <a:lstStyle/>
          <a:p>
            <a:pPr algn="l">
              <a:lnSpc>
                <a:spcPts val="2940"/>
              </a:lnSpc>
            </a:pPr>
            <a:r>
              <a:rPr lang="en-US" sz="2100" u="sng">
                <a:solidFill>
                  <a:srgbClr val="FFFFFF"/>
                </a:solidFill>
                <a:latin typeface="Public Sans 1"/>
              </a:rPr>
              <a:t>Go Back to Agenda Page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186680" y="2438400"/>
            <a:ext cx="7072620" cy="5334000"/>
          </a:xfrm>
          <a:prstGeom prst="rect">
            <a:avLst/>
          </a:prstGeom>
        </p:spPr>
        <p:txBody>
          <a:bodyPr anchor="t" rtlCol="false" tIns="0" lIns="0" bIns="0" rIns="0">
            <a:spAutoFit/>
          </a:bodyPr>
          <a:lstStyle/>
          <a:p>
            <a:pPr marL="647700" indent="-323850" lvl="1">
              <a:lnSpc>
                <a:spcPts val="4200"/>
              </a:lnSpc>
              <a:buFont typeface="Arial"/>
              <a:buChar char="•"/>
            </a:pPr>
            <a:r>
              <a:rPr lang="en-US" sz="3000">
                <a:solidFill>
                  <a:srgbClr val="FFFFFF"/>
                </a:solidFill>
                <a:latin typeface="Public Sans 1"/>
              </a:rPr>
              <a:t>For beginners and people who have no idea about politics, it is quite a daunting task to get into politics. </a:t>
            </a:r>
          </a:p>
          <a:p>
            <a:pPr marL="647700" indent="-323850" lvl="1">
              <a:lnSpc>
                <a:spcPts val="4200"/>
              </a:lnSpc>
              <a:buFont typeface="Arial"/>
              <a:buChar char="•"/>
            </a:pPr>
            <a:r>
              <a:rPr lang="en-US" sz="3000">
                <a:solidFill>
                  <a:srgbClr val="FFFFFF"/>
                </a:solidFill>
                <a:latin typeface="Public Sans 1"/>
              </a:rPr>
              <a:t>Whatever source of information they use, there is always a bias - be it left wing or right wing.</a:t>
            </a:r>
          </a:p>
          <a:p>
            <a:pPr algn="l" marL="647700" indent="-323850" lvl="1">
              <a:lnSpc>
                <a:spcPts val="4200"/>
              </a:lnSpc>
              <a:buFont typeface="Arial"/>
              <a:buChar char="•"/>
            </a:pPr>
            <a:r>
              <a:rPr lang="en-US" sz="3000">
                <a:solidFill>
                  <a:srgbClr val="FFFFFF"/>
                </a:solidFill>
                <a:latin typeface="Public Sans 1"/>
              </a:rPr>
              <a:t>For example, watching a certain Republic Television Channel isn't the most unbiased of choices, and neither is the contrary.</a:t>
            </a:r>
          </a:p>
        </p:txBody>
      </p:sp>
      <p:sp>
        <p:nvSpPr>
          <p:cNvPr name="TextBox 4" id="4"/>
          <p:cNvSpPr txBox="true"/>
          <p:nvPr/>
        </p:nvSpPr>
        <p:spPr>
          <a:xfrm rot="0">
            <a:off x="1028700" y="4586287"/>
            <a:ext cx="6477922" cy="1104900"/>
          </a:xfrm>
          <a:prstGeom prst="rect">
            <a:avLst/>
          </a:prstGeom>
        </p:spPr>
        <p:txBody>
          <a:bodyPr anchor="t" rtlCol="false" tIns="0" lIns="0" bIns="0" rIns="0">
            <a:spAutoFit/>
          </a:bodyPr>
          <a:lstStyle/>
          <a:p>
            <a:pPr algn="ctr" marL="0" indent="0" lvl="0">
              <a:lnSpc>
                <a:spcPts val="8640"/>
              </a:lnSpc>
              <a:spcBef>
                <a:spcPct val="0"/>
              </a:spcBef>
            </a:pPr>
            <a:r>
              <a:rPr lang="en-US" sz="7200">
                <a:solidFill>
                  <a:srgbClr val="FFFFFF"/>
                </a:solidFill>
                <a:latin typeface="HK Grotesk Bold"/>
              </a:rPr>
              <a:t>The Problem</a:t>
            </a:r>
          </a:p>
        </p:txBody>
      </p:sp>
      <p:sp>
        <p:nvSpPr>
          <p:cNvPr name="TextBox 5" id="5"/>
          <p:cNvSpPr txBox="true"/>
          <p:nvPr/>
        </p:nvSpPr>
        <p:spPr>
          <a:xfrm rot="0">
            <a:off x="1028700" y="8398830"/>
            <a:ext cx="4793675" cy="375219"/>
          </a:xfrm>
          <a:prstGeom prst="rect">
            <a:avLst/>
          </a:prstGeom>
        </p:spPr>
        <p:txBody>
          <a:bodyPr anchor="t" rtlCol="false" tIns="0" lIns="0" bIns="0" rIns="0">
            <a:spAutoFit/>
          </a:bodyPr>
          <a:lstStyle/>
          <a:p>
            <a:pPr algn="l">
              <a:lnSpc>
                <a:spcPts val="2940"/>
              </a:lnSpc>
            </a:pPr>
            <a:r>
              <a:rPr lang="en-US" sz="2100" u="sng">
                <a:solidFill>
                  <a:srgbClr val="FFFFFF"/>
                </a:solidFill>
                <a:latin typeface="Public Sans 1"/>
              </a:rPr>
              <a:t>Go Back to Agenda Page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800100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601325" y="4586288"/>
            <a:ext cx="6657975" cy="1104900"/>
          </a:xfrm>
          <a:prstGeom prst="rect">
            <a:avLst/>
          </a:prstGeom>
        </p:spPr>
        <p:txBody>
          <a:bodyPr anchor="t" rtlCol="false" tIns="0" lIns="0" bIns="0" rIns="0">
            <a:spAutoFit/>
          </a:bodyPr>
          <a:lstStyle/>
          <a:p>
            <a:pPr algn="ctr" marL="0" indent="0" lvl="0">
              <a:lnSpc>
                <a:spcPts val="8640"/>
              </a:lnSpc>
              <a:spcBef>
                <a:spcPct val="0"/>
              </a:spcBef>
            </a:pPr>
            <a:r>
              <a:rPr lang="en-US" sz="7200">
                <a:solidFill>
                  <a:srgbClr val="FFFFFF"/>
                </a:solidFill>
                <a:latin typeface="HK Grotesk Bold"/>
              </a:rPr>
              <a:t>Our Solution</a:t>
            </a:r>
          </a:p>
        </p:txBody>
      </p:sp>
      <p:sp>
        <p:nvSpPr>
          <p:cNvPr name="TextBox 4" id="4"/>
          <p:cNvSpPr txBox="true"/>
          <p:nvPr/>
        </p:nvSpPr>
        <p:spPr>
          <a:xfrm rot="0">
            <a:off x="1028700" y="1369966"/>
            <a:ext cx="7197810" cy="504825"/>
          </a:xfrm>
          <a:prstGeom prst="rect">
            <a:avLst/>
          </a:prstGeom>
        </p:spPr>
        <p:txBody>
          <a:bodyPr anchor="t" rtlCol="false" tIns="0" lIns="0" bIns="0" rIns="0">
            <a:spAutoFit/>
          </a:bodyPr>
          <a:lstStyle/>
          <a:p>
            <a:pPr marL="0" indent="0" lvl="0">
              <a:lnSpc>
                <a:spcPts val="3960"/>
              </a:lnSpc>
              <a:spcBef>
                <a:spcPct val="0"/>
              </a:spcBef>
            </a:pPr>
            <a:r>
              <a:rPr lang="en-US" sz="3300">
                <a:solidFill>
                  <a:srgbClr val="FFFFFF"/>
                </a:solidFill>
                <a:latin typeface="HK Grotesk Bold"/>
              </a:rPr>
              <a:t>Left/Right</a:t>
            </a:r>
          </a:p>
        </p:txBody>
      </p:sp>
      <p:sp>
        <p:nvSpPr>
          <p:cNvPr name="TextBox 5" id="5"/>
          <p:cNvSpPr txBox="true"/>
          <p:nvPr/>
        </p:nvSpPr>
        <p:spPr>
          <a:xfrm rot="0">
            <a:off x="1028700" y="2106659"/>
            <a:ext cx="7197810" cy="6800850"/>
          </a:xfrm>
          <a:prstGeom prst="rect">
            <a:avLst/>
          </a:prstGeom>
        </p:spPr>
        <p:txBody>
          <a:bodyPr anchor="t" rtlCol="false" tIns="0" lIns="0" bIns="0" rIns="0">
            <a:spAutoFit/>
          </a:bodyPr>
          <a:lstStyle/>
          <a:p>
            <a:pPr marL="647697" indent="-323848" lvl="1">
              <a:lnSpc>
                <a:spcPts val="4199"/>
              </a:lnSpc>
              <a:buFont typeface="Arial"/>
              <a:buChar char="•"/>
            </a:pPr>
            <a:r>
              <a:rPr lang="en-US" sz="2999">
                <a:solidFill>
                  <a:srgbClr val="FFFFFF"/>
                </a:solidFill>
                <a:latin typeface="Public Sans 1 Medium"/>
              </a:rPr>
              <a:t>Our app</a:t>
            </a:r>
            <a:r>
              <a:rPr lang="en-US" sz="2999">
                <a:solidFill>
                  <a:srgbClr val="FFFFFF"/>
                </a:solidFill>
                <a:latin typeface="Public Sans 1"/>
              </a:rPr>
              <a:t> is a modified forum where people can post their opinions on political events and standings.</a:t>
            </a:r>
          </a:p>
          <a:p>
            <a:pPr marL="647697" indent="-323848" lvl="1">
              <a:lnSpc>
                <a:spcPts val="4199"/>
              </a:lnSpc>
              <a:buFont typeface="Arial"/>
              <a:buChar char="•"/>
            </a:pPr>
            <a:r>
              <a:rPr lang="en-US" sz="2999">
                <a:solidFill>
                  <a:srgbClr val="FFFFFF"/>
                </a:solidFill>
                <a:latin typeface="Public Sans 1 Medium"/>
              </a:rPr>
              <a:t>Users can see both left- and right-wing answers side by side</a:t>
            </a:r>
            <a:r>
              <a:rPr lang="en-US" sz="2999">
                <a:solidFill>
                  <a:srgbClr val="FFFFFF"/>
                </a:solidFill>
                <a:latin typeface="Public Sans 1"/>
              </a:rPr>
              <a:t>, which allows them to form their own unbiased opinion.</a:t>
            </a:r>
          </a:p>
          <a:p>
            <a:pPr marL="647697" indent="-323848" lvl="1">
              <a:lnSpc>
                <a:spcPts val="4199"/>
              </a:lnSpc>
              <a:buFont typeface="Arial"/>
              <a:buChar char="•"/>
            </a:pPr>
            <a:r>
              <a:rPr lang="en-US" sz="2999">
                <a:solidFill>
                  <a:srgbClr val="FFFFFF"/>
                </a:solidFill>
                <a:latin typeface="Public Sans 1 Medium"/>
              </a:rPr>
              <a:t>The app does not have debates or people talking against each other</a:t>
            </a:r>
            <a:r>
              <a:rPr lang="en-US" sz="2999">
                <a:solidFill>
                  <a:srgbClr val="FFFFFF"/>
                </a:solidFill>
                <a:latin typeface="Public Sans 1"/>
              </a:rPr>
              <a:t>, so users can focus on sharing their opinions.</a:t>
            </a:r>
          </a:p>
          <a:p>
            <a:pPr marL="647697" indent="-323848" lvl="1">
              <a:lnSpc>
                <a:spcPts val="4199"/>
              </a:lnSpc>
              <a:buFont typeface="Arial"/>
              <a:buChar char="•"/>
            </a:pPr>
            <a:r>
              <a:rPr lang="en-US" sz="2999">
                <a:solidFill>
                  <a:srgbClr val="FFFFFF"/>
                </a:solidFill>
                <a:latin typeface="Public Sans 1"/>
              </a:rPr>
              <a:t>We also give daily news flashes, and provide gamified learning options.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4586288"/>
            <a:ext cx="6477922" cy="1104900"/>
          </a:xfrm>
          <a:prstGeom prst="rect">
            <a:avLst/>
          </a:prstGeom>
        </p:spPr>
        <p:txBody>
          <a:bodyPr anchor="t" rtlCol="false" tIns="0" lIns="0" bIns="0" rIns="0">
            <a:spAutoFit/>
          </a:bodyPr>
          <a:lstStyle/>
          <a:p>
            <a:pPr algn="ctr" marL="0" indent="0" lvl="0">
              <a:lnSpc>
                <a:spcPts val="8640"/>
              </a:lnSpc>
              <a:spcBef>
                <a:spcPct val="0"/>
              </a:spcBef>
            </a:pPr>
            <a:r>
              <a:rPr lang="en-US" sz="7200">
                <a:solidFill>
                  <a:srgbClr val="FFFFFF"/>
                </a:solidFill>
                <a:latin typeface="HK Grotesk Bold"/>
              </a:rPr>
              <a:t>Benefits</a:t>
            </a:r>
          </a:p>
        </p:txBody>
      </p:sp>
      <p:sp>
        <p:nvSpPr>
          <p:cNvPr name="TextBox 4" id="4"/>
          <p:cNvSpPr txBox="true"/>
          <p:nvPr/>
        </p:nvSpPr>
        <p:spPr>
          <a:xfrm rot="0">
            <a:off x="1028700" y="8398830"/>
            <a:ext cx="4793675" cy="375219"/>
          </a:xfrm>
          <a:prstGeom prst="rect">
            <a:avLst/>
          </a:prstGeom>
        </p:spPr>
        <p:txBody>
          <a:bodyPr anchor="t" rtlCol="false" tIns="0" lIns="0" bIns="0" rIns="0">
            <a:spAutoFit/>
          </a:bodyPr>
          <a:lstStyle/>
          <a:p>
            <a:pPr algn="l">
              <a:lnSpc>
                <a:spcPts val="2940"/>
              </a:lnSpc>
            </a:pPr>
            <a:r>
              <a:rPr lang="en-US" sz="2100" u="sng">
                <a:solidFill>
                  <a:srgbClr val="FFFFFF"/>
                </a:solidFill>
                <a:latin typeface="Public Sans 1"/>
              </a:rPr>
              <a:t>Go Back to Agenda Page</a:t>
            </a:r>
          </a:p>
        </p:txBody>
      </p:sp>
      <p:sp>
        <p:nvSpPr>
          <p:cNvPr name="TextBox 5" id="5"/>
          <p:cNvSpPr txBox="true"/>
          <p:nvPr/>
        </p:nvSpPr>
        <p:spPr>
          <a:xfrm rot="0">
            <a:off x="10186680" y="2971800"/>
            <a:ext cx="7072620" cy="4267200"/>
          </a:xfrm>
          <a:prstGeom prst="rect">
            <a:avLst/>
          </a:prstGeom>
        </p:spPr>
        <p:txBody>
          <a:bodyPr anchor="t" rtlCol="false" tIns="0" lIns="0" bIns="0" rIns="0">
            <a:spAutoFit/>
          </a:bodyPr>
          <a:lstStyle/>
          <a:p>
            <a:pPr marL="647700" indent="-323850" lvl="1">
              <a:lnSpc>
                <a:spcPts val="4200"/>
              </a:lnSpc>
              <a:buFont typeface="Arial"/>
              <a:buChar char="•"/>
            </a:pPr>
            <a:r>
              <a:rPr lang="en-US" sz="3000">
                <a:solidFill>
                  <a:srgbClr val="FFFFFF"/>
                </a:solidFill>
                <a:latin typeface="Public Sans 1"/>
              </a:rPr>
              <a:t>Helps users learn about politics and form their own unbiased opinions.</a:t>
            </a:r>
          </a:p>
          <a:p>
            <a:pPr marL="647700" indent="-323850" lvl="1">
              <a:lnSpc>
                <a:spcPts val="4200"/>
              </a:lnSpc>
              <a:buFont typeface="Arial"/>
              <a:buChar char="•"/>
            </a:pPr>
            <a:r>
              <a:rPr lang="en-US" sz="3000">
                <a:solidFill>
                  <a:srgbClr val="FFFFFF"/>
                </a:solidFill>
                <a:latin typeface="Public Sans 1"/>
              </a:rPr>
              <a:t>Provides a platform for users to share their opinions and connect with others who share their views.</a:t>
            </a:r>
          </a:p>
          <a:p>
            <a:pPr algn="l" marL="647700" indent="-323850" lvl="1">
              <a:lnSpc>
                <a:spcPts val="4200"/>
              </a:lnSpc>
              <a:buFont typeface="Arial"/>
              <a:buChar char="•"/>
            </a:pPr>
            <a:r>
              <a:rPr lang="en-US" sz="3000">
                <a:solidFill>
                  <a:srgbClr val="FFFFFF"/>
                </a:solidFill>
                <a:latin typeface="Public Sans 1"/>
              </a:rPr>
              <a:t>Promotes civil discourse and understanding between people with different political views.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11716465" y="1629830"/>
            <a:ext cx="4714706" cy="7027340"/>
          </a:xfrm>
          <a:custGeom>
            <a:avLst/>
            <a:gdLst/>
            <a:ahLst/>
            <a:cxnLst/>
            <a:rect r="r" b="b" t="t" l="l"/>
            <a:pathLst>
              <a:path h="7027340" w="4714706">
                <a:moveTo>
                  <a:pt x="0" y="0"/>
                </a:moveTo>
                <a:lnTo>
                  <a:pt x="4714707" y="0"/>
                </a:lnTo>
                <a:lnTo>
                  <a:pt x="4714707" y="7027340"/>
                </a:lnTo>
                <a:lnTo>
                  <a:pt x="0" y="70273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9535598" y="1999127"/>
            <a:ext cx="4538220" cy="6288746"/>
            <a:chOff x="0" y="0"/>
            <a:chExt cx="4734560" cy="6560820"/>
          </a:xfrm>
        </p:grpSpPr>
        <p:sp>
          <p:nvSpPr>
            <p:cNvPr name="Freeform 4" id="4"/>
            <p:cNvSpPr/>
            <p:nvPr/>
          </p:nvSpPr>
          <p:spPr>
            <a:xfrm flipH="false" flipV="false" rot="0">
              <a:off x="36830" y="50800"/>
              <a:ext cx="4645660" cy="6473190"/>
            </a:xfrm>
            <a:custGeom>
              <a:avLst/>
              <a:gdLst/>
              <a:ahLst/>
              <a:cxnLst/>
              <a:rect r="r" b="b" t="t" l="l"/>
              <a:pathLst>
                <a:path h="6473190" w="4645660">
                  <a:moveTo>
                    <a:pt x="4368800" y="0"/>
                  </a:moveTo>
                  <a:lnTo>
                    <a:pt x="276860" y="0"/>
                  </a:lnTo>
                  <a:cubicBezTo>
                    <a:pt x="124460" y="0"/>
                    <a:pt x="0" y="123190"/>
                    <a:pt x="0" y="276860"/>
                  </a:cubicBezTo>
                  <a:lnTo>
                    <a:pt x="0" y="6196330"/>
                  </a:lnTo>
                  <a:cubicBezTo>
                    <a:pt x="0" y="6350000"/>
                    <a:pt x="124460" y="6473190"/>
                    <a:pt x="276860" y="6473190"/>
                  </a:cubicBezTo>
                  <a:lnTo>
                    <a:pt x="4368800" y="6473190"/>
                  </a:lnTo>
                  <a:cubicBezTo>
                    <a:pt x="4522470" y="6473190"/>
                    <a:pt x="4645660" y="6348730"/>
                    <a:pt x="4645660" y="6196330"/>
                  </a:cubicBezTo>
                  <a:lnTo>
                    <a:pt x="4645660" y="276860"/>
                  </a:lnTo>
                  <a:cubicBezTo>
                    <a:pt x="4645660" y="123190"/>
                    <a:pt x="4522470" y="0"/>
                    <a:pt x="4368800" y="0"/>
                  </a:cubicBezTo>
                  <a:close/>
                  <a:moveTo>
                    <a:pt x="4425950" y="6156960"/>
                  </a:moveTo>
                  <a:cubicBezTo>
                    <a:pt x="4425950" y="6212840"/>
                    <a:pt x="4380230" y="6258560"/>
                    <a:pt x="4324350" y="6258560"/>
                  </a:cubicBezTo>
                  <a:lnTo>
                    <a:pt x="321310" y="6258560"/>
                  </a:lnTo>
                  <a:cubicBezTo>
                    <a:pt x="265430" y="6258560"/>
                    <a:pt x="219710" y="6212840"/>
                    <a:pt x="219710" y="6156960"/>
                  </a:cubicBezTo>
                  <a:lnTo>
                    <a:pt x="219710" y="316230"/>
                  </a:lnTo>
                  <a:cubicBezTo>
                    <a:pt x="219710" y="260350"/>
                    <a:pt x="265430" y="214630"/>
                    <a:pt x="321310" y="214630"/>
                  </a:cubicBezTo>
                  <a:lnTo>
                    <a:pt x="4325620" y="214630"/>
                  </a:lnTo>
                  <a:cubicBezTo>
                    <a:pt x="4381500" y="214630"/>
                    <a:pt x="4427220" y="260350"/>
                    <a:pt x="4427220" y="316230"/>
                  </a:cubicBezTo>
                  <a:lnTo>
                    <a:pt x="4427220" y="6156960"/>
                  </a:lnTo>
                  <a:close/>
                </a:path>
              </a:pathLst>
            </a:custGeom>
            <a:solidFill>
              <a:srgbClr val="000000"/>
            </a:solidFill>
          </p:spPr>
        </p:sp>
        <p:sp>
          <p:nvSpPr>
            <p:cNvPr name="Freeform 5" id="5"/>
            <p:cNvSpPr/>
            <p:nvPr/>
          </p:nvSpPr>
          <p:spPr>
            <a:xfrm flipH="false" flipV="false" rot="0">
              <a:off x="0" y="16511"/>
              <a:ext cx="4716780" cy="6544310"/>
            </a:xfrm>
            <a:custGeom>
              <a:avLst/>
              <a:gdLst/>
              <a:ahLst/>
              <a:cxnLst/>
              <a:rect r="r" b="b" t="t" l="l"/>
              <a:pathLst>
                <a:path h="6544310" w="4716780">
                  <a:moveTo>
                    <a:pt x="4395470" y="36829"/>
                  </a:moveTo>
                  <a:cubicBezTo>
                    <a:pt x="4552950" y="36829"/>
                    <a:pt x="4681220" y="165099"/>
                    <a:pt x="4681220" y="322579"/>
                  </a:cubicBezTo>
                  <a:lnTo>
                    <a:pt x="4681220" y="6222999"/>
                  </a:lnTo>
                  <a:cubicBezTo>
                    <a:pt x="4681220" y="6380479"/>
                    <a:pt x="4552950" y="6508750"/>
                    <a:pt x="4395470" y="6508750"/>
                  </a:cubicBezTo>
                  <a:lnTo>
                    <a:pt x="321310" y="6508750"/>
                  </a:lnTo>
                  <a:cubicBezTo>
                    <a:pt x="163830" y="6508750"/>
                    <a:pt x="35560" y="6380480"/>
                    <a:pt x="35560" y="6223000"/>
                  </a:cubicBezTo>
                  <a:lnTo>
                    <a:pt x="35560" y="322580"/>
                  </a:lnTo>
                  <a:cubicBezTo>
                    <a:pt x="35560" y="165100"/>
                    <a:pt x="163830" y="36830"/>
                    <a:pt x="321310" y="36830"/>
                  </a:cubicBezTo>
                  <a:lnTo>
                    <a:pt x="4395470" y="36830"/>
                  </a:lnTo>
                  <a:moveTo>
                    <a:pt x="4395470" y="0"/>
                  </a:moveTo>
                  <a:lnTo>
                    <a:pt x="321310" y="0"/>
                  </a:lnTo>
                  <a:cubicBezTo>
                    <a:pt x="143510" y="0"/>
                    <a:pt x="0" y="144780"/>
                    <a:pt x="0" y="322580"/>
                  </a:cubicBezTo>
                  <a:lnTo>
                    <a:pt x="0" y="6223000"/>
                  </a:lnTo>
                  <a:cubicBezTo>
                    <a:pt x="0" y="6400800"/>
                    <a:pt x="143510" y="6544309"/>
                    <a:pt x="321310" y="6544309"/>
                  </a:cubicBezTo>
                  <a:lnTo>
                    <a:pt x="4395470" y="6544309"/>
                  </a:lnTo>
                  <a:cubicBezTo>
                    <a:pt x="4573270" y="6544309"/>
                    <a:pt x="4716780" y="6400800"/>
                    <a:pt x="4716780" y="6223000"/>
                  </a:cubicBezTo>
                  <a:lnTo>
                    <a:pt x="4716780" y="322580"/>
                  </a:lnTo>
                  <a:cubicBezTo>
                    <a:pt x="4716780" y="144780"/>
                    <a:pt x="4573270" y="0"/>
                    <a:pt x="4395470" y="0"/>
                  </a:cubicBezTo>
                  <a:close/>
                </a:path>
              </a:pathLst>
            </a:custGeom>
            <a:solidFill>
              <a:srgbClr val="292929"/>
            </a:solidFill>
          </p:spPr>
        </p:sp>
        <p:sp>
          <p:nvSpPr>
            <p:cNvPr name="Freeform 6" id="6"/>
            <p:cNvSpPr/>
            <p:nvPr/>
          </p:nvSpPr>
          <p:spPr>
            <a:xfrm flipH="false" flipV="false" rot="0">
              <a:off x="256540" y="265430"/>
              <a:ext cx="4207510" cy="6043930"/>
            </a:xfrm>
            <a:custGeom>
              <a:avLst/>
              <a:gdLst/>
              <a:ahLst/>
              <a:cxnLst/>
              <a:rect r="r" b="b" t="t" l="l"/>
              <a:pathLst>
                <a:path h="6043930" w="4207510">
                  <a:moveTo>
                    <a:pt x="4206240" y="5942330"/>
                  </a:moveTo>
                  <a:cubicBezTo>
                    <a:pt x="4206240" y="5998210"/>
                    <a:pt x="4160520" y="6043930"/>
                    <a:pt x="4104640" y="6043930"/>
                  </a:cubicBezTo>
                  <a:lnTo>
                    <a:pt x="101600" y="6043930"/>
                  </a:lnTo>
                  <a:cubicBezTo>
                    <a:pt x="45720" y="6043930"/>
                    <a:pt x="0" y="5998210"/>
                    <a:pt x="0" y="5942330"/>
                  </a:cubicBezTo>
                  <a:lnTo>
                    <a:pt x="0" y="101600"/>
                  </a:lnTo>
                  <a:cubicBezTo>
                    <a:pt x="0" y="45720"/>
                    <a:pt x="45720" y="0"/>
                    <a:pt x="101600" y="0"/>
                  </a:cubicBezTo>
                  <a:lnTo>
                    <a:pt x="4105910" y="0"/>
                  </a:lnTo>
                  <a:cubicBezTo>
                    <a:pt x="4161790" y="0"/>
                    <a:pt x="4207510" y="45720"/>
                    <a:pt x="4207510" y="101600"/>
                  </a:cubicBezTo>
                  <a:lnTo>
                    <a:pt x="4207510" y="5942330"/>
                  </a:lnTo>
                  <a:close/>
                </a:path>
              </a:pathLst>
            </a:custGeom>
            <a:blipFill>
              <a:blip r:embed="rId4"/>
              <a:stretch>
                <a:fillRect l="0" t="-25425" r="0" b="-25425"/>
              </a:stretch>
            </a:blipFill>
          </p:spPr>
        </p:sp>
        <p:sp>
          <p:nvSpPr>
            <p:cNvPr name="Freeform 7" id="7"/>
            <p:cNvSpPr/>
            <p:nvPr/>
          </p:nvSpPr>
          <p:spPr>
            <a:xfrm flipH="false" flipV="false" rot="0">
              <a:off x="1951378" y="120589"/>
              <a:ext cx="79963" cy="76322"/>
            </a:xfrm>
            <a:custGeom>
              <a:avLst/>
              <a:gdLst/>
              <a:ahLst/>
              <a:cxnLst/>
              <a:rect r="r" b="b" t="t" l="l"/>
              <a:pathLst>
                <a:path h="76322" w="79963">
                  <a:moveTo>
                    <a:pt x="39982" y="61"/>
                  </a:moveTo>
                  <a:cubicBezTo>
                    <a:pt x="26330" y="0"/>
                    <a:pt x="13688" y="7248"/>
                    <a:pt x="6844" y="19062"/>
                  </a:cubicBezTo>
                  <a:cubicBezTo>
                    <a:pt x="0" y="30875"/>
                    <a:pt x="0" y="45447"/>
                    <a:pt x="6844" y="57260"/>
                  </a:cubicBezTo>
                  <a:cubicBezTo>
                    <a:pt x="13688" y="69074"/>
                    <a:pt x="26330" y="76322"/>
                    <a:pt x="39982" y="76261"/>
                  </a:cubicBezTo>
                  <a:cubicBezTo>
                    <a:pt x="53634" y="76322"/>
                    <a:pt x="66276" y="69074"/>
                    <a:pt x="73120" y="57260"/>
                  </a:cubicBezTo>
                  <a:cubicBezTo>
                    <a:pt x="79964" y="45447"/>
                    <a:pt x="79964" y="30875"/>
                    <a:pt x="73120" y="19062"/>
                  </a:cubicBezTo>
                  <a:cubicBezTo>
                    <a:pt x="66276" y="7248"/>
                    <a:pt x="53634" y="0"/>
                    <a:pt x="39982" y="61"/>
                  </a:cubicBezTo>
                  <a:close/>
                </a:path>
              </a:pathLst>
            </a:custGeom>
            <a:solidFill>
              <a:srgbClr val="292929"/>
            </a:solidFill>
          </p:spPr>
        </p:sp>
        <p:sp>
          <p:nvSpPr>
            <p:cNvPr name="Freeform 8" id="8"/>
            <p:cNvSpPr/>
            <p:nvPr/>
          </p:nvSpPr>
          <p:spPr>
            <a:xfrm flipH="false" flipV="false" rot="0">
              <a:off x="2119473" y="104052"/>
              <a:ext cx="114614" cy="109395"/>
            </a:xfrm>
            <a:custGeom>
              <a:avLst/>
              <a:gdLst/>
              <a:ahLst/>
              <a:cxnLst/>
              <a:rect r="r" b="b" t="t" l="l"/>
              <a:pathLst>
                <a:path h="109395" w="114614">
                  <a:moveTo>
                    <a:pt x="57307" y="88"/>
                  </a:moveTo>
                  <a:cubicBezTo>
                    <a:pt x="37739" y="0"/>
                    <a:pt x="19619" y="10390"/>
                    <a:pt x="9809" y="27322"/>
                  </a:cubicBezTo>
                  <a:cubicBezTo>
                    <a:pt x="0" y="44255"/>
                    <a:pt x="0" y="65141"/>
                    <a:pt x="9809" y="82074"/>
                  </a:cubicBezTo>
                  <a:cubicBezTo>
                    <a:pt x="19619" y="99006"/>
                    <a:pt x="37739" y="109396"/>
                    <a:pt x="57307" y="109308"/>
                  </a:cubicBezTo>
                  <a:cubicBezTo>
                    <a:pt x="76875" y="109396"/>
                    <a:pt x="94995" y="99006"/>
                    <a:pt x="104804" y="82074"/>
                  </a:cubicBezTo>
                  <a:cubicBezTo>
                    <a:pt x="114614" y="65141"/>
                    <a:pt x="114614" y="44255"/>
                    <a:pt x="104804" y="27322"/>
                  </a:cubicBezTo>
                  <a:cubicBezTo>
                    <a:pt x="94995" y="10390"/>
                    <a:pt x="76875" y="0"/>
                    <a:pt x="57307" y="88"/>
                  </a:cubicBezTo>
                  <a:close/>
                </a:path>
              </a:pathLst>
            </a:custGeom>
            <a:solidFill>
              <a:srgbClr val="292929"/>
            </a:solidFill>
          </p:spPr>
        </p:sp>
        <p:sp>
          <p:nvSpPr>
            <p:cNvPr name="Freeform 9" id="9"/>
            <p:cNvSpPr/>
            <p:nvPr/>
          </p:nvSpPr>
          <p:spPr>
            <a:xfrm flipH="false" flipV="false" rot="0">
              <a:off x="2328944" y="128221"/>
              <a:ext cx="63971" cy="61058"/>
            </a:xfrm>
            <a:custGeom>
              <a:avLst/>
              <a:gdLst/>
              <a:ahLst/>
              <a:cxnLst/>
              <a:rect r="r" b="b" t="t" l="l"/>
              <a:pathLst>
                <a:path h="61058" w="63971">
                  <a:moveTo>
                    <a:pt x="31986" y="49"/>
                  </a:moveTo>
                  <a:cubicBezTo>
                    <a:pt x="21064" y="0"/>
                    <a:pt x="10951" y="5799"/>
                    <a:pt x="5476" y="15250"/>
                  </a:cubicBezTo>
                  <a:cubicBezTo>
                    <a:pt x="0" y="24700"/>
                    <a:pt x="0" y="36358"/>
                    <a:pt x="5476" y="45808"/>
                  </a:cubicBezTo>
                  <a:cubicBezTo>
                    <a:pt x="10951" y="55259"/>
                    <a:pt x="21064" y="61058"/>
                    <a:pt x="31986" y="61009"/>
                  </a:cubicBezTo>
                  <a:cubicBezTo>
                    <a:pt x="42908" y="61058"/>
                    <a:pt x="53021" y="55259"/>
                    <a:pt x="58496" y="45808"/>
                  </a:cubicBezTo>
                  <a:cubicBezTo>
                    <a:pt x="63971" y="36358"/>
                    <a:pt x="63971" y="24700"/>
                    <a:pt x="58496" y="15250"/>
                  </a:cubicBezTo>
                  <a:cubicBezTo>
                    <a:pt x="53021" y="5799"/>
                    <a:pt x="42908" y="0"/>
                    <a:pt x="31986" y="49"/>
                  </a:cubicBezTo>
                  <a:close/>
                </a:path>
              </a:pathLst>
            </a:custGeom>
            <a:solidFill>
              <a:srgbClr val="292929"/>
            </a:solidFill>
          </p:spPr>
        </p:sp>
        <p:sp>
          <p:nvSpPr>
            <p:cNvPr name="Freeform 10" id="10"/>
            <p:cNvSpPr/>
            <p:nvPr/>
          </p:nvSpPr>
          <p:spPr>
            <a:xfrm flipH="false" flipV="false" rot="0">
              <a:off x="2346270" y="144758"/>
              <a:ext cx="29320" cy="27985"/>
            </a:xfrm>
            <a:custGeom>
              <a:avLst/>
              <a:gdLst/>
              <a:ahLst/>
              <a:cxnLst/>
              <a:rect r="r" b="b" t="t" l="l"/>
              <a:pathLst>
                <a:path h="27985" w="29320">
                  <a:moveTo>
                    <a:pt x="14660" y="22"/>
                  </a:moveTo>
                  <a:cubicBezTo>
                    <a:pt x="9654" y="0"/>
                    <a:pt x="5019" y="2657"/>
                    <a:pt x="2509" y="6989"/>
                  </a:cubicBezTo>
                  <a:cubicBezTo>
                    <a:pt x="0" y="11320"/>
                    <a:pt x="0" y="16664"/>
                    <a:pt x="2509" y="20995"/>
                  </a:cubicBezTo>
                  <a:cubicBezTo>
                    <a:pt x="5019" y="25327"/>
                    <a:pt x="9654" y="27984"/>
                    <a:pt x="14660" y="27962"/>
                  </a:cubicBezTo>
                  <a:cubicBezTo>
                    <a:pt x="19666" y="27984"/>
                    <a:pt x="24301" y="25327"/>
                    <a:pt x="26811" y="20995"/>
                  </a:cubicBezTo>
                  <a:cubicBezTo>
                    <a:pt x="29320" y="16664"/>
                    <a:pt x="29320" y="11320"/>
                    <a:pt x="26811" y="6989"/>
                  </a:cubicBezTo>
                  <a:cubicBezTo>
                    <a:pt x="24301" y="2657"/>
                    <a:pt x="19666" y="0"/>
                    <a:pt x="14660" y="22"/>
                  </a:cubicBezTo>
                  <a:close/>
                </a:path>
              </a:pathLst>
            </a:custGeom>
            <a:solidFill>
              <a:srgbClr val="FFFFFF"/>
            </a:solidFill>
          </p:spPr>
        </p:sp>
        <p:sp>
          <p:nvSpPr>
            <p:cNvPr name="Freeform 11" id="11"/>
            <p:cNvSpPr/>
            <p:nvPr/>
          </p:nvSpPr>
          <p:spPr>
            <a:xfrm flipH="false" flipV="false" rot="0">
              <a:off x="2344044" y="144768"/>
              <a:ext cx="15993" cy="15264"/>
            </a:xfrm>
            <a:custGeom>
              <a:avLst/>
              <a:gdLst/>
              <a:ahLst/>
              <a:cxnLst/>
              <a:rect r="r" b="b" t="t" l="l"/>
              <a:pathLst>
                <a:path h="15264" w="15993">
                  <a:moveTo>
                    <a:pt x="7996" y="12"/>
                  </a:moveTo>
                  <a:cubicBezTo>
                    <a:pt x="5266" y="0"/>
                    <a:pt x="2737" y="1449"/>
                    <a:pt x="1368" y="3812"/>
                  </a:cubicBezTo>
                  <a:cubicBezTo>
                    <a:pt x="0" y="6175"/>
                    <a:pt x="0" y="9089"/>
                    <a:pt x="1368" y="11452"/>
                  </a:cubicBezTo>
                  <a:cubicBezTo>
                    <a:pt x="2737" y="13815"/>
                    <a:pt x="5266" y="15264"/>
                    <a:pt x="7996" y="15252"/>
                  </a:cubicBezTo>
                  <a:cubicBezTo>
                    <a:pt x="10726" y="15264"/>
                    <a:pt x="13255" y="13815"/>
                    <a:pt x="14623" y="11452"/>
                  </a:cubicBezTo>
                  <a:cubicBezTo>
                    <a:pt x="15992" y="9089"/>
                    <a:pt x="15992" y="6175"/>
                    <a:pt x="14623" y="3812"/>
                  </a:cubicBezTo>
                  <a:cubicBezTo>
                    <a:pt x="13255" y="1449"/>
                    <a:pt x="10726" y="0"/>
                    <a:pt x="7996" y="12"/>
                  </a:cubicBezTo>
                  <a:close/>
                </a:path>
              </a:pathLst>
            </a:custGeom>
            <a:solidFill>
              <a:srgbClr val="000000"/>
            </a:solidFill>
          </p:spPr>
        </p:sp>
        <p:sp>
          <p:nvSpPr>
            <p:cNvPr name="Freeform 12" id="12"/>
            <p:cNvSpPr/>
            <p:nvPr/>
          </p:nvSpPr>
          <p:spPr>
            <a:xfrm flipH="false" flipV="false" rot="0">
              <a:off x="4716780" y="534670"/>
              <a:ext cx="19050" cy="278130"/>
            </a:xfrm>
            <a:custGeom>
              <a:avLst/>
              <a:gdLst/>
              <a:ahLst/>
              <a:cxnLst/>
              <a:rect r="r" b="b" t="t" l="l"/>
              <a:pathLst>
                <a:path h="278130" w="19050">
                  <a:moveTo>
                    <a:pt x="0" y="0"/>
                  </a:moveTo>
                  <a:lnTo>
                    <a:pt x="0" y="278130"/>
                  </a:lnTo>
                  <a:cubicBezTo>
                    <a:pt x="19050" y="278130"/>
                    <a:pt x="16510" y="262890"/>
                    <a:pt x="16510" y="243840"/>
                  </a:cubicBezTo>
                  <a:lnTo>
                    <a:pt x="16510" y="35560"/>
                  </a:lnTo>
                  <a:cubicBezTo>
                    <a:pt x="16510" y="16510"/>
                    <a:pt x="19050" y="0"/>
                    <a:pt x="0" y="0"/>
                  </a:cubicBezTo>
                  <a:close/>
                </a:path>
              </a:pathLst>
            </a:custGeom>
            <a:solidFill>
              <a:srgbClr val="292929"/>
            </a:solidFill>
          </p:spPr>
        </p:sp>
        <p:sp>
          <p:nvSpPr>
            <p:cNvPr name="Freeform 13" id="13"/>
            <p:cNvSpPr/>
            <p:nvPr/>
          </p:nvSpPr>
          <p:spPr>
            <a:xfrm flipH="false" flipV="false" rot="0">
              <a:off x="4716780" y="861060"/>
              <a:ext cx="19050" cy="278130"/>
            </a:xfrm>
            <a:custGeom>
              <a:avLst/>
              <a:gdLst/>
              <a:ahLst/>
              <a:cxnLst/>
              <a:rect r="r" b="b" t="t" l="l"/>
              <a:pathLst>
                <a:path h="278130" w="19050">
                  <a:moveTo>
                    <a:pt x="0" y="0"/>
                  </a:moveTo>
                  <a:lnTo>
                    <a:pt x="0" y="278130"/>
                  </a:lnTo>
                  <a:cubicBezTo>
                    <a:pt x="19050" y="278130"/>
                    <a:pt x="16510" y="262890"/>
                    <a:pt x="16510" y="243840"/>
                  </a:cubicBezTo>
                  <a:lnTo>
                    <a:pt x="16510" y="35560"/>
                  </a:lnTo>
                  <a:cubicBezTo>
                    <a:pt x="16510" y="16510"/>
                    <a:pt x="19050" y="0"/>
                    <a:pt x="0" y="0"/>
                  </a:cubicBezTo>
                  <a:close/>
                </a:path>
              </a:pathLst>
            </a:custGeom>
            <a:solidFill>
              <a:srgbClr val="292929"/>
            </a:solidFill>
          </p:spPr>
        </p:sp>
        <p:sp>
          <p:nvSpPr>
            <p:cNvPr name="Freeform 14" id="14"/>
            <p:cNvSpPr/>
            <p:nvPr/>
          </p:nvSpPr>
          <p:spPr>
            <a:xfrm flipH="false" flipV="false" rot="0">
              <a:off x="4064000" y="-2540"/>
              <a:ext cx="320040" cy="19050"/>
            </a:xfrm>
            <a:custGeom>
              <a:avLst/>
              <a:gdLst/>
              <a:ahLst/>
              <a:cxnLst/>
              <a:rect r="r" b="b" t="t" l="l"/>
              <a:pathLst>
                <a:path h="19050" w="320040">
                  <a:moveTo>
                    <a:pt x="0" y="19050"/>
                  </a:moveTo>
                  <a:lnTo>
                    <a:pt x="320040" y="19050"/>
                  </a:lnTo>
                  <a:cubicBezTo>
                    <a:pt x="320040" y="0"/>
                    <a:pt x="304800" y="2540"/>
                    <a:pt x="285750" y="2540"/>
                  </a:cubicBezTo>
                  <a:lnTo>
                    <a:pt x="34290" y="2540"/>
                  </a:lnTo>
                  <a:cubicBezTo>
                    <a:pt x="15240" y="2540"/>
                    <a:pt x="0" y="0"/>
                    <a:pt x="0" y="19050"/>
                  </a:cubicBezTo>
                  <a:close/>
                </a:path>
              </a:pathLst>
            </a:custGeom>
            <a:solidFill>
              <a:srgbClr val="292929"/>
            </a:solidFill>
          </p:spPr>
        </p:sp>
      </p:grpSp>
      <p:sp>
        <p:nvSpPr>
          <p:cNvPr name="TextBox 15" id="15"/>
          <p:cNvSpPr txBox="true"/>
          <p:nvPr/>
        </p:nvSpPr>
        <p:spPr>
          <a:xfrm rot="0">
            <a:off x="1028700" y="4476750"/>
            <a:ext cx="7895756" cy="1333500"/>
          </a:xfrm>
          <a:prstGeom prst="rect">
            <a:avLst/>
          </a:prstGeom>
        </p:spPr>
        <p:txBody>
          <a:bodyPr anchor="t" rtlCol="false" tIns="0" lIns="0" bIns="0" rIns="0">
            <a:spAutoFit/>
          </a:bodyPr>
          <a:lstStyle/>
          <a:p>
            <a:pPr algn="ctr" marL="0" indent="0" lvl="0">
              <a:lnSpc>
                <a:spcPts val="10560"/>
              </a:lnSpc>
              <a:spcBef>
                <a:spcPct val="0"/>
              </a:spcBef>
            </a:pPr>
            <a:r>
              <a:rPr lang="en-US" sz="8800">
                <a:solidFill>
                  <a:srgbClr val="FFFFFF"/>
                </a:solidFill>
                <a:latin typeface="HK Grotesk Bold"/>
              </a:rPr>
              <a:t>Features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693780"/>
            <a:ext cx="12261686" cy="1769907"/>
            <a:chOff x="0" y="0"/>
            <a:chExt cx="16348915" cy="2359876"/>
          </a:xfrm>
        </p:grpSpPr>
        <p:sp>
          <p:nvSpPr>
            <p:cNvPr name="Freeform 3" id="3"/>
            <p:cNvSpPr/>
            <p:nvPr/>
          </p:nvSpPr>
          <p:spPr>
            <a:xfrm flipH="false" flipV="false" rot="0">
              <a:off x="0" y="0"/>
              <a:ext cx="16348915" cy="2359876"/>
            </a:xfrm>
            <a:custGeom>
              <a:avLst/>
              <a:gdLst/>
              <a:ahLst/>
              <a:cxnLst/>
              <a:rect r="r" b="b" t="t" l="l"/>
              <a:pathLst>
                <a:path h="2359876" w="16348915">
                  <a:moveTo>
                    <a:pt x="0" y="0"/>
                  </a:moveTo>
                  <a:lnTo>
                    <a:pt x="16348915" y="0"/>
                  </a:lnTo>
                  <a:lnTo>
                    <a:pt x="16348915" y="2359876"/>
                  </a:lnTo>
                  <a:lnTo>
                    <a:pt x="0" y="2359876"/>
                  </a:lnTo>
                  <a:lnTo>
                    <a:pt x="0" y="0"/>
                  </a:lnTo>
                  <a:close/>
                </a:path>
              </a:pathLst>
            </a:custGeom>
            <a:blipFill>
              <a:blip r:embed="rId2">
                <a:extLst>
                  <a:ext uri="{96DAC541-7B7A-43D3-8B79-37D633B846F1}">
                    <asvg:svgBlip xmlns:asvg="http://schemas.microsoft.com/office/drawing/2016/SVG/main" r:embed="rId3"/>
                  </a:ext>
                </a:extLst>
              </a:blip>
              <a:stretch>
                <a:fillRect l="-745" t="-2663" r="0" b="-2663"/>
              </a:stretch>
            </a:blipFill>
          </p:spPr>
        </p:sp>
        <p:sp>
          <p:nvSpPr>
            <p:cNvPr name="TextBox 4" id="4"/>
            <p:cNvSpPr txBox="true"/>
            <p:nvPr/>
          </p:nvSpPr>
          <p:spPr>
            <a:xfrm rot="0">
              <a:off x="5827073" y="353147"/>
              <a:ext cx="9087294" cy="1694261"/>
            </a:xfrm>
            <a:prstGeom prst="rect">
              <a:avLst/>
            </a:prstGeom>
          </p:spPr>
          <p:txBody>
            <a:bodyPr anchor="t" rtlCol="false" tIns="0" lIns="0" bIns="0" rIns="0">
              <a:spAutoFit/>
            </a:bodyPr>
            <a:lstStyle/>
            <a:p>
              <a:pPr algn="r">
                <a:lnSpc>
                  <a:spcPts val="9979"/>
                </a:lnSpc>
              </a:pPr>
              <a:r>
                <a:rPr lang="en-US" sz="8315">
                  <a:solidFill>
                    <a:srgbClr val="FFFFFF"/>
                  </a:solidFill>
                  <a:latin typeface="HK Grotesk Bold"/>
                </a:rPr>
                <a:t>Fact Checking</a:t>
              </a:r>
            </a:p>
          </p:txBody>
        </p:sp>
      </p:grpSp>
      <p:sp>
        <p:nvSpPr>
          <p:cNvPr name="TextBox 5" id="5"/>
          <p:cNvSpPr txBox="true"/>
          <p:nvPr/>
        </p:nvSpPr>
        <p:spPr>
          <a:xfrm rot="0">
            <a:off x="3178746" y="2930203"/>
            <a:ext cx="12241738" cy="457200"/>
          </a:xfrm>
          <a:prstGeom prst="rect">
            <a:avLst/>
          </a:prstGeom>
        </p:spPr>
        <p:txBody>
          <a:bodyPr anchor="t" rtlCol="false" tIns="0" lIns="0" bIns="0" rIns="0">
            <a:spAutoFit/>
          </a:bodyPr>
          <a:lstStyle/>
          <a:p>
            <a:pPr algn="ctr">
              <a:lnSpc>
                <a:spcPts val="3563"/>
              </a:lnSpc>
            </a:pPr>
            <a:r>
              <a:rPr lang="en-US" sz="2969">
                <a:solidFill>
                  <a:srgbClr val="FFFFFF"/>
                </a:solidFill>
                <a:latin typeface="Public Sans 1"/>
              </a:rPr>
              <a:t>APIs &amp; Models to fact-check user posts (eg. </a:t>
            </a:r>
            <a:r>
              <a:rPr lang="en-US" sz="2969" u="sng">
                <a:solidFill>
                  <a:srgbClr val="FFFFFF"/>
                </a:solidFill>
                <a:latin typeface="Public Sans 1"/>
                <a:hlinkClick r:id="rId4" tooltip="https://toolbox.google.com/factcheck/apis"/>
              </a:rPr>
              <a:t>Google Fact Check API</a:t>
            </a:r>
            <a:r>
              <a:rPr lang="en-US" sz="2969">
                <a:solidFill>
                  <a:srgbClr val="FFFFFF"/>
                </a:solidFill>
                <a:latin typeface="Public Sans 1"/>
              </a:rPr>
              <a:t>)</a:t>
            </a:r>
          </a:p>
        </p:txBody>
      </p:sp>
      <p:grpSp>
        <p:nvGrpSpPr>
          <p:cNvPr name="Group 6" id="6"/>
          <p:cNvGrpSpPr/>
          <p:nvPr/>
        </p:nvGrpSpPr>
        <p:grpSpPr>
          <a:xfrm rot="0">
            <a:off x="5935289" y="3773344"/>
            <a:ext cx="12352711" cy="1864136"/>
            <a:chOff x="0" y="0"/>
            <a:chExt cx="16470282" cy="2485515"/>
          </a:xfrm>
        </p:grpSpPr>
        <p:sp>
          <p:nvSpPr>
            <p:cNvPr name="Freeform 7" id="7"/>
            <p:cNvSpPr/>
            <p:nvPr/>
          </p:nvSpPr>
          <p:spPr>
            <a:xfrm flipH="false" flipV="false" rot="-10800000">
              <a:off x="0" y="0"/>
              <a:ext cx="16470282" cy="2485515"/>
            </a:xfrm>
            <a:custGeom>
              <a:avLst/>
              <a:gdLst/>
              <a:ahLst/>
              <a:cxnLst/>
              <a:rect r="r" b="b" t="t" l="l"/>
              <a:pathLst>
                <a:path h="2485515" w="16470282">
                  <a:moveTo>
                    <a:pt x="0" y="0"/>
                  </a:moveTo>
                  <a:lnTo>
                    <a:pt x="16470282" y="0"/>
                  </a:lnTo>
                  <a:lnTo>
                    <a:pt x="16470282" y="2485515"/>
                  </a:lnTo>
                  <a:lnTo>
                    <a:pt x="0" y="24855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322061" y="337526"/>
              <a:ext cx="9154754" cy="1810375"/>
            </a:xfrm>
            <a:prstGeom prst="rect">
              <a:avLst/>
            </a:prstGeom>
          </p:spPr>
          <p:txBody>
            <a:bodyPr anchor="t" rtlCol="false" tIns="0" lIns="0" bIns="0" rIns="0">
              <a:spAutoFit/>
            </a:bodyPr>
            <a:lstStyle/>
            <a:p>
              <a:pPr>
                <a:lnSpc>
                  <a:spcPts val="10691"/>
                </a:lnSpc>
              </a:pPr>
              <a:r>
                <a:rPr lang="en-US" sz="8909">
                  <a:solidFill>
                    <a:srgbClr val="FFFFFF"/>
                  </a:solidFill>
                  <a:latin typeface="HK Grotesk Bold"/>
                </a:rPr>
                <a:t>Polls</a:t>
              </a:r>
            </a:p>
          </p:txBody>
        </p:sp>
      </p:grpSp>
      <p:sp>
        <p:nvSpPr>
          <p:cNvPr name="TextBox 9" id="9"/>
          <p:cNvSpPr txBox="true"/>
          <p:nvPr/>
        </p:nvSpPr>
        <p:spPr>
          <a:xfrm rot="0">
            <a:off x="2992194" y="6008955"/>
            <a:ext cx="12614844" cy="462141"/>
          </a:xfrm>
          <a:prstGeom prst="rect">
            <a:avLst/>
          </a:prstGeom>
        </p:spPr>
        <p:txBody>
          <a:bodyPr anchor="t" rtlCol="false" tIns="0" lIns="0" bIns="0" rIns="0">
            <a:spAutoFit/>
          </a:bodyPr>
          <a:lstStyle/>
          <a:p>
            <a:pPr algn="ctr">
              <a:lnSpc>
                <a:spcPts val="3563"/>
              </a:lnSpc>
            </a:pPr>
            <a:r>
              <a:rPr lang="en-US" sz="2969">
                <a:solidFill>
                  <a:srgbClr val="FFFFFF"/>
                </a:solidFill>
                <a:latin typeface="Public Sans 1"/>
              </a:rPr>
              <a:t>Vote on political issues and see how people's views compare to others</a:t>
            </a:r>
          </a:p>
        </p:txBody>
      </p:sp>
      <p:sp>
        <p:nvSpPr>
          <p:cNvPr name="Freeform 10" id="10"/>
          <p:cNvSpPr/>
          <p:nvPr/>
        </p:nvSpPr>
        <p:spPr>
          <a:xfrm flipH="false" flipV="false" rot="0">
            <a:off x="0" y="6852908"/>
            <a:ext cx="12352711" cy="1864202"/>
          </a:xfrm>
          <a:custGeom>
            <a:avLst/>
            <a:gdLst/>
            <a:ahLst/>
            <a:cxnLst/>
            <a:rect r="r" b="b" t="t" l="l"/>
            <a:pathLst>
              <a:path h="1864202" w="12352711">
                <a:moveTo>
                  <a:pt x="0" y="0"/>
                </a:moveTo>
                <a:lnTo>
                  <a:pt x="12352711" y="0"/>
                </a:lnTo>
                <a:lnTo>
                  <a:pt x="12352711" y="1864202"/>
                </a:lnTo>
                <a:lnTo>
                  <a:pt x="0" y="1864202"/>
                </a:lnTo>
                <a:lnTo>
                  <a:pt x="0" y="0"/>
                </a:lnTo>
                <a:close/>
              </a:path>
            </a:pathLst>
          </a:custGeom>
          <a:blipFill>
            <a:blip r:embed="rId2">
              <a:extLst>
                <a:ext uri="{96DAC541-7B7A-43D3-8B79-37D633B846F1}">
                  <asvg:svgBlip xmlns:asvg="http://schemas.microsoft.com/office/drawing/2016/SVG/main" r:embed="rId3"/>
                </a:ext>
              </a:extLst>
            </a:blip>
            <a:stretch>
              <a:fillRect l="-1" t="0" r="-1" b="0"/>
            </a:stretch>
          </a:blipFill>
        </p:spPr>
      </p:sp>
      <p:sp>
        <p:nvSpPr>
          <p:cNvPr name="TextBox 11" id="11"/>
          <p:cNvSpPr txBox="true"/>
          <p:nvPr/>
        </p:nvSpPr>
        <p:spPr>
          <a:xfrm rot="0">
            <a:off x="1304042" y="7106053"/>
            <a:ext cx="9873747" cy="1357847"/>
          </a:xfrm>
          <a:prstGeom prst="rect">
            <a:avLst/>
          </a:prstGeom>
        </p:spPr>
        <p:txBody>
          <a:bodyPr anchor="t" rtlCol="false" tIns="0" lIns="0" bIns="0" rIns="0">
            <a:spAutoFit/>
          </a:bodyPr>
          <a:lstStyle/>
          <a:p>
            <a:pPr algn="r">
              <a:lnSpc>
                <a:spcPts val="10691"/>
              </a:lnSpc>
            </a:pPr>
            <a:r>
              <a:rPr lang="en-US" sz="8909">
                <a:solidFill>
                  <a:srgbClr val="FFFFFF"/>
                </a:solidFill>
                <a:latin typeface="HK Grotesk Bold"/>
              </a:rPr>
              <a:t>Gamified Learning</a:t>
            </a:r>
          </a:p>
        </p:txBody>
      </p:sp>
      <p:sp>
        <p:nvSpPr>
          <p:cNvPr name="TextBox 12" id="12"/>
          <p:cNvSpPr txBox="true"/>
          <p:nvPr/>
        </p:nvSpPr>
        <p:spPr>
          <a:xfrm rot="0">
            <a:off x="3938283" y="9088991"/>
            <a:ext cx="10722666" cy="462141"/>
          </a:xfrm>
          <a:prstGeom prst="rect">
            <a:avLst/>
          </a:prstGeom>
        </p:spPr>
        <p:txBody>
          <a:bodyPr anchor="t" rtlCol="false" tIns="0" lIns="0" bIns="0" rIns="0">
            <a:spAutoFit/>
          </a:bodyPr>
          <a:lstStyle/>
          <a:p>
            <a:pPr algn="ctr">
              <a:lnSpc>
                <a:spcPts val="3563"/>
              </a:lnSpc>
            </a:pPr>
            <a:r>
              <a:rPr lang="en-US" sz="2969">
                <a:solidFill>
                  <a:srgbClr val="FFFFFF"/>
                </a:solidFill>
                <a:latin typeface="Public Sans 1"/>
              </a:rPr>
              <a:t>A fun way to learn a stereotypically boring topic</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693780"/>
            <a:ext cx="12261686" cy="1769907"/>
          </a:xfrm>
          <a:custGeom>
            <a:avLst/>
            <a:gdLst/>
            <a:ahLst/>
            <a:cxnLst/>
            <a:rect r="r" b="b" t="t" l="l"/>
            <a:pathLst>
              <a:path h="1769907" w="12261686">
                <a:moveTo>
                  <a:pt x="0" y="0"/>
                </a:moveTo>
                <a:lnTo>
                  <a:pt x="12261686" y="0"/>
                </a:lnTo>
                <a:lnTo>
                  <a:pt x="12261686" y="1769907"/>
                </a:lnTo>
                <a:lnTo>
                  <a:pt x="0" y="1769907"/>
                </a:lnTo>
                <a:lnTo>
                  <a:pt x="0" y="0"/>
                </a:lnTo>
                <a:close/>
              </a:path>
            </a:pathLst>
          </a:custGeom>
          <a:blipFill>
            <a:blip r:embed="rId2">
              <a:extLst>
                <a:ext uri="{96DAC541-7B7A-43D3-8B79-37D633B846F1}">
                  <asvg:svgBlip xmlns:asvg="http://schemas.microsoft.com/office/drawing/2016/SVG/main" r:embed="rId3"/>
                </a:ext>
              </a:extLst>
            </a:blip>
            <a:stretch>
              <a:fillRect l="-745" t="-2663" r="0" b="-2663"/>
            </a:stretch>
          </a:blipFill>
        </p:spPr>
      </p:sp>
      <p:sp>
        <p:nvSpPr>
          <p:cNvPr name="TextBox 3" id="3"/>
          <p:cNvSpPr txBox="true"/>
          <p:nvPr/>
        </p:nvSpPr>
        <p:spPr>
          <a:xfrm rot="0">
            <a:off x="1028700" y="956258"/>
            <a:ext cx="10157075" cy="1273077"/>
          </a:xfrm>
          <a:prstGeom prst="rect">
            <a:avLst/>
          </a:prstGeom>
        </p:spPr>
        <p:txBody>
          <a:bodyPr anchor="t" rtlCol="false" tIns="0" lIns="0" bIns="0" rIns="0">
            <a:spAutoFit/>
          </a:bodyPr>
          <a:lstStyle/>
          <a:p>
            <a:pPr algn="r">
              <a:lnSpc>
                <a:spcPts val="9979"/>
              </a:lnSpc>
            </a:pPr>
            <a:r>
              <a:rPr lang="en-US" sz="8315">
                <a:solidFill>
                  <a:srgbClr val="FFFFFF"/>
                </a:solidFill>
                <a:latin typeface="HK Grotesk Bold"/>
              </a:rPr>
              <a:t>Multilingual Support</a:t>
            </a:r>
          </a:p>
        </p:txBody>
      </p:sp>
      <p:sp>
        <p:nvSpPr>
          <p:cNvPr name="TextBox 4" id="4"/>
          <p:cNvSpPr txBox="true"/>
          <p:nvPr/>
        </p:nvSpPr>
        <p:spPr>
          <a:xfrm rot="0">
            <a:off x="3938283" y="2929863"/>
            <a:ext cx="10722666" cy="462141"/>
          </a:xfrm>
          <a:prstGeom prst="rect">
            <a:avLst/>
          </a:prstGeom>
        </p:spPr>
        <p:txBody>
          <a:bodyPr anchor="t" rtlCol="false" tIns="0" lIns="0" bIns="0" rIns="0">
            <a:spAutoFit/>
          </a:bodyPr>
          <a:lstStyle/>
          <a:p>
            <a:pPr algn="ctr">
              <a:lnSpc>
                <a:spcPts val="3563"/>
              </a:lnSpc>
            </a:pPr>
            <a:r>
              <a:rPr lang="en-US" sz="2969">
                <a:solidFill>
                  <a:srgbClr val="FFFFFF"/>
                </a:solidFill>
                <a:latin typeface="Public Sans 1"/>
              </a:rPr>
              <a:t>Promotes inclusivity and overcomes language barriers.</a:t>
            </a:r>
          </a:p>
        </p:txBody>
      </p:sp>
      <p:grpSp>
        <p:nvGrpSpPr>
          <p:cNvPr name="Group 5" id="5"/>
          <p:cNvGrpSpPr/>
          <p:nvPr/>
        </p:nvGrpSpPr>
        <p:grpSpPr>
          <a:xfrm rot="0">
            <a:off x="5935289" y="3773344"/>
            <a:ext cx="12352711" cy="1864136"/>
            <a:chOff x="0" y="0"/>
            <a:chExt cx="16470282" cy="2485515"/>
          </a:xfrm>
        </p:grpSpPr>
        <p:sp>
          <p:nvSpPr>
            <p:cNvPr name="Freeform 6" id="6"/>
            <p:cNvSpPr/>
            <p:nvPr/>
          </p:nvSpPr>
          <p:spPr>
            <a:xfrm flipH="false" flipV="false" rot="-10800000">
              <a:off x="0" y="0"/>
              <a:ext cx="16470282" cy="2485515"/>
            </a:xfrm>
            <a:custGeom>
              <a:avLst/>
              <a:gdLst/>
              <a:ahLst/>
              <a:cxnLst/>
              <a:rect r="r" b="b" t="t" l="l"/>
              <a:pathLst>
                <a:path h="2485515" w="16470282">
                  <a:moveTo>
                    <a:pt x="0" y="0"/>
                  </a:moveTo>
                  <a:lnTo>
                    <a:pt x="16470282" y="0"/>
                  </a:lnTo>
                  <a:lnTo>
                    <a:pt x="16470282" y="2485515"/>
                  </a:lnTo>
                  <a:lnTo>
                    <a:pt x="0" y="24855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322061" y="337526"/>
              <a:ext cx="9154754" cy="1810462"/>
            </a:xfrm>
            <a:prstGeom prst="rect">
              <a:avLst/>
            </a:prstGeom>
          </p:spPr>
          <p:txBody>
            <a:bodyPr anchor="t" rtlCol="false" tIns="0" lIns="0" bIns="0" rIns="0">
              <a:spAutoFit/>
            </a:bodyPr>
            <a:lstStyle/>
            <a:p>
              <a:pPr>
                <a:lnSpc>
                  <a:spcPts val="10691"/>
                </a:lnSpc>
              </a:pPr>
              <a:r>
                <a:rPr lang="en-US" sz="8909">
                  <a:solidFill>
                    <a:srgbClr val="FFFFFF"/>
                  </a:solidFill>
                  <a:latin typeface="HK Grotesk Bold"/>
                </a:rPr>
                <a:t>Resources</a:t>
              </a:r>
            </a:p>
          </p:txBody>
        </p:sp>
      </p:grpSp>
      <p:sp>
        <p:nvSpPr>
          <p:cNvPr name="TextBox 8" id="8"/>
          <p:cNvSpPr txBox="true"/>
          <p:nvPr/>
        </p:nvSpPr>
        <p:spPr>
          <a:xfrm rot="0">
            <a:off x="2316895" y="6008955"/>
            <a:ext cx="13654209" cy="462141"/>
          </a:xfrm>
          <a:prstGeom prst="rect">
            <a:avLst/>
          </a:prstGeom>
        </p:spPr>
        <p:txBody>
          <a:bodyPr anchor="t" rtlCol="false" tIns="0" lIns="0" bIns="0" rIns="0">
            <a:spAutoFit/>
          </a:bodyPr>
          <a:lstStyle/>
          <a:p>
            <a:pPr algn="ctr">
              <a:lnSpc>
                <a:spcPts val="3563"/>
              </a:lnSpc>
            </a:pPr>
            <a:r>
              <a:rPr lang="en-US" sz="2969">
                <a:solidFill>
                  <a:srgbClr val="FFFFFF"/>
                </a:solidFill>
                <a:latin typeface="Public Sans 1"/>
              </a:rPr>
              <a:t>Scholarly resource sections with redirects to reliable educational resources.</a:t>
            </a:r>
          </a:p>
        </p:txBody>
      </p:sp>
      <p:sp>
        <p:nvSpPr>
          <p:cNvPr name="Freeform 9" id="9"/>
          <p:cNvSpPr/>
          <p:nvPr/>
        </p:nvSpPr>
        <p:spPr>
          <a:xfrm flipH="false" flipV="false" rot="0">
            <a:off x="0" y="6852908"/>
            <a:ext cx="12352711" cy="1864202"/>
          </a:xfrm>
          <a:custGeom>
            <a:avLst/>
            <a:gdLst/>
            <a:ahLst/>
            <a:cxnLst/>
            <a:rect r="r" b="b" t="t" l="l"/>
            <a:pathLst>
              <a:path h="1864202" w="12352711">
                <a:moveTo>
                  <a:pt x="0" y="0"/>
                </a:moveTo>
                <a:lnTo>
                  <a:pt x="12352711" y="0"/>
                </a:lnTo>
                <a:lnTo>
                  <a:pt x="12352711" y="1864202"/>
                </a:lnTo>
                <a:lnTo>
                  <a:pt x="0" y="1864202"/>
                </a:lnTo>
                <a:lnTo>
                  <a:pt x="0" y="0"/>
                </a:lnTo>
                <a:close/>
              </a:path>
            </a:pathLst>
          </a:custGeom>
          <a:blipFill>
            <a:blip r:embed="rId2">
              <a:extLst>
                <a:ext uri="{96DAC541-7B7A-43D3-8B79-37D633B846F1}">
                  <asvg:svgBlip xmlns:asvg="http://schemas.microsoft.com/office/drawing/2016/SVG/main" r:embed="rId3"/>
                </a:ext>
              </a:extLst>
            </a:blip>
            <a:stretch>
              <a:fillRect l="-1" t="0" r="-1" b="0"/>
            </a:stretch>
          </a:blipFill>
        </p:spPr>
      </p:sp>
      <p:sp>
        <p:nvSpPr>
          <p:cNvPr name="TextBox 10" id="10"/>
          <p:cNvSpPr txBox="true"/>
          <p:nvPr/>
        </p:nvSpPr>
        <p:spPr>
          <a:xfrm rot="0">
            <a:off x="1304042" y="7106053"/>
            <a:ext cx="9873747" cy="1357847"/>
          </a:xfrm>
          <a:prstGeom prst="rect">
            <a:avLst/>
          </a:prstGeom>
        </p:spPr>
        <p:txBody>
          <a:bodyPr anchor="t" rtlCol="false" tIns="0" lIns="0" bIns="0" rIns="0">
            <a:spAutoFit/>
          </a:bodyPr>
          <a:lstStyle/>
          <a:p>
            <a:pPr algn="r">
              <a:lnSpc>
                <a:spcPts val="10691"/>
              </a:lnSpc>
            </a:pPr>
            <a:r>
              <a:rPr lang="en-US" sz="8909">
                <a:solidFill>
                  <a:srgbClr val="FFFFFF"/>
                </a:solidFill>
                <a:latin typeface="HK Grotesk Bold"/>
              </a:rPr>
              <a:t>Charitable Causes</a:t>
            </a:r>
          </a:p>
        </p:txBody>
      </p:sp>
      <p:sp>
        <p:nvSpPr>
          <p:cNvPr name="TextBox 11" id="11"/>
          <p:cNvSpPr txBox="true"/>
          <p:nvPr/>
        </p:nvSpPr>
        <p:spPr>
          <a:xfrm rot="0">
            <a:off x="3938283" y="9088991"/>
            <a:ext cx="10722666" cy="462141"/>
          </a:xfrm>
          <a:prstGeom prst="rect">
            <a:avLst/>
          </a:prstGeom>
        </p:spPr>
        <p:txBody>
          <a:bodyPr anchor="t" rtlCol="false" tIns="0" lIns="0" bIns="0" rIns="0">
            <a:spAutoFit/>
          </a:bodyPr>
          <a:lstStyle/>
          <a:p>
            <a:pPr algn="ctr">
              <a:lnSpc>
                <a:spcPts val="3563"/>
              </a:lnSpc>
            </a:pPr>
            <a:r>
              <a:rPr lang="en-US" sz="2969">
                <a:solidFill>
                  <a:srgbClr val="FFFFFF"/>
                </a:solidFill>
                <a:latin typeface="Public Sans 1"/>
              </a:rPr>
              <a:t>Raising money towards noble causes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DAFoaU1-hYE</dc:identifier>
  <dcterms:modified xsi:type="dcterms:W3CDTF">2011-08-01T06:04:30Z</dcterms:modified>
  <cp:revision>1</cp:revision>
  <dc:title>ACM Internal Ideathon</dc:title>
</cp:coreProperties>
</file>