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D60093"/>
    <a:srgbClr val="590747"/>
    <a:srgbClr val="7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765" autoAdjust="0"/>
    <p:restoredTop sz="96803" autoAdjust="0"/>
  </p:normalViewPr>
  <p:slideViewPr>
    <p:cSldViewPr>
      <p:cViewPr>
        <p:scale>
          <a:sx n="100" d="100"/>
          <a:sy n="100" d="100"/>
        </p:scale>
        <p:origin x="4914" y="1770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954F-2F2B-449C-9984-FE72EB28784A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9FD6F-48D4-4048-9A36-22D458F98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69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9FD6F-48D4-4048-9A36-22D458F985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87632" y="6324600"/>
            <a:ext cx="118491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2711" y="6324600"/>
            <a:ext cx="3518916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2712" y="36865560"/>
            <a:ext cx="23519129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7600" y="36865560"/>
            <a:ext cx="23519131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17D0-7A38-4CCC-A0D7-F4A75AE5156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24D9-9E59-4703-AF70-8737E3C15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 bwMode="auto">
          <a:xfrm>
            <a:off x="0" y="2667000"/>
            <a:ext cx="21863050" cy="28498800"/>
          </a:xfrm>
          <a:prstGeom prst="roundRect">
            <a:avLst>
              <a:gd name="adj" fmla="val 0"/>
            </a:avLst>
          </a:prstGeom>
          <a:solidFill>
            <a:srgbClr val="FACFA4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bliqueBottomRight"/>
            <a:lightRig rig="threePt" dir="t"/>
          </a:scene3d>
          <a:sp3d>
            <a:bevelT/>
          </a:sp3d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endParaRPr lang="en-US" sz="2800" dirty="0">
              <a:latin typeface="Arial" pitchFamily="34" charset="0"/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9677400" y="3505200"/>
            <a:ext cx="12192000" cy="11963400"/>
          </a:xfrm>
          <a:prstGeom prst="roundRect">
            <a:avLst>
              <a:gd name="adj" fmla="val 2754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7472" indent="-347472">
              <a:defRPr/>
            </a:pPr>
            <a:endParaRPr lang="en-US" sz="2800" dirty="0">
              <a:latin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9753600" y="26517600"/>
            <a:ext cx="6096000" cy="1828800"/>
          </a:xfrm>
          <a:prstGeom prst="roundRect">
            <a:avLst>
              <a:gd name="adj" fmla="val 3599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7472" indent="-347472"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Arial" pitchFamily="34" charset="0"/>
              </a:rPr>
              <a:t>Lessen query processing time</a:t>
            </a:r>
          </a:p>
          <a:p>
            <a:pPr marL="347472" indent="-347472"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Arial" pitchFamily="34" charset="0"/>
              </a:rPr>
              <a:t>Lessen I/O overhead</a:t>
            </a:r>
          </a:p>
          <a:p>
            <a:pPr marL="347472" indent="-347472"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Arial" pitchFamily="34" charset="0"/>
              </a:rPr>
              <a:t>Lessen communication overhead</a:t>
            </a:r>
          </a:p>
          <a:p>
            <a:pPr marL="347472" indent="-347472"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buFont typeface="Wingdings" pitchFamily="2" charset="2"/>
              <a:buChar char="v"/>
              <a:defRPr/>
            </a:pPr>
            <a:endParaRPr lang="en-US" sz="2800" dirty="0" smtClean="0">
              <a:latin typeface="Arial" pitchFamily="34" charset="0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sz="2800" dirty="0" err="1" smtClean="0">
                <a:latin typeface="Arial" pitchFamily="34" charset="0"/>
              </a:rPr>
              <a:t>dfs</a:t>
            </a:r>
            <a:endParaRPr lang="en-US" sz="2800" dirty="0" smtClean="0">
              <a:latin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381000" y="4114800"/>
            <a:ext cx="8915400" cy="3733800"/>
          </a:xfrm>
          <a:prstGeom prst="roundRect">
            <a:avLst>
              <a:gd name="adj" fmla="val 15031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7472" indent="-347472">
              <a:defRPr/>
            </a:pPr>
            <a:endParaRPr lang="en-US" sz="2800" dirty="0" smtClean="0">
              <a:latin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419100" y="14173200"/>
            <a:ext cx="8915400" cy="4876800"/>
          </a:xfrm>
          <a:prstGeom prst="roundRect">
            <a:avLst>
              <a:gd name="adj" fmla="val 8192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just">
              <a:defRPr/>
            </a:pPr>
            <a:endParaRPr lang="en-US" sz="2800" dirty="0">
              <a:latin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 sz="2800">
              <a:latin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800">
              <a:latin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800"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 sz="2800" dirty="0">
              <a:latin typeface="Arial" pitchFamily="34" charset="0"/>
            </a:endParaRPr>
          </a:p>
        </p:txBody>
      </p:sp>
      <p:sp>
        <p:nvSpPr>
          <p:cNvPr id="7" name="Frame 6"/>
          <p:cNvSpPr/>
          <p:nvPr/>
        </p:nvSpPr>
        <p:spPr bwMode="auto">
          <a:xfrm>
            <a:off x="0" y="-15240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>
              <a:defRPr/>
            </a:pPr>
            <a:endParaRPr lang="en-US" sz="2800">
              <a:latin typeface="Arial" pitchFamily="34" charset="0"/>
            </a:endParaRPr>
          </a:p>
        </p:txBody>
      </p:sp>
      <p:sp>
        <p:nvSpPr>
          <p:cNvPr id="10" name="Text Box 123"/>
          <p:cNvSpPr txBox="1">
            <a:spLocks noChangeArrowheads="1"/>
          </p:cNvSpPr>
          <p:nvPr/>
        </p:nvSpPr>
        <p:spPr bwMode="auto">
          <a:xfrm>
            <a:off x="0" y="31165800"/>
            <a:ext cx="21945600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2800" b="1" dirty="0">
                <a:solidFill>
                  <a:srgbClr val="800000"/>
                </a:solidFill>
                <a:latin typeface="Arial" pitchFamily="34" charset="0"/>
              </a:rPr>
              <a:t>Department of Computer Science and Engineering (CSE), BUET</a:t>
            </a:r>
          </a:p>
        </p:txBody>
      </p:sp>
      <p:pic>
        <p:nvPicPr>
          <p:cNvPr id="11" name="Picture 170" descr="Buet Logo Bi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800100"/>
            <a:ext cx="19256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22"/>
          <p:cNvSpPr txBox="1">
            <a:spLocks noChangeArrowheads="1"/>
          </p:cNvSpPr>
          <p:nvPr/>
        </p:nvSpPr>
        <p:spPr bwMode="auto">
          <a:xfrm>
            <a:off x="3581400" y="139700"/>
            <a:ext cx="1828165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 defTabSz="4389438"/>
            <a:r>
              <a:rPr lang="en-US" sz="2800" b="1" dirty="0" smtClean="0">
                <a:solidFill>
                  <a:srgbClr val="FFFF66"/>
                </a:solidFill>
                <a:latin typeface="Arial" pitchFamily="34" charset="0"/>
                <a:ea typeface="Tahoma" pitchFamily="34" charset="0"/>
                <a:cs typeface="Helvetica" pitchFamily="34" charset="0"/>
              </a:rPr>
              <a:t>Dynamic Group Trip Planning Queries in Road Network</a:t>
            </a:r>
            <a:endParaRPr lang="en-US" sz="2800" b="1" dirty="0">
              <a:solidFill>
                <a:srgbClr val="FFFF66"/>
              </a:solidFill>
              <a:latin typeface="Arial" pitchFamily="34" charset="0"/>
              <a:ea typeface="Tahoma" pitchFamily="34" charset="0"/>
              <a:cs typeface="Helvetica" pitchFamily="34" charset="0"/>
            </a:endParaRPr>
          </a:p>
        </p:txBody>
      </p:sp>
      <p:sp>
        <p:nvSpPr>
          <p:cNvPr id="16" name="Text Box 123"/>
          <p:cNvSpPr txBox="1">
            <a:spLocks noChangeArrowheads="1"/>
          </p:cNvSpPr>
          <p:nvPr/>
        </p:nvSpPr>
        <p:spPr bwMode="auto">
          <a:xfrm>
            <a:off x="3511550" y="2438400"/>
            <a:ext cx="182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Tasmin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Chowdhury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(1005025),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Anika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Tabassum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(1005041)</a:t>
            </a:r>
            <a:endParaRPr lang="en-US" sz="2800" b="1" baseline="30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16078200" y="26670000"/>
            <a:ext cx="5562600" cy="1676400"/>
          </a:xfrm>
          <a:prstGeom prst="roundRect">
            <a:avLst>
              <a:gd name="adj" fmla="val 11578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7472" indent="-347472" defTabSz="4389438"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Arial" pitchFamily="34" charset="0"/>
              </a:rPr>
              <a:t> In ordered POI sets</a:t>
            </a:r>
          </a:p>
          <a:p>
            <a:pPr marL="347472" indent="-347472" defTabSz="4389438"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Arial" pitchFamily="34" charset="0"/>
              </a:rPr>
              <a:t>To return k optimal answer sets</a:t>
            </a:r>
          </a:p>
          <a:p>
            <a:pPr marL="347472" indent="-347472" defTabSz="4389438">
              <a:buFont typeface="Wingdings" pitchFamily="2" charset="2"/>
              <a:buChar char="Ø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 defTabSz="4389438">
              <a:buFont typeface="Wingdings" pitchFamily="2" charset="2"/>
              <a:buChar char="Ø"/>
              <a:defRPr/>
            </a:pPr>
            <a:endParaRPr lang="en-US" sz="2800" dirty="0">
              <a:latin typeface="Arial" pitchFamily="34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533400" y="27889200"/>
            <a:ext cx="8801100" cy="2495822"/>
          </a:xfrm>
          <a:prstGeom prst="roundRect">
            <a:avLst>
              <a:gd name="adj" fmla="val 11571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indent="-347472">
              <a:spcBef>
                <a:spcPts val="1600"/>
              </a:spcBef>
              <a:defRPr/>
            </a:pPr>
            <a:r>
              <a:rPr lang="en-US" sz="2800" dirty="0" smtClean="0">
                <a:latin typeface="Arial" pitchFamily="34" charset="0"/>
              </a:rPr>
              <a:t>we propose an efficient solution that does not need to re-evaluate the GTP query every time. We have also found a technique to know whether new data of the required ellipse are needed to be retrieved or not for the current computation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3030200" y="3810000"/>
            <a:ext cx="4651829" cy="6096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Our Approach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590800" y="27432000"/>
            <a:ext cx="3996404" cy="590821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Conclusion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743200" y="3810000"/>
            <a:ext cx="4267200" cy="6096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286000" y="13868400"/>
            <a:ext cx="4953000" cy="6096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DGTP Query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210800" y="26365200"/>
            <a:ext cx="5334000" cy="6096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Research Challenge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15601" y="2881651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latin typeface="Arial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457200" y="4038600"/>
            <a:ext cx="8839200" cy="2362200"/>
          </a:xfrm>
          <a:prstGeom prst="roundRect">
            <a:avLst>
              <a:gd name="adj" fmla="val 8602"/>
            </a:avLst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 smtClean="0">
              <a:latin typeface="Arial" pitchFamily="34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9618785" y="16535400"/>
            <a:ext cx="12039600" cy="9677400"/>
          </a:xfrm>
          <a:prstGeom prst="roundRect">
            <a:avLst>
              <a:gd name="adj" fmla="val 5449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indent="-347472">
              <a:spcBef>
                <a:spcPts val="1600"/>
              </a:spcBef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>
              <a:latin typeface="Arial" pitchFamily="34" charset="0"/>
            </a:endParaRPr>
          </a:p>
          <a:p>
            <a:pPr marL="347472" indent="-347472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7472" indent="-347472">
              <a:spcBef>
                <a:spcPts val="1200"/>
              </a:spcBef>
              <a:defRPr/>
            </a:pPr>
            <a:endParaRPr lang="en-US" sz="2800" dirty="0">
              <a:latin typeface="Arial" pitchFamily="34" charset="0"/>
            </a:endParaRPr>
          </a:p>
          <a:p>
            <a:pPr algn="just">
              <a:defRPr/>
            </a:pPr>
            <a:endParaRPr lang="en-US" sz="2800" dirty="0">
              <a:latin typeface="Arial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3727283" y="16171985"/>
            <a:ext cx="3787433" cy="6096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Evaluation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381000" y="4343400"/>
            <a:ext cx="8915400" cy="3733800"/>
          </a:xfrm>
          <a:prstGeom prst="roundRect">
            <a:avLst>
              <a:gd name="adj" fmla="val 8602"/>
            </a:avLst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defRPr/>
            </a:pPr>
            <a:endParaRPr lang="en-US" sz="2800" dirty="0">
              <a:latin typeface="Arial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609600" y="11734800"/>
            <a:ext cx="8686800" cy="1181100"/>
          </a:xfrm>
          <a:prstGeom prst="roundRect">
            <a:avLst>
              <a:gd name="adj" fmla="val 8602"/>
            </a:avLst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 smtClean="0">
              <a:latin typeface="Arial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457200" y="8229600"/>
            <a:ext cx="8724900" cy="1981200"/>
          </a:xfrm>
          <a:prstGeom prst="roundRect">
            <a:avLst>
              <a:gd name="adj" fmla="val 9807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7472" indent="-347472">
              <a:buFont typeface="Wingdings" pitchFamily="2" charset="2"/>
              <a:buChar char="ü"/>
              <a:defRPr/>
            </a:pPr>
            <a:r>
              <a:rPr lang="en-US" sz="2800" dirty="0" smtClean="0">
                <a:latin typeface="Arial" pitchFamily="34" charset="0"/>
              </a:rPr>
              <a:t>Avoid retrieval of same POI</a:t>
            </a:r>
          </a:p>
          <a:p>
            <a:pPr marL="347472" indent="-347472">
              <a:buFont typeface="Wingdings" pitchFamily="2" charset="2"/>
              <a:buChar char="ü"/>
              <a:defRPr/>
            </a:pPr>
            <a:r>
              <a:rPr lang="en-US" sz="2800" dirty="0" smtClean="0">
                <a:latin typeface="Arial" pitchFamily="34" charset="0"/>
              </a:rPr>
              <a:t>Avoid repeated computation</a:t>
            </a:r>
          </a:p>
          <a:p>
            <a:pPr marL="347472" indent="-347472">
              <a:buFont typeface="Wingdings" pitchFamily="2" charset="2"/>
              <a:buChar char="ü"/>
              <a:defRPr/>
            </a:pPr>
            <a:r>
              <a:rPr lang="en-US" sz="2800" dirty="0" smtClean="0">
                <a:latin typeface="Arial" pitchFamily="34" charset="0"/>
              </a:rPr>
              <a:t>Ensuring smallest search space by storing necessary data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124200" y="7924800"/>
            <a:ext cx="3276600" cy="4572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Novelty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457200" y="10668000"/>
            <a:ext cx="8915400" cy="3112478"/>
          </a:xfrm>
          <a:prstGeom prst="roundRect">
            <a:avLst>
              <a:gd name="adj" fmla="val 9807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7472" indent="-347472"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Arial" pitchFamily="34" charset="0"/>
              </a:rPr>
              <a:t>We have used elliptical properties to refine search space as existing approaches</a:t>
            </a:r>
            <a:r>
              <a:rPr lang="en-US" sz="2800" baseline="30000" dirty="0" smtClean="0">
                <a:latin typeface="Arial" pitchFamily="34" charset="0"/>
              </a:rPr>
              <a:t>[1]</a:t>
            </a:r>
            <a:r>
              <a:rPr lang="en-AU" sz="2800" dirty="0" smtClean="0">
                <a:latin typeface="Arial" pitchFamily="34" charset="0"/>
              </a:rPr>
              <a:t> </a:t>
            </a:r>
            <a:endParaRPr lang="en-US" sz="2800" dirty="0" smtClean="0">
              <a:latin typeface="Arial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286000" y="10363200"/>
            <a:ext cx="4800600" cy="4572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Related Work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9677400" y="28803600"/>
            <a:ext cx="11963399" cy="1524000"/>
          </a:xfrm>
          <a:prstGeom prst="roundRect">
            <a:avLst>
              <a:gd name="adj" fmla="val 11578"/>
            </a:avLst>
          </a:prstGeom>
          <a:solidFill>
            <a:schemeClr val="bg2"/>
          </a:solidFill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7472" indent="-347472" defTabSz="4389438">
              <a:buFont typeface="+mj-lt"/>
              <a:buAutoNum type="arabicPeriod"/>
              <a:defRPr/>
            </a:pPr>
            <a:r>
              <a:rPr lang="en-US" sz="2000" dirty="0" err="1" smtClean="0">
                <a:latin typeface="Arial" pitchFamily="34" charset="0"/>
              </a:rPr>
              <a:t>Hashem</a:t>
            </a:r>
            <a:r>
              <a:rPr lang="en-US" sz="2000" dirty="0" smtClean="0">
                <a:latin typeface="Arial" pitchFamily="34" charset="0"/>
              </a:rPr>
              <a:t>, S. </a:t>
            </a:r>
            <a:r>
              <a:rPr lang="en-US" sz="2000" dirty="0" err="1" smtClean="0">
                <a:latin typeface="Arial" pitchFamily="34" charset="0"/>
              </a:rPr>
              <a:t>Barua</a:t>
            </a:r>
            <a:r>
              <a:rPr lang="en-US" sz="2000" dirty="0" smtClean="0">
                <a:latin typeface="Arial" pitchFamily="34" charset="0"/>
              </a:rPr>
              <a:t>, M. E. Ali, L. </a:t>
            </a:r>
            <a:r>
              <a:rPr lang="en-US" sz="2000" dirty="0" err="1" smtClean="0">
                <a:latin typeface="Arial" pitchFamily="34" charset="0"/>
              </a:rPr>
              <a:t>Kulik</a:t>
            </a:r>
            <a:r>
              <a:rPr lang="en-US" sz="2000" dirty="0" smtClean="0">
                <a:latin typeface="Arial" pitchFamily="34" charset="0"/>
              </a:rPr>
              <a:t>, E. </a:t>
            </a:r>
            <a:r>
              <a:rPr lang="en-US" sz="2000" dirty="0" err="1" smtClean="0">
                <a:latin typeface="Arial" pitchFamily="34" charset="0"/>
              </a:rPr>
              <a:t>Tanin</a:t>
            </a:r>
            <a:r>
              <a:rPr lang="en-US" sz="2000" dirty="0" smtClean="0">
                <a:latin typeface="Arial" pitchFamily="34" charset="0"/>
              </a:rPr>
              <a:t> Efficient computation of trips with friends and families, 24th ACM International Conference</a:t>
            </a:r>
          </a:p>
          <a:p>
            <a:pPr marL="347472" indent="-347472" defTabSz="4389438"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</a:rPr>
              <a:t>J. Li, M. L. </a:t>
            </a:r>
            <a:r>
              <a:rPr lang="en-US" sz="2000" dirty="0" err="1" smtClean="0">
                <a:latin typeface="Arial" pitchFamily="34" charset="0"/>
              </a:rPr>
              <a:t>Yiu</a:t>
            </a:r>
            <a:r>
              <a:rPr lang="en-US" sz="2000" dirty="0" smtClean="0">
                <a:latin typeface="Arial" pitchFamily="34" charset="0"/>
              </a:rPr>
              <a:t>, N. </a:t>
            </a:r>
            <a:r>
              <a:rPr lang="en-US" sz="2000" dirty="0" err="1" smtClean="0">
                <a:latin typeface="Arial" pitchFamily="34" charset="0"/>
              </a:rPr>
              <a:t>Mamoulis</a:t>
            </a:r>
            <a:r>
              <a:rPr lang="en-US" sz="2000" dirty="0" smtClean="0">
                <a:latin typeface="Arial" pitchFamily="34" charset="0"/>
              </a:rPr>
              <a:t>. Efficient notification of meeting points for moving groups via independent safe regions in 29th IEEE International Conference on Data Engineering</a:t>
            </a:r>
          </a:p>
          <a:p>
            <a:pPr marL="457200" indent="-457200" defTabSz="4389438">
              <a:defRPr/>
            </a:pPr>
            <a:r>
              <a:rPr lang="en-US" sz="2000" dirty="0" smtClean="0">
                <a:latin typeface="Arial" pitchFamily="34" charset="0"/>
              </a:rPr>
              <a:t> 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6840200" y="26365200"/>
            <a:ext cx="3962400" cy="4572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-2362200" y="18288000"/>
            <a:ext cx="13563600" cy="9237784"/>
          </a:xfrm>
          <a:prstGeom prst="roundRect">
            <a:avLst>
              <a:gd name="adj" fmla="val 11571"/>
            </a:avLst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accent2">
                <a:lumMod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19050">
            <a:bevelT w="114300" prst="artDeco"/>
            <a:contourClr>
              <a:schemeClr val="accent5">
                <a:lumMod val="50000"/>
              </a:schemeClr>
            </a:contourClr>
          </a:sp3d>
        </p:spPr>
        <p:txBody>
          <a:bodyPr/>
          <a:lstStyle/>
          <a:p>
            <a:pPr indent="-347472">
              <a:spcBef>
                <a:spcPts val="1600"/>
              </a:spcBef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 smtClean="0">
              <a:latin typeface="Arial" pitchFamily="34" charset="0"/>
            </a:endParaRPr>
          </a:p>
          <a:p>
            <a:pPr marL="347472" indent="-347472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>
              <a:latin typeface="Arial" pitchFamily="34" charset="0"/>
            </a:endParaRPr>
          </a:p>
          <a:p>
            <a:pPr marL="347472" indent="-347472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7472" indent="-347472">
              <a:spcBef>
                <a:spcPts val="1200"/>
              </a:spcBef>
              <a:defRPr/>
            </a:pPr>
            <a:endParaRPr lang="en-US" sz="2800" dirty="0">
              <a:latin typeface="Arial" pitchFamily="34" charset="0"/>
            </a:endParaRPr>
          </a:p>
          <a:p>
            <a:pPr algn="just">
              <a:defRPr/>
            </a:pPr>
            <a:endParaRPr lang="en-US" sz="2800" dirty="0">
              <a:latin typeface="Arial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0" y="13944600"/>
            <a:ext cx="2971800" cy="609600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Flow chart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3563600" y="28498800"/>
            <a:ext cx="3962400" cy="370243"/>
          </a:xfrm>
          <a:prstGeom prst="roundRect">
            <a:avLst>
              <a:gd name="adj" fmla="val 50000"/>
            </a:avLst>
          </a:prstGeom>
          <a:solidFill>
            <a:srgbClr val="7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-533400" y="19278600"/>
            <a:ext cx="2362200" cy="838200"/>
          </a:xfrm>
          <a:prstGeom prst="roundRect">
            <a:avLst/>
          </a:prstGeom>
          <a:effectLst>
            <a:outerShdw dist="38100" dir="2700000" sx="103000" sy="103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 contourW="63500">
            <a:contourClr>
              <a:schemeClr val="accent2">
                <a:lumMod val="50000"/>
              </a:schemeClr>
            </a:contourClr>
          </a:sp3d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Receive query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from client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-762000" y="25755600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effectLst>
            <a:outerShdw dist="38100" dir="2700000" sx="102000" sy="102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 contourW="63500">
            <a:contourClr>
              <a:schemeClr val="accent2">
                <a:lumMod val="50000"/>
              </a:schemeClr>
            </a:contourClr>
          </a:sp3d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Computation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2438400" y="24231600"/>
            <a:ext cx="4038600" cy="1752600"/>
          </a:xfrm>
          <a:prstGeom prst="flowChartDecision">
            <a:avLst/>
          </a:prstGeom>
          <a:gradFill>
            <a:gsLst>
              <a:gs pos="0">
                <a:srgbClr val="FFC000"/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effectLst>
            <a:outerShdw dist="50800" dir="5400000" sx="104000" sy="104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contourW="57150">
            <a:contourClr>
              <a:schemeClr val="accent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Any possibility of ans change?</a:t>
            </a:r>
            <a:endParaRPr lang="en-US" sz="24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2819400" y="22326600"/>
            <a:ext cx="3352800" cy="1371600"/>
          </a:xfrm>
          <a:prstGeom prst="flowChartDecision">
            <a:avLst/>
          </a:prstGeom>
          <a:gradFill>
            <a:gsLst>
              <a:gs pos="0">
                <a:srgbClr val="FFC000"/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effectLst>
            <a:outerShdw dist="50800" dir="5400000" sx="106000" sy="106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contourW="57150"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Need to retrieve new POI?</a:t>
            </a:r>
            <a:endParaRPr lang="en-US" sz="24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24400" y="2369820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Arial" pitchFamily="34" charset="0"/>
              </a:rPr>
              <a:t>no</a:t>
            </a:r>
            <a:endParaRPr lang="en-US" sz="2800" b="1" i="1" dirty="0">
              <a:latin typeface="Arial" pitchFamily="34" charset="0"/>
            </a:endParaRPr>
          </a:p>
        </p:txBody>
      </p:sp>
      <p:pic>
        <p:nvPicPr>
          <p:cNvPr id="54" name="Picture 53" descr="iint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5867400"/>
            <a:ext cx="2819400" cy="1828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33400" y="4419601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proliferation of location-based social networks allows people to process location-based queries within a group. following scenario is very common when a group of people plans a trip. 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600" y="61722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introduced an efficient query processing technique for changeable group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-609600" y="22555200"/>
            <a:ext cx="2057400" cy="838200"/>
          </a:xfrm>
          <a:prstGeom prst="roundRect">
            <a:avLst/>
          </a:prstGeom>
          <a:ln>
            <a:solidFill>
              <a:schemeClr val="accent2">
                <a:lumMod val="50000"/>
                <a:alpha val="0"/>
              </a:schemeClr>
            </a:solidFill>
          </a:ln>
          <a:effectLst>
            <a:outerShdw dist="38100" dir="2700000" sx="103000" sy="103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 extrusionH="76200" contourW="63500">
            <a:extrusionClr>
              <a:schemeClr val="accent2">
                <a:lumMod val="50000"/>
              </a:schemeClr>
            </a:extrusionClr>
            <a:contourClr>
              <a:schemeClr val="accent2">
                <a:lumMod val="50000"/>
              </a:schemeClr>
            </a:contourClr>
          </a:sp3d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Retrieve  new POI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981200" y="224028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Arial" pitchFamily="34" charset="0"/>
              </a:rPr>
              <a:t>yes</a:t>
            </a:r>
            <a:endParaRPr lang="en-US" sz="2800" b="1" i="1" dirty="0">
              <a:latin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477000" y="2453640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Arial" pitchFamily="34" charset="0"/>
              </a:rPr>
              <a:t>no</a:t>
            </a:r>
            <a:endParaRPr lang="en-US" sz="2800" b="1" i="1" dirty="0">
              <a:latin typeface="Arial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600200" y="245364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</a:rPr>
              <a:t>yes</a:t>
            </a:r>
            <a:endParaRPr lang="en-US" sz="2800" b="1" dirty="0">
              <a:latin typeface="Arial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7145000" y="23850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CC3300"/>
                </a:solidFill>
              </a:rPr>
              <a:t> Complexity analysis</a:t>
            </a:r>
            <a:endParaRPr lang="en-SG" sz="2400" b="1" dirty="0">
              <a:solidFill>
                <a:srgbClr val="CC3300"/>
              </a:solidFill>
            </a:endParaRPr>
          </a:p>
        </p:txBody>
      </p:sp>
      <p:sp>
        <p:nvSpPr>
          <p:cNvPr id="214" name="Text Box 97"/>
          <p:cNvSpPr txBox="1">
            <a:spLocks noChangeArrowheads="1"/>
          </p:cNvSpPr>
          <p:nvPr/>
        </p:nvSpPr>
        <p:spPr bwMode="auto">
          <a:xfrm>
            <a:off x="17068800" y="24307800"/>
            <a:ext cx="4343400" cy="16002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15468600" y="18897600"/>
            <a:ext cx="34290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Communication Overhead</a:t>
            </a:r>
            <a:endParaRPr kumimoji="0" lang="en-SG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10134600" y="17449800"/>
            <a:ext cx="25908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Execution Time</a:t>
            </a:r>
            <a:endParaRPr kumimoji="0" lang="en-SG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9" name="Picture 218" descr="RetrievePOI(boundary point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41000" y="10744200"/>
            <a:ext cx="2971800" cy="2756394"/>
          </a:xfrm>
          <a:prstGeom prst="rect">
            <a:avLst/>
          </a:prstGeom>
        </p:spPr>
      </p:pic>
      <p:pic>
        <p:nvPicPr>
          <p:cNvPr id="220" name="Picture 219" descr="RetrievePOI(contain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91536" y="7696200"/>
            <a:ext cx="3954064" cy="2724988"/>
          </a:xfrm>
          <a:prstGeom prst="rect">
            <a:avLst/>
          </a:prstGeom>
        </p:spPr>
      </p:pic>
      <p:sp>
        <p:nvSpPr>
          <p:cNvPr id="221" name="Round Same Side Corner Rectangle 220"/>
          <p:cNvSpPr/>
          <p:nvPr/>
        </p:nvSpPr>
        <p:spPr bwMode="auto">
          <a:xfrm>
            <a:off x="9525000" y="4648200"/>
            <a:ext cx="4419600" cy="10972800"/>
          </a:xfrm>
          <a:prstGeom prst="round2SameRect">
            <a:avLst>
              <a:gd name="adj1" fmla="val 10019"/>
              <a:gd name="adj2" fmla="val 0"/>
            </a:avLst>
          </a:prstGeom>
          <a:solidFill>
            <a:srgbClr val="EDF6F7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0363200" y="4343400"/>
            <a:ext cx="281940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Retrieve POI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ound Same Side Corner Rectangle 73"/>
          <p:cNvSpPr/>
          <p:nvPr/>
        </p:nvSpPr>
        <p:spPr bwMode="auto">
          <a:xfrm>
            <a:off x="18669000" y="4648200"/>
            <a:ext cx="2667000" cy="10896600"/>
          </a:xfrm>
          <a:prstGeom prst="round2SameRect">
            <a:avLst>
              <a:gd name="adj1" fmla="val 10019"/>
              <a:gd name="adj2" fmla="val 0"/>
            </a:avLst>
          </a:prstGeom>
          <a:solidFill>
            <a:srgbClr val="EDF6F7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897600" y="4343400"/>
            <a:ext cx="236220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ound Same Side Corner Rectangle 78"/>
          <p:cNvSpPr/>
          <p:nvPr/>
        </p:nvSpPr>
        <p:spPr bwMode="auto">
          <a:xfrm>
            <a:off x="14097000" y="4648200"/>
            <a:ext cx="4495799" cy="10896600"/>
          </a:xfrm>
          <a:prstGeom prst="round2SameRect">
            <a:avLst>
              <a:gd name="adj1" fmla="val 10019"/>
              <a:gd name="adj2" fmla="val 0"/>
            </a:avLst>
          </a:prstGeom>
          <a:solidFill>
            <a:srgbClr val="EDF6F7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630400" y="4495800"/>
            <a:ext cx="350520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Compute answer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6" name="Picture 85" descr="compute new ellips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25000" y="6477000"/>
            <a:ext cx="3975244" cy="26670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601200" y="937260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charset="0"/>
              </a:rPr>
              <a:t>Fig 2: Computing new major axis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77400" y="90678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13639801" y="5257800"/>
            <a:ext cx="2895600" cy="2209800"/>
          </a:xfrm>
          <a:prstGeom prst="round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389438" eaLnBrk="1" hangingPunct="1">
              <a:defRPr/>
            </a:pPr>
            <a:endParaRPr lang="en-US"/>
          </a:p>
        </p:txBody>
      </p:sp>
      <p:sp>
        <p:nvSpPr>
          <p:cNvPr id="93" name="Rectangle 72"/>
          <p:cNvSpPr>
            <a:spLocks noChangeArrowheads="1"/>
          </p:cNvSpPr>
          <p:nvPr/>
        </p:nvSpPr>
        <p:spPr bwMode="auto">
          <a:xfrm flipV="1">
            <a:off x="13953867" y="5595109"/>
            <a:ext cx="277762" cy="141503"/>
          </a:xfrm>
          <a:prstGeom prst="rect">
            <a:avLst/>
          </a:prstGeom>
          <a:solidFill>
            <a:srgbClr val="7030A0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defTabSz="4389438" eaLnBrk="1" hangingPunct="1">
              <a:defRPr/>
            </a:pPr>
            <a:endParaRPr lang="en-US" sz="3000"/>
          </a:p>
        </p:txBody>
      </p:sp>
      <p:sp>
        <p:nvSpPr>
          <p:cNvPr id="97" name="Rectangle 72"/>
          <p:cNvSpPr>
            <a:spLocks noChangeArrowheads="1"/>
          </p:cNvSpPr>
          <p:nvPr/>
        </p:nvSpPr>
        <p:spPr bwMode="auto">
          <a:xfrm flipV="1">
            <a:off x="13953867" y="5831739"/>
            <a:ext cx="277762" cy="141503"/>
          </a:xfrm>
          <a:prstGeom prst="rect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defTabSz="4389438" eaLnBrk="1" hangingPunct="1">
              <a:defRPr/>
            </a:pPr>
            <a:endParaRPr lang="en-US" sz="3000"/>
          </a:p>
        </p:txBody>
      </p:sp>
      <p:sp>
        <p:nvSpPr>
          <p:cNvPr id="98" name="Rectangle 72"/>
          <p:cNvSpPr>
            <a:spLocks noChangeArrowheads="1"/>
          </p:cNvSpPr>
          <p:nvPr/>
        </p:nvSpPr>
        <p:spPr bwMode="auto">
          <a:xfrm flipV="1">
            <a:off x="13953866" y="6091637"/>
            <a:ext cx="277762" cy="141526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defTabSz="4389438" eaLnBrk="1" hangingPunct="1">
              <a:defRPr/>
            </a:pPr>
            <a:endParaRPr lang="en-US" sz="3000"/>
          </a:p>
        </p:txBody>
      </p:sp>
      <p:sp>
        <p:nvSpPr>
          <p:cNvPr id="106" name="Oval 95"/>
          <p:cNvSpPr>
            <a:spLocks noChangeArrowheads="1"/>
          </p:cNvSpPr>
          <p:nvPr/>
        </p:nvSpPr>
        <p:spPr bwMode="auto">
          <a:xfrm>
            <a:off x="13989912" y="6328309"/>
            <a:ext cx="199312" cy="236669"/>
          </a:xfrm>
          <a:prstGeom prst="ellipse">
            <a:avLst/>
          </a:prstGeom>
          <a:solidFill>
            <a:srgbClr val="00B050"/>
          </a:solidFill>
          <a:ln w="5715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defTabSz="4389438" eaLnBrk="1" hangingPunct="1">
              <a:defRPr/>
            </a:pPr>
            <a:endParaRPr lang="en-US" sz="30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7" name="Oval 97"/>
          <p:cNvSpPr>
            <a:spLocks noChangeArrowheads="1"/>
          </p:cNvSpPr>
          <p:nvPr/>
        </p:nvSpPr>
        <p:spPr bwMode="auto">
          <a:xfrm>
            <a:off x="13989912" y="6662812"/>
            <a:ext cx="199313" cy="2181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defTabSz="4389438" eaLnBrk="1" hangingPunct="1">
              <a:defRPr/>
            </a:pPr>
            <a:endParaRPr lang="en-US" sz="30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8" name="Oval 97"/>
          <p:cNvSpPr>
            <a:spLocks noChangeArrowheads="1"/>
          </p:cNvSpPr>
          <p:nvPr/>
        </p:nvSpPr>
        <p:spPr bwMode="auto">
          <a:xfrm>
            <a:off x="13989911" y="6952403"/>
            <a:ext cx="199313" cy="218159"/>
          </a:xfrm>
          <a:prstGeom prst="ellipse">
            <a:avLst/>
          </a:prstGeom>
          <a:solidFill>
            <a:schemeClr val="tx1"/>
          </a:solidFill>
          <a:ln w="5715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defTabSz="4389438" eaLnBrk="1" hangingPunct="1">
              <a:defRPr/>
            </a:pPr>
            <a:endParaRPr lang="en-US" sz="30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9" name="TextBox 96"/>
          <p:cNvSpPr txBox="1">
            <a:spLocks noChangeArrowheads="1"/>
          </p:cNvSpPr>
          <p:nvPr/>
        </p:nvSpPr>
        <p:spPr bwMode="auto">
          <a:xfrm>
            <a:off x="14310085" y="6237005"/>
            <a:ext cx="1300829" cy="43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-Source</a:t>
            </a:r>
          </a:p>
        </p:txBody>
      </p:sp>
      <p:sp>
        <p:nvSpPr>
          <p:cNvPr id="110" name="TextBox 98"/>
          <p:cNvSpPr txBox="1">
            <a:spLocks noChangeArrowheads="1"/>
          </p:cNvSpPr>
          <p:nvPr/>
        </p:nvSpPr>
        <p:spPr bwMode="auto">
          <a:xfrm>
            <a:off x="14310084" y="6524019"/>
            <a:ext cx="1883413" cy="43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-Destination</a:t>
            </a:r>
          </a:p>
        </p:txBody>
      </p:sp>
      <p:sp>
        <p:nvSpPr>
          <p:cNvPr id="115" name="TextBox 98"/>
          <p:cNvSpPr txBox="1">
            <a:spLocks noChangeArrowheads="1"/>
          </p:cNvSpPr>
          <p:nvPr/>
        </p:nvSpPr>
        <p:spPr bwMode="auto">
          <a:xfrm>
            <a:off x="14298327" y="6809609"/>
            <a:ext cx="1495574" cy="43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-Centroid</a:t>
            </a:r>
          </a:p>
        </p:txBody>
      </p:sp>
      <p:sp>
        <p:nvSpPr>
          <p:cNvPr id="116" name="TextBox 94"/>
          <p:cNvSpPr txBox="1">
            <a:spLocks noChangeArrowheads="1"/>
          </p:cNvSpPr>
          <p:nvPr/>
        </p:nvSpPr>
        <p:spPr bwMode="auto">
          <a:xfrm>
            <a:off x="14441242" y="5559137"/>
            <a:ext cx="1914771" cy="64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Types and </a:t>
            </a:r>
          </a:p>
          <a:p>
            <a:pPr eaLnBrk="1" hangingPunct="1"/>
            <a:r>
              <a:rPr lang="en-US" sz="2400" dirty="0"/>
              <a:t>order of POI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753600" y="10896600"/>
            <a:ext cx="327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Sc and dc is the </a:t>
            </a:r>
            <a:r>
              <a:rPr lang="en-US" sz="2800" dirty="0" err="1" smtClean="0">
                <a:latin typeface="Arial" charset="0"/>
              </a:rPr>
              <a:t>centroid</a:t>
            </a:r>
            <a:r>
              <a:rPr lang="en-US" sz="2800" dirty="0" smtClean="0">
                <a:latin typeface="Arial" charset="0"/>
              </a:rPr>
              <a:t> of current sources and destinations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Major axis length is considered as aggregate trip distance of previous optimal set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819400" y="19278600"/>
            <a:ext cx="1676400" cy="838200"/>
          </a:xfrm>
          <a:prstGeom prst="roundRect">
            <a:avLst/>
          </a:prstGeom>
          <a:effectLst>
            <a:outerShdw dist="38100" dir="2700000" sx="103000" sy="103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 contourW="63500">
            <a:contourClr>
              <a:schemeClr val="accent2">
                <a:lumMod val="50000"/>
              </a:schemeClr>
            </a:contourClr>
          </a:sp3d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Compute GTP</a:t>
            </a:r>
          </a:p>
        </p:txBody>
      </p:sp>
      <p:cxnSp>
        <p:nvCxnSpPr>
          <p:cNvPr id="205" name="Straight Arrow Connector 204"/>
          <p:cNvCxnSpPr>
            <a:stCxn id="48" idx="3"/>
            <a:endCxn id="114" idx="1"/>
          </p:cNvCxnSpPr>
          <p:nvPr/>
        </p:nvCxnSpPr>
        <p:spPr>
          <a:xfrm>
            <a:off x="1600200" y="26174700"/>
            <a:ext cx="4876800" cy="38100"/>
          </a:xfrm>
          <a:prstGeom prst="straightConnector1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hape 209"/>
          <p:cNvCxnSpPr>
            <a:stCxn id="50" idx="1"/>
          </p:cNvCxnSpPr>
          <p:nvPr/>
        </p:nvCxnSpPr>
        <p:spPr>
          <a:xfrm rot="10800000" flipV="1">
            <a:off x="1676400" y="25107900"/>
            <a:ext cx="762000" cy="800100"/>
          </a:xfrm>
          <a:prstGeom prst="bentConnector2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hape 217"/>
          <p:cNvCxnSpPr>
            <a:stCxn id="50" idx="3"/>
            <a:endCxn id="114" idx="0"/>
          </p:cNvCxnSpPr>
          <p:nvPr/>
        </p:nvCxnSpPr>
        <p:spPr>
          <a:xfrm>
            <a:off x="6477000" y="25107900"/>
            <a:ext cx="1524000" cy="723900"/>
          </a:xfrm>
          <a:prstGeom prst="bentConnector2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444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49" idx="1"/>
          </p:cNvCxnSpPr>
          <p:nvPr/>
        </p:nvCxnSpPr>
        <p:spPr>
          <a:xfrm rot="10800000" flipV="1">
            <a:off x="5029200" y="20345400"/>
            <a:ext cx="685800" cy="838200"/>
          </a:xfrm>
          <a:prstGeom prst="bentConnector2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47" idx="3"/>
            <a:endCxn id="128" idx="1"/>
          </p:cNvCxnSpPr>
          <p:nvPr/>
        </p:nvCxnSpPr>
        <p:spPr>
          <a:xfrm>
            <a:off x="1828800" y="19697700"/>
            <a:ext cx="990600" cy="1588"/>
          </a:xfrm>
          <a:prstGeom prst="straightConnector1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128" idx="3"/>
            <a:endCxn id="49" idx="0"/>
          </p:cNvCxnSpPr>
          <p:nvPr/>
        </p:nvCxnSpPr>
        <p:spPr>
          <a:xfrm flipV="1">
            <a:off x="4495800" y="19659600"/>
            <a:ext cx="2971800" cy="38100"/>
          </a:xfrm>
          <a:prstGeom prst="straightConnector1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29200" y="198120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Arial" pitchFamily="34" charset="0"/>
              </a:rPr>
              <a:t>yes</a:t>
            </a:r>
            <a:endParaRPr lang="en-US" sz="2800" b="1" i="1" dirty="0">
              <a:latin typeface="Arial" pitchFamily="34" charset="0"/>
            </a:endParaRPr>
          </a:p>
        </p:txBody>
      </p:sp>
      <p:cxnSp>
        <p:nvCxnSpPr>
          <p:cNvPr id="178" name="Straight Arrow Connector 177"/>
          <p:cNvCxnSpPr>
            <a:stCxn id="51" idx="2"/>
            <a:endCxn id="50" idx="0"/>
          </p:cNvCxnSpPr>
          <p:nvPr/>
        </p:nvCxnSpPr>
        <p:spPr>
          <a:xfrm rot="5400000">
            <a:off x="4210050" y="23945850"/>
            <a:ext cx="533400" cy="38100"/>
          </a:xfrm>
          <a:prstGeom prst="straightConnector1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75" idx="2"/>
            <a:endCxn id="48" idx="0"/>
          </p:cNvCxnSpPr>
          <p:nvPr/>
        </p:nvCxnSpPr>
        <p:spPr>
          <a:xfrm rot="5400000">
            <a:off x="-762000" y="24574500"/>
            <a:ext cx="2362200" cy="1588"/>
          </a:xfrm>
          <a:prstGeom prst="straightConnector1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51" idx="1"/>
            <a:endCxn id="75" idx="3"/>
          </p:cNvCxnSpPr>
          <p:nvPr/>
        </p:nvCxnSpPr>
        <p:spPr>
          <a:xfrm rot="10800000">
            <a:off x="1447800" y="22974300"/>
            <a:ext cx="1371600" cy="38100"/>
          </a:xfrm>
          <a:prstGeom prst="straightConnector1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3505200" y="21183600"/>
            <a:ext cx="1981200" cy="685800"/>
          </a:xfrm>
          <a:prstGeom prst="roundRect">
            <a:avLst/>
          </a:prstGeom>
          <a:effectLst>
            <a:outerShdw dist="38100" dir="2700000" sx="103000" sy="103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 contourW="63500">
            <a:contourClr>
              <a:schemeClr val="accent2">
                <a:lumMod val="50000"/>
              </a:schemeClr>
            </a:contourClr>
          </a:sp3d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Compute n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ew 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llipse</a:t>
            </a:r>
            <a:endParaRPr lang="en-US" sz="24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157" name="Straight Arrow Connector 156"/>
          <p:cNvCxnSpPr>
            <a:stCxn id="121" idx="2"/>
            <a:endCxn id="51" idx="0"/>
          </p:cNvCxnSpPr>
          <p:nvPr/>
        </p:nvCxnSpPr>
        <p:spPr>
          <a:xfrm rot="5400000">
            <a:off x="4267200" y="22098000"/>
            <a:ext cx="457200" cy="1588"/>
          </a:xfrm>
          <a:prstGeom prst="straightConnector1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5080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hape 178"/>
          <p:cNvCxnSpPr/>
          <p:nvPr/>
        </p:nvCxnSpPr>
        <p:spPr>
          <a:xfrm flipH="1" flipV="1">
            <a:off x="8991600" y="20193000"/>
            <a:ext cx="76200" cy="6096000"/>
          </a:xfrm>
          <a:prstGeom prst="bentConnector4">
            <a:avLst>
              <a:gd name="adj1" fmla="val -1366074"/>
              <a:gd name="adj2" fmla="val 113504"/>
            </a:avLst>
          </a:prstGeom>
          <a:ln w="60325">
            <a:tailEnd type="arrow"/>
          </a:ln>
          <a:scene3d>
            <a:camera prst="orthographicFront"/>
            <a:lightRig rig="threePt" dir="t"/>
          </a:scene3d>
          <a:sp3d contourW="444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6477000" y="25831800"/>
            <a:ext cx="3048000" cy="76200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effectLst>
            <a:outerShdw dist="38100" dir="2700000" sx="102000" sy="102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 contourW="63500">
            <a:contourClr>
              <a:schemeClr val="accent2">
                <a:lumMod val="50000"/>
              </a:schemeClr>
            </a:contourClr>
          </a:sp3d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Result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7620000" y="21183600"/>
            <a:ext cx="1981200" cy="685800"/>
          </a:xfrm>
          <a:prstGeom prst="roundRect">
            <a:avLst/>
          </a:prstGeom>
          <a:effectLst>
            <a:outerShdw dist="38100" dir="2700000" sx="103000" sy="103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 contourW="63500">
            <a:contourClr>
              <a:schemeClr val="accent2">
                <a:lumMod val="50000"/>
              </a:schemeClr>
            </a:contourClr>
          </a:sp3d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</a:rPr>
              <a:t>Visit next POI</a:t>
            </a:r>
            <a:endParaRPr lang="en-US" sz="24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202" name="Shape 201"/>
          <p:cNvCxnSpPr/>
          <p:nvPr/>
        </p:nvCxnSpPr>
        <p:spPr>
          <a:xfrm>
            <a:off x="7772400" y="20421600"/>
            <a:ext cx="1524000" cy="723900"/>
          </a:xfrm>
          <a:prstGeom prst="bentConnector2">
            <a:avLst/>
          </a:prstGeom>
          <a:ln w="60325">
            <a:tailEnd type="arrow"/>
          </a:ln>
          <a:scene3d>
            <a:camera prst="orthographicFront"/>
            <a:lightRig rig="threePt" dir="t"/>
          </a:scene3d>
          <a:sp3d contourW="444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715000" y="19659600"/>
            <a:ext cx="3505200" cy="1371600"/>
          </a:xfrm>
          <a:prstGeom prst="flowChartDecision">
            <a:avLst/>
          </a:prstGeom>
          <a:gradFill>
            <a:gsLst>
              <a:gs pos="0">
                <a:srgbClr val="FFC000"/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effectLst>
            <a:outerShdw dist="38100" dir="5400000" sx="104000" sy="104000" algn="t" rotWithShape="0">
              <a:prstClr val="black">
                <a:alpha val="99000"/>
              </a:prstClr>
            </a:outerShdw>
          </a:effectLst>
          <a:scene3d>
            <a:camera prst="orthographicFront"/>
            <a:lightRig rig="threePt" dir="t"/>
          </a:scene3d>
          <a:sp3d contourW="44450">
            <a:contourClr>
              <a:schemeClr val="accent2">
                <a:lumMod val="75000"/>
              </a:schemeClr>
            </a:contourClr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Any user join or leave?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296400" y="2034540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Arial" pitchFamily="34" charset="0"/>
              </a:rPr>
              <a:t>no</a:t>
            </a:r>
            <a:endParaRPr lang="en-US" sz="2800" b="1" i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341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</dc:creator>
  <cp:lastModifiedBy>acer</cp:lastModifiedBy>
  <cp:revision>254</cp:revision>
  <dcterms:created xsi:type="dcterms:W3CDTF">2015-03-14T17:10:58Z</dcterms:created>
  <dcterms:modified xsi:type="dcterms:W3CDTF">2016-02-16T16:12:52Z</dcterms:modified>
</cp:coreProperties>
</file>