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700405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171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342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514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685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852" algn="l" defTabSz="457171" rtl="0" eaLnBrk="1" latinLnBrk="0" hangingPunct="1">
      <a:defRPr sz="2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023" algn="l" defTabSz="457171" rtl="0" eaLnBrk="1" latinLnBrk="0" hangingPunct="1">
      <a:defRPr sz="2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195" algn="l" defTabSz="457171" rtl="0" eaLnBrk="1" latinLnBrk="0" hangingPunct="1">
      <a:defRPr sz="2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366" algn="l" defTabSz="457171" rtl="0" eaLnBrk="1" latinLnBrk="0" hangingPunct="1">
      <a:defRPr sz="2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0000"/>
    <a:srgbClr val="006666"/>
    <a:srgbClr val="A50021"/>
    <a:srgbClr val="FFFF99"/>
    <a:srgbClr val="FF9966"/>
    <a:srgbClr val="99CCFF"/>
    <a:srgbClr val="0080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57" autoAdjust="0"/>
  </p:normalViewPr>
  <p:slideViewPr>
    <p:cSldViewPr>
      <p:cViewPr>
        <p:scale>
          <a:sx n="41" d="100"/>
          <a:sy n="41" d="100"/>
        </p:scale>
        <p:origin x="56" y="43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6816731"/>
            <a:ext cx="27981273" cy="4705351"/>
          </a:xfrm>
          <a:prstGeom prst="rect">
            <a:avLst/>
          </a:prstGeom>
        </p:spPr>
        <p:txBody>
          <a:bodyPr lIns="91434" tIns="45715" rIns="91434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43" y="12436487"/>
            <a:ext cx="23044154" cy="5607051"/>
          </a:xfrm>
          <a:prstGeom prst="rect">
            <a:avLst/>
          </a:prstGeom>
        </p:spPr>
        <p:txBody>
          <a:bodyPr lIns="91434" tIns="45715" rIns="91434" bIns="45715"/>
          <a:lstStyle>
            <a:lvl1pPr marL="0" indent="0" algn="ctr">
              <a:buNone/>
              <a:defRPr/>
            </a:lvl1pPr>
            <a:lvl2pPr marL="457171" indent="0" algn="ctr">
              <a:buNone/>
              <a:defRPr/>
            </a:lvl2pPr>
            <a:lvl3pPr marL="914342" indent="0" algn="ctr">
              <a:buNone/>
              <a:defRPr/>
            </a:lvl3pPr>
            <a:lvl4pPr marL="1371514" indent="0" algn="ctr">
              <a:buNone/>
              <a:defRPr/>
            </a:lvl4pPr>
            <a:lvl5pPr marL="1828685" indent="0" algn="ctr">
              <a:buNone/>
              <a:defRPr/>
            </a:lvl5pPr>
            <a:lvl6pPr marL="2285852" indent="0" algn="ctr">
              <a:buNone/>
              <a:defRPr/>
            </a:lvl6pPr>
            <a:lvl7pPr marL="2743023" indent="0" algn="ctr">
              <a:buNone/>
              <a:defRPr/>
            </a:lvl7pPr>
            <a:lvl8pPr marL="3200195" indent="0" algn="ctr">
              <a:buNone/>
              <a:defRPr/>
            </a:lvl8pPr>
            <a:lvl9pPr marL="36573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3" y="879475"/>
            <a:ext cx="29625927" cy="3657600"/>
          </a:xfrm>
          <a:prstGeom prst="rect">
            <a:avLst/>
          </a:prstGeom>
        </p:spPr>
        <p:txBody>
          <a:bodyPr lIns="91434" tIns="45715" rIns="91434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3" y="5121279"/>
            <a:ext cx="29625927" cy="14482764"/>
          </a:xfrm>
          <a:prstGeom prst="rect">
            <a:avLst/>
          </a:prstGeom>
        </p:spPr>
        <p:txBody>
          <a:bodyPr vert="eaVert" lIns="91434" tIns="45715" rIns="91434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81" y="879486"/>
            <a:ext cx="7405689" cy="18724563"/>
          </a:xfrm>
          <a:prstGeom prst="rect">
            <a:avLst/>
          </a:prstGeom>
        </p:spPr>
        <p:txBody>
          <a:bodyPr vert="eaVert" lIns="91434" tIns="45715" rIns="91434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57" y="879486"/>
            <a:ext cx="22067834" cy="18724563"/>
          </a:xfrm>
          <a:prstGeom prst="rect">
            <a:avLst/>
          </a:prstGeom>
        </p:spPr>
        <p:txBody>
          <a:bodyPr vert="eaVert" lIns="91434" tIns="45715" rIns="91434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3" y="879475"/>
            <a:ext cx="29625927" cy="3657600"/>
          </a:xfrm>
          <a:prstGeom prst="rect">
            <a:avLst/>
          </a:prstGeom>
        </p:spPr>
        <p:txBody>
          <a:bodyPr lIns="91434" tIns="45715" rIns="91434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43" y="5121279"/>
            <a:ext cx="29625927" cy="14482764"/>
          </a:xfrm>
          <a:prstGeom prst="rect">
            <a:avLst/>
          </a:prstGeom>
        </p:spPr>
        <p:txBody>
          <a:bodyPr lIns="91434" tIns="45715" rIns="91434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1775"/>
            <a:ext cx="27981273" cy="4359276"/>
          </a:xfrm>
          <a:prstGeom prst="rect">
            <a:avLst/>
          </a:prstGeom>
        </p:spPr>
        <p:txBody>
          <a:bodyPr lIns="91434" tIns="45715" rIns="91434" bIns="45715"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164"/>
            <a:ext cx="27981273" cy="4800600"/>
          </a:xfrm>
          <a:prstGeom prst="rect">
            <a:avLst/>
          </a:prstGeom>
        </p:spPr>
        <p:txBody>
          <a:bodyPr lIns="91434" tIns="45715" rIns="91434" bIns="45715" anchor="b"/>
          <a:lstStyle>
            <a:lvl1pPr marL="0" indent="0">
              <a:buNone/>
              <a:defRPr sz="1900"/>
            </a:lvl1pPr>
            <a:lvl2pPr marL="457171" indent="0">
              <a:buNone/>
              <a:defRPr sz="1900"/>
            </a:lvl2pPr>
            <a:lvl3pPr marL="914342" indent="0">
              <a:buNone/>
              <a:defRPr sz="1500"/>
            </a:lvl3pPr>
            <a:lvl4pPr marL="1371514" indent="0">
              <a:buNone/>
              <a:defRPr sz="1500"/>
            </a:lvl4pPr>
            <a:lvl5pPr marL="1828685" indent="0">
              <a:buNone/>
              <a:defRPr sz="1500"/>
            </a:lvl5pPr>
            <a:lvl6pPr marL="2285852" indent="0">
              <a:buNone/>
              <a:defRPr sz="1500"/>
            </a:lvl6pPr>
            <a:lvl7pPr marL="2743023" indent="0">
              <a:buNone/>
              <a:defRPr sz="1500"/>
            </a:lvl7pPr>
            <a:lvl8pPr marL="3200195" indent="0">
              <a:buNone/>
              <a:defRPr sz="1500"/>
            </a:lvl8pPr>
            <a:lvl9pPr marL="365736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36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3" y="879475"/>
            <a:ext cx="29625927" cy="3657600"/>
          </a:xfrm>
          <a:prstGeom prst="rect">
            <a:avLst/>
          </a:prstGeom>
        </p:spPr>
        <p:txBody>
          <a:bodyPr lIns="91434" tIns="45715" rIns="91434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50" y="5121279"/>
            <a:ext cx="14736762" cy="14482764"/>
          </a:xfrm>
          <a:prstGeom prst="rect">
            <a:avLst/>
          </a:prstGeom>
        </p:spPr>
        <p:txBody>
          <a:bodyPr lIns="91434" tIns="45715" rIns="91434" bIns="45715"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8" y="5121279"/>
            <a:ext cx="14736762" cy="14482764"/>
          </a:xfrm>
          <a:prstGeom prst="rect">
            <a:avLst/>
          </a:prstGeom>
        </p:spPr>
        <p:txBody>
          <a:bodyPr lIns="91434" tIns="45715" rIns="91434" bIns="45715"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3" y="879475"/>
            <a:ext cx="29625927" cy="3657600"/>
          </a:xfrm>
          <a:prstGeom prst="rect">
            <a:avLst/>
          </a:prstGeom>
        </p:spPr>
        <p:txBody>
          <a:bodyPr lIns="91434" tIns="45715" rIns="91434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56" y="4911730"/>
            <a:ext cx="14544672" cy="2047875"/>
          </a:xfrm>
          <a:prstGeom prst="rect">
            <a:avLst/>
          </a:prstGeom>
        </p:spPr>
        <p:txBody>
          <a:bodyPr lIns="91434" tIns="45715" rIns="91434" bIns="45715" anchor="b"/>
          <a:lstStyle>
            <a:lvl1pPr marL="0" indent="0">
              <a:buNone/>
              <a:defRPr sz="2300" b="1"/>
            </a:lvl1pPr>
            <a:lvl2pPr marL="457171" indent="0">
              <a:buNone/>
              <a:defRPr sz="1900" b="1"/>
            </a:lvl2pPr>
            <a:lvl3pPr marL="914342" indent="0">
              <a:buNone/>
              <a:defRPr sz="1900" b="1"/>
            </a:lvl3pPr>
            <a:lvl4pPr marL="1371514" indent="0">
              <a:buNone/>
              <a:defRPr sz="1500" b="1"/>
            </a:lvl4pPr>
            <a:lvl5pPr marL="1828685" indent="0">
              <a:buNone/>
              <a:defRPr sz="1500" b="1"/>
            </a:lvl5pPr>
            <a:lvl6pPr marL="2285852" indent="0">
              <a:buNone/>
              <a:defRPr sz="1500" b="1"/>
            </a:lvl6pPr>
            <a:lvl7pPr marL="2743023" indent="0">
              <a:buNone/>
              <a:defRPr sz="1500" b="1"/>
            </a:lvl7pPr>
            <a:lvl8pPr marL="3200195" indent="0">
              <a:buNone/>
              <a:defRPr sz="1500" b="1"/>
            </a:lvl8pPr>
            <a:lvl9pPr marL="365736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56" y="6959599"/>
            <a:ext cx="14544672" cy="12644439"/>
          </a:xfrm>
          <a:prstGeom prst="rect">
            <a:avLst/>
          </a:prstGeom>
        </p:spPr>
        <p:txBody>
          <a:bodyPr lIns="91434" tIns="45715" rIns="91434" bIns="45715"/>
          <a:lstStyle>
            <a:lvl1pPr>
              <a:defRPr sz="2300"/>
            </a:lvl1pPr>
            <a:lvl2pPr>
              <a:defRPr sz="19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4911730"/>
            <a:ext cx="14549441" cy="2047875"/>
          </a:xfrm>
          <a:prstGeom prst="rect">
            <a:avLst/>
          </a:prstGeom>
        </p:spPr>
        <p:txBody>
          <a:bodyPr lIns="91434" tIns="45715" rIns="91434" bIns="45715" anchor="b"/>
          <a:lstStyle>
            <a:lvl1pPr marL="0" indent="0">
              <a:buNone/>
              <a:defRPr sz="2300" b="1"/>
            </a:lvl1pPr>
            <a:lvl2pPr marL="457171" indent="0">
              <a:buNone/>
              <a:defRPr sz="1900" b="1"/>
            </a:lvl2pPr>
            <a:lvl3pPr marL="914342" indent="0">
              <a:buNone/>
              <a:defRPr sz="1900" b="1"/>
            </a:lvl3pPr>
            <a:lvl4pPr marL="1371514" indent="0">
              <a:buNone/>
              <a:defRPr sz="1500" b="1"/>
            </a:lvl4pPr>
            <a:lvl5pPr marL="1828685" indent="0">
              <a:buNone/>
              <a:defRPr sz="1500" b="1"/>
            </a:lvl5pPr>
            <a:lvl6pPr marL="2285852" indent="0">
              <a:buNone/>
              <a:defRPr sz="1500" b="1"/>
            </a:lvl6pPr>
            <a:lvl7pPr marL="2743023" indent="0">
              <a:buNone/>
              <a:defRPr sz="1500" b="1"/>
            </a:lvl7pPr>
            <a:lvl8pPr marL="3200195" indent="0">
              <a:buNone/>
              <a:defRPr sz="1500" b="1"/>
            </a:lvl8pPr>
            <a:lvl9pPr marL="365736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6959599"/>
            <a:ext cx="14549441" cy="12644439"/>
          </a:xfrm>
          <a:prstGeom prst="rect">
            <a:avLst/>
          </a:prstGeom>
        </p:spPr>
        <p:txBody>
          <a:bodyPr lIns="91434" tIns="45715" rIns="91434" bIns="45715"/>
          <a:lstStyle>
            <a:lvl1pPr>
              <a:defRPr sz="2300"/>
            </a:lvl1pPr>
            <a:lvl2pPr>
              <a:defRPr sz="19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1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3" y="879475"/>
            <a:ext cx="29625927" cy="3657600"/>
          </a:xfrm>
          <a:prstGeom prst="rect">
            <a:avLst/>
          </a:prstGeom>
        </p:spPr>
        <p:txBody>
          <a:bodyPr lIns="91434" tIns="45715" rIns="91434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96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873136"/>
            <a:ext cx="10829927" cy="3719513"/>
          </a:xfrm>
          <a:prstGeom prst="rect">
            <a:avLst/>
          </a:prstGeom>
        </p:spPr>
        <p:txBody>
          <a:bodyPr lIns="91434" tIns="45715" rIns="91434" bIns="45715"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79" y="873136"/>
            <a:ext cx="18402297" cy="18730913"/>
          </a:xfrm>
          <a:prstGeom prst="rect">
            <a:avLst/>
          </a:prstGeom>
        </p:spPr>
        <p:txBody>
          <a:bodyPr lIns="91434" tIns="45715" rIns="91434" bIns="45715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40" y="4592637"/>
            <a:ext cx="10829927" cy="15011400"/>
          </a:xfrm>
          <a:prstGeom prst="rect">
            <a:avLst/>
          </a:prstGeom>
        </p:spPr>
        <p:txBody>
          <a:bodyPr lIns="91434" tIns="45715" rIns="91434" bIns="45715"/>
          <a:lstStyle>
            <a:lvl1pPr marL="0" indent="0">
              <a:buNone/>
              <a:defRPr sz="1500"/>
            </a:lvl1pPr>
            <a:lvl2pPr marL="457171" indent="0">
              <a:buNone/>
              <a:defRPr sz="1200"/>
            </a:lvl2pPr>
            <a:lvl3pPr marL="914342" indent="0">
              <a:buNone/>
              <a:defRPr sz="1200"/>
            </a:lvl3pPr>
            <a:lvl4pPr marL="1371514" indent="0">
              <a:buNone/>
              <a:defRPr sz="800"/>
            </a:lvl4pPr>
            <a:lvl5pPr marL="1828685" indent="0">
              <a:buNone/>
              <a:defRPr sz="800"/>
            </a:lvl5pPr>
            <a:lvl6pPr marL="2285852" indent="0">
              <a:buNone/>
              <a:defRPr sz="800"/>
            </a:lvl6pPr>
            <a:lvl7pPr marL="2743023" indent="0">
              <a:buNone/>
              <a:defRPr sz="800"/>
            </a:lvl7pPr>
            <a:lvl8pPr marL="3200195" indent="0">
              <a:buNone/>
              <a:defRPr sz="800"/>
            </a:lvl8pPr>
            <a:lvl9pPr marL="36573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10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3" y="15362239"/>
            <a:ext cx="19751673" cy="1812927"/>
          </a:xfrm>
          <a:prstGeom prst="rect">
            <a:avLst/>
          </a:prstGeom>
        </p:spPr>
        <p:txBody>
          <a:bodyPr lIns="91434" tIns="45715" rIns="91434" bIns="45715"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13" y="1960574"/>
            <a:ext cx="19751673" cy="13168313"/>
          </a:xfrm>
          <a:prstGeom prst="rect">
            <a:avLst/>
          </a:prstGeom>
        </p:spPr>
        <p:txBody>
          <a:bodyPr lIns="91434" tIns="45715" rIns="91434" bIns="45715"/>
          <a:lstStyle>
            <a:lvl1pPr marL="0" indent="0">
              <a:buNone/>
              <a:defRPr sz="3100"/>
            </a:lvl1pPr>
            <a:lvl2pPr marL="457171" indent="0">
              <a:buNone/>
              <a:defRPr sz="2700"/>
            </a:lvl2pPr>
            <a:lvl3pPr marL="914342" indent="0">
              <a:buNone/>
              <a:defRPr sz="2300"/>
            </a:lvl3pPr>
            <a:lvl4pPr marL="1371514" indent="0">
              <a:buNone/>
              <a:defRPr sz="1900"/>
            </a:lvl4pPr>
            <a:lvl5pPr marL="1828685" indent="0">
              <a:buNone/>
              <a:defRPr sz="1900"/>
            </a:lvl5pPr>
            <a:lvl6pPr marL="2285852" indent="0">
              <a:buNone/>
              <a:defRPr sz="1900"/>
            </a:lvl6pPr>
            <a:lvl7pPr marL="2743023" indent="0">
              <a:buNone/>
              <a:defRPr sz="1900"/>
            </a:lvl7pPr>
            <a:lvl8pPr marL="3200195" indent="0">
              <a:buNone/>
              <a:defRPr sz="1900"/>
            </a:lvl8pPr>
            <a:lvl9pPr marL="3657366" indent="0">
              <a:buNone/>
              <a:defRPr sz="1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13" y="17175174"/>
            <a:ext cx="19751673" cy="2576513"/>
          </a:xfrm>
          <a:prstGeom prst="rect">
            <a:avLst/>
          </a:prstGeom>
        </p:spPr>
        <p:txBody>
          <a:bodyPr lIns="91434" tIns="45715" rIns="91434" bIns="45715"/>
          <a:lstStyle>
            <a:lvl1pPr marL="0" indent="0">
              <a:buNone/>
              <a:defRPr sz="1500"/>
            </a:lvl1pPr>
            <a:lvl2pPr marL="457171" indent="0">
              <a:buNone/>
              <a:defRPr sz="1200"/>
            </a:lvl2pPr>
            <a:lvl3pPr marL="914342" indent="0">
              <a:buNone/>
              <a:defRPr sz="1200"/>
            </a:lvl3pPr>
            <a:lvl4pPr marL="1371514" indent="0">
              <a:buNone/>
              <a:defRPr sz="800"/>
            </a:lvl4pPr>
            <a:lvl5pPr marL="1828685" indent="0">
              <a:buNone/>
              <a:defRPr sz="800"/>
            </a:lvl5pPr>
            <a:lvl6pPr marL="2285852" indent="0">
              <a:buNone/>
              <a:defRPr sz="800"/>
            </a:lvl6pPr>
            <a:lvl7pPr marL="2743023" indent="0">
              <a:buNone/>
              <a:defRPr sz="800"/>
            </a:lvl7pPr>
            <a:lvl8pPr marL="3200195" indent="0">
              <a:buNone/>
              <a:defRPr sz="800"/>
            </a:lvl8pPr>
            <a:lvl9pPr marL="36573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958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5484020" y="0"/>
            <a:ext cx="27422477" cy="24384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71" tIns="457171" rIns="457171" bIns="457171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20624812"/>
            <a:ext cx="32918400" cy="1320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171" tIns="457171" rIns="457171" bIns="457171"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0" y="2438400"/>
            <a:ext cx="3290649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4" tIns="45715" rIns="91434" bIns="45715"/>
          <a:lstStyle/>
          <a:p>
            <a:endParaRPr 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 flipH="1">
            <a:off x="5486400" y="0"/>
            <a:ext cx="0" cy="2438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4" tIns="45715" rIns="91434" bIns="45715"/>
          <a:lstStyle/>
          <a:p>
            <a:endParaRPr lang="en-US"/>
          </a:p>
        </p:txBody>
      </p:sp>
      <p:sp>
        <p:nvSpPr>
          <p:cNvPr id="6" name="Frame 5"/>
          <p:cNvSpPr/>
          <p:nvPr userDrawn="1"/>
        </p:nvSpPr>
        <p:spPr bwMode="auto">
          <a:xfrm>
            <a:off x="0" y="9"/>
            <a:ext cx="32918400" cy="21996401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4" tIns="45715" rIns="91434" bIns="45715"/>
          <a:lstStyle/>
          <a:p>
            <a:pPr defTabSz="4389158"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5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38915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38915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38915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38915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71" algn="ctr" defTabSz="438915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342" algn="ctr" defTabSz="438915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514" algn="ctr" defTabSz="438915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685" algn="ctr" defTabSz="438915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131" indent="-1646131" algn="l" defTabSz="438915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65298" indent="-1371514" algn="l" defTabSz="438915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ＭＳ Ｐゴシック" charset="0"/>
        </a:defRPr>
      </a:lvl2pPr>
      <a:lvl3pPr marL="5486051" indent="-1096892" algn="l" defTabSz="438915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ＭＳ Ｐゴシック" charset="0"/>
        </a:defRPr>
      </a:lvl3pPr>
      <a:lvl4pPr marL="7679835" indent="-1096892" algn="l" defTabSz="438915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charset="0"/>
        </a:defRPr>
      </a:lvl4pPr>
      <a:lvl5pPr marL="9875205" indent="-1096892" algn="l" defTabSz="438915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charset="0"/>
        </a:defRPr>
      </a:lvl5pPr>
      <a:lvl6pPr marL="10332376" indent="-1096892" algn="l" defTabSz="438915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89548" indent="-1096892" algn="l" defTabSz="438915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6719" indent="-1096892" algn="l" defTabSz="438915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3890" indent="-1096892" algn="l" defTabSz="438915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4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5" algn="l" defTabSz="91434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3" algn="l" defTabSz="91434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91434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91434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22"/>
          <p:cNvSpPr txBox="1">
            <a:spLocks noChangeArrowheads="1"/>
          </p:cNvSpPr>
          <p:nvPr/>
        </p:nvSpPr>
        <p:spPr bwMode="auto">
          <a:xfrm>
            <a:off x="5484020" y="93135"/>
            <a:ext cx="27422477" cy="136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68" tIns="182868" rIns="182868" bIns="182868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500" b="1" dirty="0">
                <a:solidFill>
                  <a:srgbClr val="FFFF66"/>
                </a:solidFill>
                <a:latin typeface="Helvetica" charset="0"/>
                <a:ea typeface="Tahoma" charset="0"/>
              </a:rPr>
              <a:t>Approximate Computing by Relaxed Synchronization</a:t>
            </a:r>
          </a:p>
        </p:txBody>
      </p:sp>
      <p:sp>
        <p:nvSpPr>
          <p:cNvPr id="2050" name="Text Box 123"/>
          <p:cNvSpPr txBox="1">
            <a:spLocks noChangeArrowheads="1"/>
          </p:cNvSpPr>
          <p:nvPr/>
        </p:nvSpPr>
        <p:spPr bwMode="auto">
          <a:xfrm>
            <a:off x="5495924" y="1625613"/>
            <a:ext cx="27422477" cy="71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71" tIns="457171" rIns="457171" bIns="457171" anchor="ctr" anchorCtr="1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800" dirty="0">
                <a:solidFill>
                  <a:srgbClr val="FFFF99"/>
                </a:solidFill>
              </a:rPr>
              <a:t>Bashima </a:t>
            </a:r>
            <a:r>
              <a:rPr lang="en-US" sz="3800" dirty="0" smtClean="0">
                <a:solidFill>
                  <a:srgbClr val="FFFF99"/>
                </a:solidFill>
              </a:rPr>
              <a:t>Islam (1005095), </a:t>
            </a:r>
            <a:r>
              <a:rPr lang="en-US" sz="3800" dirty="0" err="1">
                <a:solidFill>
                  <a:srgbClr val="FFFF99"/>
                </a:solidFill>
              </a:rPr>
              <a:t>Faysal</a:t>
            </a:r>
            <a:r>
              <a:rPr lang="en-US" sz="3800" dirty="0">
                <a:solidFill>
                  <a:srgbClr val="FFFF99"/>
                </a:solidFill>
              </a:rPr>
              <a:t> </a:t>
            </a:r>
            <a:r>
              <a:rPr lang="en-US" sz="3800" dirty="0" err="1" smtClean="0">
                <a:solidFill>
                  <a:srgbClr val="FFFF99"/>
                </a:solidFill>
              </a:rPr>
              <a:t>Hossain</a:t>
            </a:r>
            <a:r>
              <a:rPr lang="en-US" sz="3800" dirty="0" smtClean="0">
                <a:solidFill>
                  <a:srgbClr val="FFFF99"/>
                </a:solidFill>
              </a:rPr>
              <a:t> (1005076)</a:t>
            </a:r>
            <a:endParaRPr lang="en-US" sz="3800" baseline="30000" dirty="0">
              <a:solidFill>
                <a:srgbClr val="FFFF99"/>
              </a:solidFill>
            </a:endParaRPr>
          </a:p>
        </p:txBody>
      </p:sp>
      <p:pic>
        <p:nvPicPr>
          <p:cNvPr id="2051" name="Picture 170" descr="Buet Logo B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52" y="304800"/>
            <a:ext cx="227694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123"/>
          <p:cNvSpPr txBox="1">
            <a:spLocks noChangeArrowheads="1"/>
          </p:cNvSpPr>
          <p:nvPr/>
        </p:nvSpPr>
        <p:spPr bwMode="auto">
          <a:xfrm>
            <a:off x="0" y="20777212"/>
            <a:ext cx="32918400" cy="101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71" tIns="457171" rIns="457171" bIns="457171" anchor="ctr" anchorCtr="1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200" b="1">
                <a:solidFill>
                  <a:srgbClr val="800000"/>
                </a:solidFill>
              </a:rPr>
              <a:t>Department of Computer Science and Engineering (CSE), BUET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68200" y="3048000"/>
            <a:ext cx="8991600" cy="330858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5" rIns="91434" bIns="45715">
            <a:spAutoFit/>
          </a:bodyPr>
          <a:lstStyle/>
          <a:p>
            <a:pPr algn="ctr">
              <a:defRPr/>
            </a:pPr>
            <a:r>
              <a:rPr lang="en-US" sz="3100" b="1" dirty="0" smtClean="0">
                <a:solidFill>
                  <a:srgbClr val="800000"/>
                </a:solidFill>
              </a:rPr>
              <a:t>Relax Synchronization to achieve </a:t>
            </a:r>
            <a:r>
              <a:rPr lang="en-US" sz="3100" b="1" dirty="0">
                <a:solidFill>
                  <a:srgbClr val="800000"/>
                </a:solidFill>
              </a:rPr>
              <a:t>approximation</a:t>
            </a: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68200" y="13258800"/>
            <a:ext cx="9144000" cy="617091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5" rIns="91434" bIns="45715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rgbClr val="800000"/>
                </a:solidFill>
              </a:rPr>
              <a:t>Adaptive </a:t>
            </a:r>
            <a:r>
              <a:rPr lang="en-US" sz="3100" b="1" dirty="0" err="1">
                <a:solidFill>
                  <a:srgbClr val="800000"/>
                </a:solidFill>
              </a:rPr>
              <a:t>tryLock</a:t>
            </a:r>
            <a:r>
              <a:rPr lang="en-US" sz="3100" b="1" dirty="0">
                <a:solidFill>
                  <a:srgbClr val="800000"/>
                </a:solidFill>
              </a:rPr>
              <a:t>() </a:t>
            </a: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07600" y="3048000"/>
            <a:ext cx="8991600" cy="23390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5" rIns="91434" bIns="45715">
            <a:spAutoFit/>
          </a:bodyPr>
          <a:lstStyle/>
          <a:p>
            <a:pPr>
              <a:defRPr/>
            </a:pPr>
            <a:r>
              <a:rPr lang="en-US" sz="3100" b="1" dirty="0" smtClean="0">
                <a:solidFill>
                  <a:srgbClr val="800000"/>
                </a:solidFill>
              </a:rPr>
              <a:t>Interesting </a:t>
            </a:r>
            <a:r>
              <a:rPr lang="en-US" sz="3100" b="1" dirty="0">
                <a:solidFill>
                  <a:srgbClr val="800000"/>
                </a:solidFill>
              </a:rPr>
              <a:t>Findings</a:t>
            </a:r>
          </a:p>
          <a:p>
            <a:pPr algn="ctr">
              <a:defRPr/>
            </a:pPr>
            <a:endParaRPr lang="en-US" sz="3100" b="1" dirty="0" smtClean="0">
              <a:solidFill>
                <a:srgbClr val="800000"/>
              </a:solidFill>
            </a:endParaRPr>
          </a:p>
          <a:p>
            <a:pPr marL="457200" indent="-457200">
              <a:buFont typeface="Wingdings" charset="2"/>
              <a:buChar char="q"/>
              <a:defRPr/>
            </a:pPr>
            <a:r>
              <a:rPr lang="en-US" sz="2800" dirty="0"/>
              <a:t>Unstable </a:t>
            </a:r>
            <a:r>
              <a:rPr lang="en-US" sz="2800" dirty="0" err="1"/>
              <a:t>behaviour</a:t>
            </a:r>
            <a:r>
              <a:rPr lang="en-US" sz="2800" dirty="0"/>
              <a:t> </a:t>
            </a:r>
            <a:r>
              <a:rPr lang="en-US" sz="2800" dirty="0" smtClean="0"/>
              <a:t>between</a:t>
            </a:r>
          </a:p>
          <a:p>
            <a:pPr marL="914371" lvl="1" indent="-457200">
              <a:buFont typeface="Wingdings" charset="2"/>
              <a:buChar char="§"/>
              <a:defRPr/>
            </a:pPr>
            <a:r>
              <a:rPr lang="en-US" sz="2800" dirty="0" err="1" smtClean="0"/>
              <a:t>tryLock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 smtClean="0"/>
              <a:t>Thread.sleep</a:t>
            </a:r>
            <a:endParaRPr lang="en-US" sz="2800" dirty="0"/>
          </a:p>
          <a:p>
            <a:pPr marL="914371" lvl="1" indent="-457200">
              <a:buFont typeface="Wingdings" charset="2"/>
              <a:buChar char="§"/>
              <a:defRPr/>
            </a:pPr>
            <a:r>
              <a:rPr lang="en-US" sz="2800" dirty="0" err="1" smtClean="0"/>
              <a:t>tryLock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new Thread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5200" y="13106400"/>
            <a:ext cx="8991600" cy="5693857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5" rIns="91434" bIns="45715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rgbClr val="800000"/>
                </a:solidFill>
              </a:rPr>
              <a:t>Challenges </a:t>
            </a: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2971800"/>
            <a:ext cx="9144000" cy="3785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5" rIns="91434" bIns="45715">
            <a:spAutoFit/>
          </a:bodyPr>
          <a:lstStyle/>
          <a:p>
            <a:pPr>
              <a:defRPr/>
            </a:pPr>
            <a:r>
              <a:rPr lang="en-US" sz="3100" b="1" dirty="0" smtClean="0">
                <a:solidFill>
                  <a:srgbClr val="800000"/>
                </a:solidFill>
              </a:rPr>
              <a:t>Preserving Concurrency needs time</a:t>
            </a: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algn="ctr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beaver_atomic_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0"/>
            <a:ext cx="9119778" cy="548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2600" y="9525000"/>
            <a:ext cx="9258304" cy="51090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5" rIns="91434" bIns="45715">
            <a:spAutoFit/>
          </a:bodyPr>
          <a:lstStyle/>
          <a:p>
            <a:pPr algn="ctr">
              <a:defRPr/>
            </a:pPr>
            <a:r>
              <a:rPr lang="en-US" sz="3100" b="1" dirty="0" smtClean="0">
                <a:solidFill>
                  <a:srgbClr val="800000"/>
                </a:solidFill>
              </a:rPr>
              <a:t>Faster than lock but more accurate than stupid</a:t>
            </a:r>
            <a:r>
              <a:rPr lang="en-US" sz="3100" b="1" dirty="0" smtClean="0">
                <a:solidFill>
                  <a:srgbClr val="800000"/>
                </a:solidFill>
              </a:rPr>
              <a:t>?</a:t>
            </a:r>
          </a:p>
          <a:p>
            <a:pPr algn="ctr">
              <a:defRPr/>
            </a:pPr>
            <a:endParaRPr lang="en-US" b="1" dirty="0" smtClean="0">
              <a:solidFill>
                <a:srgbClr val="800000"/>
              </a:solidFill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800000"/>
                </a:solidFill>
              </a:rPr>
              <a:t>Allow some error:</a:t>
            </a:r>
            <a:endParaRPr lang="en-US" sz="2800" b="1" dirty="0">
              <a:solidFill>
                <a:srgbClr val="800000"/>
              </a:solidFill>
            </a:endParaRPr>
          </a:p>
          <a:p>
            <a:pPr marL="457171" indent="-457171">
              <a:buFont typeface="Wingdings" charset="2"/>
              <a:buChar char="ü"/>
              <a:defRPr/>
            </a:pPr>
            <a:r>
              <a:rPr lang="en-US" sz="2700" dirty="0" smtClean="0">
                <a:solidFill>
                  <a:schemeClr val="tx1"/>
                </a:solidFill>
              </a:rPr>
              <a:t>Vast amount of data</a:t>
            </a:r>
          </a:p>
          <a:p>
            <a:pPr marL="457171" indent="-457171">
              <a:buFont typeface="Wingdings" charset="2"/>
              <a:buChar char="ü"/>
              <a:defRPr/>
            </a:pPr>
            <a:r>
              <a:rPr lang="en-US" sz="2700" dirty="0" smtClean="0">
                <a:solidFill>
                  <a:schemeClr val="tx1"/>
                </a:solidFill>
              </a:rPr>
              <a:t>Presence of outliers</a:t>
            </a:r>
          </a:p>
          <a:p>
            <a:pPr marL="457171" indent="-457171">
              <a:buFont typeface="Wingdings" charset="2"/>
              <a:buChar char="ü"/>
              <a:defRPr/>
            </a:pPr>
            <a:r>
              <a:rPr lang="en-US" sz="2700" dirty="0" smtClean="0">
                <a:solidFill>
                  <a:schemeClr val="tx1"/>
                </a:solidFill>
              </a:rPr>
              <a:t>Small effect of </a:t>
            </a:r>
            <a:r>
              <a:rPr lang="en-US" sz="2700" dirty="0" smtClean="0">
                <a:solidFill>
                  <a:schemeClr val="tx1"/>
                </a:solidFill>
              </a:rPr>
              <a:t>errors</a:t>
            </a:r>
            <a:endParaRPr lang="en-US" sz="27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100% accuracy not needed,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no need to waste energy computing it. </a:t>
            </a:r>
          </a:p>
          <a:p>
            <a:pPr algn="ctr">
              <a:defRPr/>
            </a:pPr>
            <a:endParaRPr 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Solution:</a:t>
            </a:r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Approximate Computing</a:t>
            </a:r>
            <a:endParaRPr lang="en-US" sz="4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sz="2700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4554200"/>
            <a:ext cx="9258304" cy="2585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5" rIns="91434" bIns="45715">
            <a:spAutoFit/>
          </a:bodyPr>
          <a:lstStyle/>
          <a:p>
            <a:pPr>
              <a:defRPr/>
            </a:pPr>
            <a:r>
              <a:rPr lang="en-US" sz="3100" b="1" dirty="0" smtClean="0">
                <a:solidFill>
                  <a:srgbClr val="800000"/>
                </a:solidFill>
              </a:rPr>
              <a:t>Preserving Synchronization</a:t>
            </a:r>
          </a:p>
          <a:p>
            <a:pPr algn="ctr">
              <a:defRPr/>
            </a:pPr>
            <a:endParaRPr lang="en-US" b="1" dirty="0">
              <a:solidFill>
                <a:srgbClr val="800000"/>
              </a:solidFill>
            </a:endParaRPr>
          </a:p>
          <a:p>
            <a:pPr marL="457200" indent="-457200">
              <a:buFont typeface="Wingdings" charset="2"/>
              <a:buChar char="u"/>
              <a:defRPr/>
            </a:pPr>
            <a:r>
              <a:rPr lang="en-US" sz="2700" dirty="0" smtClean="0">
                <a:solidFill>
                  <a:schemeClr val="tx1"/>
                </a:solidFill>
              </a:rPr>
              <a:t>Two methods</a:t>
            </a:r>
          </a:p>
          <a:p>
            <a:pPr marL="914371" lvl="1" indent="-457200">
              <a:buFont typeface="Wingdings" charset="2"/>
              <a:buChar char="Ø"/>
              <a:defRPr/>
            </a:pPr>
            <a:r>
              <a:rPr lang="en-US" sz="2700" dirty="0" smtClean="0">
                <a:solidFill>
                  <a:schemeClr val="tx1"/>
                </a:solidFill>
              </a:rPr>
              <a:t>Synchronized</a:t>
            </a:r>
          </a:p>
          <a:p>
            <a:pPr marL="914371" lvl="1" indent="-457200">
              <a:buFont typeface="Wingdings" charset="2"/>
              <a:buChar char="Ø"/>
              <a:defRPr/>
            </a:pPr>
            <a:r>
              <a:rPr lang="en-US" sz="2700" dirty="0" smtClean="0">
                <a:solidFill>
                  <a:schemeClr val="tx1"/>
                </a:solidFill>
              </a:rPr>
              <a:t>Lock </a:t>
            </a:r>
            <a:endParaRPr lang="en-US" sz="2700" dirty="0">
              <a:solidFill>
                <a:schemeClr val="tx1"/>
              </a:solidFill>
            </a:endParaRPr>
          </a:p>
          <a:p>
            <a:pPr marL="457171" indent="-457171">
              <a:buFont typeface="Wingdings" charset="2"/>
              <a:buChar char="ü"/>
              <a:defRPr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6840200"/>
            <a:ext cx="9220200" cy="35394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4" tIns="45715" rIns="91434" bIns="45715">
            <a:spAutoFit/>
          </a:bodyPr>
          <a:lstStyle/>
          <a:p>
            <a:pPr>
              <a:defRPr/>
            </a:pPr>
            <a:r>
              <a:rPr lang="en-US" sz="3100" b="1" dirty="0" smtClean="0">
                <a:solidFill>
                  <a:srgbClr val="800000"/>
                </a:solidFill>
              </a:rPr>
              <a:t>Choosing Lock over Synchronized</a:t>
            </a:r>
          </a:p>
          <a:p>
            <a:pPr algn="ctr">
              <a:defRPr/>
            </a:pPr>
            <a:endParaRPr lang="en-US" sz="3100" b="1" dirty="0">
              <a:solidFill>
                <a:srgbClr val="800000"/>
              </a:solidFill>
            </a:endParaRPr>
          </a:p>
          <a:p>
            <a:pPr marL="457171" indent="-457171">
              <a:buClr>
                <a:srgbClr val="008000"/>
              </a:buClr>
              <a:buFont typeface="Wingdings" charset="2"/>
              <a:buChar char="ü"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Guards </a:t>
            </a:r>
            <a:r>
              <a:rPr lang="en-US" sz="2700" dirty="0">
                <a:solidFill>
                  <a:srgbClr val="000000"/>
                </a:solidFill>
              </a:rPr>
              <a:t>shared resources</a:t>
            </a:r>
          </a:p>
          <a:p>
            <a:pPr marL="457171" indent="-457171">
              <a:buClr>
                <a:srgbClr val="008000"/>
              </a:buClr>
              <a:buFont typeface="Wingdings" charset="2"/>
              <a:buChar char="ü"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Addresses </a:t>
            </a:r>
            <a:r>
              <a:rPr lang="en-US" sz="2700" dirty="0">
                <a:solidFill>
                  <a:srgbClr val="000000"/>
                </a:solidFill>
              </a:rPr>
              <a:t>more complex scenarios</a:t>
            </a:r>
          </a:p>
          <a:p>
            <a:pPr marL="457171" indent="-457171">
              <a:buClr>
                <a:srgbClr val="008000"/>
              </a:buClr>
              <a:buFont typeface="Wingdings" charset="2"/>
              <a:buChar char="ü"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Implements </a:t>
            </a:r>
            <a:r>
              <a:rPr lang="en-US" sz="2700" dirty="0">
                <a:solidFill>
                  <a:srgbClr val="000000"/>
                </a:solidFill>
              </a:rPr>
              <a:t>all the features of </a:t>
            </a:r>
            <a:r>
              <a:rPr lang="en-US" sz="2700" dirty="0" smtClean="0">
                <a:solidFill>
                  <a:srgbClr val="000000"/>
                </a:solidFill>
              </a:rPr>
              <a:t>synchronization</a:t>
            </a:r>
            <a:endParaRPr lang="en-US" sz="2700" dirty="0">
              <a:solidFill>
                <a:srgbClr val="000000"/>
              </a:solidFill>
            </a:endParaRPr>
          </a:p>
          <a:p>
            <a:pPr marL="457171" indent="-457171">
              <a:buClr>
                <a:srgbClr val="008000"/>
              </a:buClr>
              <a:buFont typeface="Wingdings" charset="2"/>
              <a:buChar char="ü"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Allows timeout </a:t>
            </a:r>
            <a:r>
              <a:rPr lang="en-US" sz="2700" dirty="0">
                <a:solidFill>
                  <a:srgbClr val="000000"/>
                </a:solidFill>
              </a:rPr>
              <a:t>for thread to wait for lock </a:t>
            </a:r>
          </a:p>
          <a:p>
            <a:pPr marL="457171" indent="-457171">
              <a:buClr>
                <a:srgbClr val="008000"/>
              </a:buClr>
              <a:buFont typeface="Wingdings" charset="2"/>
              <a:buChar char="ü"/>
              <a:defRPr/>
            </a:pPr>
            <a:r>
              <a:rPr lang="en-US" sz="2700" dirty="0" smtClean="0">
                <a:solidFill>
                  <a:srgbClr val="000000"/>
                </a:solidFill>
              </a:rPr>
              <a:t>Provides </a:t>
            </a:r>
            <a:r>
              <a:rPr lang="en-US" sz="2700" dirty="0" err="1">
                <a:solidFill>
                  <a:srgbClr val="000000"/>
                </a:solidFill>
              </a:rPr>
              <a:t>interruptLock</a:t>
            </a:r>
            <a:r>
              <a:rPr lang="en-US" sz="2700" dirty="0">
                <a:solidFill>
                  <a:srgbClr val="000000"/>
                </a:solidFill>
              </a:rPr>
              <a:t>, </a:t>
            </a:r>
            <a:r>
              <a:rPr lang="en-US" sz="2700" dirty="0" err="1">
                <a:solidFill>
                  <a:srgbClr val="000000"/>
                </a:solidFill>
              </a:rPr>
              <a:t>tryLock</a:t>
            </a:r>
            <a:r>
              <a:rPr lang="en-US" sz="2700" dirty="0">
                <a:solidFill>
                  <a:srgbClr val="000000"/>
                </a:solidFill>
              </a:rPr>
              <a:t> and </a:t>
            </a:r>
            <a:r>
              <a:rPr lang="en-US" sz="2700" dirty="0" err="1">
                <a:solidFill>
                  <a:srgbClr val="000000"/>
                </a:solidFill>
              </a:rPr>
              <a:t>timeLock</a:t>
            </a:r>
            <a:endParaRPr lang="en-US" sz="2700" dirty="0">
              <a:solidFill>
                <a:srgbClr val="000000"/>
              </a:solidFill>
            </a:endParaRPr>
          </a:p>
          <a:p>
            <a:pPr marL="457171" indent="-457171">
              <a:buClr>
                <a:srgbClr val="008000"/>
              </a:buClr>
              <a:buFont typeface="Wingdings" charset="2"/>
              <a:buChar char="ü"/>
              <a:defRPr/>
            </a:pPr>
            <a:r>
              <a:rPr lang="en-US" sz="2700" dirty="0">
                <a:solidFill>
                  <a:srgbClr val="000000"/>
                </a:solidFill>
              </a:rPr>
              <a:t>Faster </a:t>
            </a:r>
            <a:r>
              <a:rPr lang="en-US" sz="2700" dirty="0" smtClean="0">
                <a:solidFill>
                  <a:srgbClr val="000000"/>
                </a:solidFill>
              </a:rPr>
              <a:t>when large </a:t>
            </a:r>
            <a:r>
              <a:rPr lang="en-US" sz="2700" dirty="0">
                <a:solidFill>
                  <a:srgbClr val="000000"/>
                </a:solidFill>
              </a:rPr>
              <a:t>number of 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1512</TotalTime>
  <Words>138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CSE, BUET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Bashima Islam</cp:lastModifiedBy>
  <cp:revision>75</cp:revision>
  <dcterms:created xsi:type="dcterms:W3CDTF">2008-05-03T03:01:56Z</dcterms:created>
  <dcterms:modified xsi:type="dcterms:W3CDTF">2016-02-15T08:10:36Z</dcterms:modified>
</cp:coreProperties>
</file>