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00"/>
    <a:srgbClr val="0000FF"/>
    <a:srgbClr val="CC3300"/>
    <a:srgbClr val="CCFF99"/>
    <a:srgbClr val="0033CC"/>
    <a:srgbClr val="009900"/>
    <a:srgbClr val="CC6600"/>
    <a:srgbClr val="FF66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8" autoAdjust="0"/>
    <p:restoredTop sz="94728" autoAdjust="0"/>
  </p:normalViewPr>
  <p:slideViewPr>
    <p:cSldViewPr>
      <p:cViewPr>
        <p:scale>
          <a:sx n="40" d="100"/>
          <a:sy n="40" d="100"/>
        </p:scale>
        <p:origin x="-486" y="497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97"/>
          <p:cNvSpPr txBox="1">
            <a:spLocks noChangeArrowheads="1"/>
          </p:cNvSpPr>
          <p:nvPr/>
        </p:nvSpPr>
        <p:spPr bwMode="auto">
          <a:xfrm>
            <a:off x="304800" y="9144000"/>
            <a:ext cx="21259801" cy="122682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2050" name="Text Box 122"/>
          <p:cNvSpPr txBox="1">
            <a:spLocks noChangeArrowheads="1"/>
          </p:cNvSpPr>
          <p:nvPr/>
        </p:nvSpPr>
        <p:spPr bwMode="auto">
          <a:xfrm>
            <a:off x="3656013" y="-63520"/>
            <a:ext cx="182816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>
              <a:defRPr/>
            </a:pPr>
            <a:r>
              <a:rPr lang="en-US" sz="6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Crowd-Enabled Approach for Efficient Processing of </a:t>
            </a:r>
            <a:r>
              <a:rPr lang="en-US" sz="6600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 </a:t>
            </a:r>
            <a:r>
              <a:rPr lang="en-US" sz="6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Nearest Neighbor and Range Queries in Incomplete Databases</a:t>
            </a:r>
            <a:endParaRPr lang="en-US" sz="6600" b="1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34" charset="0"/>
              <a:ea typeface="Tahoma" pitchFamily="34" charset="0"/>
              <a:cs typeface="Helvetica" pitchFamily="34" charset="0"/>
            </a:endParaRPr>
          </a:p>
        </p:txBody>
      </p:sp>
      <p:sp>
        <p:nvSpPr>
          <p:cNvPr id="2051" name="Text Box 123"/>
          <p:cNvSpPr txBox="1">
            <a:spLocks noChangeArrowheads="1"/>
          </p:cNvSpPr>
          <p:nvPr/>
        </p:nvSpPr>
        <p:spPr bwMode="auto">
          <a:xfrm>
            <a:off x="3663950" y="2743200"/>
            <a:ext cx="182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000" dirty="0" err="1" smtClean="0">
                <a:solidFill>
                  <a:srgbClr val="FFFF99"/>
                </a:solidFill>
              </a:rPr>
              <a:t>Samia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Kabir</a:t>
            </a:r>
            <a:r>
              <a:rPr lang="en-US" sz="4000" dirty="0" smtClean="0">
                <a:solidFill>
                  <a:srgbClr val="FFFF99"/>
                </a:solidFill>
              </a:rPr>
              <a:t>, </a:t>
            </a:r>
            <a:r>
              <a:rPr lang="en-US" sz="4000" dirty="0" err="1" smtClean="0">
                <a:solidFill>
                  <a:srgbClr val="FFFF99"/>
                </a:solidFill>
              </a:rPr>
              <a:t>Mehnaz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Tabassum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Mahin</a:t>
            </a:r>
            <a:endParaRPr lang="en-US" sz="4000" baseline="30000" dirty="0">
              <a:solidFill>
                <a:srgbClr val="FFFF99"/>
              </a:solidFill>
            </a:endParaRPr>
          </a:p>
        </p:txBody>
      </p:sp>
      <p:pic>
        <p:nvPicPr>
          <p:cNvPr id="2052" name="Picture 170" descr="Buet Logo Bi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800100"/>
            <a:ext cx="1925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123"/>
          <p:cNvSpPr txBox="1">
            <a:spLocks noChangeArrowheads="1"/>
          </p:cNvSpPr>
          <p:nvPr/>
        </p:nvSpPr>
        <p:spPr bwMode="auto">
          <a:xfrm>
            <a:off x="0" y="31319787"/>
            <a:ext cx="219456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400" b="1" dirty="0">
                <a:solidFill>
                  <a:srgbClr val="800000"/>
                </a:solidFill>
              </a:rPr>
              <a:t>Department of Computer Science and Engineering (CSE), BUET</a:t>
            </a:r>
          </a:p>
        </p:txBody>
      </p:sp>
      <p:sp>
        <p:nvSpPr>
          <p:cNvPr id="28" name="Text Box 97"/>
          <p:cNvSpPr txBox="1">
            <a:spLocks noChangeArrowheads="1"/>
          </p:cNvSpPr>
          <p:nvPr/>
        </p:nvSpPr>
        <p:spPr bwMode="auto">
          <a:xfrm>
            <a:off x="304800" y="3886200"/>
            <a:ext cx="5715000" cy="5105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29" name="Text Box 176"/>
          <p:cNvSpPr txBox="1">
            <a:spLocks noChangeArrowheads="1"/>
          </p:cNvSpPr>
          <p:nvPr/>
        </p:nvSpPr>
        <p:spPr bwMode="auto">
          <a:xfrm>
            <a:off x="304800" y="3886200"/>
            <a:ext cx="5715000" cy="838201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Introduction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3" name="Text Box 176"/>
          <p:cNvSpPr txBox="1">
            <a:spLocks noChangeArrowheads="1"/>
          </p:cNvSpPr>
          <p:nvPr/>
        </p:nvSpPr>
        <p:spPr bwMode="auto">
          <a:xfrm>
            <a:off x="304799" y="9144000"/>
            <a:ext cx="21259801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Our Approach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3" name="Text Box 97"/>
          <p:cNvSpPr txBox="1">
            <a:spLocks noChangeArrowheads="1"/>
          </p:cNvSpPr>
          <p:nvPr/>
        </p:nvSpPr>
        <p:spPr bwMode="auto">
          <a:xfrm>
            <a:off x="15321454" y="21488400"/>
            <a:ext cx="6243145" cy="27432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/>
          </a:p>
          <a:p>
            <a:pPr defTabSz="274638">
              <a:defRPr/>
            </a:pPr>
            <a:endParaRPr lang="en-AU" sz="2400" dirty="0">
              <a:cs typeface="Arial" charset="0"/>
            </a:endParaRPr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/>
              <a:t> </a:t>
            </a:r>
            <a:endParaRPr lang="en-AU" sz="2800" dirty="0" smtClean="0"/>
          </a:p>
          <a:p>
            <a:pPr defTabSz="274638">
              <a:buFont typeface="Wingdings" pitchFamily="2" charset="2"/>
              <a:buChar char="q"/>
              <a:defRPr/>
            </a:pPr>
            <a:endParaRPr lang="en-AU" sz="2800" dirty="0" smtClean="0"/>
          </a:p>
          <a:p>
            <a:pPr defTabSz="274638">
              <a:buFont typeface="Wingdings" pitchFamily="2" charset="2"/>
              <a:buChar char="q"/>
              <a:defRPr/>
            </a:pPr>
            <a:endParaRPr lang="en-AU" sz="2800" dirty="0" smtClean="0"/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 smtClean="0"/>
              <a:t> </a:t>
            </a:r>
            <a:endParaRPr lang="en-AU" sz="2800" dirty="0"/>
          </a:p>
        </p:txBody>
      </p:sp>
      <p:sp>
        <p:nvSpPr>
          <p:cNvPr id="64" name="Text Box 176"/>
          <p:cNvSpPr txBox="1">
            <a:spLocks noChangeArrowheads="1"/>
          </p:cNvSpPr>
          <p:nvPr/>
        </p:nvSpPr>
        <p:spPr bwMode="auto">
          <a:xfrm>
            <a:off x="15321454" y="21488400"/>
            <a:ext cx="6243145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Future Challenges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5" name="Text Box 97"/>
          <p:cNvSpPr txBox="1">
            <a:spLocks noChangeArrowheads="1"/>
          </p:cNvSpPr>
          <p:nvPr/>
        </p:nvSpPr>
        <p:spPr bwMode="auto">
          <a:xfrm>
            <a:off x="15321454" y="24307800"/>
            <a:ext cx="6243145" cy="38862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just">
              <a:defRPr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6" name="Text Box 176"/>
          <p:cNvSpPr txBox="1">
            <a:spLocks noChangeArrowheads="1"/>
          </p:cNvSpPr>
          <p:nvPr/>
        </p:nvSpPr>
        <p:spPr bwMode="auto">
          <a:xfrm>
            <a:off x="15316200" y="24307800"/>
            <a:ext cx="6248399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Conclusion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5321454" y="28270197"/>
            <a:ext cx="6243145" cy="3276605"/>
            <a:chOff x="14859000" y="28126504"/>
            <a:chExt cx="6705600" cy="3058164"/>
          </a:xfrm>
        </p:grpSpPr>
        <p:sp>
          <p:nvSpPr>
            <p:cNvPr id="67" name="Text Box 97"/>
            <p:cNvSpPr txBox="1">
              <a:spLocks noChangeArrowheads="1"/>
            </p:cNvSpPr>
            <p:nvPr/>
          </p:nvSpPr>
          <p:spPr bwMode="auto">
            <a:xfrm>
              <a:off x="14859000" y="28126508"/>
              <a:ext cx="6705600" cy="3058160"/>
            </a:xfrm>
            <a:prstGeom prst="rect">
              <a:avLst/>
            </a:prstGeom>
            <a:solidFill>
              <a:srgbClr val="EDF6F7"/>
            </a:solidFill>
            <a:ln w="28575">
              <a:solidFill>
                <a:srgbClr val="0E48A6"/>
              </a:solidFill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lIns="108081" tIns="108081" rIns="108081" bIns="108081"/>
            <a:lstStyle/>
            <a:p>
              <a:pPr algn="just" defTabSz="274638">
                <a:defRPr/>
              </a:pPr>
              <a:endParaRPr lang="en-AU" sz="2000" dirty="0"/>
            </a:p>
            <a:p>
              <a:pPr algn="just" defTabSz="274638">
                <a:defRPr/>
              </a:pPr>
              <a:endParaRPr lang="en-AU" sz="2000" dirty="0" smtClean="0"/>
            </a:p>
            <a:p>
              <a:pPr marL="457200" indent="-457200" algn="just" defTabSz="274638">
                <a:defRPr/>
              </a:pPr>
              <a:endParaRPr lang="en-AU" sz="12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r>
                <a:rPr lang="en-AU" sz="2000" dirty="0" smtClean="0"/>
                <a:t> </a:t>
              </a:r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endParaRPr lang="en-AU" sz="20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endParaRPr lang="en-AU" sz="20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r>
                <a:rPr lang="en-AU" sz="2000" dirty="0" smtClean="0"/>
                <a:t> </a:t>
              </a:r>
            </a:p>
            <a:p>
              <a:pPr marL="457200" indent="-457200" algn="just" defTabSz="274638">
                <a:defRPr/>
              </a:pPr>
              <a:endParaRPr lang="en-AU" sz="2000" dirty="0" smtClean="0"/>
            </a:p>
            <a:p>
              <a:pPr marL="457200" indent="-457200" algn="just" defTabSz="274638">
                <a:defRPr/>
              </a:pPr>
              <a:r>
                <a:rPr lang="en-AU" sz="2000" dirty="0" smtClean="0"/>
                <a:t> </a:t>
              </a:r>
            </a:p>
            <a:p>
              <a:pPr marL="457200" indent="-457200" algn="just" defTabSz="274638">
                <a:defRPr/>
              </a:pPr>
              <a:r>
                <a:rPr lang="en-AU" sz="2000" dirty="0" smtClean="0"/>
                <a:t> </a:t>
              </a:r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endParaRPr lang="en-AU" sz="2000" dirty="0" smtClean="0"/>
            </a:p>
            <a:p>
              <a:pPr algn="just" defTabSz="274638">
                <a:buFont typeface="Wingdings" pitchFamily="2" charset="2"/>
                <a:buChar char="q"/>
                <a:defRPr/>
              </a:pPr>
              <a:endParaRPr lang="en-AU" sz="2000" dirty="0" smtClean="0"/>
            </a:p>
            <a:p>
              <a:pPr algn="just" defTabSz="274638">
                <a:defRPr/>
              </a:pPr>
              <a:endParaRPr lang="en-AU" sz="2000" dirty="0" smtClean="0"/>
            </a:p>
          </p:txBody>
        </p:sp>
        <p:sp>
          <p:nvSpPr>
            <p:cNvPr id="68" name="Text Box 176"/>
            <p:cNvSpPr txBox="1">
              <a:spLocks noChangeArrowheads="1"/>
            </p:cNvSpPr>
            <p:nvPr/>
          </p:nvSpPr>
          <p:spPr bwMode="auto">
            <a:xfrm>
              <a:off x="14859000" y="28126504"/>
              <a:ext cx="6705600" cy="711200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999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</a:gradFill>
            <a:ln w="381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39648" tIns="19824" rIns="39648" bIns="19824"/>
            <a:lstStyle/>
            <a:p>
              <a:pPr algn="ctr" defTabSz="1279525">
                <a:spcBef>
                  <a:spcPct val="50000"/>
                </a:spcBef>
                <a:defRPr/>
              </a:pPr>
              <a:r>
                <a:rPr lang="en-US" sz="4000" b="1" dirty="0" smtClean="0">
                  <a:solidFill>
                    <a:srgbClr val="002060"/>
                  </a:solidFill>
                </a:rPr>
                <a:t>References</a:t>
              </a:r>
              <a:endParaRPr lang="en-US" sz="4000" b="1" dirty="0">
                <a:solidFill>
                  <a:srgbClr val="00206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163800" y="28919026"/>
              <a:ext cx="6248400" cy="219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2000" dirty="0" smtClean="0"/>
                <a:t> N. </a:t>
              </a:r>
              <a:r>
                <a:rPr lang="en-SG" sz="2000" dirty="0" err="1" smtClean="0"/>
                <a:t>Roussopoulos</a:t>
              </a:r>
              <a:r>
                <a:rPr lang="en-SG" sz="2000" dirty="0" smtClean="0"/>
                <a:t>, S. Kelley, and F. </a:t>
              </a:r>
              <a:r>
                <a:rPr lang="en-SG" sz="2000" dirty="0" smtClean="0"/>
                <a:t>Vincent. Nearest</a:t>
              </a:r>
              <a:r>
                <a:rPr lang="en-SG" sz="2000" dirty="0" smtClean="0"/>
                <a:t> </a:t>
              </a:r>
              <a:r>
                <a:rPr lang="en-SG" sz="2000" dirty="0" err="1" smtClean="0"/>
                <a:t>neighbor</a:t>
              </a:r>
              <a:r>
                <a:rPr lang="en-SG" sz="2000" dirty="0" smtClean="0"/>
                <a:t> </a:t>
              </a:r>
              <a:r>
                <a:rPr lang="en-SG" sz="2000" dirty="0" smtClean="0"/>
                <a:t>queries. In </a:t>
              </a:r>
              <a:r>
                <a:rPr lang="en-SG" sz="2000" i="1" dirty="0" smtClean="0"/>
                <a:t>ACM SIGMOD International Conference</a:t>
              </a:r>
              <a:r>
                <a:rPr lang="en-SG" sz="2000" dirty="0" smtClean="0"/>
                <a:t>,1995.</a:t>
              </a:r>
              <a:endParaRPr lang="en-AU" sz="2000" dirty="0" smtClean="0"/>
            </a:p>
            <a:p>
              <a:pPr algn="just">
                <a:defRPr/>
              </a:pPr>
              <a:r>
                <a:rPr lang="en-US" sz="2000" dirty="0" smtClean="0"/>
                <a:t> T. </a:t>
              </a:r>
              <a:r>
                <a:rPr lang="en-US" sz="2000" dirty="0" err="1" smtClean="0"/>
                <a:t>Hashem</a:t>
              </a:r>
              <a:r>
                <a:rPr lang="en-US" sz="2000" dirty="0" smtClean="0"/>
                <a:t>, M. E. Ali, L. </a:t>
              </a:r>
              <a:r>
                <a:rPr lang="en-US" sz="2000" dirty="0" err="1" smtClean="0"/>
                <a:t>Kulik</a:t>
              </a:r>
              <a:r>
                <a:rPr lang="en-US" sz="2000" dirty="0" smtClean="0"/>
                <a:t>, E. </a:t>
              </a:r>
              <a:r>
                <a:rPr lang="en-US" sz="2000" dirty="0" err="1" smtClean="0"/>
                <a:t>Tanin</a:t>
              </a:r>
              <a:r>
                <a:rPr lang="en-US" sz="2000" dirty="0" smtClean="0"/>
                <a:t>, and A. </a:t>
              </a:r>
              <a:r>
                <a:rPr lang="en-US" sz="2000" dirty="0" err="1" smtClean="0"/>
                <a:t>Quattrone</a:t>
              </a:r>
              <a:r>
                <a:rPr lang="en-US" sz="2000" dirty="0" smtClean="0"/>
                <a:t>. </a:t>
              </a:r>
              <a:r>
                <a:rPr lang="en-US" sz="2000" i="1" dirty="0" smtClean="0"/>
                <a:t>Protecting privacy for group nearest neighbor queries with </a:t>
              </a:r>
              <a:r>
                <a:rPr lang="en-US" sz="2000" i="1" dirty="0" err="1" smtClean="0"/>
                <a:t>crowdsourced</a:t>
              </a:r>
              <a:r>
                <a:rPr lang="en-US" sz="2000" i="1" dirty="0" smtClean="0"/>
                <a:t> data and computing.</a:t>
              </a:r>
              <a:r>
                <a:rPr lang="en-US" sz="2000" dirty="0" smtClean="0"/>
                <a:t> </a:t>
              </a:r>
              <a:r>
                <a:rPr lang="de-DE" sz="2000" dirty="0" smtClean="0"/>
                <a:t>UbiComp, 2013.</a:t>
              </a:r>
              <a:endParaRPr lang="en-SG" sz="2000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5316200" y="25146000"/>
            <a:ext cx="617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dirty="0" smtClean="0"/>
              <a:t>We present the first crowd-enabled approach to process spatial queries </a:t>
            </a:r>
            <a:r>
              <a:rPr lang="en-US" sz="2800" dirty="0" smtClean="0"/>
              <a:t>in incomplete </a:t>
            </a:r>
            <a:r>
              <a:rPr lang="en-US" sz="2800" dirty="0" smtClean="0"/>
              <a:t>databases. We introduce an indexing technique for POI and space information and provide the quality guarantee of </a:t>
            </a:r>
            <a:r>
              <a:rPr lang="en-US" sz="2800" dirty="0" smtClean="0"/>
              <a:t>query-answers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16" name="Text Box 97"/>
          <p:cNvSpPr txBox="1">
            <a:spLocks noChangeArrowheads="1"/>
          </p:cNvSpPr>
          <p:nvPr/>
        </p:nvSpPr>
        <p:spPr bwMode="auto">
          <a:xfrm>
            <a:off x="16383000" y="3886200"/>
            <a:ext cx="5181600" cy="5105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just" defTabSz="274638">
              <a:spcBef>
                <a:spcPct val="50000"/>
              </a:spcBef>
              <a:defRPr/>
            </a:pPr>
            <a:endParaRPr lang="en-AU" sz="2800" dirty="0" smtClean="0">
              <a:latin typeface="+mn-lt"/>
            </a:endParaRPr>
          </a:p>
        </p:txBody>
      </p:sp>
      <p:sp>
        <p:nvSpPr>
          <p:cNvPr id="118" name="Text Box 176"/>
          <p:cNvSpPr txBox="1">
            <a:spLocks noChangeArrowheads="1"/>
          </p:cNvSpPr>
          <p:nvPr/>
        </p:nvSpPr>
        <p:spPr bwMode="auto">
          <a:xfrm>
            <a:off x="16383000" y="3886200"/>
            <a:ext cx="5181600" cy="850526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Research </a:t>
            </a:r>
            <a:r>
              <a:rPr lang="en-US" sz="4000" b="1" dirty="0" smtClean="0">
                <a:solidFill>
                  <a:srgbClr val="002060"/>
                </a:solidFill>
              </a:rPr>
              <a:t>Challenge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211800" y="6313944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CC0000"/>
                </a:solidFill>
              </a:rPr>
              <a:t>How to evaluate spatial queries </a:t>
            </a:r>
            <a:r>
              <a:rPr lang="en-AU" sz="2800" b="1" dirty="0" smtClean="0">
                <a:solidFill>
                  <a:srgbClr val="CC0000"/>
                </a:solidFill>
              </a:rPr>
              <a:t>in </a:t>
            </a:r>
            <a:r>
              <a:rPr lang="en-AU" sz="2800" b="1" dirty="0" smtClean="0">
                <a:solidFill>
                  <a:srgbClr val="CC0000"/>
                </a:solidFill>
              </a:rPr>
              <a:t>incomplete and distributed databases with </a:t>
            </a:r>
            <a:r>
              <a:rPr lang="en-AU" sz="2800" b="1" dirty="0" smtClean="0">
                <a:solidFill>
                  <a:srgbClr val="CC0000"/>
                </a:solidFill>
              </a:rPr>
              <a:t>a quality guarantee?</a:t>
            </a:r>
            <a:endParaRPr lang="en-AU" sz="2800" b="1" dirty="0" smtClean="0">
              <a:solidFill>
                <a:srgbClr val="CC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21945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21945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42975"/>
            <a:ext cx="21945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 descr="thinking-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71672" y="6602506"/>
            <a:ext cx="1563928" cy="185569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6383000" y="4737318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800" dirty="0" smtClean="0"/>
              <a:t>Existing </a:t>
            </a:r>
            <a:r>
              <a:rPr lang="en-US" sz="2800" dirty="0" smtClean="0"/>
              <a:t>approaches</a:t>
            </a:r>
            <a:r>
              <a:rPr lang="en-US" sz="2800" baseline="30000" dirty="0" smtClean="0"/>
              <a:t>[1,2]</a:t>
            </a:r>
            <a:r>
              <a:rPr lang="en-AU" sz="2800" dirty="0" smtClean="0"/>
              <a:t> are based on the assumption that LSPs have complete space knowledge.</a:t>
            </a:r>
          </a:p>
        </p:txBody>
      </p:sp>
      <p:sp>
        <p:nvSpPr>
          <p:cNvPr id="149" name="Text Box 97"/>
          <p:cNvSpPr txBox="1">
            <a:spLocks noChangeArrowheads="1"/>
          </p:cNvSpPr>
          <p:nvPr/>
        </p:nvSpPr>
        <p:spPr bwMode="auto">
          <a:xfrm>
            <a:off x="304800" y="21488400"/>
            <a:ext cx="14935200" cy="10058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172" name="Text Box 176"/>
          <p:cNvSpPr txBox="1">
            <a:spLocks noChangeArrowheads="1"/>
          </p:cNvSpPr>
          <p:nvPr/>
        </p:nvSpPr>
        <p:spPr bwMode="auto">
          <a:xfrm>
            <a:off x="304800" y="21488400"/>
            <a:ext cx="149352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Evaluation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461232" y="22860000"/>
            <a:ext cx="14626368" cy="2286000"/>
          </a:xfrm>
          <a:prstGeom prst="rect">
            <a:avLst/>
          </a:prstGeom>
          <a:solidFill>
            <a:srgbClr val="EDF6F7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61232" y="27584401"/>
            <a:ext cx="14626368" cy="2209799"/>
          </a:xfrm>
          <a:prstGeom prst="rect">
            <a:avLst/>
          </a:prstGeom>
          <a:solidFill>
            <a:srgbClr val="EDF6F7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461232" y="25222201"/>
            <a:ext cx="14626368" cy="2285999"/>
          </a:xfrm>
          <a:prstGeom prst="rect">
            <a:avLst/>
          </a:prstGeom>
          <a:solidFill>
            <a:srgbClr val="EDF6F7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684186" y="22402800"/>
            <a:ext cx="32004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Confidence Level (area)</a:t>
            </a:r>
            <a:endParaRPr kumimoji="0" lang="en-S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" name="Round Same Side Corner Rectangle 204"/>
          <p:cNvSpPr/>
          <p:nvPr/>
        </p:nvSpPr>
        <p:spPr bwMode="auto">
          <a:xfrm>
            <a:off x="8458200" y="10363200"/>
            <a:ext cx="12877800" cy="5791200"/>
          </a:xfrm>
          <a:prstGeom prst="round2SameRect">
            <a:avLst>
              <a:gd name="adj1" fmla="val 11681"/>
              <a:gd name="adj2" fmla="val 0"/>
            </a:avLst>
          </a:prstGeom>
          <a:solidFill>
            <a:srgbClr val="EDF6F7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11811000" y="10134600"/>
            <a:ext cx="6934200" cy="76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charset="0"/>
              </a:rPr>
              <a:t>Data Collection and Indexing</a:t>
            </a:r>
            <a:endParaRPr kumimoji="0" lang="en-SG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8610600" y="11125200"/>
            <a:ext cx="7391400" cy="1828800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2800" dirty="0" smtClean="0">
                <a:solidFill>
                  <a:srgbClr val="CC0000"/>
                </a:solidFill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</a:t>
            </a:r>
            <a:endParaRPr kumimoji="0" lang="en-SG" sz="2800" b="0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8534400" y="10972800"/>
            <a:ext cx="3352800" cy="533400"/>
          </a:xfrm>
          <a:prstGeom prst="rect">
            <a:avLst/>
          </a:prstGeom>
          <a:solidFill>
            <a:srgbClr val="EDF6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POI Information</a:t>
            </a:r>
            <a:endParaRPr kumimoji="0" lang="en-SG" sz="3200" b="1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17" name="Rectangle 216"/>
          <p:cNvSpPr/>
          <p:nvPr/>
        </p:nvSpPr>
        <p:spPr bwMode="auto">
          <a:xfrm>
            <a:off x="8610600" y="13258800"/>
            <a:ext cx="7391400" cy="2776025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9438"/>
            <a:endParaRPr lang="en-US" sz="1600" dirty="0" smtClean="0"/>
          </a:p>
          <a:p>
            <a:pPr defTabSz="4389438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CC0000"/>
                </a:solidFill>
              </a:rPr>
              <a:t> </a:t>
            </a:r>
            <a:r>
              <a:rPr lang="en-US" sz="2800" dirty="0" smtClean="0"/>
              <a:t>Derived data</a:t>
            </a:r>
            <a:endParaRPr lang="en-US" sz="2800" dirty="0" smtClean="0">
              <a:solidFill>
                <a:srgbClr val="CC0000"/>
              </a:solidFill>
            </a:endParaRPr>
          </a:p>
          <a:p>
            <a:pPr defTabSz="4389438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CC0000"/>
                </a:solidFill>
              </a:rPr>
              <a:t> </a:t>
            </a:r>
            <a:r>
              <a:rPr lang="en-US" sz="2800" dirty="0" smtClean="0"/>
              <a:t>Geometric </a:t>
            </a:r>
          </a:p>
          <a:p>
            <a:pPr defTabSz="4389438"/>
            <a:r>
              <a:rPr lang="en-US" sz="2800" dirty="0" smtClean="0"/>
              <a:t>    mapping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16154400" y="11125200"/>
            <a:ext cx="5029200" cy="4876800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8534400" y="13030200"/>
            <a:ext cx="3886200" cy="533400"/>
          </a:xfrm>
          <a:prstGeom prst="rect">
            <a:avLst/>
          </a:prstGeom>
          <a:solidFill>
            <a:srgbClr val="EDF6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CC0000"/>
                </a:solidFill>
              </a:rPr>
              <a:t>Space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Information</a:t>
            </a:r>
            <a:endParaRPr kumimoji="0" lang="en-SG" sz="3200" b="1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16078200" y="10972800"/>
            <a:ext cx="2057400" cy="533400"/>
          </a:xfrm>
          <a:prstGeom prst="rect">
            <a:avLst/>
          </a:prstGeom>
          <a:solidFill>
            <a:srgbClr val="EDF6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Indexing</a:t>
            </a:r>
            <a:endParaRPr kumimoji="0" lang="en-SG" sz="3200" b="1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24" name="Round Same Side Corner Rectangle 223"/>
          <p:cNvSpPr/>
          <p:nvPr/>
        </p:nvSpPr>
        <p:spPr bwMode="auto">
          <a:xfrm>
            <a:off x="457200" y="16535401"/>
            <a:ext cx="7086600" cy="4758574"/>
          </a:xfrm>
          <a:prstGeom prst="round2SameRect">
            <a:avLst>
              <a:gd name="adj1" fmla="val 13685"/>
              <a:gd name="adj2" fmla="val 0"/>
            </a:avLst>
          </a:prstGeom>
          <a:solidFill>
            <a:srgbClr val="EDF6F7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1143000" y="16306800"/>
            <a:ext cx="5791200" cy="685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charset="0"/>
              </a:rPr>
              <a:t>Single User Processing</a:t>
            </a:r>
            <a:endParaRPr kumimoji="0" lang="en-SG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6" name="Round Same Side Corner Rectangle 225"/>
          <p:cNvSpPr/>
          <p:nvPr/>
        </p:nvSpPr>
        <p:spPr bwMode="auto">
          <a:xfrm>
            <a:off x="7620000" y="16535401"/>
            <a:ext cx="6019800" cy="4758574"/>
          </a:xfrm>
          <a:prstGeom prst="round2SameRect">
            <a:avLst>
              <a:gd name="adj1" fmla="val 10599"/>
              <a:gd name="adj2" fmla="val 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sz="2800" dirty="0" smtClean="0"/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sz="2800" baseline="0" dirty="0" smtClean="0"/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sz="2800" baseline="0" dirty="0" smtClean="0"/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lang="en-US" sz="2800" dirty="0" smtClean="0"/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sz="2800" dirty="0" smtClean="0"/>
          </a:p>
          <a:p>
            <a:pPr lvl="1" defTabSz="4389438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</a:p>
          <a:p>
            <a:pPr lvl="1" defTabSz="4389438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2800" dirty="0" smtClean="0"/>
              <a:t> </a:t>
            </a:r>
            <a:endParaRPr lang="en-US" sz="2800" dirty="0" smtClean="0"/>
          </a:p>
        </p:txBody>
      </p:sp>
      <p:sp>
        <p:nvSpPr>
          <p:cNvPr id="227" name="Rectangle 226"/>
          <p:cNvSpPr/>
          <p:nvPr/>
        </p:nvSpPr>
        <p:spPr bwMode="auto">
          <a:xfrm>
            <a:off x="8915400" y="16306800"/>
            <a:ext cx="3505200" cy="76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charset="0"/>
              </a:rPr>
              <a:t>Aggregation</a:t>
            </a:r>
            <a:endParaRPr kumimoji="0" lang="en-SG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53400" y="17134344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spcBef>
                <a:spcPts val="0"/>
              </a:spcBef>
              <a:defRPr/>
            </a:pPr>
            <a:r>
              <a:rPr lang="en-AU" sz="2800" dirty="0" smtClean="0">
                <a:cs typeface="Arial" charset="0"/>
              </a:rPr>
              <a:t>Aggregation of query </a:t>
            </a:r>
            <a:r>
              <a:rPr lang="en-AU" sz="2800" dirty="0" smtClean="0">
                <a:cs typeface="Arial" charset="0"/>
              </a:rPr>
              <a:t>answers from </a:t>
            </a:r>
            <a:r>
              <a:rPr lang="en-AU" sz="2800" dirty="0" smtClean="0">
                <a:cs typeface="Arial" charset="0"/>
              </a:rPr>
              <a:t>group members</a:t>
            </a:r>
          </a:p>
          <a:p>
            <a:pPr defTabSz="274638">
              <a:spcBef>
                <a:spcPts val="0"/>
              </a:spcBef>
              <a:defRPr/>
            </a:pPr>
            <a:r>
              <a:rPr lang="en-AU" sz="2800" dirty="0" smtClean="0">
                <a:cs typeface="Arial" charset="0"/>
              </a:rPr>
              <a:t>Combination of the sets of MBRs into a set </a:t>
            </a:r>
            <a:r>
              <a:rPr lang="en-AU" sz="2800" i="1" dirty="0" smtClean="0">
                <a:cs typeface="Arial" charset="0"/>
              </a:rPr>
              <a:t>S</a:t>
            </a:r>
          </a:p>
          <a:p>
            <a:pPr defTabSz="274638">
              <a:spcBef>
                <a:spcPts val="0"/>
              </a:spcBef>
              <a:defRPr/>
            </a:pPr>
            <a:r>
              <a:rPr lang="en-AU" sz="2800" dirty="0" smtClean="0">
                <a:cs typeface="Arial" charset="0"/>
              </a:rPr>
              <a:t>Determination of a relevant set of MBRs for POIs</a:t>
            </a:r>
          </a:p>
          <a:p>
            <a:pPr defTabSz="274638">
              <a:spcBef>
                <a:spcPts val="0"/>
              </a:spcBef>
              <a:defRPr/>
            </a:pPr>
            <a:r>
              <a:rPr lang="en-AU" sz="2800" dirty="0" smtClean="0">
                <a:cs typeface="Arial" charset="0"/>
              </a:rPr>
              <a:t>	</a:t>
            </a:r>
            <a:r>
              <a:rPr lang="en-AU" sz="2800" dirty="0" smtClean="0">
                <a:cs typeface="Arial" charset="0"/>
              </a:rPr>
              <a:t>  </a:t>
            </a:r>
            <a:r>
              <a:rPr lang="en-US" sz="2800" i="1" dirty="0" smtClean="0"/>
              <a:t>RECT</a:t>
            </a:r>
            <a:r>
              <a:rPr lang="en-US" sz="2800" i="1" baseline="-25000" dirty="0" smtClean="0"/>
              <a:t>i</a:t>
            </a:r>
            <a:r>
              <a:rPr lang="en-AU" sz="2800" dirty="0" smtClean="0">
                <a:cs typeface="Arial" charset="0"/>
              </a:rPr>
              <a:t> for </a:t>
            </a:r>
            <a:r>
              <a:rPr lang="en-AU" sz="2800" i="1" dirty="0" smtClean="0">
                <a:cs typeface="Arial" charset="0"/>
              </a:rPr>
              <a:t>k</a:t>
            </a:r>
            <a:r>
              <a:rPr lang="en-AU" sz="2800" dirty="0" smtClean="0">
                <a:cs typeface="Arial" charset="0"/>
              </a:rPr>
              <a:t>NN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AU" sz="2800" dirty="0" smtClean="0">
                <a:cs typeface="Arial" charset="0"/>
              </a:rPr>
              <a:t> in </a:t>
            </a:r>
            <a:r>
              <a:rPr lang="en-AU" sz="2800" i="1" dirty="0" smtClean="0">
                <a:cs typeface="Arial" charset="0"/>
              </a:rPr>
              <a:t>k</a:t>
            </a:r>
            <a:r>
              <a:rPr lang="en-AU" sz="2800" dirty="0" smtClean="0">
                <a:cs typeface="Arial" charset="0"/>
              </a:rPr>
              <a:t>NN query</a:t>
            </a:r>
          </a:p>
          <a:p>
            <a:pPr defTabSz="274638">
              <a:spcBef>
                <a:spcPts val="0"/>
              </a:spcBef>
              <a:defRPr/>
            </a:pPr>
            <a:r>
              <a:rPr lang="en-AU" sz="2800" dirty="0" smtClean="0">
                <a:cs typeface="Arial" charset="0"/>
              </a:rPr>
              <a:t>	</a:t>
            </a:r>
            <a:r>
              <a:rPr lang="en-AU" sz="2800" dirty="0" smtClean="0">
                <a:cs typeface="Arial" charset="0"/>
              </a:rPr>
              <a:t>  </a:t>
            </a:r>
            <a:r>
              <a:rPr lang="en-AU" sz="2800" i="1" dirty="0" smtClean="0">
                <a:cs typeface="Arial" charset="0"/>
              </a:rPr>
              <a:t>RECT</a:t>
            </a:r>
            <a:r>
              <a:rPr lang="en-AU" sz="2800" dirty="0" smtClean="0">
                <a:cs typeface="Arial" charset="0"/>
              </a:rPr>
              <a:t> for </a:t>
            </a:r>
            <a:r>
              <a:rPr lang="en-AU" sz="2800" i="1" dirty="0" smtClean="0">
                <a:cs typeface="Arial" charset="0"/>
              </a:rPr>
              <a:t>Q</a:t>
            </a:r>
            <a:r>
              <a:rPr lang="en-AU" sz="2800" dirty="0" smtClean="0">
                <a:cs typeface="Arial" charset="0"/>
              </a:rPr>
              <a:t> in Range query</a:t>
            </a:r>
          </a:p>
          <a:p>
            <a:pPr defTabSz="274638">
              <a:spcBef>
                <a:spcPts val="0"/>
              </a:spcBef>
              <a:defRPr/>
            </a:pPr>
            <a:r>
              <a:rPr lang="en-AU" sz="2800" dirty="0" smtClean="0">
                <a:cs typeface="Arial" charset="0"/>
              </a:rPr>
              <a:t>Computation of confidence level</a:t>
            </a:r>
            <a:endParaRPr lang="en-AU" sz="2800" dirty="0" smtClean="0">
              <a:cs typeface="Arial" charset="0"/>
            </a:endParaRPr>
          </a:p>
        </p:txBody>
      </p:sp>
      <p:sp>
        <p:nvSpPr>
          <p:cNvPr id="228" name="Round Same Side Corner Rectangle 227"/>
          <p:cNvSpPr/>
          <p:nvPr/>
        </p:nvSpPr>
        <p:spPr bwMode="auto">
          <a:xfrm>
            <a:off x="13716000" y="16535401"/>
            <a:ext cx="7696200" cy="4758574"/>
          </a:xfrm>
          <a:prstGeom prst="round2SameRect">
            <a:avLst>
              <a:gd name="adj1" fmla="val 12116"/>
              <a:gd name="adj2" fmla="val 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2800" dirty="0" smtClean="0"/>
              <a:t> 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15392400" y="16306800"/>
            <a:ext cx="4343400" cy="76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charset="0"/>
              </a:rPr>
              <a:t>Confidence Level</a:t>
            </a:r>
            <a:endParaRPr kumimoji="0" lang="en-SG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773400" y="20574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800" dirty="0" smtClean="0"/>
              <a:t>(</a:t>
            </a:r>
            <a:r>
              <a:rPr lang="en-US" sz="1800" dirty="0" smtClean="0"/>
              <a:t>a) </a:t>
            </a:r>
            <a:r>
              <a:rPr lang="en-US" sz="1800" dirty="0" smtClean="0">
                <a:latin typeface="Calibri"/>
              </a:rPr>
              <a:t>→</a:t>
            </a:r>
            <a:r>
              <a:rPr lang="en-US" sz="1800" dirty="0" smtClean="0"/>
              <a:t> Range query</a:t>
            </a:r>
          </a:p>
          <a:p>
            <a:pPr marL="457200" indent="-457200"/>
            <a:r>
              <a:rPr lang="en-US" sz="1800" dirty="0" smtClean="0"/>
              <a:t>(b), (c) </a:t>
            </a:r>
            <a:r>
              <a:rPr lang="en-US" sz="1800" dirty="0" smtClean="0">
                <a:latin typeface="Calibri"/>
              </a:rPr>
              <a:t>→</a:t>
            </a:r>
            <a:r>
              <a:rPr lang="en-US" sz="1800" dirty="0" smtClean="0"/>
              <a:t> </a:t>
            </a:r>
            <a:r>
              <a:rPr lang="en-US" sz="1800" i="1" dirty="0" smtClean="0"/>
              <a:t>k</a:t>
            </a:r>
            <a:r>
              <a:rPr lang="en-US" sz="1800" dirty="0" smtClean="0"/>
              <a:t>NN query</a:t>
            </a:r>
            <a:r>
              <a:rPr lang="en-US" sz="1800" dirty="0" smtClean="0"/>
              <a:t>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325600" y="17068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spcBef>
                <a:spcPts val="600"/>
              </a:spcBef>
              <a:defRPr/>
            </a:pPr>
            <a:r>
              <a:rPr lang="en-AU" sz="2800" dirty="0" smtClean="0"/>
              <a:t>Lower bound of accuracy </a:t>
            </a:r>
            <a:r>
              <a:rPr lang="en-AU" sz="2800" dirty="0" smtClean="0"/>
              <a:t>for a query-answer</a:t>
            </a:r>
            <a:endParaRPr lang="en-AU" sz="28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8991600" y="115062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89438"/>
            <a:r>
              <a:rPr lang="en-US" sz="2800" dirty="0" smtClean="0"/>
              <a:t>Users’ knowledge</a:t>
            </a:r>
          </a:p>
          <a:p>
            <a:pPr defTabSz="4389438"/>
            <a:r>
              <a:rPr lang="en-US" sz="2800" dirty="0" smtClean="0"/>
              <a:t>Shared data by the members of the formed group</a:t>
            </a:r>
            <a:endParaRPr lang="en-SG" sz="2800" dirty="0" smtClean="0"/>
          </a:p>
        </p:txBody>
      </p:sp>
      <p:sp>
        <p:nvSpPr>
          <p:cNvPr id="96" name="TextBox 113"/>
          <p:cNvSpPr txBox="1">
            <a:spLocks noChangeArrowheads="1"/>
          </p:cNvSpPr>
          <p:nvPr/>
        </p:nvSpPr>
        <p:spPr bwMode="auto">
          <a:xfrm>
            <a:off x="8686800" y="14935200"/>
            <a:ext cx="266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AU" sz="2000" b="1" dirty="0">
                <a:cs typeface="Arial" charset="0"/>
              </a:rPr>
              <a:t>Figure </a:t>
            </a:r>
            <a:r>
              <a:rPr lang="en-AU" sz="2000" b="1" dirty="0" smtClean="0">
                <a:cs typeface="Arial" charset="0"/>
              </a:rPr>
              <a:t>2</a:t>
            </a:r>
            <a:r>
              <a:rPr lang="en-AU" sz="2000" b="1" dirty="0" smtClean="0">
                <a:cs typeface="Arial" charset="0"/>
              </a:rPr>
              <a:t>: </a:t>
            </a:r>
            <a:r>
              <a:rPr lang="en-AU" sz="2000" dirty="0">
                <a:cs typeface="Arial" charset="0"/>
              </a:rPr>
              <a:t>Geometrical Mapping of user </a:t>
            </a:r>
            <a:r>
              <a:rPr lang="en-AU" sz="2000" dirty="0" smtClean="0">
                <a:cs typeface="Arial" charset="0"/>
              </a:rPr>
              <a:t>information</a:t>
            </a:r>
            <a:endParaRPr lang="en-AU" sz="2000" dirty="0">
              <a:cs typeface="Arial" charset="0"/>
            </a:endParaRPr>
          </a:p>
        </p:txBody>
      </p:sp>
      <p:graphicFrame>
        <p:nvGraphicFramePr>
          <p:cNvPr id="158" name="Table 157"/>
          <p:cNvGraphicFramePr>
            <a:graphicFrameLocks noGrp="1"/>
          </p:cNvGraphicFramePr>
          <p:nvPr/>
        </p:nvGraphicFramePr>
        <p:xfrm>
          <a:off x="16306800" y="11582400"/>
          <a:ext cx="472440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460"/>
                <a:gridCol w="244094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FF"/>
                          </a:solidFill>
                        </a:rPr>
                        <a:t>POI</a:t>
                      </a:r>
                      <a:endParaRPr lang="en-SG" sz="2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FF"/>
                          </a:solidFill>
                        </a:rPr>
                        <a:t>R-tree</a:t>
                      </a:r>
                      <a:endParaRPr lang="en-SG" sz="2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FF"/>
                          </a:solidFill>
                        </a:rPr>
                        <a:t>Space</a:t>
                      </a:r>
                      <a:endParaRPr lang="en-SG" sz="2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FF"/>
                          </a:solidFill>
                        </a:rPr>
                        <a:t>Quad-tree</a:t>
                      </a:r>
                      <a:endParaRPr lang="en-SG" sz="2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563"/>
          <p:cNvSpPr txBox="1">
            <a:spLocks noChangeArrowheads="1"/>
          </p:cNvSpPr>
          <p:nvPr/>
        </p:nvSpPr>
        <p:spPr bwMode="auto">
          <a:xfrm>
            <a:off x="16535400" y="13998714"/>
            <a:ext cx="152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--</a:t>
            </a:r>
            <a:r>
              <a:rPr lang="en-US" sz="2000" dirty="0" smtClean="0"/>
              <a:t>Known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Region</a:t>
            </a:r>
          </a:p>
          <a:p>
            <a:r>
              <a:rPr lang="en-US" sz="2000" dirty="0" smtClean="0"/>
              <a:t>--Unknown</a:t>
            </a:r>
          </a:p>
          <a:p>
            <a:r>
              <a:rPr lang="en-US" sz="2000" dirty="0" smtClean="0"/>
              <a:t>   Region</a:t>
            </a:r>
            <a:endParaRPr lang="en-US" sz="2000" dirty="0"/>
          </a:p>
        </p:txBody>
      </p:sp>
      <p:sp>
        <p:nvSpPr>
          <p:cNvPr id="70" name="TextBox 564"/>
          <p:cNvSpPr txBox="1">
            <a:spLocks noChangeArrowheads="1"/>
          </p:cNvSpPr>
          <p:nvPr/>
        </p:nvSpPr>
        <p:spPr bwMode="auto">
          <a:xfrm>
            <a:off x="16764000" y="15525690"/>
            <a:ext cx="396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Figure </a:t>
            </a:r>
            <a:r>
              <a:rPr lang="en-US" sz="2000" b="1" dirty="0" smtClean="0"/>
              <a:t>3</a:t>
            </a:r>
            <a:r>
              <a:rPr lang="en-US" sz="2000" b="1" dirty="0" smtClean="0"/>
              <a:t>: </a:t>
            </a:r>
            <a:r>
              <a:rPr lang="en-US" sz="2000" dirty="0"/>
              <a:t>Quad </a:t>
            </a:r>
            <a:r>
              <a:rPr lang="en-US" sz="2000" dirty="0" smtClean="0"/>
              <a:t>Tree Indexing</a:t>
            </a:r>
            <a:endParaRPr lang="en-US" sz="2000" dirty="0"/>
          </a:p>
        </p:txBody>
      </p:sp>
      <p:sp>
        <p:nvSpPr>
          <p:cNvPr id="94" name="Rectangle 518"/>
          <p:cNvSpPr>
            <a:spLocks noChangeArrowheads="1"/>
          </p:cNvSpPr>
          <p:nvPr/>
        </p:nvSpPr>
        <p:spPr bwMode="auto">
          <a:xfrm>
            <a:off x="16330612" y="14097000"/>
            <a:ext cx="280988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389438"/>
            <a:r>
              <a:rPr lang="en-US" sz="2000"/>
              <a:t>     </a:t>
            </a:r>
          </a:p>
        </p:txBody>
      </p:sp>
      <p:sp>
        <p:nvSpPr>
          <p:cNvPr id="130" name="Round Same Side Corner Rectangle 129"/>
          <p:cNvSpPr/>
          <p:nvPr/>
        </p:nvSpPr>
        <p:spPr bwMode="auto">
          <a:xfrm>
            <a:off x="697116" y="10363200"/>
            <a:ext cx="7684883" cy="5791200"/>
          </a:xfrm>
          <a:prstGeom prst="round2SameRect">
            <a:avLst>
              <a:gd name="adj1" fmla="val 10019"/>
              <a:gd name="adj2" fmla="val 0"/>
            </a:avLst>
          </a:prstGeom>
          <a:solidFill>
            <a:srgbClr val="EDF6F7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1739630" y="10134600"/>
            <a:ext cx="5499370" cy="76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charset="0"/>
              </a:rPr>
              <a:t>Group Formation</a:t>
            </a:r>
            <a:endParaRPr kumimoji="0" lang="en-SG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4800" y="4744283"/>
            <a:ext cx="563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 smtClean="0"/>
              <a:t>The proliferation of location-based social networks allows people to process location-based queries within a group. </a:t>
            </a:r>
            <a:r>
              <a:rPr lang="en-SG" sz="2700" dirty="0" smtClean="0"/>
              <a:t>We present a crowd-enabled approach to evaluate </a:t>
            </a:r>
            <a:r>
              <a:rPr lang="en-SG" sz="2700" i="1" dirty="0" smtClean="0"/>
              <a:t>k-</a:t>
            </a:r>
            <a:r>
              <a:rPr lang="en-SG" sz="2700" dirty="0" smtClean="0"/>
              <a:t>Nearest Neighbor (</a:t>
            </a:r>
            <a:r>
              <a:rPr lang="en-SG" sz="2700" i="1" dirty="0" smtClean="0"/>
              <a:t>k</a:t>
            </a:r>
            <a:r>
              <a:rPr lang="en-SG" sz="2700" dirty="0" smtClean="0"/>
              <a:t>NN) and Range queries </a:t>
            </a:r>
            <a:r>
              <a:rPr lang="en-SG" sz="2700" dirty="0" smtClean="0"/>
              <a:t>in </a:t>
            </a:r>
            <a:r>
              <a:rPr lang="en-SG" sz="2700" b="1" dirty="0" smtClean="0"/>
              <a:t>incomplete databases</a:t>
            </a:r>
            <a:r>
              <a:rPr lang="en-SG" sz="2700" dirty="0" smtClean="0"/>
              <a:t> of group members. We provide </a:t>
            </a:r>
            <a:r>
              <a:rPr lang="en-SG" sz="2700" dirty="0" smtClean="0"/>
              <a:t>the query-answer with a </a:t>
            </a:r>
            <a:r>
              <a:rPr lang="en-SG" sz="2700" b="1" dirty="0" smtClean="0"/>
              <a:t>quality guarantee</a:t>
            </a:r>
            <a:r>
              <a:rPr lang="en-SG" sz="2700" dirty="0" smtClean="0"/>
              <a:t>.</a:t>
            </a:r>
            <a:endParaRPr lang="en-SG" sz="27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895600" y="24765000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</a:t>
            </a:r>
            <a:r>
              <a:rPr lang="en-US" sz="2000" b="1" dirty="0" smtClean="0"/>
              <a:t>4:</a:t>
            </a:r>
            <a:r>
              <a:rPr lang="en-US" sz="2000" dirty="0" smtClean="0"/>
              <a:t> Effect of Group </a:t>
            </a:r>
            <a:r>
              <a:rPr lang="en-US" sz="2000" dirty="0" smtClean="0"/>
              <a:t>Size (x-axis: Group Size, y-axis: </a:t>
            </a:r>
            <a:r>
              <a:rPr lang="en-US" sz="2000" dirty="0" smtClean="0"/>
              <a:t>Query Performance)</a:t>
            </a:r>
            <a:endParaRPr lang="en-SG" sz="2000" dirty="0"/>
          </a:p>
        </p:txBody>
      </p:sp>
      <p:sp>
        <p:nvSpPr>
          <p:cNvPr id="180" name="Rectangle 179"/>
          <p:cNvSpPr/>
          <p:nvPr/>
        </p:nvSpPr>
        <p:spPr bwMode="auto">
          <a:xfrm>
            <a:off x="4113186" y="22402800"/>
            <a:ext cx="3657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Confidence Level (distance)</a:t>
            </a:r>
            <a:endParaRPr kumimoji="0" lang="en-S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7999386" y="22402800"/>
            <a:ext cx="34290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Communication Overhead</a:t>
            </a:r>
            <a:endParaRPr kumimoji="0" lang="en-S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11961786" y="22402800"/>
            <a:ext cx="25908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Execution Time</a:t>
            </a:r>
            <a:endParaRPr kumimoji="0" lang="en-S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86000" y="27108091"/>
            <a:ext cx="1082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</a:t>
            </a:r>
            <a:r>
              <a:rPr lang="en-US" sz="2000" b="1" dirty="0" smtClean="0"/>
              <a:t>5:</a:t>
            </a:r>
            <a:r>
              <a:rPr lang="en-US" sz="2000" dirty="0" smtClean="0"/>
              <a:t> Effect of POI </a:t>
            </a:r>
            <a:r>
              <a:rPr lang="en-US" sz="2000" dirty="0" smtClean="0"/>
              <a:t>Knowledge (x-axis: POI Knowledge (%), y-axis: </a:t>
            </a:r>
            <a:r>
              <a:rPr lang="en-US" sz="2000" dirty="0" smtClean="0"/>
              <a:t>Query Performance)</a:t>
            </a:r>
            <a:endParaRPr lang="en-SG" sz="2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057400" y="29394091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</a:t>
            </a:r>
            <a:r>
              <a:rPr lang="en-US" sz="2000" b="1" dirty="0" smtClean="0"/>
              <a:t>6:</a:t>
            </a:r>
            <a:r>
              <a:rPr lang="en-US" sz="2000" dirty="0" smtClean="0"/>
              <a:t> Effect of Space </a:t>
            </a:r>
            <a:r>
              <a:rPr lang="en-US" sz="2000" dirty="0" smtClean="0"/>
              <a:t>Knowledge (x-axis: Space Knowledge (%), y-axis: </a:t>
            </a:r>
            <a:r>
              <a:rPr lang="en-US" sz="2000" dirty="0" smtClean="0"/>
              <a:t>Query Performance)</a:t>
            </a:r>
            <a:endParaRPr lang="en-SG" sz="2000" dirty="0"/>
          </a:p>
        </p:txBody>
      </p:sp>
      <p:sp>
        <p:nvSpPr>
          <p:cNvPr id="189" name="Rectangle 188"/>
          <p:cNvSpPr/>
          <p:nvPr/>
        </p:nvSpPr>
        <p:spPr bwMode="auto">
          <a:xfrm>
            <a:off x="914400" y="11125200"/>
            <a:ext cx="7315200" cy="1828800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2800" dirty="0" smtClean="0">
                <a:solidFill>
                  <a:srgbClr val="CC0000"/>
                </a:solidFill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</a:t>
            </a:r>
            <a:endParaRPr kumimoji="0" lang="en-SG" sz="2800" b="0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838200" y="10972800"/>
            <a:ext cx="3810000" cy="533400"/>
          </a:xfrm>
          <a:prstGeom prst="rect">
            <a:avLst/>
          </a:prstGeom>
          <a:solidFill>
            <a:srgbClr val="EDF6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Primary Selection</a:t>
            </a:r>
            <a:endParaRPr kumimoji="0" lang="en-SG" sz="3200" b="1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914400" y="13258800"/>
            <a:ext cx="7315200" cy="2776025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2800" dirty="0" smtClean="0">
                <a:solidFill>
                  <a:srgbClr val="CC0000"/>
                </a:solidFill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n-US" sz="2800" dirty="0" smtClean="0">
              <a:solidFill>
                <a:srgbClr val="CC0000"/>
              </a:solidFill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2800" dirty="0" smtClean="0">
                <a:solidFill>
                  <a:srgbClr val="CC0000"/>
                </a:solidFill>
              </a:rPr>
              <a:t> </a:t>
            </a:r>
            <a:endParaRPr kumimoji="0" lang="en-SG" sz="2800" b="0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838200" y="13106400"/>
            <a:ext cx="4495800" cy="609600"/>
          </a:xfrm>
          <a:prstGeom prst="rect">
            <a:avLst/>
          </a:prstGeom>
          <a:solidFill>
            <a:srgbClr val="EDF6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Query Time Selection</a:t>
            </a:r>
            <a:endParaRPr kumimoji="0" lang="en-SG" sz="3200" b="1" i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295400" y="136398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Preference of a query requestor</a:t>
            </a:r>
          </a:p>
          <a:p>
            <a:r>
              <a:rPr lang="en-US" sz="2800" dirty="0" smtClean="0"/>
              <a:t>Available information from  a member’s profile</a:t>
            </a:r>
          </a:p>
          <a:p>
            <a:r>
              <a:rPr lang="en-US" sz="2800" dirty="0" smtClean="0"/>
              <a:t>Area knowledge of </a:t>
            </a:r>
            <a:r>
              <a:rPr lang="en-US" sz="2800" dirty="0" smtClean="0"/>
              <a:t>group members</a:t>
            </a:r>
          </a:p>
          <a:p>
            <a:r>
              <a:rPr lang="en-US" sz="2800" dirty="0" smtClean="0"/>
              <a:t>Previous contribution of a member</a:t>
            </a:r>
            <a:endParaRPr lang="en-SG" sz="2800" dirty="0"/>
          </a:p>
        </p:txBody>
      </p:sp>
      <p:sp>
        <p:nvSpPr>
          <p:cNvPr id="121" name="Text Box 97"/>
          <p:cNvSpPr txBox="1">
            <a:spLocks noChangeArrowheads="1"/>
          </p:cNvSpPr>
          <p:nvPr/>
        </p:nvSpPr>
        <p:spPr bwMode="auto">
          <a:xfrm>
            <a:off x="10439400" y="3886200"/>
            <a:ext cx="5867400" cy="5105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3200" dirty="0" smtClean="0">
              <a:solidFill>
                <a:srgbClr val="0070C0"/>
              </a:solidFill>
              <a:latin typeface="+mn-lt"/>
            </a:endParaRPr>
          </a:p>
          <a:p>
            <a:pPr defTabSz="274638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AU" sz="28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AU" sz="2800" dirty="0" smtClean="0">
                <a:solidFill>
                  <a:srgbClr val="0070C0"/>
                </a:solidFill>
                <a:latin typeface="+mn-lt"/>
              </a:rPr>
              <a:t> </a:t>
            </a:r>
          </a:p>
          <a:p>
            <a:pPr defTabSz="274638">
              <a:spcBef>
                <a:spcPts val="0"/>
              </a:spcBef>
              <a:buFont typeface="Wingdings" pitchFamily="2" charset="2"/>
              <a:buChar char="v"/>
              <a:defRPr/>
            </a:pPr>
            <a:endParaRPr lang="en-AU" sz="1800" dirty="0" smtClean="0">
              <a:solidFill>
                <a:srgbClr val="0070C0"/>
              </a:solidFill>
              <a:latin typeface="+mn-lt"/>
            </a:endParaRPr>
          </a:p>
          <a:p>
            <a:pPr lvl="1" defTabSz="274638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en-AU" sz="2800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AU" sz="2800" dirty="0" smtClean="0">
              <a:solidFill>
                <a:srgbClr val="0070C0"/>
              </a:solidFill>
              <a:latin typeface="+mn-lt"/>
            </a:endParaRPr>
          </a:p>
          <a:p>
            <a:pPr lvl="1" defTabSz="274638"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AU" sz="2800" dirty="0" smtClean="0">
              <a:solidFill>
                <a:srgbClr val="0070C0"/>
              </a:solidFill>
              <a:latin typeface="+mn-lt"/>
            </a:endParaRPr>
          </a:p>
          <a:p>
            <a:pPr lvl="1" defTabSz="274638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AU" sz="2800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AU" sz="2800" dirty="0" smtClean="0">
              <a:solidFill>
                <a:srgbClr val="0070C0"/>
              </a:solidFill>
              <a:latin typeface="+mn-lt"/>
            </a:endParaRPr>
          </a:p>
          <a:p>
            <a:pPr lvl="1" defTabSz="274638"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AU" sz="2800" dirty="0" smtClean="0">
              <a:solidFill>
                <a:srgbClr val="0070C0"/>
              </a:solidFill>
              <a:latin typeface="+mn-lt"/>
            </a:endParaRPr>
          </a:p>
          <a:p>
            <a:pPr lvl="1" defTabSz="274638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AU" sz="2800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AU" sz="2800" dirty="0" smtClean="0">
              <a:solidFill>
                <a:srgbClr val="0070C0"/>
              </a:solidFill>
              <a:latin typeface="+mn-lt"/>
            </a:endParaRPr>
          </a:p>
          <a:p>
            <a:pPr lvl="1" defTabSz="274638">
              <a:spcBef>
                <a:spcPct val="50000"/>
              </a:spcBef>
              <a:buFont typeface="Wingdings" pitchFamily="2" charset="2"/>
              <a:buChar char="ü"/>
              <a:defRPr/>
            </a:pPr>
            <a:endParaRPr lang="en-AU" sz="2800" dirty="0" smtClean="0">
              <a:latin typeface="+mn-lt"/>
            </a:endParaRPr>
          </a:p>
        </p:txBody>
      </p:sp>
      <p:sp>
        <p:nvSpPr>
          <p:cNvPr id="133" name="Text Box 176"/>
          <p:cNvSpPr txBox="1">
            <a:spLocks noChangeArrowheads="1"/>
          </p:cNvSpPr>
          <p:nvPr/>
        </p:nvSpPr>
        <p:spPr bwMode="auto">
          <a:xfrm>
            <a:off x="10439400" y="3886200"/>
            <a:ext cx="58674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Uniqueness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34" name="Text Box 97"/>
          <p:cNvSpPr txBox="1">
            <a:spLocks noChangeArrowheads="1"/>
          </p:cNvSpPr>
          <p:nvPr/>
        </p:nvSpPr>
        <p:spPr bwMode="auto">
          <a:xfrm>
            <a:off x="6096000" y="3886200"/>
            <a:ext cx="4267200" cy="5105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 smtClean="0">
              <a:latin typeface="+mn-lt"/>
            </a:endParaRPr>
          </a:p>
        </p:txBody>
      </p:sp>
      <p:sp>
        <p:nvSpPr>
          <p:cNvPr id="135" name="Text Box 176"/>
          <p:cNvSpPr txBox="1">
            <a:spLocks noChangeArrowheads="1"/>
          </p:cNvSpPr>
          <p:nvPr/>
        </p:nvSpPr>
        <p:spPr bwMode="auto">
          <a:xfrm>
            <a:off x="6096000" y="3886200"/>
            <a:ext cx="42672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Query Types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820400" y="8037493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Our approach is to completely eliminate the role of LSP.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95400" y="115062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Formation for a specific time period</a:t>
            </a:r>
          </a:p>
          <a:p>
            <a:r>
              <a:rPr lang="en-US" sz="2800" dirty="0" smtClean="0"/>
              <a:t>Revelation of personal information to some trustworthy people</a:t>
            </a:r>
            <a:endParaRPr lang="en-SG" sz="2800" dirty="0"/>
          </a:p>
        </p:txBody>
      </p:sp>
      <p:sp>
        <p:nvSpPr>
          <p:cNvPr id="139" name="Oval 138"/>
          <p:cNvSpPr/>
          <p:nvPr/>
        </p:nvSpPr>
        <p:spPr bwMode="auto">
          <a:xfrm>
            <a:off x="762000" y="17068800"/>
            <a:ext cx="3200400" cy="1447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Receive Query from a query requestor</a:t>
            </a: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334000" y="17221200"/>
            <a:ext cx="18288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BFS on POI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ree</a:t>
            </a: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Right Arrow 140"/>
          <p:cNvSpPr/>
          <p:nvPr/>
        </p:nvSpPr>
        <p:spPr bwMode="auto">
          <a:xfrm>
            <a:off x="3962400" y="17449800"/>
            <a:ext cx="1371600" cy="6096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Down Arrow 141"/>
          <p:cNvSpPr/>
          <p:nvPr/>
        </p:nvSpPr>
        <p:spPr bwMode="auto">
          <a:xfrm>
            <a:off x="5486400" y="18135600"/>
            <a:ext cx="1676400" cy="1371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Set of POIs</a:t>
            </a:r>
            <a:endParaRPr kumimoji="0" lang="en-SG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181600" y="19507200"/>
            <a:ext cx="2209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 on Space Tree for relevant area of each POI</a:t>
            </a: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533400" y="19659600"/>
            <a:ext cx="3048000" cy="1447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Answer to the query requestor</a:t>
            </a: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697200" y="2232660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defRPr/>
            </a:pPr>
            <a:r>
              <a:rPr lang="en-AU" sz="2800" dirty="0" smtClean="0"/>
              <a:t>Different queries like Group  Nearest Neighbour and Trip Planning queries</a:t>
            </a:r>
          </a:p>
          <a:p>
            <a:pPr defTabSz="274638">
              <a:spcBef>
                <a:spcPts val="0"/>
              </a:spcBef>
              <a:defRPr/>
            </a:pPr>
            <a:r>
              <a:rPr lang="en-AU" sz="2800" dirty="0" smtClean="0"/>
              <a:t>Imprecise </a:t>
            </a:r>
            <a:r>
              <a:rPr lang="en-AU" sz="2800" dirty="0" smtClean="0"/>
              <a:t>location </a:t>
            </a:r>
            <a:r>
              <a:rPr lang="en-AU" sz="2800" dirty="0" smtClean="0"/>
              <a:t>information</a:t>
            </a:r>
            <a:endParaRPr lang="en-AU" sz="2800" dirty="0" smtClean="0"/>
          </a:p>
        </p:txBody>
      </p:sp>
      <p:sp>
        <p:nvSpPr>
          <p:cNvPr id="147" name="Rectangle 146"/>
          <p:cNvSpPr/>
          <p:nvPr/>
        </p:nvSpPr>
        <p:spPr bwMode="auto">
          <a:xfrm>
            <a:off x="6248400" y="4876800"/>
            <a:ext cx="3048000" cy="25908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6617677" y="6019800"/>
            <a:ext cx="1154723" cy="11430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5170714"/>
            <a:ext cx="1406769" cy="925286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96000" y="83820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1: </a:t>
            </a:r>
            <a:r>
              <a:rPr lang="en-US" sz="2000" dirty="0" smtClean="0"/>
              <a:t>NN and Range query</a:t>
            </a:r>
            <a:endParaRPr lang="en-SG" sz="2000" b="1" dirty="0"/>
          </a:p>
        </p:txBody>
      </p:sp>
      <p:sp>
        <p:nvSpPr>
          <p:cNvPr id="154" name="Oval 153"/>
          <p:cNvSpPr/>
          <p:nvPr/>
        </p:nvSpPr>
        <p:spPr bwMode="auto">
          <a:xfrm>
            <a:off x="7162800" y="6553200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7924800" y="52578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8534400" y="57912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8686800" y="54102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6934200" y="60198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8610600" y="65532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7086600" y="51054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8" name="Curved Left Arrow 197"/>
          <p:cNvSpPr/>
          <p:nvPr/>
        </p:nvSpPr>
        <p:spPr bwMode="auto">
          <a:xfrm rot="5400000">
            <a:off x="8954112" y="5762564"/>
            <a:ext cx="523324" cy="1210348"/>
          </a:xfrm>
          <a:prstGeom prst="curvedLeftArrow">
            <a:avLst>
              <a:gd name="adj1" fmla="val 30998"/>
              <a:gd name="adj2" fmla="val 92194"/>
              <a:gd name="adj3" fmla="val 4307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372600" y="5410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rgbClr val="CC3300"/>
                </a:solidFill>
              </a:rPr>
              <a:t>Range Query</a:t>
            </a:r>
            <a:endParaRPr lang="en-SG" sz="1800" b="1" i="1" dirty="0">
              <a:solidFill>
                <a:srgbClr val="CC3300"/>
              </a:solidFill>
            </a:endParaRPr>
          </a:p>
        </p:txBody>
      </p:sp>
      <p:sp>
        <p:nvSpPr>
          <p:cNvPr id="210" name="Curved Left Arrow 209"/>
          <p:cNvSpPr/>
          <p:nvPr/>
        </p:nvSpPr>
        <p:spPr bwMode="auto">
          <a:xfrm rot="9196990">
            <a:off x="6841622" y="6523842"/>
            <a:ext cx="573635" cy="1538142"/>
          </a:xfrm>
          <a:prstGeom prst="curvedLeftArrow">
            <a:avLst>
              <a:gd name="adj1" fmla="val 30998"/>
              <a:gd name="adj2" fmla="val 83893"/>
              <a:gd name="adj3" fmla="val 43075"/>
            </a:avLst>
          </a:prstGeom>
          <a:solidFill>
            <a:srgbClr val="0066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696200" y="7696200"/>
            <a:ext cx="1295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accent1">
                    <a:lumMod val="10000"/>
                  </a:schemeClr>
                </a:solidFill>
              </a:rPr>
              <a:t>NN Query</a:t>
            </a:r>
            <a:endParaRPr lang="en-SG" sz="1800" b="1" i="1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12" name="Picture 211" descr="11990773_1205200806173535_1003839613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59400" y="12725400"/>
            <a:ext cx="2971799" cy="27195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3" name="Rectangle 212"/>
          <p:cNvSpPr/>
          <p:nvPr/>
        </p:nvSpPr>
        <p:spPr bwMode="auto">
          <a:xfrm>
            <a:off x="304800" y="29794200"/>
            <a:ext cx="14630400" cy="152400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solidFill>
                  <a:srgbClr val="0033CC"/>
                </a:solidFill>
              </a:rPr>
              <a:t>Our algorithms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dirty="0" smtClean="0">
                <a:solidFill>
                  <a:srgbClr val="0033CC"/>
                </a:solidFill>
              </a:rPr>
              <a:t> </a:t>
            </a:r>
            <a:r>
              <a:rPr lang="en-US" sz="2400" dirty="0" smtClean="0">
                <a:solidFill>
                  <a:srgbClr val="0033CC"/>
                </a:solidFill>
              </a:rPr>
              <a:t> 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dirty="0" smtClean="0">
                <a:solidFill>
                  <a:srgbClr val="0033CC"/>
                </a:solidFill>
              </a:rPr>
              <a:t> </a:t>
            </a:r>
            <a:endParaRPr lang="en-US" sz="2400" dirty="0" smtClean="0">
              <a:solidFill>
                <a:srgbClr val="0033CC"/>
              </a:solidFill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dirty="0" smtClean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09600" y="301752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sym typeface="Wingdings" pitchFamily="2" charset="2"/>
              </a:rPr>
              <a:t>Are scalable even if the group size increases.</a:t>
            </a:r>
          </a:p>
          <a:p>
            <a:r>
              <a:rPr lang="en-US" sz="2400" b="1" dirty="0" smtClean="0">
                <a:solidFill>
                  <a:srgbClr val="0033CC"/>
                </a:solidFill>
                <a:sym typeface="Wingdings" pitchFamily="2" charset="2"/>
              </a:rPr>
              <a:t>Provide high confidence level.</a:t>
            </a:r>
          </a:p>
          <a:p>
            <a:r>
              <a:rPr lang="en-US" sz="2400" b="1" dirty="0" smtClean="0">
                <a:solidFill>
                  <a:srgbClr val="0033CC"/>
                </a:solidFill>
                <a:sym typeface="Wingdings" pitchFamily="2" charset="2"/>
              </a:rPr>
              <a:t>Incur less computational overhead. </a:t>
            </a:r>
            <a:endParaRPr lang="en-SG" sz="2400" b="1" dirty="0">
              <a:solidFill>
                <a:srgbClr val="0033CC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1201400" y="5568077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Reveals </a:t>
            </a:r>
            <a:r>
              <a:rPr lang="en-US" sz="2600" dirty="0" smtClean="0"/>
              <a:t>users’ personal information</a:t>
            </a:r>
          </a:p>
          <a:p>
            <a:r>
              <a:rPr lang="en-US" sz="2600" dirty="0" smtClean="0"/>
              <a:t>Biased nature of LSP about nearest POIs</a:t>
            </a:r>
          </a:p>
          <a:p>
            <a:r>
              <a:rPr lang="en-US" sz="2600" dirty="0" smtClean="0"/>
              <a:t>No awareness of a user’s choice and preference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820400" y="4684693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Limitations of traditional Location Service Provider (LSP</a:t>
            </a:r>
            <a:r>
              <a:rPr lang="en-AU" sz="2800" dirty="0" smtClean="0"/>
              <a:t>)</a:t>
            </a:r>
            <a:endParaRPr lang="en-AU" sz="2800" dirty="0" smtClean="0"/>
          </a:p>
        </p:txBody>
      </p:sp>
      <p:sp>
        <p:nvSpPr>
          <p:cNvPr id="233" name="TextBox 232"/>
          <p:cNvSpPr txBox="1"/>
          <p:nvPr/>
        </p:nvSpPr>
        <p:spPr>
          <a:xfrm>
            <a:off x="7239000" y="63670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</a:t>
            </a:r>
            <a:endParaRPr lang="en-SG" sz="1600" dirty="0"/>
          </a:p>
        </p:txBody>
      </p:sp>
      <p:sp>
        <p:nvSpPr>
          <p:cNvPr id="234" name="Left Arrow 233"/>
          <p:cNvSpPr/>
          <p:nvPr/>
        </p:nvSpPr>
        <p:spPr bwMode="auto">
          <a:xfrm>
            <a:off x="3429000" y="19659600"/>
            <a:ext cx="1752600" cy="1447800"/>
          </a:xfrm>
          <a:prstGeom prst="lef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dirty="0" smtClean="0"/>
              <a:t>POIs with </a:t>
            </a:r>
            <a:r>
              <a:rPr lang="en-US" dirty="0" smtClean="0"/>
              <a:t>MBRs</a:t>
            </a:r>
            <a:endParaRPr lang="en-SG" dirty="0" smtClean="0"/>
          </a:p>
        </p:txBody>
      </p:sp>
      <p:cxnSp>
        <p:nvCxnSpPr>
          <p:cNvPr id="237" name="Straight Connector 236"/>
          <p:cNvCxnSpPr/>
          <p:nvPr/>
        </p:nvCxnSpPr>
        <p:spPr bwMode="auto">
          <a:xfrm>
            <a:off x="7315200" y="29794200"/>
            <a:ext cx="0" cy="1752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38" name="Table 237"/>
          <p:cNvGraphicFramePr>
            <a:graphicFrameLocks noGrp="1"/>
          </p:cNvGraphicFramePr>
          <p:nvPr/>
        </p:nvGraphicFramePr>
        <p:xfrm>
          <a:off x="7543800" y="30190440"/>
          <a:ext cx="3886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  <a:gridCol w="1943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POI Tree</a:t>
                      </a:r>
                      <a:endParaRPr lang="en-SG" sz="2200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O(mlog</a:t>
                      </a:r>
                      <a:r>
                        <a:rPr lang="en-US" sz="22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200" b="0" i="1" dirty="0" smtClean="0"/>
                        <a:t>n</a:t>
                      </a:r>
                      <a:r>
                        <a:rPr lang="en-US" sz="2200" b="0" i="1" baseline="-25000" dirty="0" smtClean="0"/>
                        <a:t>1</a:t>
                      </a:r>
                      <a:r>
                        <a:rPr lang="en-US" sz="2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2200" b="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Space Tree</a:t>
                      </a:r>
                      <a:endParaRPr lang="en-SG" sz="2200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O(</a:t>
                      </a:r>
                      <a:r>
                        <a:rPr lang="en-US" sz="2200" i="1" dirty="0" smtClean="0"/>
                        <a:t>n</a:t>
                      </a:r>
                      <a:r>
                        <a:rPr lang="en-US" sz="2200" i="1" baseline="-25000" dirty="0" smtClean="0"/>
                        <a:t>2</a:t>
                      </a:r>
                      <a:r>
                        <a:rPr lang="en-US" sz="2200" b="0" i="1" dirty="0" smtClean="0"/>
                        <a:t>+h)</a:t>
                      </a:r>
                      <a:endParaRPr lang="en-SG" sz="2200" b="0" i="1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Aggregation</a:t>
                      </a:r>
                      <a:endParaRPr lang="en-SG" sz="2200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O(|S|)</a:t>
                      </a:r>
                      <a:endParaRPr lang="en-SG" sz="2200" i="1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9" name="TextBox 238"/>
          <p:cNvSpPr txBox="1"/>
          <p:nvPr/>
        </p:nvSpPr>
        <p:spPr>
          <a:xfrm>
            <a:off x="11506200" y="297942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</a:t>
            </a:r>
            <a:r>
              <a:rPr lang="en-US" sz="2000" i="1" baseline="-25000" dirty="0" smtClean="0"/>
              <a:t>1</a:t>
            </a:r>
            <a:r>
              <a:rPr lang="en-US" sz="2000" baseline="-25000" dirty="0" smtClean="0"/>
              <a:t> </a:t>
            </a:r>
            <a:r>
              <a:rPr lang="en-AU" sz="2000" dirty="0" smtClean="0"/>
              <a:t>= number of nodes in </a:t>
            </a:r>
            <a:r>
              <a:rPr lang="en-AU" sz="2000" dirty="0" smtClean="0"/>
              <a:t>POI tree</a:t>
            </a:r>
            <a:r>
              <a:rPr lang="en-AU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 = number of nodes in </a:t>
            </a:r>
            <a:r>
              <a:rPr lang="en-US" sz="2000" dirty="0" smtClean="0"/>
              <a:t>Space tree</a:t>
            </a:r>
            <a:r>
              <a:rPr lang="en-AU" sz="2000" dirty="0" smtClean="0"/>
              <a:t>, </a:t>
            </a:r>
            <a:r>
              <a:rPr lang="en-AU" sz="2000" i="1" dirty="0" smtClean="0"/>
              <a:t>h </a:t>
            </a:r>
            <a:r>
              <a:rPr lang="en-AU" sz="2000" dirty="0" smtClean="0"/>
              <a:t>= height bound of </a:t>
            </a:r>
            <a:r>
              <a:rPr lang="en-AU" sz="2000" dirty="0" smtClean="0"/>
              <a:t>Space tree</a:t>
            </a:r>
            <a:r>
              <a:rPr lang="en-AU" sz="2000" dirty="0" smtClean="0"/>
              <a:t>, </a:t>
            </a:r>
            <a:r>
              <a:rPr lang="en-AU" sz="2000" i="1" dirty="0" smtClean="0"/>
              <a:t>m</a:t>
            </a:r>
            <a:r>
              <a:rPr lang="en-AU" sz="2000" dirty="0" smtClean="0"/>
              <a:t>= </a:t>
            </a:r>
            <a:r>
              <a:rPr lang="en-AU" sz="2000" dirty="0" smtClean="0"/>
              <a:t>the maximum number of entries of a </a:t>
            </a:r>
            <a:r>
              <a:rPr lang="en-AU" sz="2000" dirty="0" smtClean="0"/>
              <a:t>node</a:t>
            </a:r>
            <a:endParaRPr lang="en-AU" sz="2000" dirty="0" smtClean="0"/>
          </a:p>
        </p:txBody>
      </p:sp>
      <p:sp>
        <p:nvSpPr>
          <p:cNvPr id="240" name="TextBox 239"/>
          <p:cNvSpPr txBox="1"/>
          <p:nvPr/>
        </p:nvSpPr>
        <p:spPr>
          <a:xfrm>
            <a:off x="7467600" y="29794200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C3300"/>
                </a:solidFill>
              </a:rPr>
              <a:t> Complexity analysis</a:t>
            </a:r>
            <a:endParaRPr lang="en-SG" b="1" dirty="0">
              <a:solidFill>
                <a:srgbClr val="CC3300"/>
              </a:solidFill>
            </a:endParaRPr>
          </a:p>
        </p:txBody>
      </p:sp>
      <p:sp>
        <p:nvSpPr>
          <p:cNvPr id="241" name="Rectangle 518"/>
          <p:cNvSpPr>
            <a:spLocks noChangeArrowheads="1"/>
          </p:cNvSpPr>
          <p:nvPr/>
        </p:nvSpPr>
        <p:spPr bwMode="auto">
          <a:xfrm>
            <a:off x="16330612" y="14706600"/>
            <a:ext cx="280988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389438"/>
            <a:r>
              <a:rPr lang="en-US" sz="2000"/>
              <a:t>     </a:t>
            </a:r>
          </a:p>
        </p:txBody>
      </p:sp>
      <p:pic>
        <p:nvPicPr>
          <p:cNvPr id="259" name="Picture 258" descr="11995193_1206059746087641_1344481275_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73400" y="17602200"/>
            <a:ext cx="2209800" cy="2619022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</a:ln>
        </p:spPr>
      </p:pic>
      <p:pic>
        <p:nvPicPr>
          <p:cNvPr id="260" name="Picture 259" descr="11911702_1206059742754308_1633838264_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8400" y="17602200"/>
            <a:ext cx="1828800" cy="1682496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</a:ln>
        </p:spPr>
      </p:pic>
      <p:sp>
        <p:nvSpPr>
          <p:cNvPr id="261" name="TextBox 260"/>
          <p:cNvSpPr txBox="1"/>
          <p:nvPr/>
        </p:nvSpPr>
        <p:spPr>
          <a:xfrm>
            <a:off x="18516600" y="17602201"/>
            <a:ext cx="28956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spcBef>
                <a:spcPts val="600"/>
              </a:spcBef>
              <a:defRPr/>
            </a:pPr>
            <a:r>
              <a:rPr lang="en-AU" sz="2800" dirty="0" smtClean="0">
                <a:cs typeface="Arial" charset="0"/>
              </a:rPr>
              <a:t>An answer set </a:t>
            </a:r>
            <a:r>
              <a:rPr lang="en-AU" sz="2800" dirty="0" smtClean="0">
                <a:cs typeface="Arial" charset="0"/>
              </a:rPr>
              <a:t>for </a:t>
            </a:r>
            <a:r>
              <a:rPr lang="en-AU" sz="2800" i="1" dirty="0" smtClean="0">
                <a:cs typeface="Arial" charset="0"/>
              </a:rPr>
              <a:t>k</a:t>
            </a:r>
            <a:r>
              <a:rPr lang="en-AU" sz="2800" dirty="0" smtClean="0">
                <a:cs typeface="Arial" charset="0"/>
              </a:rPr>
              <a:t>NN query,</a:t>
            </a:r>
          </a:p>
          <a:p>
            <a:pPr defTabSz="274638">
              <a:spcBef>
                <a:spcPts val="600"/>
              </a:spcBef>
              <a:defRPr/>
            </a:pP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N={(p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1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11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12</a:t>
            </a:r>
            <a:r>
              <a:rPr lang="en-US" sz="2400" i="1" dirty="0" smtClean="0">
                <a:solidFill>
                  <a:srgbClr val="0000FF"/>
                </a:solidFill>
              </a:rPr>
              <a:t> )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 (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p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2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21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22</a:t>
            </a:r>
            <a:r>
              <a:rPr lang="en-US" sz="2400" i="1" dirty="0" smtClean="0">
                <a:solidFill>
                  <a:srgbClr val="0000FF"/>
                </a:solidFill>
              </a:rPr>
              <a:t> ),…, 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p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k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k1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k2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r>
              <a:rPr lang="en-AU" sz="2400" i="1" dirty="0" smtClean="0">
                <a:solidFill>
                  <a:srgbClr val="0000FF"/>
                </a:solidFill>
                <a:cs typeface="Arial" charset="0"/>
              </a:rPr>
              <a:t>}</a:t>
            </a:r>
          </a:p>
          <a:p>
            <a:pPr defTabSz="274638">
              <a:spcBef>
                <a:spcPts val="600"/>
              </a:spcBef>
              <a:defRPr/>
            </a:pPr>
            <a:r>
              <a:rPr lang="en-AU" sz="2800" dirty="0" smtClean="0">
                <a:cs typeface="Arial" charset="0"/>
              </a:rPr>
              <a:t>An answer </a:t>
            </a:r>
            <a:r>
              <a:rPr lang="en-AU" sz="2800" dirty="0" smtClean="0">
                <a:cs typeface="Arial" charset="0"/>
              </a:rPr>
              <a:t>set for Range query, </a:t>
            </a:r>
          </a:p>
          <a:p>
            <a:pPr defTabSz="274638">
              <a:spcBef>
                <a:spcPts val="600"/>
              </a:spcBef>
              <a:defRPr/>
            </a:pPr>
            <a:r>
              <a:rPr lang="en-AU" sz="2800" i="1" dirty="0" smtClean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AU" sz="2800" i="1" dirty="0" smtClean="0">
                <a:solidFill>
                  <a:srgbClr val="0000FF"/>
                </a:solidFill>
                <a:cs typeface="Arial" charset="0"/>
              </a:rPr>
              <a:t>=(</a:t>
            </a:r>
            <a:r>
              <a:rPr lang="en-US" sz="2800" i="1" dirty="0" smtClean="0">
                <a:solidFill>
                  <a:srgbClr val="0000FF"/>
                </a:solidFill>
                <a:cs typeface="Arial" charset="0"/>
              </a:rPr>
              <a:t>P</a:t>
            </a:r>
            <a:r>
              <a:rPr lang="en-AU" sz="28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800" i="1" dirty="0" smtClean="0">
                <a:solidFill>
                  <a:srgbClr val="0000FF"/>
                </a:solidFill>
              </a:rPr>
              <a:t> M</a:t>
            </a:r>
            <a:r>
              <a:rPr lang="en-US" sz="2800" i="1" baseline="-25000" dirty="0" smtClean="0">
                <a:solidFill>
                  <a:srgbClr val="0000FF"/>
                </a:solidFill>
              </a:rPr>
              <a:t>1</a:t>
            </a:r>
            <a:r>
              <a:rPr lang="en-AU" sz="2800" i="1" dirty="0" smtClean="0">
                <a:solidFill>
                  <a:srgbClr val="0000FF"/>
                </a:solidFill>
                <a:cs typeface="Arial" charset="0"/>
              </a:rPr>
              <a:t>,</a:t>
            </a:r>
            <a:r>
              <a:rPr lang="en-US" sz="2800" i="1" dirty="0" smtClean="0">
                <a:solidFill>
                  <a:srgbClr val="0000FF"/>
                </a:solidFill>
              </a:rPr>
              <a:t> M</a:t>
            </a:r>
            <a:r>
              <a:rPr lang="en-US" sz="2800" i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i="1" dirty="0" smtClean="0">
                <a:solidFill>
                  <a:srgbClr val="0000FF"/>
                </a:solidFill>
              </a:rPr>
              <a:t>)</a:t>
            </a:r>
            <a:endParaRPr lang="en-AU" sz="2800" dirty="0" smtClean="0">
              <a:cs typeface="Arial" charset="0"/>
            </a:endParaRPr>
          </a:p>
          <a:p>
            <a:endParaRPr lang="en-SG" sz="24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8135600" y="17591544"/>
            <a:ext cx="83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endParaRPr lang="en-SG" sz="2800" dirty="0"/>
          </a:p>
        </p:txBody>
      </p:sp>
      <p:pic>
        <p:nvPicPr>
          <p:cNvPr id="263" name="Picture 262" descr="11989220_1206040049422944_1148285518_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22873" y="19507200"/>
            <a:ext cx="1521927" cy="1524000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</a:ln>
        </p:spPr>
      </p:pic>
      <p:sp>
        <p:nvSpPr>
          <p:cNvPr id="264" name="TextBox 263"/>
          <p:cNvSpPr txBox="1"/>
          <p:nvPr/>
        </p:nvSpPr>
        <p:spPr>
          <a:xfrm>
            <a:off x="16611600" y="20193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SG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4554200" y="1920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SG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4554200" y="20955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SG" sz="1400" dirty="0"/>
          </a:p>
        </p:txBody>
      </p:sp>
      <p:pic>
        <p:nvPicPr>
          <p:cNvPr id="267" name="Picture 266" descr="11973783_1206046269422322_534987451_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53800" y="13602263"/>
            <a:ext cx="4491037" cy="2247337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</a:ln>
        </p:spPr>
      </p:pic>
      <p:pic>
        <p:nvPicPr>
          <p:cNvPr id="276" name="Picture 275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4200" y="5943600"/>
            <a:ext cx="228600" cy="228600"/>
          </a:xfrm>
          <a:prstGeom prst="rect">
            <a:avLst/>
          </a:prstGeom>
        </p:spPr>
      </p:pic>
      <p:pic>
        <p:nvPicPr>
          <p:cNvPr id="277" name="Picture 276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0400" y="5029200"/>
            <a:ext cx="228600" cy="228600"/>
          </a:xfrm>
          <a:prstGeom prst="rect">
            <a:avLst/>
          </a:prstGeom>
        </p:spPr>
      </p:pic>
      <p:pic>
        <p:nvPicPr>
          <p:cNvPr id="278" name="Picture 277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0600" y="5334000"/>
            <a:ext cx="228600" cy="228600"/>
          </a:xfrm>
          <a:prstGeom prst="rect">
            <a:avLst/>
          </a:prstGeom>
        </p:spPr>
      </p:pic>
      <p:pic>
        <p:nvPicPr>
          <p:cNvPr id="279" name="Picture 278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4400" y="5715000"/>
            <a:ext cx="228600" cy="228600"/>
          </a:xfrm>
          <a:prstGeom prst="rect">
            <a:avLst/>
          </a:prstGeom>
        </p:spPr>
      </p:pic>
      <p:pic>
        <p:nvPicPr>
          <p:cNvPr id="280" name="Picture 279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48600" y="5257800"/>
            <a:ext cx="228600" cy="228600"/>
          </a:xfrm>
          <a:prstGeom prst="rect">
            <a:avLst/>
          </a:prstGeom>
        </p:spPr>
      </p:pic>
      <p:pic>
        <p:nvPicPr>
          <p:cNvPr id="281" name="Picture 280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4400" y="6477000"/>
            <a:ext cx="228600" cy="228600"/>
          </a:xfrm>
          <a:prstGeom prst="rect">
            <a:avLst/>
          </a:prstGeom>
        </p:spPr>
      </p:pic>
      <p:pic>
        <p:nvPicPr>
          <p:cNvPr id="282" name="Picture 281" descr="11992231_1205987219428227_44876983_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53400" y="7010400"/>
            <a:ext cx="228600" cy="228600"/>
          </a:xfrm>
          <a:prstGeom prst="rect">
            <a:avLst/>
          </a:prstGeom>
        </p:spPr>
      </p:pic>
      <p:pic>
        <p:nvPicPr>
          <p:cNvPr id="285" name="Picture 284" descr="grp_confidenc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9600" y="22860000"/>
            <a:ext cx="3352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6" name="Picture 285" descr="grp_dis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14800" y="22860000"/>
            <a:ext cx="3733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7" name="Picture 286" descr="grp_communicati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1000" y="22860000"/>
            <a:ext cx="35052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8" name="Picture 287" descr="grp_tim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8600" y="22860000"/>
            <a:ext cx="327660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9" name="Picture 288" descr="incomplete_confiden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9600" y="25222200"/>
            <a:ext cx="3352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0" name="Picture 289" descr="incomplete_dist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14800" y="25222200"/>
            <a:ext cx="3733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1" name="Picture 290" descr="incomplete_communicati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01000" y="25222200"/>
            <a:ext cx="35052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2" name="Picture 291" descr="incomplete_tim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658600" y="25222200"/>
            <a:ext cx="32766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3" name="Picture 292" descr="space_confidenc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9600" y="27584400"/>
            <a:ext cx="3352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4" name="Picture 293" descr="space_dist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14800" y="27584400"/>
            <a:ext cx="3733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5" name="Picture 294" descr="space_communication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01000" y="27584400"/>
            <a:ext cx="35052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6" name="Picture 295" descr="space_tim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658600" y="27584400"/>
            <a:ext cx="32766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5315</TotalTime>
  <Words>697</Words>
  <Application>Microsoft Office PowerPoint</Application>
  <PresentationFormat>Custom</PresentationFormat>
  <Paragraphs>162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CSE, 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AADIT</cp:lastModifiedBy>
  <cp:revision>139</cp:revision>
  <dcterms:created xsi:type="dcterms:W3CDTF">2008-05-03T03:01:56Z</dcterms:created>
  <dcterms:modified xsi:type="dcterms:W3CDTF">2015-09-03T00:48:48Z</dcterms:modified>
</cp:coreProperties>
</file>