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04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1" orient="horz" pos="2400">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56"/>
      </p:cViewPr>
      <p:guideLst>
        <p:guide orient="horz" pos="2400"/>
        <p:guide pos="3659"/>
      </p:guideLst>
    </p:cSldViewPr>
  </p:slideViewPr>
  <p:outlineViewPr>
    <p:cViewPr>
      <p:scale>
        <a:sx n="33" d="100"/>
        <a:sy n="33" d="100"/>
      </p:scale>
      <p:origin x="0" y="0"/>
    </p:cViewPr>
  </p:outlineViewPr>
  <p:notesTextViewPr>
    <p:cViewPr>
      <p:scale>
        <a:sx n="3" d="2"/>
        <a:sy n="3" d="2"/>
      </p:scale>
      <p:origin x="0" y="-16"/>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11/10/2022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3548858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11/10/2022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extLst>
      <p:ext uri="{BB962C8B-B14F-4D97-AF65-F5344CB8AC3E}">
        <p14:creationId xmlns:p14="http://schemas.microsoft.com/office/powerpoint/2010/main" val="901216532"/>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extLst>
      <p:ext uri="{BB962C8B-B14F-4D97-AF65-F5344CB8AC3E}">
        <p14:creationId xmlns:p14="http://schemas.microsoft.com/office/powerpoint/2010/main" val="3504493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1"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5" name="Content Placeholder 4"/>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3" name="Title 2"/>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5"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5" name="Content Placeholder 4"/>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3" name="Title 2"/>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3"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9"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3"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7"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1"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10/11/2022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7"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4" name="Text Placeholder 3"/>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izhdy8GDCoJ1urQt_Xi-ARuSUnfGBk40/view?usp=drivesdk" TargetMode="External"/><Relationship Id="rId5" Type="http://schemas.openxmlformats.org/officeDocument/2006/relationships/image" Target="../media/image14.png"/><Relationship Id="rId4" Type="http://schemas.openxmlformats.org/officeDocument/2006/relationships/hyperlink" Target="https://github.com/TrojansGo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p:cNvSpPr>
            <a:spLocks noGrp="1"/>
          </p:cNvSpPr>
          <p:nvPr>
            <p:ph type="body" sz="quarter" idx="36"/>
          </p:nvPr>
        </p:nvSpPr>
        <p:spPr>
          <a:xfrm>
            <a:off x="4837113" y="2995613"/>
            <a:ext cx="4008437" cy="3621087"/>
          </a:xfrm>
        </p:spPr>
        <p:txBody>
          <a:bodyPr/>
          <a:lstStyle/>
          <a:p>
            <a:pPr algn="just" eaLnBrk="1" hangingPunct="1">
              <a:lnSpc>
                <a:spcPct val="114000"/>
              </a:lnSpc>
            </a:pPr>
            <a:r>
              <a:rPr lang="en-US" altLang="en-US" b="1" dirty="0"/>
              <a:t>Car Wash Booking Application</a:t>
            </a:r>
          </a:p>
          <a:p>
            <a:pPr algn="just" eaLnBrk="1" hangingPunct="1">
              <a:lnSpc>
                <a:spcPct val="114000"/>
              </a:lnSpc>
            </a:pPr>
            <a:r>
              <a:rPr lang="en-IN" altLang="en-US" dirty="0"/>
              <a:t>Completed end to end case </a:t>
            </a:r>
            <a:r>
              <a:rPr lang="en-US" altLang="en-IN" dirty="0"/>
              <a:t>development</a:t>
            </a:r>
            <a:r>
              <a:rPr lang="en-IN" altLang="en-US" dirty="0"/>
              <a:t> of </a:t>
            </a:r>
            <a:r>
              <a:rPr lang="en-US" altLang="en-IN" dirty="0"/>
              <a:t>Car Wash Booking</a:t>
            </a:r>
            <a:r>
              <a:rPr lang="en-IN" altLang="en-US" dirty="0"/>
              <a:t> Application</a:t>
            </a:r>
            <a:r>
              <a:rPr lang="en-US" altLang="en-IN" dirty="0"/>
              <a:t> in </a:t>
            </a:r>
            <a:r>
              <a:rPr lang="en-US" altLang="en-IN" b="1" dirty="0"/>
              <a:t>JAVA Spring boot</a:t>
            </a:r>
            <a:r>
              <a:rPr lang="en-IN" altLang="en-US" dirty="0"/>
              <a:t> along with </a:t>
            </a:r>
            <a:r>
              <a:rPr lang="en-IN" altLang="en-US" b="1" dirty="0"/>
              <a:t>JWT authentication, Swagger</a:t>
            </a:r>
            <a:r>
              <a:rPr lang="en-US" altLang="en-IN" b="1" dirty="0"/>
              <a:t>, Spring Cloud, API Gateway, Rabbit MQ</a:t>
            </a:r>
            <a:r>
              <a:rPr lang="en-IN" altLang="en-US" dirty="0"/>
              <a:t> and </a:t>
            </a:r>
            <a:r>
              <a:rPr lang="en-IN" altLang="en-US" b="1" dirty="0"/>
              <a:t>payment</a:t>
            </a:r>
            <a:r>
              <a:rPr lang="en-US" altLang="en-IN" b="1" dirty="0"/>
              <a:t> gateway</a:t>
            </a:r>
            <a:r>
              <a:rPr lang="en-IN" altLang="en-US" b="1" dirty="0"/>
              <a:t> using </a:t>
            </a:r>
            <a:r>
              <a:rPr lang="en-US" altLang="en-IN" b="1" dirty="0"/>
              <a:t>Paytm</a:t>
            </a:r>
            <a:r>
              <a:rPr lang="en-IN" altLang="en-US" dirty="0"/>
              <a:t>.</a:t>
            </a:r>
            <a:r>
              <a:rPr lang="en-US" altLang="en-US" dirty="0"/>
              <a:t> </a:t>
            </a:r>
            <a:r>
              <a:rPr lang="en-US" altLang="en-US" b="1" dirty="0"/>
              <a:t>React Js</a:t>
            </a:r>
            <a:r>
              <a:rPr lang="en-US" altLang="en-US" dirty="0"/>
              <a:t> is used as the front-end interface. </a:t>
            </a:r>
            <a:r>
              <a:rPr lang="en-US" altLang="en-US" b="1" dirty="0"/>
              <a:t>Bootstrap 5</a:t>
            </a:r>
            <a:r>
              <a:rPr lang="en-US" altLang="en-US" dirty="0"/>
              <a:t> and </a:t>
            </a:r>
            <a:r>
              <a:rPr lang="en-US" altLang="en-US" b="1" dirty="0"/>
              <a:t>Material UI </a:t>
            </a:r>
            <a:r>
              <a:rPr lang="en-US" altLang="en-US" dirty="0"/>
              <a:t>is used for extra styling apart from </a:t>
            </a:r>
            <a:r>
              <a:rPr lang="en-US" altLang="en-US" b="1" dirty="0"/>
              <a:t>CSS</a:t>
            </a:r>
            <a:r>
              <a:rPr lang="en-US" altLang="en-US" dirty="0"/>
              <a:t>. </a:t>
            </a:r>
            <a:r>
              <a:rPr lang="en-US" altLang="en-US" b="1" dirty="0"/>
              <a:t>MongoDB</a:t>
            </a:r>
            <a:r>
              <a:rPr lang="en-US" altLang="en-US" dirty="0"/>
              <a:t> is used as the Database in the whole application.</a:t>
            </a:r>
          </a:p>
          <a:p>
            <a:pPr algn="just" eaLnBrk="1" hangingPunct="1">
              <a:lnSpc>
                <a:spcPct val="114000"/>
              </a:lnSpc>
            </a:pPr>
            <a:r>
              <a:rPr lang="en-US" altLang="nl-NL" b="1" dirty="0"/>
              <a:t>Student Management System</a:t>
            </a:r>
          </a:p>
          <a:p>
            <a:pPr algn="just" eaLnBrk="1" hangingPunct="1">
              <a:lnSpc>
                <a:spcPct val="114000"/>
              </a:lnSpc>
            </a:pPr>
            <a:r>
              <a:rPr lang="en-US" altLang="nl-NL" dirty="0"/>
              <a:t>Completed end to end development of Student Management System in </a:t>
            </a:r>
            <a:r>
              <a:rPr lang="en-US" altLang="nl-NL" b="1" dirty="0"/>
              <a:t>Java Spring Boot</a:t>
            </a:r>
            <a:r>
              <a:rPr lang="en-US" altLang="nl-NL" dirty="0"/>
              <a:t>. </a:t>
            </a:r>
            <a:r>
              <a:rPr lang="en-US" altLang="nl-NL" b="1" dirty="0"/>
              <a:t>React Js</a:t>
            </a:r>
            <a:r>
              <a:rPr lang="en-US" altLang="nl-NL" dirty="0"/>
              <a:t> is used as the front-end interface. </a:t>
            </a:r>
            <a:r>
              <a:rPr lang="en-US" altLang="nl-NL" b="1" dirty="0"/>
              <a:t>Bootstrap 5</a:t>
            </a:r>
            <a:r>
              <a:rPr lang="en-US" altLang="nl-NL" dirty="0"/>
              <a:t> is used for extra styling apart from </a:t>
            </a:r>
            <a:r>
              <a:rPr lang="en-US" altLang="nl-NL" b="1" dirty="0"/>
              <a:t>CSS. H2 Database and PostgreSQL </a:t>
            </a:r>
            <a:r>
              <a:rPr lang="en-US" altLang="nl-NL" dirty="0"/>
              <a:t>is used as the database in the whole application.</a:t>
            </a:r>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US" altLang="nl-NL" b="1" dirty="0"/>
          </a:p>
          <a:p>
            <a:pPr algn="just"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798"/>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57283" y="1341120"/>
            <a:ext cx="2374900" cy="295275"/>
          </a:xfrm>
        </p:spPr>
        <p:txBody>
          <a:bodyPr/>
          <a:lstStyle/>
          <a:p>
            <a:pPr eaLnBrk="1" hangingPunct="1"/>
            <a:r>
              <a:rPr lang="en-US" altLang="nl-NL" dirty="0"/>
              <a:t>Bangalore</a:t>
            </a:r>
            <a:endParaRPr lang="nl-NL" altLang="nl-NL" dirty="0"/>
          </a:p>
        </p:txBody>
      </p:sp>
      <p:sp>
        <p:nvSpPr>
          <p:cNvPr id="7173" name="Text Placeholder 24"/>
          <p:cNvSpPr>
            <a:spLocks noGrp="1"/>
          </p:cNvSpPr>
          <p:nvPr>
            <p:ph type="body" sz="quarter" idx="47"/>
          </p:nvPr>
        </p:nvSpPr>
        <p:spPr>
          <a:xfrm>
            <a:off x="3273425" y="1587500"/>
            <a:ext cx="2373313" cy="325438"/>
          </a:xfrm>
        </p:spPr>
        <p:txBody>
          <a:bodyPr/>
          <a:lstStyle/>
          <a:p>
            <a:pPr eaLnBrk="1" hangingPunct="1"/>
            <a:r>
              <a:rPr lang="nl-NL" altLang="nl-NL" dirty="0">
                <a:hlinkClick r:id="rId3"/>
              </a:rPr>
              <a:t>xxxxxxxxxxx@capgemini.com</a:t>
            </a:r>
            <a:r>
              <a:rPr lang="nl-NL" altLang="nl-NL" dirty="0"/>
              <a:t> </a:t>
            </a:r>
          </a:p>
        </p:txBody>
      </p:sp>
      <p:sp>
        <p:nvSpPr>
          <p:cNvPr id="7174" name="Text Placeholder 25"/>
          <p:cNvSpPr>
            <a:spLocks noGrp="1"/>
          </p:cNvSpPr>
          <p:nvPr>
            <p:ph type="body" sz="quarter" idx="48"/>
          </p:nvPr>
        </p:nvSpPr>
        <p:spPr>
          <a:xfrm>
            <a:off x="3348038" y="1846263"/>
            <a:ext cx="2382837" cy="330200"/>
          </a:xfrm>
        </p:spPr>
        <p:txBody>
          <a:bodyPr/>
          <a:lstStyle/>
          <a:p>
            <a:pPr eaLnBrk="1" hangingPunct="1"/>
            <a:r>
              <a:rPr lang="en-US" altLang="nl-NL" dirty="0"/>
              <a:t>9163484074</a:t>
            </a:r>
          </a:p>
        </p:txBody>
      </p:sp>
      <p:sp>
        <p:nvSpPr>
          <p:cNvPr id="7175" name="Text Placeholder 26"/>
          <p:cNvSpPr>
            <a:spLocks noGrp="1"/>
          </p:cNvSpPr>
          <p:nvPr>
            <p:ph type="body" sz="quarter" idx="50"/>
          </p:nvPr>
        </p:nvSpPr>
        <p:spPr>
          <a:xfrm>
            <a:off x="106680" y="2982595"/>
            <a:ext cx="4425315" cy="3620770"/>
          </a:xfrm>
        </p:spPr>
        <p:txBody>
          <a:bodyPr/>
          <a:lstStyle/>
          <a:p>
            <a:pPr marL="171450" indent="-171450" algn="just">
              <a:buFont typeface="Arial" panose="020B0604020202020204" pitchFamily="34" charset="0"/>
              <a:buChar char="•"/>
            </a:pPr>
            <a:r>
              <a:rPr lang="en-US" altLang="en-US" sz="1050" dirty="0"/>
              <a:t>Hands on experience in creating </a:t>
            </a:r>
            <a:r>
              <a:rPr lang="en-US" altLang="en-US" sz="1050" b="1" dirty="0"/>
              <a:t>microservices</a:t>
            </a:r>
            <a:r>
              <a:rPr lang="en-US" altLang="en-US" sz="1050" dirty="0"/>
              <a:t> with </a:t>
            </a:r>
            <a:r>
              <a:rPr lang="en-US" altLang="en-US" sz="1050" b="1" dirty="0"/>
              <a:t>Springboot, Spring Security, Spring Cloud API Gateway, Eureka server, load balancing, Swagger, RabbitMQ.</a:t>
            </a:r>
          </a:p>
          <a:p>
            <a:pPr marL="171450" indent="-171450" algn="just">
              <a:buFont typeface="Arial" panose="020B0604020202020204" pitchFamily="34" charset="0"/>
              <a:buChar char="•"/>
            </a:pPr>
            <a:r>
              <a:rPr lang="en-US" altLang="en-US" sz="1050" dirty="0"/>
              <a:t>Experience in </a:t>
            </a:r>
            <a:r>
              <a:rPr lang="en-US" altLang="nl-NL" sz="1050" b="1" dirty="0">
                <a:sym typeface="+mn-ea"/>
              </a:rPr>
              <a:t>TDD based development </a:t>
            </a:r>
            <a:r>
              <a:rPr lang="en-US" altLang="en-US" sz="1050" dirty="0"/>
              <a:t> using </a:t>
            </a:r>
            <a:r>
              <a:rPr lang="en-US" altLang="en-US" sz="1050" b="1" dirty="0"/>
              <a:t>Junit, Mockito</a:t>
            </a:r>
            <a:r>
              <a:rPr lang="en-US" altLang="en-US" sz="1050" dirty="0"/>
              <a:t> including code quality compliance using </a:t>
            </a:r>
            <a:r>
              <a:rPr lang="en-US" altLang="en-US" sz="1050" b="1" dirty="0"/>
              <a:t>Sonar Lint</a:t>
            </a:r>
            <a:endParaRPr lang="en-US" altLang="en-US" sz="1050" dirty="0"/>
          </a:p>
          <a:p>
            <a:pPr marL="171450" indent="-171450" algn="just">
              <a:buFont typeface="Arial" panose="020B0604020202020204" pitchFamily="34" charset="0"/>
              <a:buChar char="•"/>
            </a:pPr>
            <a:r>
              <a:rPr lang="en-IN" sz="1050" dirty="0"/>
              <a:t>Proficient in creating </a:t>
            </a:r>
            <a:r>
              <a:rPr lang="en-IN" sz="1050" b="1" dirty="0"/>
              <a:t>Single page Web Application</a:t>
            </a:r>
            <a:r>
              <a:rPr lang="en-IN" sz="1050" dirty="0"/>
              <a:t> in </a:t>
            </a:r>
            <a:r>
              <a:rPr lang="en-IN" sz="1050" b="1" dirty="0"/>
              <a:t>React</a:t>
            </a:r>
            <a:r>
              <a:rPr lang="en-IN" sz="1050" dirty="0"/>
              <a:t> with</a:t>
            </a:r>
            <a:r>
              <a:rPr lang="en-IN" sz="1050" b="1" dirty="0"/>
              <a:t> Authentication with</a:t>
            </a:r>
            <a:r>
              <a:rPr lang="en-IN" sz="1050" dirty="0"/>
              <a:t> </a:t>
            </a:r>
            <a:r>
              <a:rPr lang="en-IN" sz="1050" b="1" dirty="0"/>
              <a:t>routes, react bootstrap,</a:t>
            </a:r>
            <a:r>
              <a:rPr lang="en-US" altLang="en-IN" sz="1050" b="1" dirty="0"/>
              <a:t> Material UI</a:t>
            </a:r>
            <a:r>
              <a:rPr lang="en-US" altLang="en-IN" sz="1050" dirty="0"/>
              <a:t>,</a:t>
            </a:r>
            <a:r>
              <a:rPr lang="en-IN" sz="1050" dirty="0"/>
              <a:t> </a:t>
            </a:r>
            <a:r>
              <a:rPr lang="en-IN" sz="1050" b="1" dirty="0"/>
              <a:t>redux, </a:t>
            </a:r>
            <a:r>
              <a:rPr lang="en-IN" sz="1050" b="1" dirty="0" err="1"/>
              <a:t>axios</a:t>
            </a:r>
            <a:r>
              <a:rPr lang="en-IN" sz="1050" b="1" dirty="0"/>
              <a:t>, tooltips</a:t>
            </a:r>
            <a:r>
              <a:rPr lang="en-IN" sz="1050" dirty="0"/>
              <a:t>.</a:t>
            </a:r>
            <a:r>
              <a:rPr lang="en-US" altLang="en-US" sz="1050" dirty="0"/>
              <a:t>Proficient </a:t>
            </a:r>
            <a:r>
              <a:rPr lang="en-US" altLang="en-US" sz="1050" b="1" dirty="0"/>
              <a:t>React developer</a:t>
            </a:r>
            <a:r>
              <a:rPr lang="en-US" altLang="en-US" sz="1050" dirty="0"/>
              <a:t> with working knowledge on </a:t>
            </a:r>
            <a:r>
              <a:rPr lang="en-US" altLang="en-US" sz="1050" b="1" dirty="0"/>
              <a:t>ReactJS</a:t>
            </a:r>
            <a:r>
              <a:rPr lang="en-US" altLang="en-US" sz="1050" dirty="0"/>
              <a:t>.</a:t>
            </a:r>
          </a:p>
          <a:p>
            <a:pPr marL="171450" indent="-171450" algn="just">
              <a:buFont typeface="Arial" panose="020B0604020202020204" pitchFamily="34" charset="0"/>
              <a:buChar char="•"/>
            </a:pPr>
            <a:r>
              <a:rPr lang="en-US" altLang="en-US" sz="1050" dirty="0"/>
              <a:t>Hands on experience in implementing</a:t>
            </a:r>
            <a:r>
              <a:rPr lang="en-US" altLang="en-US" sz="1050" b="1" dirty="0"/>
              <a:t> polyglot architecture </a:t>
            </a:r>
            <a:r>
              <a:rPr lang="en-US" altLang="en-US" sz="1050" dirty="0"/>
              <a:t>with</a:t>
            </a:r>
            <a:r>
              <a:rPr lang="en-US" altLang="en-US" sz="1050" b="1" dirty="0"/>
              <a:t> spring boot.</a:t>
            </a:r>
          </a:p>
          <a:p>
            <a:pPr marL="171450" indent="-171450" algn="just">
              <a:buFont typeface="Arial" panose="020B0604020202020204" pitchFamily="34" charset="0"/>
              <a:buChar char="•"/>
            </a:pPr>
            <a:r>
              <a:rPr lang="en-US" altLang="nl-NL" sz="1050" dirty="0"/>
              <a:t>Hands on experience in implementing </a:t>
            </a:r>
            <a:r>
              <a:rPr lang="en-US" altLang="nl-NL" sz="1050" b="1" dirty="0"/>
              <a:t>MongoDB Atlas</a:t>
            </a:r>
            <a:r>
              <a:rPr lang="en-US" altLang="nl-NL" sz="1050" dirty="0"/>
              <a:t> &amp; </a:t>
            </a:r>
            <a:r>
              <a:rPr lang="en-US" altLang="nl-NL" sz="1050" b="1" dirty="0"/>
              <a:t>PostgreSQL</a:t>
            </a:r>
            <a:r>
              <a:rPr lang="en-US" altLang="nl-NL" sz="1050" dirty="0"/>
              <a:t>.</a:t>
            </a:r>
            <a:endParaRPr lang="en-US" altLang="nl-NL" sz="900"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Tuhin Mukherjee</a:t>
            </a:r>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4493236" y="636349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4940911" y="6485731"/>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a:t>
            </a:r>
            <a:r>
              <a:rPr kumimoji="0" lang="en-IN" altLang="en-US" sz="1100" b="0" i="0" u="none" strike="noStrike" kern="1200" cap="none" spc="0" normalizeH="0" baseline="0" noProof="0" dirty="0" err="1">
                <a:ln>
                  <a:noFill/>
                </a:ln>
                <a:solidFill>
                  <a:prstClr val="black"/>
                </a:solidFill>
                <a:effectLst/>
                <a:uLnTx/>
                <a:uFillTx/>
                <a:latin typeface="Verdana" panose="020B0604030504040204" pitchFamily="34" charset="0"/>
                <a:ea typeface="+mn-ea"/>
                <a:cs typeface="+mn-cs"/>
              </a:rPr>
              <a:t>GitHub</a:t>
            </a: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&amp; Video Profile</a:t>
            </a:r>
          </a:p>
        </p:txBody>
      </p:sp>
      <p:pic>
        <p:nvPicPr>
          <p:cNvPr id="7181" name="Picture 6" descr="Movie, play, video icon">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04823" y="6435412"/>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48000" y="1981200"/>
            <a:ext cx="2381250" cy="2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graphicFrame>
        <p:nvGraphicFramePr>
          <p:cNvPr id="2" name="Table 3"/>
          <p:cNvGraphicFramePr>
            <a:graphicFrameLocks noGrp="1"/>
          </p:cNvGraphicFramePr>
          <p:nvPr/>
        </p:nvGraphicFramePr>
        <p:xfrm>
          <a:off x="9241155" y="1447800"/>
          <a:ext cx="2950845" cy="4859655"/>
        </p:xfrm>
        <a:graphic>
          <a:graphicData uri="http://schemas.openxmlformats.org/drawingml/2006/table">
            <a:tbl>
              <a:tblPr firstRow="1" bandRow="1">
                <a:tableStyleId>{0E3FDE45-AF77-4B5C-9715-49D594BDF05E}</a:tableStyleId>
              </a:tblPr>
              <a:tblGrid>
                <a:gridCol w="538480">
                  <a:extLst>
                    <a:ext uri="{9D8B030D-6E8A-4147-A177-3AD203B41FA5}">
                      <a16:colId xmlns:a16="http://schemas.microsoft.com/office/drawing/2014/main" val="20000"/>
                    </a:ext>
                  </a:extLst>
                </a:gridCol>
                <a:gridCol w="2412365">
                  <a:extLst>
                    <a:ext uri="{9D8B030D-6E8A-4147-A177-3AD203B41FA5}">
                      <a16:colId xmlns:a16="http://schemas.microsoft.com/office/drawing/2014/main" val="20001"/>
                    </a:ext>
                  </a:extLst>
                </a:gridCol>
              </a:tblGrid>
              <a:tr h="457200">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0"/>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57912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10002"/>
                  </a:ext>
                </a:extLst>
              </a:tr>
              <a:tr h="457200">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10003"/>
                  </a:ext>
                </a:extLst>
              </a:tr>
              <a:tr h="701040">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33528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Netflix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a:t>
                      </a:r>
                      <a:r>
                        <a:rPr kumimoji="0" lang="en-US" sz="800" u="none" strike="noStrike" kern="1200" cap="none" spc="0" normalizeH="0" baseline="0" dirty="0" err="1">
                          <a:ln>
                            <a:noFill/>
                          </a:ln>
                          <a:solidFill>
                            <a:schemeClr val="tx1"/>
                          </a:solidFill>
                          <a:effectLst/>
                          <a:uLnTx/>
                          <a:uFillTx/>
                          <a:latin typeface="+mn-lt"/>
                          <a:ea typeface="+mn-ea"/>
                          <a:cs typeface="+mn-cs"/>
                        </a:rPr>
                        <a:t>Zuul</a:t>
                      </a:r>
                      <a:r>
                        <a:rPr kumimoji="0" lang="en-US" sz="800" u="none" strike="noStrike" kern="1200" cap="none" spc="0" normalizeH="0" baseline="0" dirty="0">
                          <a:ln>
                            <a:noFill/>
                          </a:ln>
                          <a:solidFill>
                            <a:schemeClr val="tx1"/>
                          </a:solidFill>
                          <a:effectLst/>
                          <a:uLnTx/>
                          <a:uFillTx/>
                          <a:latin typeface="+mn-lt"/>
                          <a:ea typeface="+mn-ea"/>
                          <a:cs typeface="+mn-cs"/>
                        </a:rPr>
                        <a:t> &amp; Config Server, Rabbit MQ</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5"/>
                  </a:ext>
                </a:extLst>
              </a:tr>
              <a:tr h="45720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r h="335280">
                <a:tc>
                  <a:txBody>
                    <a:bodyPr/>
                    <a:lstStyle/>
                    <a:p>
                      <a:r>
                        <a:rPr lang="en-US" sz="800" dirty="0">
                          <a:ln>
                            <a:noFill/>
                          </a:ln>
                          <a:solidFill>
                            <a:prstClr val="black"/>
                          </a:solidFill>
                          <a:effectLst/>
                          <a:uLnTx/>
                          <a:uFillTx/>
                          <a:latin typeface="Verdana" panose="020B0604030504040204" pitchFamily="34" charset="0"/>
                          <a:sym typeface="+mn-ea"/>
                        </a:rPr>
                        <a:t>Database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lang="en-US" sz="800" dirty="0">
                          <a:ln>
                            <a:noFill/>
                          </a:ln>
                          <a:solidFill>
                            <a:prstClr val="black"/>
                          </a:solidFill>
                          <a:effectLst/>
                          <a:uLnTx/>
                          <a:uFillTx/>
                          <a:latin typeface="Verdana" panose="020B0604030504040204" pitchFamily="34" charset="0"/>
                          <a:sym typeface="+mn-ea"/>
                        </a:rPr>
                        <a:t>MongoDB Atlas Basics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defTabSz="914400" rtl="0" eaLnBrk="1" latinLnBrk="0" hangingPunct="1">
                        <a:buFont typeface="Arial" panose="020B0604020202020204" pitchFamily="34" charset="0"/>
                        <a:buNone/>
                      </a:pPr>
                      <a:r>
                        <a:rPr lang="en-US" sz="800" dirty="0">
                          <a:ln>
                            <a:noFill/>
                          </a:ln>
                          <a:solidFill>
                            <a:prstClr val="black"/>
                          </a:solidFill>
                          <a:effectLst/>
                          <a:uLnTx/>
                          <a:uFillTx/>
                          <a:latin typeface="Verdana" panose="020B0604030504040204" pitchFamily="34" charset="0"/>
                          <a:sym typeface="+mn-ea"/>
                        </a:rPr>
                        <a:t>PostgreSQL Basics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7"/>
                  </a:ext>
                </a:extLst>
              </a:tr>
              <a:tr h="409575">
                <a:tc>
                  <a:txBody>
                    <a:bodyPr/>
                    <a:lstStyle/>
                    <a:p>
                      <a:r>
                        <a:rPr lang="en-US" sz="800" dirty="0">
                          <a:ln>
                            <a:noFill/>
                          </a:ln>
                          <a:solidFill>
                            <a:prstClr val="black"/>
                          </a:solidFill>
                          <a:effectLst/>
                          <a:uLnTx/>
                          <a:uFillTx/>
                          <a:latin typeface="Verdana" panose="020B0604030504040204" pitchFamily="34" charset="0"/>
                          <a:sym typeface="+mn-ea"/>
                        </a:rPr>
                        <a:t>UI Tech</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lang="en-US" sz="800" dirty="0">
                          <a:ln>
                            <a:noFill/>
                          </a:ln>
                          <a:effectLst/>
                          <a:uLnTx/>
                          <a:uFillTx/>
                          <a:sym typeface="+mn-ea"/>
                        </a:rPr>
                        <a:t>HTML 5 &amp; CSS 3,JavaScript, ES6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8"/>
                  </a:ext>
                </a:extLst>
              </a:tr>
              <a:tr h="335280">
                <a:tc>
                  <a:txBody>
                    <a:bodyPr/>
                    <a:lstStyle/>
                    <a:p>
                      <a:r>
                        <a:rPr lang="en-US" sz="800" dirty="0">
                          <a:ln>
                            <a:noFill/>
                          </a:ln>
                          <a:solidFill>
                            <a:prstClr val="black"/>
                          </a:solidFill>
                          <a:effectLst/>
                          <a:uLnTx/>
                          <a:uFillTx/>
                          <a:latin typeface="Verdana" panose="020B0604030504040204" pitchFamily="34" charset="0"/>
                          <a:sym typeface="+mn-ea"/>
                        </a:rPr>
                        <a:t>Tools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lang="en-US" sz="800" dirty="0">
                          <a:ln>
                            <a:noFill/>
                          </a:ln>
                          <a:solidFill>
                            <a:prstClr val="black"/>
                          </a:solidFill>
                          <a:effectLst/>
                          <a:uLnTx/>
                          <a:uFillTx/>
                          <a:latin typeface="Verdana" panose="020B0604030504040204" pitchFamily="34" charset="0"/>
                          <a:sym typeface="+mn-ea"/>
                        </a:rPr>
                        <a:t>Git, Postman, </a:t>
                      </a:r>
                      <a:r>
                        <a:rPr lang="en-US" sz="800" dirty="0" err="1">
                          <a:ln>
                            <a:noFill/>
                          </a:ln>
                          <a:solidFill>
                            <a:prstClr val="black"/>
                          </a:solidFill>
                          <a:effectLst/>
                          <a:uLnTx/>
                          <a:uFillTx/>
                          <a:latin typeface="Verdana" panose="020B0604030504040204" pitchFamily="34" charset="0"/>
                          <a:sym typeface="+mn-ea"/>
                        </a:rPr>
                        <a:t>IDE,PMD,Checkstyle, solarLint</a:t>
                      </a:r>
                      <a:endParaRPr kumimoji="0" lang="en-US" sz="8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9"/>
                  </a:ext>
                </a:extLst>
              </a:tr>
              <a:tr h="457200">
                <a:tc>
                  <a:txBody>
                    <a:bodyPr/>
                    <a:lstStyle/>
                    <a:p>
                      <a:r>
                        <a:rPr lang="en-US" sz="800" dirty="0">
                          <a:ln>
                            <a:noFill/>
                          </a:ln>
                          <a:solidFill>
                            <a:prstClr val="black"/>
                          </a:solidFill>
                          <a:effectLst/>
                          <a:uLnTx/>
                          <a:uFillTx/>
                          <a:latin typeface="Verdana" panose="020B0604030504040204" pitchFamily="34" charset="0"/>
                          <a:sym typeface="+mn-ea"/>
                        </a:rPr>
                        <a:t>Add On skills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US" sz="800" dirty="0">
                          <a:ln>
                            <a:noFill/>
                          </a:ln>
                          <a:solidFill>
                            <a:prstClr val="black"/>
                          </a:solidFill>
                          <a:effectLst/>
                          <a:uLnTx/>
                          <a:uFillTx/>
                          <a:latin typeface="Verdana" panose="020B0604030504040204" pitchFamily="34" charset="0"/>
                          <a:sym typeface="+mn-ea"/>
                        </a:rPr>
                        <a:t>Communications, Team management. Peer learning</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5" name="Rectangle 4"/>
          <p:cNvSpPr/>
          <p:nvPr/>
        </p:nvSpPr>
        <p:spPr>
          <a:xfrm>
            <a:off x="9416415" y="470535"/>
            <a:ext cx="2833370" cy="618631"/>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a:t>
            </a:r>
          </a:p>
          <a:p>
            <a:pPr lvl="0">
              <a:lnSpc>
                <a:spcPct val="114000"/>
              </a:lnSpc>
              <a:defRPr/>
            </a:pPr>
            <a:r>
              <a:rPr lang="en-US" altLang="nl-NL" sz="1000" dirty="0">
                <a:solidFill>
                  <a:prstClr val="black"/>
                </a:solidFill>
                <a:latin typeface="Verdana" panose="020B0604030504040204" pitchFamily="34" charset="0"/>
              </a:rPr>
              <a:t>Information technology</a:t>
            </a:r>
          </a:p>
          <a:p>
            <a:pPr lvl="0">
              <a:lnSpc>
                <a:spcPct val="114000"/>
              </a:lnSpc>
              <a:defRPr/>
            </a:pPr>
            <a:r>
              <a:rPr lang="en-US" altLang="nl-NL" sz="1000" dirty="0">
                <a:solidFill>
                  <a:prstClr val="black"/>
                </a:solidFill>
                <a:latin typeface="Verdana" panose="020B0604030504040204" pitchFamily="34" charset="0"/>
              </a:rPr>
              <a:t>Engineering : 2018 - 2022</a:t>
            </a:r>
          </a:p>
        </p:txBody>
      </p:sp>
      <p:sp>
        <p:nvSpPr>
          <p:cNvPr id="6" name="Rectangle 5"/>
          <p:cNvSpPr/>
          <p:nvPr/>
        </p:nvSpPr>
        <p:spPr>
          <a:xfrm>
            <a:off x="9242029" y="11683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7" name="Picture Placeholder 6"/>
          <p:cNvPicPr>
            <a:picLocks noGrp="1" noChangeAspect="1"/>
          </p:cNvPicPr>
          <p:nvPr>
            <p:ph type="pic" sz="quarter" idx="46"/>
          </p:nvPr>
        </p:nvPicPr>
        <p:blipFill>
          <a:blip r:embed="rId8" cstate="print">
            <a:extLst>
              <a:ext uri="{28A0092B-C50C-407E-A947-70E740481C1C}">
                <a14:useLocalDpi xmlns:a14="http://schemas.microsoft.com/office/drawing/2010/main" val="0"/>
              </a:ext>
            </a:extLst>
          </a:blip>
          <a:srcRect/>
          <a:stretch>
            <a:fillRect/>
          </a:stretch>
        </p:blipFill>
        <p:spPr>
          <a:xfrm>
            <a:off x="384300" y="275735"/>
            <a:ext cx="1734208"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11</TotalTime>
  <Words>421</Words>
  <Application>Microsoft Office PowerPoint</Application>
  <PresentationFormat>Widescreen</PresentationFormat>
  <Paragraphs>57</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Mukherjee, Tuhin</cp:lastModifiedBy>
  <cp:revision>103</cp:revision>
  <dcterms:created xsi:type="dcterms:W3CDTF">2020-09-22T06:24:00Z</dcterms:created>
  <dcterms:modified xsi:type="dcterms:W3CDTF">2022-10-11T05:44:27Z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ICV">
    <vt:lpwstr>54397B0277454979B550D7D1E7EA3F66</vt:lpwstr>
  </property>
  <property fmtid="{D5CDD505-2E9C-101B-9397-08002B2CF9AE}" pid="4" name="KSOProductBuildVer">
    <vt:lpwstr>1033-11.2.0.11306</vt:lpwstr>
  </property>
</Properties>
</file>