
<file path=[Content_Types].xml><?xml version="1.0" encoding="utf-8"?>
<Types xmlns="http://schemas.openxmlformats.org/package/2006/content-types">
  <Default Extension="bmp" ContentType="image/bmp"/>
  <Default Extension="gif" ContentType="image/gif"/>
  <Default Extension="jpeg" ContentType="image/jpg"/>
  <Default Extension="mov" ContentType="application/movie"/>
  <Default Extension="pdf" ContentType="application/pdf"/>
  <Default Extension="png" ContentType="image/png"/>
  <Default Extension="rels" ContentType="application/vnd.openxmlformats-package.relationships+xml"/>
  <Default Extension="tif" ContentType="image/tif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1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3" Type="http://schemas.openxmlformats.org/officeDocument/2006/relationships/commentAuthors" Target="commentAuthors.xml"/><Relationship Id="rId7" Type="http://schemas.openxmlformats.org/officeDocument/2006/relationships/notesMaster" Target="notesMasters/notesMaster1.xml"/><Relationship Id="rId2" Type="http://schemas.openxmlformats.org/officeDocument/2006/relationships/viewProps" Target="viewProps.xml"/><Relationship Id="rId1" Type="http://schemas.openxmlformats.org/officeDocument/2006/relationships/presProps" Target="presProps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slideMaster" Target="slideMasters/slideMaster1.xml"/><Relationship Id="rId10" Type="http://schemas.openxmlformats.org/officeDocument/2006/relationships/customXml" Target="../customXml/item2.xml"/><Relationship Id="rId4" Type="http://schemas.openxmlformats.org/officeDocument/2006/relationships/tableStyles" Target="tableStyles.xml"/><Relationship Id="rId9" Type="http://schemas.openxmlformats.org/officeDocument/2006/relationships/customXml" Target="../customXml/item1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 and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eilometer"/>
          <p:cNvSpPr/>
          <p:nvPr/>
        </p:nvSpPr>
        <p:spPr>
          <a:xfrm>
            <a:off x="1065539" y="1139817"/>
            <a:ext cx="3374754" cy="127000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Ceilometer</a:t>
            </a:r>
          </a:p>
        </p:txBody>
      </p:sp>
      <p:sp>
        <p:nvSpPr>
          <p:cNvPr id="152" name="Microwave Radiometer"/>
          <p:cNvSpPr/>
          <p:nvPr/>
        </p:nvSpPr>
        <p:spPr>
          <a:xfrm>
            <a:off x="4785768" y="1139817"/>
            <a:ext cx="3374754" cy="127000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Microwave Radiometer</a:t>
            </a:r>
          </a:p>
        </p:txBody>
      </p:sp>
      <p:sp>
        <p:nvSpPr>
          <p:cNvPr id="153" name="Radar"/>
          <p:cNvSpPr/>
          <p:nvPr/>
        </p:nvSpPr>
        <p:spPr>
          <a:xfrm>
            <a:off x="8505997" y="1139817"/>
            <a:ext cx="3374754" cy="127000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Radar</a:t>
            </a:r>
          </a:p>
        </p:txBody>
      </p:sp>
      <p:sp>
        <p:nvSpPr>
          <p:cNvPr id="154" name="Hydrogen Generator"/>
          <p:cNvSpPr/>
          <p:nvPr/>
        </p:nvSpPr>
        <p:spPr>
          <a:xfrm>
            <a:off x="16833835" y="785212"/>
            <a:ext cx="3374754" cy="127000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Hydrogen Generator</a:t>
            </a:r>
          </a:p>
        </p:txBody>
      </p:sp>
      <p:sp>
        <p:nvSpPr>
          <p:cNvPr id="155" name="Radiosonde"/>
          <p:cNvSpPr/>
          <p:nvPr/>
        </p:nvSpPr>
        <p:spPr>
          <a:xfrm>
            <a:off x="16833835" y="3290662"/>
            <a:ext cx="3374754" cy="127000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Radiosonde</a:t>
            </a:r>
          </a:p>
        </p:txBody>
      </p:sp>
      <p:sp>
        <p:nvSpPr>
          <p:cNvPr id="156" name="Rounded Rectangle"/>
          <p:cNvSpPr/>
          <p:nvPr/>
        </p:nvSpPr>
        <p:spPr>
          <a:xfrm>
            <a:off x="15705973" y="521460"/>
            <a:ext cx="5630478" cy="1797505"/>
          </a:xfrm>
          <a:prstGeom prst="roundRect">
            <a:avLst>
              <a:gd name="adj" fmla="val 38604"/>
            </a:avLst>
          </a:prstGeom>
          <a:ln w="63500">
            <a:solidFill>
              <a:schemeClr val="accent4">
                <a:hueOff val="-1247790"/>
                <a:lumOff val="-12326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57" name="Control Windows PC Back Up"/>
          <p:cNvSpPr/>
          <p:nvPr/>
        </p:nvSpPr>
        <p:spPr>
          <a:xfrm>
            <a:off x="2250042" y="2940131"/>
            <a:ext cx="3374754" cy="1270001"/>
          </a:xfrm>
          <a:prstGeom prst="roundRect">
            <a:avLst>
              <a:gd name="adj" fmla="val 15000"/>
            </a:avLst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Control Windows PC Back Up</a:t>
            </a:r>
          </a:p>
        </p:txBody>
      </p:sp>
      <p:sp>
        <p:nvSpPr>
          <p:cNvPr id="158" name="Linux Server…"/>
          <p:cNvSpPr/>
          <p:nvPr/>
        </p:nvSpPr>
        <p:spPr>
          <a:xfrm>
            <a:off x="5715413" y="6829565"/>
            <a:ext cx="3374754" cy="4173614"/>
          </a:xfrm>
          <a:prstGeom prst="roundRect">
            <a:avLst>
              <a:gd name="adj" fmla="val 5645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Linux Server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8x4TB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VM1: RPG Data Viewer and Manager</a:t>
            </a:r>
          </a:p>
          <a:p>
            <a: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VM2: Ceilometer with BLView</a:t>
            </a:r>
          </a:p>
        </p:txBody>
      </p:sp>
      <p:sp>
        <p:nvSpPr>
          <p:cNvPr id="159" name="Line"/>
          <p:cNvSpPr/>
          <p:nvPr/>
        </p:nvSpPr>
        <p:spPr>
          <a:xfrm flipV="1">
            <a:off x="1374387" y="2455239"/>
            <a:ext cx="1" cy="4887705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0" name="Line"/>
          <p:cNvSpPr/>
          <p:nvPr/>
        </p:nvSpPr>
        <p:spPr>
          <a:xfrm flipH="1" flipV="1">
            <a:off x="6603132" y="2425156"/>
            <a:ext cx="541181" cy="541181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1" name="Line"/>
          <p:cNvSpPr/>
          <p:nvPr/>
        </p:nvSpPr>
        <p:spPr>
          <a:xfrm flipV="1">
            <a:off x="9019281" y="2427230"/>
            <a:ext cx="1259593" cy="537034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2" name="Line"/>
          <p:cNvSpPr/>
          <p:nvPr/>
        </p:nvSpPr>
        <p:spPr>
          <a:xfrm flipV="1">
            <a:off x="8132507" y="1909836"/>
            <a:ext cx="8729342" cy="4887705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3" name="Line"/>
          <p:cNvSpPr/>
          <p:nvPr/>
        </p:nvSpPr>
        <p:spPr>
          <a:xfrm flipV="1">
            <a:off x="7632619" y="4258059"/>
            <a:ext cx="1" cy="2523578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4" name="Line"/>
          <p:cNvSpPr/>
          <p:nvPr/>
        </p:nvSpPr>
        <p:spPr>
          <a:xfrm>
            <a:off x="4470728" y="9621908"/>
            <a:ext cx="1259593" cy="1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5" name="Troll Central NAS"/>
          <p:cNvSpPr/>
          <p:nvPr/>
        </p:nvSpPr>
        <p:spPr>
          <a:xfrm>
            <a:off x="2250042" y="12223471"/>
            <a:ext cx="3374754" cy="1270001"/>
          </a:xfrm>
          <a:prstGeom prst="roundRect">
            <a:avLst>
              <a:gd name="adj" fmla="val 15000"/>
            </a:avLst>
          </a:prstGeom>
          <a:solidFill>
            <a:srgbClr val="60D93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Troll Central NAS</a:t>
            </a:r>
          </a:p>
        </p:txBody>
      </p:sp>
      <p:sp>
        <p:nvSpPr>
          <p:cNvPr id="166" name="RPG Control Windows PC…"/>
          <p:cNvSpPr/>
          <p:nvPr/>
        </p:nvSpPr>
        <p:spPr>
          <a:xfrm>
            <a:off x="5893213" y="2909666"/>
            <a:ext cx="3374754" cy="1414020"/>
          </a:xfrm>
          <a:prstGeom prst="roundRect">
            <a:avLst>
              <a:gd name="adj" fmla="val 13472"/>
            </a:avLst>
          </a:prstGeom>
          <a:solidFill>
            <a:srgbClr val="ED220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2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RPG Control Windows PC</a:t>
            </a:r>
          </a:p>
          <a:p>
            <a:pPr defTabSz="825500">
              <a:defRPr sz="14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(2TB SSD for Week’s Worth of Storage)</a:t>
            </a:r>
          </a:p>
        </p:txBody>
      </p:sp>
      <p:sp>
        <p:nvSpPr>
          <p:cNvPr id="167" name="Line"/>
          <p:cNvSpPr/>
          <p:nvPr/>
        </p:nvSpPr>
        <p:spPr>
          <a:xfrm>
            <a:off x="1429056" y="7316644"/>
            <a:ext cx="4301265" cy="1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68" name="Linux Server…"/>
          <p:cNvSpPr/>
          <p:nvPr/>
        </p:nvSpPr>
        <p:spPr>
          <a:xfrm>
            <a:off x="9795923" y="6818095"/>
            <a:ext cx="3374754" cy="4333823"/>
          </a:xfrm>
          <a:prstGeom prst="roundRect">
            <a:avLst>
              <a:gd name="adj" fmla="val 5645"/>
            </a:avLst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Linux Server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Back Up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8x4TB</a:t>
            </a:r>
          </a:p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VM1: RPG Data Viewer  and Manager</a:t>
            </a:r>
          </a:p>
          <a:p>
            <a: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  <a:p>
            <a:pPr defTabSz="825500">
              <a:defRPr sz="25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VM2: Ceilometer with BLView</a:t>
            </a:r>
          </a:p>
        </p:txBody>
      </p:sp>
      <p:sp>
        <p:nvSpPr>
          <p:cNvPr id="169" name="Remote Sensing and Control Container (Container 1)"/>
          <p:cNvSpPr txBox="1"/>
          <p:nvPr/>
        </p:nvSpPr>
        <p:spPr>
          <a:xfrm>
            <a:off x="3993459" y="216926"/>
            <a:ext cx="727832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Remote Sensing and Control Container (Container 1)</a:t>
            </a:r>
          </a:p>
        </p:txBody>
      </p:sp>
      <p:sp>
        <p:nvSpPr>
          <p:cNvPr id="170" name="Container 2"/>
          <p:cNvSpPr txBox="1"/>
          <p:nvPr/>
        </p:nvSpPr>
        <p:spPr>
          <a:xfrm>
            <a:off x="19426315" y="6924"/>
            <a:ext cx="1694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 2</a:t>
            </a:r>
          </a:p>
        </p:txBody>
      </p:sp>
      <p:sp>
        <p:nvSpPr>
          <p:cNvPr id="171" name="Rounded Rectangle"/>
          <p:cNvSpPr/>
          <p:nvPr/>
        </p:nvSpPr>
        <p:spPr>
          <a:xfrm>
            <a:off x="259336" y="782966"/>
            <a:ext cx="14746566" cy="10755369"/>
          </a:xfrm>
          <a:prstGeom prst="roundRect">
            <a:avLst>
              <a:gd name="adj" fmla="val 16347"/>
            </a:avLst>
          </a:prstGeom>
          <a:ln w="63500">
            <a:solidFill>
              <a:schemeClr val="accent4">
                <a:hueOff val="-1247790"/>
                <a:lumOff val="-12326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2" name="Rounded Rectangle"/>
          <p:cNvSpPr/>
          <p:nvPr/>
        </p:nvSpPr>
        <p:spPr>
          <a:xfrm>
            <a:off x="15705973" y="3026910"/>
            <a:ext cx="5630478" cy="1797505"/>
          </a:xfrm>
          <a:prstGeom prst="roundRect">
            <a:avLst>
              <a:gd name="adj" fmla="val 38604"/>
            </a:avLst>
          </a:prstGeom>
          <a:ln w="63500">
            <a:solidFill>
              <a:schemeClr val="accent4">
                <a:hueOff val="-1247790"/>
                <a:lumOff val="-12326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3" name="Container 3"/>
          <p:cNvSpPr txBox="1"/>
          <p:nvPr/>
        </p:nvSpPr>
        <p:spPr>
          <a:xfrm>
            <a:off x="17673716" y="2436174"/>
            <a:ext cx="16949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Container 3</a:t>
            </a:r>
          </a:p>
        </p:txBody>
      </p:sp>
      <p:sp>
        <p:nvSpPr>
          <p:cNvPr id="174" name="Line"/>
          <p:cNvSpPr/>
          <p:nvPr/>
        </p:nvSpPr>
        <p:spPr>
          <a:xfrm flipV="1">
            <a:off x="8685203" y="3916063"/>
            <a:ext cx="8178598" cy="2837995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5" name="Line"/>
          <p:cNvSpPr/>
          <p:nvPr/>
        </p:nvSpPr>
        <p:spPr>
          <a:xfrm flipV="1">
            <a:off x="6017642" y="10981353"/>
            <a:ext cx="1" cy="1596670"/>
          </a:xfrm>
          <a:prstGeom prst="line">
            <a:avLst/>
          </a:prstGeom>
          <a:ln w="1905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6" name="Line"/>
          <p:cNvSpPr/>
          <p:nvPr/>
        </p:nvSpPr>
        <p:spPr>
          <a:xfrm>
            <a:off x="5967288" y="12500740"/>
            <a:ext cx="6112206" cy="1"/>
          </a:xfrm>
          <a:prstGeom prst="line">
            <a:avLst/>
          </a:prstGeom>
          <a:ln w="1905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7" name="Connection to Outside…"/>
          <p:cNvSpPr txBox="1"/>
          <p:nvPr/>
        </p:nvSpPr>
        <p:spPr>
          <a:xfrm>
            <a:off x="6459624" y="11643009"/>
            <a:ext cx="3601403" cy="729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6"/>
                </a:solidFill>
              </a:defRPr>
            </a:pPr>
            <a:r>
              <a:t>Connection to Outside  </a:t>
            </a:r>
          </a:p>
          <a:p>
            <a:pPr>
              <a:defRPr sz="2100">
                <a:solidFill>
                  <a:schemeClr val="accent6"/>
                </a:solidFill>
              </a:defRPr>
            </a:pPr>
            <a:r>
              <a:t>(SSH, RSYNC, Email, Github)</a:t>
            </a:r>
          </a:p>
        </p:txBody>
      </p:sp>
      <p:sp>
        <p:nvSpPr>
          <p:cNvPr id="178" name="Line"/>
          <p:cNvSpPr/>
          <p:nvPr/>
        </p:nvSpPr>
        <p:spPr>
          <a:xfrm flipV="1">
            <a:off x="2789777" y="10821062"/>
            <a:ext cx="1" cy="1536388"/>
          </a:xfrm>
          <a:prstGeom prst="line">
            <a:avLst/>
          </a:prstGeom>
          <a:ln w="190500">
            <a:solidFill>
              <a:schemeClr val="accent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79" name="Line"/>
          <p:cNvSpPr/>
          <p:nvPr/>
        </p:nvSpPr>
        <p:spPr>
          <a:xfrm flipH="1" flipV="1">
            <a:off x="5556362" y="13216611"/>
            <a:ext cx="18805752" cy="1"/>
          </a:xfrm>
          <a:prstGeom prst="line">
            <a:avLst/>
          </a:prstGeom>
          <a:ln w="190500">
            <a:solidFill>
              <a:schemeClr val="accent3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0" name="Connection to NPI Database"/>
          <p:cNvSpPr txBox="1"/>
          <p:nvPr/>
        </p:nvSpPr>
        <p:spPr>
          <a:xfrm>
            <a:off x="6515192" y="12596750"/>
            <a:ext cx="4652113" cy="523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3"/>
                </a:solidFill>
              </a:defRPr>
            </a:lvl1pPr>
          </a:lstStyle>
          <a:p>
            <a:pPr/>
            <a:r>
              <a:t>Connection to NPI Database</a:t>
            </a:r>
          </a:p>
        </p:txBody>
      </p:sp>
      <p:sp>
        <p:nvSpPr>
          <p:cNvPr id="181" name="TONe-ICO NAS…"/>
          <p:cNvSpPr/>
          <p:nvPr/>
        </p:nvSpPr>
        <p:spPr>
          <a:xfrm>
            <a:off x="1102401" y="9295665"/>
            <a:ext cx="3374754" cy="1861004"/>
          </a:xfrm>
          <a:prstGeom prst="roundRect">
            <a:avLst>
              <a:gd name="adj" fmla="val 10236"/>
            </a:avLst>
          </a:prstGeom>
          <a:solidFill>
            <a:schemeClr val="accent2">
              <a:hueOff val="-202083"/>
              <a:satOff val="17755"/>
              <a:lumOff val="-1608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TONe-ICO NAS</a:t>
            </a:r>
          </a:p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8x8TB</a:t>
            </a:r>
          </a:p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(44 TB at RAID6)</a:t>
            </a:r>
          </a:p>
        </p:txBody>
      </p:sp>
      <p:sp>
        <p:nvSpPr>
          <p:cNvPr id="182" name="Internal Container Network with Fixed IPs"/>
          <p:cNvSpPr txBox="1"/>
          <p:nvPr/>
        </p:nvSpPr>
        <p:spPr>
          <a:xfrm rot="5353777">
            <a:off x="12502218" y="5929967"/>
            <a:ext cx="576376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4">
                    <a:hueOff val="-1247790"/>
                    <a:lumOff val="-12326"/>
                  </a:schemeClr>
                </a:solidFill>
              </a:defRPr>
            </a:lvl1pPr>
          </a:lstStyle>
          <a:p>
            <a:pPr/>
            <a:r>
              <a:t>Internal Container Network with Fixed IPs</a:t>
            </a:r>
          </a:p>
        </p:txBody>
      </p:sp>
      <p:sp>
        <p:nvSpPr>
          <p:cNvPr id="183" name="Back Up RPG Laptops"/>
          <p:cNvSpPr/>
          <p:nvPr/>
        </p:nvSpPr>
        <p:spPr>
          <a:xfrm>
            <a:off x="10016073" y="2981676"/>
            <a:ext cx="2165697" cy="1270001"/>
          </a:xfrm>
          <a:prstGeom prst="roundRect">
            <a:avLst>
              <a:gd name="adj" fmla="val 15000"/>
            </a:avLst>
          </a:prstGeom>
          <a:solidFill>
            <a:schemeClr val="accent5">
              <a:hueOff val="-152895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Back Up RPG Laptops</a:t>
            </a:r>
          </a:p>
        </p:txBody>
      </p:sp>
      <p:sp>
        <p:nvSpPr>
          <p:cNvPr id="184" name="“Go” Rugged Drives"/>
          <p:cNvSpPr/>
          <p:nvPr/>
        </p:nvSpPr>
        <p:spPr>
          <a:xfrm>
            <a:off x="1102401" y="7514365"/>
            <a:ext cx="3374754" cy="1131203"/>
          </a:xfrm>
          <a:prstGeom prst="roundRect">
            <a:avLst>
              <a:gd name="adj" fmla="val 16840"/>
            </a:avLst>
          </a:prstGeom>
          <a:solidFill>
            <a:schemeClr val="accent2">
              <a:hueOff val="-202083"/>
              <a:satOff val="17755"/>
              <a:lumOff val="-1608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“Go” Rugged Drives</a:t>
            </a:r>
          </a:p>
        </p:txBody>
      </p:sp>
      <p:sp>
        <p:nvSpPr>
          <p:cNvPr id="185" name="Line"/>
          <p:cNvSpPr/>
          <p:nvPr/>
        </p:nvSpPr>
        <p:spPr>
          <a:xfrm>
            <a:off x="4470728" y="8079966"/>
            <a:ext cx="1259593" cy="1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6" name="UPS"/>
          <p:cNvSpPr/>
          <p:nvPr/>
        </p:nvSpPr>
        <p:spPr>
          <a:xfrm>
            <a:off x="1635197" y="5521091"/>
            <a:ext cx="3374754" cy="683289"/>
          </a:xfrm>
          <a:prstGeom prst="roundRect">
            <a:avLst>
              <a:gd name="adj" fmla="val 2788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UPS</a:t>
            </a:r>
          </a:p>
        </p:txBody>
      </p:sp>
      <p:sp>
        <p:nvSpPr>
          <p:cNvPr id="187" name="PDU"/>
          <p:cNvSpPr/>
          <p:nvPr/>
        </p:nvSpPr>
        <p:spPr>
          <a:xfrm>
            <a:off x="1635197" y="6352130"/>
            <a:ext cx="3374754" cy="683289"/>
          </a:xfrm>
          <a:prstGeom prst="roundRect">
            <a:avLst>
              <a:gd name="adj" fmla="val 2788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PDU</a:t>
            </a:r>
          </a:p>
        </p:txBody>
      </p:sp>
      <p:sp>
        <p:nvSpPr>
          <p:cNvPr id="188" name="HVAC"/>
          <p:cNvSpPr/>
          <p:nvPr/>
        </p:nvSpPr>
        <p:spPr>
          <a:xfrm>
            <a:off x="1635197" y="4753833"/>
            <a:ext cx="3374754" cy="683289"/>
          </a:xfrm>
          <a:prstGeom prst="roundRect">
            <a:avLst>
              <a:gd name="adj" fmla="val 27880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HVAC</a:t>
            </a:r>
          </a:p>
        </p:txBody>
      </p:sp>
      <p:sp>
        <p:nvSpPr>
          <p:cNvPr id="189" name="Line"/>
          <p:cNvSpPr/>
          <p:nvPr/>
        </p:nvSpPr>
        <p:spPr>
          <a:xfrm flipH="1" flipV="1">
            <a:off x="4884035" y="5796845"/>
            <a:ext cx="1025349" cy="1025348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0" name="Line"/>
          <p:cNvSpPr/>
          <p:nvPr/>
        </p:nvSpPr>
        <p:spPr>
          <a:xfrm flipH="1" flipV="1">
            <a:off x="4884035" y="6567110"/>
            <a:ext cx="851009" cy="468309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1" name="Line"/>
          <p:cNvSpPr/>
          <p:nvPr/>
        </p:nvSpPr>
        <p:spPr>
          <a:xfrm flipH="1" flipV="1">
            <a:off x="4974524" y="5035458"/>
            <a:ext cx="1350509" cy="1831270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2" name="Local Data Products…"/>
          <p:cNvSpPr txBox="1"/>
          <p:nvPr/>
        </p:nvSpPr>
        <p:spPr>
          <a:xfrm>
            <a:off x="16072249" y="6923226"/>
            <a:ext cx="3085634" cy="4538067"/>
          </a:xfrm>
          <a:prstGeom prst="rect">
            <a:avLst/>
          </a:prstGeom>
          <a:ln w="25400">
            <a:solidFill>
              <a:schemeClr val="accent4">
                <a:hueOff val="-1247790"/>
                <a:lumOff val="-12326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1"/>
            </a:pPr>
            <a:r>
              <a:t>Local Data Products</a:t>
            </a:r>
          </a:p>
          <a:p>
            <a:pPr>
              <a:defRPr b="1"/>
            </a:pPr>
            <a:r>
              <a:t>Required:</a:t>
            </a:r>
          </a:p>
          <a:p>
            <a:pPr/>
            <a:r>
              <a:t>Status Dashboard and Quicklooks</a:t>
            </a:r>
          </a:p>
          <a:p>
            <a:pPr/>
            <a:r>
              <a:t>Notification Services</a:t>
            </a:r>
          </a:p>
          <a:p>
            <a:pPr/>
            <a:r>
              <a:t>Raw Datafiles</a:t>
            </a:r>
          </a:p>
          <a:p>
            <a:pPr/>
          </a:p>
          <a:p>
            <a:pPr>
              <a:defRPr b="1"/>
            </a:pPr>
            <a:r>
              <a:t>Nice To Have:</a:t>
            </a:r>
          </a:p>
          <a:p>
            <a:pPr/>
            <a:r>
              <a:t>Daily/Hourly Netcdfs</a:t>
            </a:r>
          </a:p>
          <a:p>
            <a:pPr/>
            <a:r>
              <a:t>Cloudnet with VOODOO</a:t>
            </a:r>
          </a:p>
        </p:txBody>
      </p:sp>
      <p:sp>
        <p:nvSpPr>
          <p:cNvPr id="193" name="Offsite Data Products…"/>
          <p:cNvSpPr txBox="1"/>
          <p:nvPr/>
        </p:nvSpPr>
        <p:spPr>
          <a:xfrm>
            <a:off x="20712150" y="6072160"/>
            <a:ext cx="3397098" cy="3064866"/>
          </a:xfrm>
          <a:prstGeom prst="rect">
            <a:avLst/>
          </a:prstGeom>
          <a:ln w="25400">
            <a:solidFill>
              <a:schemeClr val="accent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/>
            </a:pPr>
            <a:r>
              <a:t>Offsite Data Products</a:t>
            </a:r>
          </a:p>
          <a:p>
            <a:pPr>
              <a:defRPr b="1"/>
            </a:pPr>
            <a:r>
              <a:t>Required:</a:t>
            </a:r>
          </a:p>
          <a:p>
            <a:pPr/>
            <a:r>
              <a:t>Zarrs</a:t>
            </a:r>
          </a:p>
          <a:p>
            <a:pPr/>
            <a:r>
              <a:t>Cloudnet</a:t>
            </a:r>
          </a:p>
          <a:p>
            <a:pPr/>
            <a:r>
              <a:t>L0 and L1 DOIed Data</a:t>
            </a:r>
          </a:p>
          <a:p>
            <a:pPr/>
            <a:r>
              <a:t>Back Trajectories</a:t>
            </a:r>
          </a:p>
          <a:p>
            <a:pPr/>
            <a:r>
              <a:t>Documentation Website</a:t>
            </a:r>
          </a:p>
          <a:p>
            <a:pPr/>
            <a:r>
              <a:t>Public Website</a:t>
            </a:r>
          </a:p>
        </p:txBody>
      </p:sp>
      <p:sp>
        <p:nvSpPr>
          <p:cNvPr id="194" name="WX Stations"/>
          <p:cNvSpPr/>
          <p:nvPr/>
        </p:nvSpPr>
        <p:spPr>
          <a:xfrm>
            <a:off x="16833835" y="5217741"/>
            <a:ext cx="3374754" cy="1270001"/>
          </a:xfrm>
          <a:prstGeom prst="roundRect">
            <a:avLst>
              <a:gd name="adj" fmla="val 15000"/>
            </a:avLst>
          </a:pr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WX Stations</a:t>
            </a:r>
          </a:p>
        </p:txBody>
      </p:sp>
      <p:sp>
        <p:nvSpPr>
          <p:cNvPr id="195" name="Line"/>
          <p:cNvSpPr/>
          <p:nvPr/>
        </p:nvSpPr>
        <p:spPr>
          <a:xfrm flipV="1">
            <a:off x="9120880" y="5893877"/>
            <a:ext cx="7813536" cy="1033138"/>
          </a:xfrm>
          <a:prstGeom prst="line">
            <a:avLst/>
          </a:prstGeom>
          <a:ln w="63500">
            <a:solidFill>
              <a:schemeClr val="accent4">
                <a:hueOff val="-1247790"/>
                <a:lumOff val="-12326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6" name="JASMIN External Server"/>
          <p:cNvSpPr/>
          <p:nvPr/>
        </p:nvSpPr>
        <p:spPr>
          <a:xfrm>
            <a:off x="12057702" y="11896777"/>
            <a:ext cx="2165696" cy="1131204"/>
          </a:xfrm>
          <a:prstGeom prst="roundRect">
            <a:avLst>
              <a:gd name="adj" fmla="val 1684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2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JASMIN External Server</a:t>
            </a:r>
          </a:p>
        </p:txBody>
      </p:sp>
      <p:sp>
        <p:nvSpPr>
          <p:cNvPr id="197" name="JASMIN SOF GWS (100TB)"/>
          <p:cNvSpPr/>
          <p:nvPr/>
        </p:nvSpPr>
        <p:spPr>
          <a:xfrm>
            <a:off x="15093843" y="11896777"/>
            <a:ext cx="2603195" cy="1131204"/>
          </a:xfrm>
          <a:prstGeom prst="roundRect">
            <a:avLst>
              <a:gd name="adj" fmla="val 1684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JASMIN SOF GWS (100TB)</a:t>
            </a:r>
          </a:p>
        </p:txBody>
      </p:sp>
      <p:sp>
        <p:nvSpPr>
          <p:cNvPr id="198" name="Line"/>
          <p:cNvSpPr/>
          <p:nvPr/>
        </p:nvSpPr>
        <p:spPr>
          <a:xfrm>
            <a:off x="14266110" y="12500740"/>
            <a:ext cx="774688" cy="1"/>
          </a:xfrm>
          <a:prstGeom prst="line">
            <a:avLst/>
          </a:prstGeom>
          <a:ln w="76200">
            <a:solidFill>
              <a:schemeClr val="accent6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9" name="JASMIN Infrastructure…"/>
          <p:cNvSpPr/>
          <p:nvPr/>
        </p:nvSpPr>
        <p:spPr>
          <a:xfrm>
            <a:off x="19818682" y="9650269"/>
            <a:ext cx="3918116" cy="1131204"/>
          </a:xfrm>
          <a:prstGeom prst="roundRect">
            <a:avLst>
              <a:gd name="adj" fmla="val 1684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JASMIN Infrastructure </a:t>
            </a:r>
          </a:p>
          <a:p>
            <a: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(LOTUS, Notebook Server)</a:t>
            </a:r>
          </a:p>
        </p:txBody>
      </p:sp>
      <p:sp>
        <p:nvSpPr>
          <p:cNvPr id="200" name="Line"/>
          <p:cNvSpPr/>
          <p:nvPr/>
        </p:nvSpPr>
        <p:spPr>
          <a:xfrm>
            <a:off x="17691138" y="12500740"/>
            <a:ext cx="774688" cy="1"/>
          </a:xfrm>
          <a:prstGeom prst="line">
            <a:avLst/>
          </a:prstGeom>
          <a:ln w="76200">
            <a:solidFill>
              <a:schemeClr val="accent6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1" name="JASMIN S3 Cloud Storage (100TB)"/>
          <p:cNvSpPr/>
          <p:nvPr/>
        </p:nvSpPr>
        <p:spPr>
          <a:xfrm>
            <a:off x="18563810" y="11896777"/>
            <a:ext cx="3210880" cy="1131204"/>
          </a:xfrm>
          <a:prstGeom prst="roundRect">
            <a:avLst>
              <a:gd name="adj" fmla="val 16840"/>
            </a:avLst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JASMIN S3 Cloud Storage (100TB)</a:t>
            </a:r>
          </a:p>
        </p:txBody>
      </p:sp>
      <p:sp>
        <p:nvSpPr>
          <p:cNvPr id="202" name="Line"/>
          <p:cNvSpPr/>
          <p:nvPr/>
        </p:nvSpPr>
        <p:spPr>
          <a:xfrm>
            <a:off x="21109271" y="10816194"/>
            <a:ext cx="1" cy="1131203"/>
          </a:xfrm>
          <a:prstGeom prst="line">
            <a:avLst/>
          </a:prstGeom>
          <a:ln w="76200">
            <a:solidFill>
              <a:schemeClr val="accent6"/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3" name="Line"/>
          <p:cNvSpPr/>
          <p:nvPr/>
        </p:nvSpPr>
        <p:spPr>
          <a:xfrm>
            <a:off x="21623576" y="12462379"/>
            <a:ext cx="2795346" cy="1"/>
          </a:xfrm>
          <a:prstGeom prst="line">
            <a:avLst/>
          </a:prstGeom>
          <a:ln w="1905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4" name="Researchers…"/>
          <p:cNvSpPr txBox="1"/>
          <p:nvPr/>
        </p:nvSpPr>
        <p:spPr>
          <a:xfrm>
            <a:off x="22059455" y="10816194"/>
            <a:ext cx="1675029" cy="136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100">
                <a:solidFill>
                  <a:schemeClr val="accent6"/>
                </a:solidFill>
              </a:defRPr>
            </a:pPr>
            <a:r>
              <a:t>Researchers </a:t>
            </a:r>
          </a:p>
          <a:p>
            <a:pPr>
              <a:defRPr sz="2100">
                <a:solidFill>
                  <a:schemeClr val="accent6"/>
                </a:solidFill>
              </a:defRPr>
            </a:pPr>
            <a:r>
              <a:t>Via</a:t>
            </a:r>
          </a:p>
          <a:p>
            <a:pPr>
              <a:defRPr sz="2100">
                <a:solidFill>
                  <a:schemeClr val="accent6"/>
                </a:solidFill>
              </a:defRPr>
            </a:pPr>
            <a:r>
              <a:t>Intake</a:t>
            </a:r>
          </a:p>
          <a:p>
            <a:pPr>
              <a:defRPr sz="2100">
                <a:solidFill>
                  <a:schemeClr val="accent6"/>
                </a:solidFill>
              </a:defRPr>
            </a:pPr>
            <a:r>
              <a:t>Catalog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818B87DCA434B80BA8C0456D10F41" ma:contentTypeVersion="12" ma:contentTypeDescription="Create a new document." ma:contentTypeScope="" ma:versionID="6326c2b19943058a0f44d57de9516afa">
  <xsd:schema xmlns:xsd="http://www.w3.org/2001/XMLSchema" xmlns:xs="http://www.w3.org/2001/XMLSchema" xmlns:p="http://schemas.microsoft.com/office/2006/metadata/properties" xmlns:ns2="16af9cd3-5716-426d-a9c9-1c6955ed7838" xmlns:ns3="604dc1c6-c668-453d-ad40-5d813138f8c8" targetNamespace="http://schemas.microsoft.com/office/2006/metadata/properties" ma:root="true" ma:fieldsID="623833e25a71f43c55f3db8231ce4e44" ns2:_="" ns3:_="">
    <xsd:import namespace="16af9cd3-5716-426d-a9c9-1c6955ed7838"/>
    <xsd:import namespace="604dc1c6-c668-453d-ad40-5d813138f8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f9cd3-5716-426d-a9c9-1c6955ed78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b8d99ba-3606-4d5c-a0d3-dc4e50173e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1c6-c668-453d-ad40-5d813138f8c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1cfd8f7b-efd7-4645-ab96-fd668301ff92}" ma:internalName="TaxCatchAll" ma:showField="CatchAllData" ma:web="604dc1c6-c668-453d-ad40-5d813138f8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af9cd3-5716-426d-a9c9-1c6955ed7838">
      <Terms xmlns="http://schemas.microsoft.com/office/infopath/2007/PartnerControls"/>
    </lcf76f155ced4ddcb4097134ff3c332f>
    <TaxCatchAll xmlns="604dc1c6-c668-453d-ad40-5d813138f8c8" xsi:nil="true"/>
  </documentManagement>
</p:properties>
</file>

<file path=customXml/itemProps1.xml><?xml version="1.0" encoding="utf-8"?>
<ds:datastoreItem xmlns:ds="http://schemas.openxmlformats.org/officeDocument/2006/customXml" ds:itemID="{992DD747-7DCE-4D87-9B69-119EDC655D07}"/>
</file>

<file path=customXml/itemProps2.xml><?xml version="1.0" encoding="utf-8"?>
<ds:datastoreItem xmlns:ds="http://schemas.openxmlformats.org/officeDocument/2006/customXml" ds:itemID="{F182A6D3-BF18-48A2-AD47-4D272674B69B}"/>
</file>

<file path=customXml/itemProps3.xml><?xml version="1.0" encoding="utf-8"?>
<ds:datastoreItem xmlns:ds="http://schemas.openxmlformats.org/officeDocument/2006/customXml" ds:itemID="{F5671AD3-17F0-4262-A816-75999446E1DA}"/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0x0101008EC818B87DCA434B80BA8C0456D10F41</vt:lpwstr>
  </property>
</Properties>
</file>