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A7DA30-13B9-4F26-A2B3-1A6B622FCF55}">
  <a:tblStyle styleId="{69A7DA30-13B9-4F26-A2B3-1A6B622FC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959E4F3-4341-4A3A-BD65-51A5C15281C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2a9645eb6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2a9645eb6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2a9645eb6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2a9645eb6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2a9645eb6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2a9645eb6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7536855a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7536855a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2a9645eb6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2a9645eb6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7536855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7536855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7536855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7536855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2a9645eb6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2a9645eb6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7536855a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7536855a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536855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536855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a9645e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a9645e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53685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53685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a9645e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a9645e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a9645e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a9645e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a9645eb6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a9645eb6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a9645eb6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2a9645eb6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a9645eb6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2a9645eb6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Approximation of The Traveling Salesman Problem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Bug's Life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Bound Approximation With Kruskal's Algorithm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283400" y="123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B 10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C 11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E 25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C 20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E 22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E 31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A 14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B 18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C 13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E 23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3221100" y="108955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2106395" y="227044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2517289" y="364300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6324384" y="367174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5942029" y="123030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22"/>
          <p:cNvCxnSpPr>
            <a:stCxn id="227" idx="3"/>
            <a:endCxn id="230" idx="1"/>
          </p:cNvCxnSpPr>
          <p:nvPr/>
        </p:nvCxnSpPr>
        <p:spPr>
          <a:xfrm flipH="1" rot="10800000">
            <a:off x="2517395" y="1430440"/>
            <a:ext cx="34245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>
            <a:stCxn id="230" idx="1"/>
            <a:endCxn id="226" idx="2"/>
          </p:cNvCxnSpPr>
          <p:nvPr/>
        </p:nvCxnSpPr>
        <p:spPr>
          <a:xfrm flipH="1">
            <a:off x="3426529" y="1430408"/>
            <a:ext cx="25155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26" idx="2"/>
            <a:endCxn id="227" idx="3"/>
          </p:cNvCxnSpPr>
          <p:nvPr/>
        </p:nvCxnSpPr>
        <p:spPr>
          <a:xfrm flipH="1">
            <a:off x="2517300" y="1489750"/>
            <a:ext cx="909300" cy="98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>
            <a:stCxn id="228" idx="3"/>
          </p:cNvCxnSpPr>
          <p:nvPr/>
        </p:nvCxnSpPr>
        <p:spPr>
          <a:xfrm>
            <a:off x="2928289" y="384310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>
            <a:stCxn id="228" idx="3"/>
            <a:endCxn id="230" idx="1"/>
          </p:cNvCxnSpPr>
          <p:nvPr/>
        </p:nvCxnSpPr>
        <p:spPr>
          <a:xfrm flipH="1" rot="10800000">
            <a:off x="2928289" y="1430504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2"/>
          <p:cNvCxnSpPr>
            <a:stCxn id="227" idx="3"/>
            <a:endCxn id="228" idx="3"/>
          </p:cNvCxnSpPr>
          <p:nvPr/>
        </p:nvCxnSpPr>
        <p:spPr>
          <a:xfrm>
            <a:off x="2517395" y="2470540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2"/>
          <p:cNvCxnSpPr>
            <a:stCxn id="226" idx="2"/>
            <a:endCxn id="228" idx="3"/>
          </p:cNvCxnSpPr>
          <p:nvPr/>
        </p:nvCxnSpPr>
        <p:spPr>
          <a:xfrm flipH="1">
            <a:off x="2928300" y="1489750"/>
            <a:ext cx="498300" cy="235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2"/>
          <p:cNvSpPr txBox="1"/>
          <p:nvPr/>
        </p:nvSpPr>
        <p:spPr>
          <a:xfrm>
            <a:off x="6822504" y="221293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p22"/>
          <p:cNvCxnSpPr>
            <a:stCxn id="226" idx="2"/>
            <a:endCxn id="226" idx="2"/>
          </p:cNvCxnSpPr>
          <p:nvPr/>
        </p:nvCxnSpPr>
        <p:spPr>
          <a:xfrm>
            <a:off x="3426600" y="1489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2"/>
          <p:cNvCxnSpPr>
            <a:stCxn id="226" idx="2"/>
            <a:endCxn id="238" idx="1"/>
          </p:cNvCxnSpPr>
          <p:nvPr/>
        </p:nvCxnSpPr>
        <p:spPr>
          <a:xfrm>
            <a:off x="3426600" y="1489750"/>
            <a:ext cx="33960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2"/>
          <p:cNvCxnSpPr>
            <a:stCxn id="230" idx="1"/>
            <a:endCxn id="238" idx="1"/>
          </p:cNvCxnSpPr>
          <p:nvPr/>
        </p:nvCxnSpPr>
        <p:spPr>
          <a:xfrm>
            <a:off x="5942029" y="1430408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2"/>
          <p:cNvCxnSpPr>
            <a:stCxn id="228" idx="3"/>
            <a:endCxn id="238" idx="1"/>
          </p:cNvCxnSpPr>
          <p:nvPr/>
        </p:nvCxnSpPr>
        <p:spPr>
          <a:xfrm flipH="1" rot="10800000">
            <a:off x="2928289" y="2413004"/>
            <a:ext cx="3894300" cy="143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2"/>
          <p:cNvCxnSpPr>
            <a:stCxn id="238" idx="1"/>
            <a:endCxn id="227" idx="3"/>
          </p:cNvCxnSpPr>
          <p:nvPr/>
        </p:nvCxnSpPr>
        <p:spPr>
          <a:xfrm flipH="1">
            <a:off x="2517504" y="2413033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2"/>
          <p:cNvSpPr txBox="1"/>
          <p:nvPr/>
        </p:nvSpPr>
        <p:spPr>
          <a:xfrm>
            <a:off x="6997125" y="1197175"/>
            <a:ext cx="193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 3: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Continue selecting the shortest edge that does not create a cycle until it is not possible anymore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Bound Approximation With Kruskal's Algorithm</a:t>
            </a:r>
            <a:endParaRPr/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283400" y="123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B 10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C 11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E 25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C 20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E 22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E 31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A 14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B 18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C 13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E 23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3221100" y="108955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2106395" y="227044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517289" y="364300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6324384" y="367174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5942029" y="123030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6" name="Google Shape;256;p23"/>
          <p:cNvCxnSpPr>
            <a:stCxn id="252" idx="3"/>
            <a:endCxn id="255" idx="1"/>
          </p:cNvCxnSpPr>
          <p:nvPr/>
        </p:nvCxnSpPr>
        <p:spPr>
          <a:xfrm flipH="1" rot="10800000">
            <a:off x="2517395" y="1430440"/>
            <a:ext cx="3424500" cy="104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3"/>
          <p:cNvCxnSpPr>
            <a:stCxn id="255" idx="1"/>
            <a:endCxn id="251" idx="2"/>
          </p:cNvCxnSpPr>
          <p:nvPr/>
        </p:nvCxnSpPr>
        <p:spPr>
          <a:xfrm flipH="1">
            <a:off x="3426529" y="1430408"/>
            <a:ext cx="25155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3"/>
          <p:cNvCxnSpPr>
            <a:stCxn id="251" idx="2"/>
            <a:endCxn id="252" idx="3"/>
          </p:cNvCxnSpPr>
          <p:nvPr/>
        </p:nvCxnSpPr>
        <p:spPr>
          <a:xfrm flipH="1">
            <a:off x="2517300" y="1489750"/>
            <a:ext cx="909300" cy="98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3"/>
          <p:cNvCxnSpPr>
            <a:stCxn id="253" idx="3"/>
          </p:cNvCxnSpPr>
          <p:nvPr/>
        </p:nvCxnSpPr>
        <p:spPr>
          <a:xfrm>
            <a:off x="2928289" y="384310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3"/>
          <p:cNvCxnSpPr>
            <a:stCxn id="253" idx="3"/>
            <a:endCxn id="255" idx="1"/>
          </p:cNvCxnSpPr>
          <p:nvPr/>
        </p:nvCxnSpPr>
        <p:spPr>
          <a:xfrm flipH="1" rot="10800000">
            <a:off x="2928289" y="1430504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3"/>
          <p:cNvCxnSpPr>
            <a:stCxn id="252" idx="3"/>
            <a:endCxn id="253" idx="3"/>
          </p:cNvCxnSpPr>
          <p:nvPr/>
        </p:nvCxnSpPr>
        <p:spPr>
          <a:xfrm>
            <a:off x="2517395" y="2470540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3"/>
          <p:cNvCxnSpPr>
            <a:stCxn id="251" idx="2"/>
            <a:endCxn id="253" idx="3"/>
          </p:cNvCxnSpPr>
          <p:nvPr/>
        </p:nvCxnSpPr>
        <p:spPr>
          <a:xfrm flipH="1">
            <a:off x="2928300" y="1489750"/>
            <a:ext cx="498300" cy="235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3"/>
          <p:cNvSpPr txBox="1"/>
          <p:nvPr/>
        </p:nvSpPr>
        <p:spPr>
          <a:xfrm>
            <a:off x="6822504" y="221293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4" name="Google Shape;264;p23"/>
          <p:cNvCxnSpPr>
            <a:stCxn id="251" idx="2"/>
            <a:endCxn id="251" idx="2"/>
          </p:cNvCxnSpPr>
          <p:nvPr/>
        </p:nvCxnSpPr>
        <p:spPr>
          <a:xfrm>
            <a:off x="3426600" y="1489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3"/>
          <p:cNvCxnSpPr>
            <a:stCxn id="251" idx="2"/>
            <a:endCxn id="263" idx="1"/>
          </p:cNvCxnSpPr>
          <p:nvPr/>
        </p:nvCxnSpPr>
        <p:spPr>
          <a:xfrm>
            <a:off x="3426600" y="1489750"/>
            <a:ext cx="33960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3"/>
          <p:cNvCxnSpPr>
            <a:stCxn id="255" idx="1"/>
            <a:endCxn id="263" idx="1"/>
          </p:cNvCxnSpPr>
          <p:nvPr/>
        </p:nvCxnSpPr>
        <p:spPr>
          <a:xfrm>
            <a:off x="5942029" y="1430408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3"/>
          <p:cNvCxnSpPr>
            <a:stCxn id="253" idx="3"/>
            <a:endCxn id="263" idx="1"/>
          </p:cNvCxnSpPr>
          <p:nvPr/>
        </p:nvCxnSpPr>
        <p:spPr>
          <a:xfrm flipH="1" rot="10800000">
            <a:off x="2928289" y="2413004"/>
            <a:ext cx="3894300" cy="143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3"/>
          <p:cNvCxnSpPr>
            <a:stCxn id="263" idx="1"/>
            <a:endCxn id="252" idx="3"/>
          </p:cNvCxnSpPr>
          <p:nvPr/>
        </p:nvCxnSpPr>
        <p:spPr>
          <a:xfrm flipH="1">
            <a:off x="2517504" y="2413033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3"/>
          <p:cNvSpPr txBox="1"/>
          <p:nvPr/>
        </p:nvSpPr>
        <p:spPr>
          <a:xfrm>
            <a:off x="6997125" y="1197175"/>
            <a:ext cx="193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 3: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Continue selecting the shortest edge that does not create a cycle until it is not possible anymore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Bound Approximation With Kruskal's Algorithm</a:t>
            </a:r>
            <a:endParaRPr/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276325" y="123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B 10</a:t>
            </a:r>
            <a:endParaRPr sz="14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C 11</a:t>
            </a:r>
            <a:endParaRPr sz="14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E 22</a:t>
            </a:r>
            <a:endParaRPr sz="14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C 13</a:t>
            </a:r>
            <a:endParaRPr sz="14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D 12</a:t>
            </a:r>
            <a:endParaRPr sz="14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D 21</a:t>
            </a:r>
            <a:endParaRPr sz="14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D 30</a:t>
            </a:r>
            <a:endParaRPr sz="1400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E 40</a:t>
            </a:r>
            <a:endParaRPr sz="1400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D 25</a:t>
            </a:r>
            <a:endParaRPr sz="1400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3221100" y="108955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2106395" y="227044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2517289" y="364300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6324384" y="367174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5942029" y="123030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1" name="Google Shape;281;p24"/>
          <p:cNvCxnSpPr>
            <a:stCxn id="277" idx="3"/>
            <a:endCxn id="280" idx="1"/>
          </p:cNvCxnSpPr>
          <p:nvPr/>
        </p:nvCxnSpPr>
        <p:spPr>
          <a:xfrm flipH="1" rot="10800000">
            <a:off x="2517395" y="1430440"/>
            <a:ext cx="3424500" cy="104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4"/>
          <p:cNvCxnSpPr>
            <a:stCxn id="280" idx="1"/>
            <a:endCxn id="276" idx="2"/>
          </p:cNvCxnSpPr>
          <p:nvPr/>
        </p:nvCxnSpPr>
        <p:spPr>
          <a:xfrm flipH="1">
            <a:off x="3426529" y="1430408"/>
            <a:ext cx="25155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4"/>
          <p:cNvCxnSpPr>
            <a:stCxn id="276" idx="2"/>
            <a:endCxn id="277" idx="3"/>
          </p:cNvCxnSpPr>
          <p:nvPr/>
        </p:nvCxnSpPr>
        <p:spPr>
          <a:xfrm flipH="1">
            <a:off x="2517300" y="1489750"/>
            <a:ext cx="909300" cy="98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4"/>
          <p:cNvCxnSpPr>
            <a:stCxn id="277" idx="3"/>
            <a:endCxn id="279" idx="1"/>
          </p:cNvCxnSpPr>
          <p:nvPr/>
        </p:nvCxnSpPr>
        <p:spPr>
          <a:xfrm>
            <a:off x="2517395" y="2470540"/>
            <a:ext cx="3807000" cy="1401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4"/>
          <p:cNvCxnSpPr>
            <a:stCxn id="278" idx="3"/>
          </p:cNvCxnSpPr>
          <p:nvPr/>
        </p:nvCxnSpPr>
        <p:spPr>
          <a:xfrm>
            <a:off x="2928289" y="384310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4"/>
          <p:cNvCxnSpPr>
            <a:stCxn id="278" idx="3"/>
            <a:endCxn id="279" idx="1"/>
          </p:cNvCxnSpPr>
          <p:nvPr/>
        </p:nvCxnSpPr>
        <p:spPr>
          <a:xfrm>
            <a:off x="2928289" y="3843104"/>
            <a:ext cx="33960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4"/>
          <p:cNvCxnSpPr>
            <a:stCxn id="280" idx="1"/>
            <a:endCxn id="279" idx="1"/>
          </p:cNvCxnSpPr>
          <p:nvPr/>
        </p:nvCxnSpPr>
        <p:spPr>
          <a:xfrm>
            <a:off x="5942029" y="1430408"/>
            <a:ext cx="382500" cy="24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4"/>
          <p:cNvCxnSpPr>
            <a:stCxn id="278" idx="3"/>
            <a:endCxn id="280" idx="1"/>
          </p:cNvCxnSpPr>
          <p:nvPr/>
        </p:nvCxnSpPr>
        <p:spPr>
          <a:xfrm flipH="1" rot="10800000">
            <a:off x="2928289" y="1430504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4"/>
          <p:cNvCxnSpPr>
            <a:stCxn id="277" idx="3"/>
            <a:endCxn id="278" idx="3"/>
          </p:cNvCxnSpPr>
          <p:nvPr/>
        </p:nvCxnSpPr>
        <p:spPr>
          <a:xfrm>
            <a:off x="2517395" y="2470540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4"/>
          <p:cNvCxnSpPr>
            <a:stCxn id="276" idx="2"/>
            <a:endCxn id="278" idx="3"/>
          </p:cNvCxnSpPr>
          <p:nvPr/>
        </p:nvCxnSpPr>
        <p:spPr>
          <a:xfrm flipH="1">
            <a:off x="2928300" y="1489750"/>
            <a:ext cx="498300" cy="235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4"/>
          <p:cNvCxnSpPr>
            <a:stCxn id="276" idx="2"/>
            <a:endCxn id="279" idx="1"/>
          </p:cNvCxnSpPr>
          <p:nvPr/>
        </p:nvCxnSpPr>
        <p:spPr>
          <a:xfrm>
            <a:off x="3426600" y="1489750"/>
            <a:ext cx="2897700" cy="2382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4"/>
          <p:cNvSpPr txBox="1"/>
          <p:nvPr/>
        </p:nvSpPr>
        <p:spPr>
          <a:xfrm>
            <a:off x="6822504" y="221293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3" name="Google Shape;293;p24"/>
          <p:cNvCxnSpPr>
            <a:stCxn id="276" idx="2"/>
            <a:endCxn id="276" idx="2"/>
          </p:cNvCxnSpPr>
          <p:nvPr/>
        </p:nvCxnSpPr>
        <p:spPr>
          <a:xfrm>
            <a:off x="3426600" y="1489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4"/>
          <p:cNvCxnSpPr>
            <a:stCxn id="276" idx="2"/>
            <a:endCxn id="292" idx="1"/>
          </p:cNvCxnSpPr>
          <p:nvPr/>
        </p:nvCxnSpPr>
        <p:spPr>
          <a:xfrm>
            <a:off x="3426600" y="1489750"/>
            <a:ext cx="33960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4"/>
          <p:cNvCxnSpPr>
            <a:stCxn id="280" idx="1"/>
            <a:endCxn id="292" idx="1"/>
          </p:cNvCxnSpPr>
          <p:nvPr/>
        </p:nvCxnSpPr>
        <p:spPr>
          <a:xfrm>
            <a:off x="5942029" y="1430408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4"/>
          <p:cNvCxnSpPr>
            <a:stCxn id="279" idx="1"/>
            <a:endCxn id="292" idx="1"/>
          </p:cNvCxnSpPr>
          <p:nvPr/>
        </p:nvCxnSpPr>
        <p:spPr>
          <a:xfrm flipH="1" rot="10800000">
            <a:off x="6324384" y="2412944"/>
            <a:ext cx="498000" cy="14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4"/>
          <p:cNvCxnSpPr>
            <a:stCxn id="278" idx="3"/>
            <a:endCxn id="292" idx="1"/>
          </p:cNvCxnSpPr>
          <p:nvPr/>
        </p:nvCxnSpPr>
        <p:spPr>
          <a:xfrm flipH="1" rot="10800000">
            <a:off x="2928289" y="2413004"/>
            <a:ext cx="3894300" cy="143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4"/>
          <p:cNvCxnSpPr>
            <a:stCxn id="292" idx="1"/>
            <a:endCxn id="277" idx="3"/>
          </p:cNvCxnSpPr>
          <p:nvPr/>
        </p:nvCxnSpPr>
        <p:spPr>
          <a:xfrm flipH="1">
            <a:off x="2517504" y="2413033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4"/>
          <p:cNvSpPr txBox="1"/>
          <p:nvPr/>
        </p:nvSpPr>
        <p:spPr>
          <a:xfrm>
            <a:off x="7074975" y="1415000"/>
            <a:ext cx="1400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Step 4: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Reintroduce the missing vertex, and connect it to the other component with the cheapest weight to form a path between</a:t>
            </a:r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530625" y="4542125"/>
            <a:ext cx="25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Time complexity:- O(ElogV)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1346250" y="18395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231545" y="136484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642439" y="273740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4449534" y="276614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4067179" y="32470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0" name="Google Shape;310;p25"/>
          <p:cNvCxnSpPr>
            <a:stCxn id="306" idx="3"/>
            <a:endCxn id="309" idx="1"/>
          </p:cNvCxnSpPr>
          <p:nvPr/>
        </p:nvCxnSpPr>
        <p:spPr>
          <a:xfrm flipH="1" rot="10800000">
            <a:off x="642545" y="524840"/>
            <a:ext cx="3424500" cy="104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5"/>
          <p:cNvCxnSpPr>
            <a:stCxn id="309" idx="1"/>
            <a:endCxn id="305" idx="2"/>
          </p:cNvCxnSpPr>
          <p:nvPr/>
        </p:nvCxnSpPr>
        <p:spPr>
          <a:xfrm flipH="1">
            <a:off x="1551679" y="524808"/>
            <a:ext cx="25155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5"/>
          <p:cNvCxnSpPr>
            <a:stCxn id="305" idx="2"/>
            <a:endCxn id="306" idx="3"/>
          </p:cNvCxnSpPr>
          <p:nvPr/>
        </p:nvCxnSpPr>
        <p:spPr>
          <a:xfrm flipH="1">
            <a:off x="642450" y="584150"/>
            <a:ext cx="909300" cy="98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5"/>
          <p:cNvCxnSpPr>
            <a:stCxn id="306" idx="3"/>
            <a:endCxn id="308" idx="1"/>
          </p:cNvCxnSpPr>
          <p:nvPr/>
        </p:nvCxnSpPr>
        <p:spPr>
          <a:xfrm>
            <a:off x="642545" y="1564940"/>
            <a:ext cx="3807000" cy="1401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5"/>
          <p:cNvCxnSpPr>
            <a:stCxn id="307" idx="3"/>
          </p:cNvCxnSpPr>
          <p:nvPr/>
        </p:nvCxnSpPr>
        <p:spPr>
          <a:xfrm>
            <a:off x="1053439" y="293750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5"/>
          <p:cNvCxnSpPr>
            <a:stCxn id="307" idx="3"/>
            <a:endCxn id="308" idx="1"/>
          </p:cNvCxnSpPr>
          <p:nvPr/>
        </p:nvCxnSpPr>
        <p:spPr>
          <a:xfrm>
            <a:off x="1053439" y="2937504"/>
            <a:ext cx="33960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5"/>
          <p:cNvCxnSpPr>
            <a:stCxn id="309" idx="1"/>
            <a:endCxn id="308" idx="1"/>
          </p:cNvCxnSpPr>
          <p:nvPr/>
        </p:nvCxnSpPr>
        <p:spPr>
          <a:xfrm>
            <a:off x="4067179" y="524808"/>
            <a:ext cx="382500" cy="24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5"/>
          <p:cNvCxnSpPr>
            <a:stCxn id="307" idx="3"/>
            <a:endCxn id="309" idx="1"/>
          </p:cNvCxnSpPr>
          <p:nvPr/>
        </p:nvCxnSpPr>
        <p:spPr>
          <a:xfrm flipH="1" rot="10800000">
            <a:off x="1053439" y="524904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5"/>
          <p:cNvCxnSpPr>
            <a:stCxn id="306" idx="3"/>
            <a:endCxn id="307" idx="3"/>
          </p:cNvCxnSpPr>
          <p:nvPr/>
        </p:nvCxnSpPr>
        <p:spPr>
          <a:xfrm>
            <a:off x="642545" y="1564940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5"/>
          <p:cNvCxnSpPr>
            <a:stCxn id="305" idx="2"/>
            <a:endCxn id="307" idx="3"/>
          </p:cNvCxnSpPr>
          <p:nvPr/>
        </p:nvCxnSpPr>
        <p:spPr>
          <a:xfrm flipH="1">
            <a:off x="1053450" y="584150"/>
            <a:ext cx="498300" cy="235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5"/>
          <p:cNvCxnSpPr>
            <a:stCxn id="305" idx="2"/>
            <a:endCxn id="308" idx="1"/>
          </p:cNvCxnSpPr>
          <p:nvPr/>
        </p:nvCxnSpPr>
        <p:spPr>
          <a:xfrm>
            <a:off x="1551750" y="584150"/>
            <a:ext cx="2897700" cy="2382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5"/>
          <p:cNvSpPr txBox="1"/>
          <p:nvPr/>
        </p:nvSpPr>
        <p:spPr>
          <a:xfrm>
            <a:off x="4947654" y="130733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2" name="Google Shape;322;p25"/>
          <p:cNvCxnSpPr>
            <a:stCxn id="305" idx="2"/>
            <a:endCxn id="305" idx="2"/>
          </p:cNvCxnSpPr>
          <p:nvPr/>
        </p:nvCxnSpPr>
        <p:spPr>
          <a:xfrm>
            <a:off x="1551750" y="584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5"/>
          <p:cNvCxnSpPr>
            <a:stCxn id="305" idx="2"/>
            <a:endCxn id="321" idx="1"/>
          </p:cNvCxnSpPr>
          <p:nvPr/>
        </p:nvCxnSpPr>
        <p:spPr>
          <a:xfrm>
            <a:off x="1551750" y="584150"/>
            <a:ext cx="33960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5"/>
          <p:cNvCxnSpPr>
            <a:stCxn id="309" idx="1"/>
            <a:endCxn id="321" idx="1"/>
          </p:cNvCxnSpPr>
          <p:nvPr/>
        </p:nvCxnSpPr>
        <p:spPr>
          <a:xfrm>
            <a:off x="4067179" y="524808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5"/>
          <p:cNvCxnSpPr>
            <a:stCxn id="308" idx="1"/>
            <a:endCxn id="321" idx="1"/>
          </p:cNvCxnSpPr>
          <p:nvPr/>
        </p:nvCxnSpPr>
        <p:spPr>
          <a:xfrm flipH="1" rot="10800000">
            <a:off x="4449534" y="1507344"/>
            <a:ext cx="498000" cy="14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5"/>
          <p:cNvCxnSpPr>
            <a:stCxn id="307" idx="3"/>
            <a:endCxn id="321" idx="1"/>
          </p:cNvCxnSpPr>
          <p:nvPr/>
        </p:nvCxnSpPr>
        <p:spPr>
          <a:xfrm flipH="1" rot="10800000">
            <a:off x="1053439" y="1507404"/>
            <a:ext cx="3894300" cy="143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5"/>
          <p:cNvCxnSpPr>
            <a:stCxn id="321" idx="1"/>
            <a:endCxn id="306" idx="3"/>
          </p:cNvCxnSpPr>
          <p:nvPr/>
        </p:nvCxnSpPr>
        <p:spPr>
          <a:xfrm flipH="1">
            <a:off x="642654" y="1507433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5"/>
          <p:cNvSpPr txBox="1"/>
          <p:nvPr/>
        </p:nvSpPr>
        <p:spPr>
          <a:xfrm>
            <a:off x="5110125" y="2068375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3995420" y="3249265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4406314" y="4621829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8213409" y="4650569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7831054" y="220913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3" name="Google Shape;333;p25"/>
          <p:cNvCxnSpPr>
            <a:stCxn id="329" idx="3"/>
            <a:endCxn id="332" idx="1"/>
          </p:cNvCxnSpPr>
          <p:nvPr/>
        </p:nvCxnSpPr>
        <p:spPr>
          <a:xfrm flipH="1" rot="10800000">
            <a:off x="4406420" y="2409265"/>
            <a:ext cx="3424500" cy="104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5"/>
          <p:cNvCxnSpPr>
            <a:stCxn id="332" idx="1"/>
            <a:endCxn id="328" idx="2"/>
          </p:cNvCxnSpPr>
          <p:nvPr/>
        </p:nvCxnSpPr>
        <p:spPr>
          <a:xfrm flipH="1">
            <a:off x="5315554" y="2409233"/>
            <a:ext cx="25155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5"/>
          <p:cNvCxnSpPr>
            <a:stCxn id="328" idx="2"/>
            <a:endCxn id="329" idx="3"/>
          </p:cNvCxnSpPr>
          <p:nvPr/>
        </p:nvCxnSpPr>
        <p:spPr>
          <a:xfrm flipH="1">
            <a:off x="4406325" y="2468575"/>
            <a:ext cx="909300" cy="98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5"/>
          <p:cNvCxnSpPr>
            <a:stCxn id="330" idx="3"/>
          </p:cNvCxnSpPr>
          <p:nvPr/>
        </p:nvCxnSpPr>
        <p:spPr>
          <a:xfrm>
            <a:off x="4817314" y="482192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5"/>
          <p:cNvCxnSpPr>
            <a:stCxn id="330" idx="3"/>
            <a:endCxn id="332" idx="1"/>
          </p:cNvCxnSpPr>
          <p:nvPr/>
        </p:nvCxnSpPr>
        <p:spPr>
          <a:xfrm flipH="1" rot="10800000">
            <a:off x="4817314" y="2409329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5"/>
          <p:cNvCxnSpPr>
            <a:stCxn id="329" idx="3"/>
            <a:endCxn id="330" idx="3"/>
          </p:cNvCxnSpPr>
          <p:nvPr/>
        </p:nvCxnSpPr>
        <p:spPr>
          <a:xfrm>
            <a:off x="4406420" y="3449365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5"/>
          <p:cNvCxnSpPr>
            <a:stCxn id="328" idx="2"/>
            <a:endCxn id="330" idx="3"/>
          </p:cNvCxnSpPr>
          <p:nvPr/>
        </p:nvCxnSpPr>
        <p:spPr>
          <a:xfrm flipH="1">
            <a:off x="4817325" y="2468575"/>
            <a:ext cx="498300" cy="235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25"/>
          <p:cNvSpPr txBox="1"/>
          <p:nvPr/>
        </p:nvSpPr>
        <p:spPr>
          <a:xfrm>
            <a:off x="8711529" y="319175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1" name="Google Shape;341;p25"/>
          <p:cNvCxnSpPr>
            <a:stCxn id="328" idx="2"/>
            <a:endCxn id="328" idx="2"/>
          </p:cNvCxnSpPr>
          <p:nvPr/>
        </p:nvCxnSpPr>
        <p:spPr>
          <a:xfrm>
            <a:off x="5315625" y="2468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5"/>
          <p:cNvCxnSpPr>
            <a:stCxn id="328" idx="2"/>
            <a:endCxn id="340" idx="1"/>
          </p:cNvCxnSpPr>
          <p:nvPr/>
        </p:nvCxnSpPr>
        <p:spPr>
          <a:xfrm>
            <a:off x="5315625" y="2468575"/>
            <a:ext cx="33960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5"/>
          <p:cNvCxnSpPr>
            <a:stCxn id="332" idx="1"/>
            <a:endCxn id="340" idx="1"/>
          </p:cNvCxnSpPr>
          <p:nvPr/>
        </p:nvCxnSpPr>
        <p:spPr>
          <a:xfrm>
            <a:off x="7831054" y="2409233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5"/>
          <p:cNvCxnSpPr>
            <a:stCxn id="330" idx="3"/>
            <a:endCxn id="340" idx="1"/>
          </p:cNvCxnSpPr>
          <p:nvPr/>
        </p:nvCxnSpPr>
        <p:spPr>
          <a:xfrm flipH="1" rot="10800000">
            <a:off x="4817314" y="3391829"/>
            <a:ext cx="3894300" cy="143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5"/>
          <p:cNvCxnSpPr>
            <a:stCxn id="340" idx="1"/>
            <a:endCxn id="329" idx="3"/>
          </p:cNvCxnSpPr>
          <p:nvPr/>
        </p:nvCxnSpPr>
        <p:spPr>
          <a:xfrm flipH="1">
            <a:off x="4406529" y="3391858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and PseudoCode</a:t>
            </a:r>
            <a:endParaRPr/>
          </a:p>
        </p:txBody>
      </p:sp>
      <p:sp>
        <p:nvSpPr>
          <p:cNvPr id="351" name="Google Shape;351;p26"/>
          <p:cNvSpPr txBox="1"/>
          <p:nvPr>
            <p:ph idx="1" type="body"/>
          </p:nvPr>
        </p:nvSpPr>
        <p:spPr>
          <a:xfrm>
            <a:off x="3750150" y="1152475"/>
            <a:ext cx="34380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Kruskal's Algorithm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complexity:- O(E logV)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Kruskal(V, E):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sort E by increasing weight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 ← (V, None)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each vertex v in V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MakeSet(v)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i ← 1 to |E|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uv ← ith lightest edge in 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Find(u) =/= Find(v)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Union(u, v)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uv to F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F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(Erickson)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268850" y="1152475"/>
            <a:ext cx="3650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LowerBoundApproximation (G, V, E):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r ← randomVertexFrom(G)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V.remove(r)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for neighbor x of r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E.remove x→r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K.append(x→r)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f = Kruskal(V, E) # O(ElogV)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sort K by increasing weight #O(K logK), K &lt; 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f.addEdge(K[0])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f.addEdge(K[1])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Therefore, Complexity is O(E logV + c) where c is an insignificant factor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Approximations Compare To Exact Solution</a:t>
            </a:r>
            <a:endParaRPr/>
          </a:p>
        </p:txBody>
      </p:sp>
      <p:sp>
        <p:nvSpPr>
          <p:cNvPr id="358" name="Google Shape;358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27"/>
          <p:cNvGraphicFramePr/>
          <p:nvPr/>
        </p:nvGraphicFramePr>
        <p:xfrm>
          <a:off x="714975" y="14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{69A7DA30-13B9-4F26-A2B3-1A6B622FCF55}</a:tableStyleId>
              </a:tblPr>
              <a:tblGrid>
                <a:gridCol w="3780475"/>
                <a:gridCol w="3780475"/>
              </a:tblGrid>
              <a:tr h="81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Minimum edges (Lower Bounds)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75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Kruskal's (Lower Bound)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89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Approximation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102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Actual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102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</a:t>
            </a:r>
            <a:endParaRPr/>
          </a:p>
        </p:txBody>
      </p:sp>
      <p:graphicFrame>
        <p:nvGraphicFramePr>
          <p:cNvPr id="365" name="Google Shape;365;p28"/>
          <p:cNvGraphicFramePr/>
          <p:nvPr/>
        </p:nvGraphicFramePr>
        <p:xfrm>
          <a:off x="135325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{69A7DA30-13B9-4F26-A2B3-1A6B622FCF55}</a:tableStyleId>
              </a:tblPr>
              <a:tblGrid>
                <a:gridCol w="1826950"/>
                <a:gridCol w="1826950"/>
                <a:gridCol w="1826950"/>
              </a:tblGrid>
              <a:tr h="24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Nodes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Approximation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Exact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37.3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26.3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28"/>
          <p:cNvSpPr txBox="1"/>
          <p:nvPr/>
        </p:nvSpPr>
        <p:spPr>
          <a:xfrm>
            <a:off x="5888575" y="3015900"/>
            <a:ext cx="144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*Approximation Scores are calculated as a mean of 10 trials</a:t>
            </a:r>
            <a:endParaRPr/>
          </a:p>
        </p:txBody>
      </p:sp>
      <p:pic>
        <p:nvPicPr>
          <p:cNvPr id="367" name="Google Shape;367;p28" title="Approximation and Exact (with 8% error bar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949" y="0"/>
            <a:ext cx="4037478" cy="24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(Seconds)</a:t>
            </a:r>
            <a:endParaRPr/>
          </a:p>
        </p:txBody>
      </p:sp>
      <p:graphicFrame>
        <p:nvGraphicFramePr>
          <p:cNvPr id="373" name="Google Shape;373;p29"/>
          <p:cNvGraphicFramePr/>
          <p:nvPr/>
        </p:nvGraphicFramePr>
        <p:xfrm>
          <a:off x="5571900" y="23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{8959E4F3-4341-4A3A-BD65-51A5C15281C6}</a:tableStyleId>
              </a:tblPr>
              <a:tblGrid>
                <a:gridCol w="1105800"/>
                <a:gridCol w="1105800"/>
                <a:gridCol w="1105800"/>
              </a:tblGrid>
              <a:tr h="23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Nodes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Approximation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Exact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7.51E-05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0.0009922981262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0.004011392593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0.02692866325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0.2593269348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2.653352737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32.93935084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421.6014912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5717.731137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74" name="Google Shape;374;p29" title="Wall Clock 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100" y="120325"/>
            <a:ext cx="4141749" cy="21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 title="Approximation Time (S) vs Nod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50" y="2943175"/>
            <a:ext cx="3861075" cy="21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9" title="Exact Time (S) vs Nod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">
            <a:off x="143351" y="940976"/>
            <a:ext cx="3811551" cy="2101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 Cited</a:t>
            </a:r>
            <a:endParaRPr/>
          </a:p>
        </p:txBody>
      </p:sp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Erickson, Jeff. “Algorithms.” </a:t>
            </a:r>
            <a:r>
              <a:rPr i="1" lang="en-GB" sz="1100">
                <a:solidFill>
                  <a:schemeClr val="dk1"/>
                </a:solidFill>
              </a:rPr>
              <a:t>Algorithms by Jeff Erickson</a:t>
            </a:r>
            <a:r>
              <a:rPr lang="en-GB" sz="1100">
                <a:solidFill>
                  <a:schemeClr val="dk1"/>
                </a:solidFill>
              </a:rPr>
              <a:t>, http://jeffe.cs.illinois.edu/teaching/algorithms/.</a:t>
            </a:r>
            <a:endParaRPr sz="1100">
              <a:solidFill>
                <a:schemeClr val="dk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"TheChalkFace", Anthony. “The Travelling Salesman Problem - the Chalkface.” </a:t>
            </a:r>
            <a:r>
              <a:rPr i="1" lang="en-GB" sz="1100">
                <a:solidFill>
                  <a:schemeClr val="dk1"/>
                </a:solidFill>
              </a:rPr>
              <a:t>Https://Www.thechalkface.net/</a:t>
            </a:r>
            <a:r>
              <a:rPr lang="en-GB" sz="1100">
                <a:solidFill>
                  <a:schemeClr val="dk1"/>
                </a:solidFill>
              </a:rPr>
              <a:t>, https://www.thechalkface.net/resources/Travelling_Salesman_England.pdf.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35697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754" y="0"/>
            <a:ext cx="35697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504" y="56600"/>
            <a:ext cx="35697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11300" y="204475"/>
            <a:ext cx="3704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AntColonyOptimization(Ants, Edges, Start):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minPath = [start]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minCost = sys.maxsize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 all edges: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pheromones</a:t>
            </a:r>
            <a:r>
              <a:rPr lang="en-GB"/>
              <a:t>(edge)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ant in ant: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path, cost = releaseAnt(Ant)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if cost &lt; minCost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minPath =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minCost =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458775" y="204475"/>
            <a:ext cx="44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releaseAnt(ant)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u ←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 unvisited neighbour of u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u→v = calculateWeightedPathChoice(u)	editPheremones(u→v)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14575" y="3342150"/>
            <a:ext cx="40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editPheremones(u→v)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 = pheremones(u→v)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increase p by 1/w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decrease p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789775" y="1725150"/>
            <a:ext cx="392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calculateWeightedPathChoice(u)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choices = []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neighbour v of u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 </a:t>
            </a:r>
            <a:r>
              <a:rPr lang="en-GB"/>
              <a:t>pheromoneL</a:t>
            </a:r>
            <a:r>
              <a:rPr lang="en-GB"/>
              <a:t>evel of u→v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add v to choices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 = randomElement(choices)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u→n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676550" y="3615300"/>
            <a:ext cx="297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O(A*V)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A ants, each completes its path in a multiple of n steps, traversing V vertices.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24150" y="4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Action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69800" y="155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B 10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C 11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D 12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E 25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C 20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D 21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E 22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D 30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E 31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E 40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A 14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B 18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C 13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D 25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E 23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612650" y="1606025"/>
            <a:ext cx="8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 (Start)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497945" y="2786915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908839" y="4159479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715934" y="4188219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333579" y="174678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" name="Google Shape;85;p16"/>
          <p:cNvCxnSpPr>
            <a:stCxn id="81" idx="3"/>
            <a:endCxn id="84" idx="1"/>
          </p:cNvCxnSpPr>
          <p:nvPr/>
        </p:nvCxnSpPr>
        <p:spPr>
          <a:xfrm flipH="1" rot="10800000">
            <a:off x="1908945" y="1946915"/>
            <a:ext cx="34245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stCxn id="84" idx="1"/>
            <a:endCxn id="80" idx="2"/>
          </p:cNvCxnSpPr>
          <p:nvPr/>
        </p:nvCxnSpPr>
        <p:spPr>
          <a:xfrm flipH="1">
            <a:off x="3052979" y="1946883"/>
            <a:ext cx="22806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stCxn id="80" idx="2"/>
            <a:endCxn id="81" idx="3"/>
          </p:cNvCxnSpPr>
          <p:nvPr/>
        </p:nvCxnSpPr>
        <p:spPr>
          <a:xfrm flipH="1">
            <a:off x="1909000" y="2006225"/>
            <a:ext cx="11439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>
            <a:stCxn id="81" idx="3"/>
            <a:endCxn id="83" idx="1"/>
          </p:cNvCxnSpPr>
          <p:nvPr/>
        </p:nvCxnSpPr>
        <p:spPr>
          <a:xfrm>
            <a:off x="1908945" y="2987015"/>
            <a:ext cx="3807000" cy="14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>
            <a:stCxn id="82" idx="3"/>
          </p:cNvCxnSpPr>
          <p:nvPr/>
        </p:nvCxnSpPr>
        <p:spPr>
          <a:xfrm>
            <a:off x="2319839" y="435957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82" idx="3"/>
            <a:endCxn id="83" idx="1"/>
          </p:cNvCxnSpPr>
          <p:nvPr/>
        </p:nvCxnSpPr>
        <p:spPr>
          <a:xfrm>
            <a:off x="2319839" y="4359579"/>
            <a:ext cx="33960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4" idx="1"/>
            <a:endCxn id="83" idx="1"/>
          </p:cNvCxnSpPr>
          <p:nvPr/>
        </p:nvCxnSpPr>
        <p:spPr>
          <a:xfrm>
            <a:off x="5333579" y="1946883"/>
            <a:ext cx="382500" cy="24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82" idx="3"/>
            <a:endCxn id="84" idx="1"/>
          </p:cNvCxnSpPr>
          <p:nvPr/>
        </p:nvCxnSpPr>
        <p:spPr>
          <a:xfrm flipH="1" rot="10800000">
            <a:off x="2319839" y="1946979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stCxn id="81" idx="3"/>
            <a:endCxn id="82" idx="3"/>
          </p:cNvCxnSpPr>
          <p:nvPr/>
        </p:nvCxnSpPr>
        <p:spPr>
          <a:xfrm>
            <a:off x="1908945" y="2987015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80" idx="2"/>
            <a:endCxn id="82" idx="3"/>
          </p:cNvCxnSpPr>
          <p:nvPr/>
        </p:nvCxnSpPr>
        <p:spPr>
          <a:xfrm flipH="1">
            <a:off x="2319700" y="2006225"/>
            <a:ext cx="733200" cy="23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0" idx="2"/>
            <a:endCxn id="83" idx="1"/>
          </p:cNvCxnSpPr>
          <p:nvPr/>
        </p:nvCxnSpPr>
        <p:spPr>
          <a:xfrm>
            <a:off x="3052900" y="2006225"/>
            <a:ext cx="2663100" cy="23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6214054" y="272940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6"/>
          <p:cNvCxnSpPr>
            <a:stCxn id="80" idx="2"/>
            <a:endCxn id="80" idx="2"/>
          </p:cNvCxnSpPr>
          <p:nvPr/>
        </p:nvCxnSpPr>
        <p:spPr>
          <a:xfrm>
            <a:off x="3052900" y="2006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80" idx="2"/>
            <a:endCxn id="96" idx="1"/>
          </p:cNvCxnSpPr>
          <p:nvPr/>
        </p:nvCxnSpPr>
        <p:spPr>
          <a:xfrm>
            <a:off x="3052900" y="2006225"/>
            <a:ext cx="31611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84" idx="1"/>
            <a:endCxn id="96" idx="1"/>
          </p:cNvCxnSpPr>
          <p:nvPr/>
        </p:nvCxnSpPr>
        <p:spPr>
          <a:xfrm>
            <a:off x="5333579" y="1946883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stCxn id="83" idx="1"/>
            <a:endCxn id="96" idx="1"/>
          </p:cNvCxnSpPr>
          <p:nvPr/>
        </p:nvCxnSpPr>
        <p:spPr>
          <a:xfrm flipH="1" rot="10800000">
            <a:off x="5715934" y="2929419"/>
            <a:ext cx="498000" cy="14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>
            <a:stCxn id="82" idx="3"/>
            <a:endCxn id="96" idx="1"/>
          </p:cNvCxnSpPr>
          <p:nvPr/>
        </p:nvCxnSpPr>
        <p:spPr>
          <a:xfrm flipH="1" rot="10800000">
            <a:off x="2319839" y="2929479"/>
            <a:ext cx="3894300" cy="14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>
            <a:stCxn id="96" idx="1"/>
            <a:endCxn id="81" idx="3"/>
          </p:cNvCxnSpPr>
          <p:nvPr/>
        </p:nvCxnSpPr>
        <p:spPr>
          <a:xfrm flipH="1">
            <a:off x="1909054" y="2929508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6600950" y="5447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662625" y="0"/>
            <a:ext cx="27522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AntColonyOptimization</a:t>
            </a:r>
            <a:r>
              <a:rPr lang="en-GB" sz="1000"/>
              <a:t>(Ants, Edges, Start):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minPath = [start]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minCost = sys.maxsize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for all edges: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pheromones(edge) =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ant in ant: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path, cost = releaseAnt(Ant)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if cost &lt; minCost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	minPath = path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	minCost = cost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	</a:t>
            </a:r>
            <a:endParaRPr sz="1100"/>
          </a:p>
        </p:txBody>
      </p:sp>
      <p:sp>
        <p:nvSpPr>
          <p:cNvPr id="105" name="Google Shape;105;p16"/>
          <p:cNvSpPr txBox="1"/>
          <p:nvPr/>
        </p:nvSpPr>
        <p:spPr>
          <a:xfrm>
            <a:off x="5788800" y="107475"/>
            <a:ext cx="3043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releaseAnt</a:t>
            </a:r>
            <a:r>
              <a:rPr lang="en-GB" sz="1200"/>
              <a:t>(ant)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u ← start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for unvisited neighbour of u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u→v = calculateWeightedPathChoice(u)	editPheremones(u→v)</a:t>
            </a:r>
            <a:endParaRPr sz="1200"/>
          </a:p>
        </p:txBody>
      </p:sp>
      <p:sp>
        <p:nvSpPr>
          <p:cNvPr id="106" name="Google Shape;106;p16"/>
          <p:cNvSpPr txBox="1"/>
          <p:nvPr/>
        </p:nvSpPr>
        <p:spPr>
          <a:xfrm>
            <a:off x="6509200" y="3926622"/>
            <a:ext cx="249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editPheremones</a:t>
            </a:r>
            <a:r>
              <a:rPr lang="en-GB" sz="1200"/>
              <a:t>(u→v)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p = pheremones(u→v)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increase p by 1/w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decrease p</a:t>
            </a:r>
            <a:endParaRPr sz="1200"/>
          </a:p>
        </p:txBody>
      </p:sp>
      <p:sp>
        <p:nvSpPr>
          <p:cNvPr id="107" name="Google Shape;107;p16"/>
          <p:cNvSpPr txBox="1"/>
          <p:nvPr/>
        </p:nvSpPr>
        <p:spPr>
          <a:xfrm>
            <a:off x="5982900" y="1426200"/>
            <a:ext cx="316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calculateWeightedPathChoice</a:t>
            </a:r>
            <a:r>
              <a:rPr lang="en-GB" sz="1200"/>
              <a:t>(u)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choices = []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neighbour v of u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for pheromoneLevel of u→v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add v to choices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 = randomElement(choices)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return u→n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Bound Approximation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41425" y="1296550"/>
            <a:ext cx="57135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Given sets number of edges e, corresponding list of weights w and a number of n nodes: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S = {e</a:t>
            </a:r>
            <a:r>
              <a:rPr baseline="-25000" lang="en-GB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←{e</a:t>
            </a:r>
            <a:r>
              <a:rPr baseline="-25000" lang="en-GB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…e</a:t>
            </a:r>
            <a:r>
              <a:rPr baseline="-25000" lang="en-GB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}| w(e</a:t>
            </a:r>
            <a:r>
              <a:rPr baseline="-25000" lang="en-GB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) == min({edges /\ ~S</a:t>
            </a:r>
            <a:r>
              <a:rPr baseline="-25000" lang="en-GB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}) }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Σ </a:t>
            </a:r>
            <a:r>
              <a:rPr lang="en-GB" sz="19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w(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path) &gt;= Σ w(S)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But this lower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bound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does not tell us much: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Effectively this states: "The lower bound from the path cannot be less than a cycle containing the n shortest edges"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Bound Approximation With Kruskal's Algorithm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83400" y="123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B 10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C 11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D 12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E 25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C 20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D 21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E 22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D 30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E 31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E 40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A 14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B 18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C 13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D 25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E 23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221100" y="108955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106395" y="227044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17289" y="364300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324384" y="367174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942029" y="123030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Google Shape;125;p18"/>
          <p:cNvCxnSpPr>
            <a:stCxn id="121" idx="3"/>
            <a:endCxn id="124" idx="1"/>
          </p:cNvCxnSpPr>
          <p:nvPr/>
        </p:nvCxnSpPr>
        <p:spPr>
          <a:xfrm flipH="1" rot="10800000">
            <a:off x="2517395" y="1430440"/>
            <a:ext cx="34245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>
            <a:stCxn id="124" idx="1"/>
            <a:endCxn id="120" idx="2"/>
          </p:cNvCxnSpPr>
          <p:nvPr/>
        </p:nvCxnSpPr>
        <p:spPr>
          <a:xfrm flipH="1">
            <a:off x="3426529" y="1430408"/>
            <a:ext cx="25155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0" idx="2"/>
            <a:endCxn id="121" idx="3"/>
          </p:cNvCxnSpPr>
          <p:nvPr/>
        </p:nvCxnSpPr>
        <p:spPr>
          <a:xfrm flipH="1">
            <a:off x="2517300" y="1489750"/>
            <a:ext cx="9093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121" idx="3"/>
            <a:endCxn id="123" idx="1"/>
          </p:cNvCxnSpPr>
          <p:nvPr/>
        </p:nvCxnSpPr>
        <p:spPr>
          <a:xfrm>
            <a:off x="2517395" y="2470540"/>
            <a:ext cx="3807000" cy="14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22" idx="3"/>
          </p:cNvCxnSpPr>
          <p:nvPr/>
        </p:nvCxnSpPr>
        <p:spPr>
          <a:xfrm>
            <a:off x="2928289" y="384310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122" idx="3"/>
            <a:endCxn id="123" idx="1"/>
          </p:cNvCxnSpPr>
          <p:nvPr/>
        </p:nvCxnSpPr>
        <p:spPr>
          <a:xfrm>
            <a:off x="2928289" y="3843104"/>
            <a:ext cx="33960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stCxn id="124" idx="1"/>
            <a:endCxn id="123" idx="1"/>
          </p:cNvCxnSpPr>
          <p:nvPr/>
        </p:nvCxnSpPr>
        <p:spPr>
          <a:xfrm>
            <a:off x="5942029" y="1430408"/>
            <a:ext cx="382500" cy="24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>
            <a:stCxn id="122" idx="3"/>
            <a:endCxn id="124" idx="1"/>
          </p:cNvCxnSpPr>
          <p:nvPr/>
        </p:nvCxnSpPr>
        <p:spPr>
          <a:xfrm flipH="1" rot="10800000">
            <a:off x="2928289" y="1430504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1" idx="3"/>
            <a:endCxn id="122" idx="3"/>
          </p:cNvCxnSpPr>
          <p:nvPr/>
        </p:nvCxnSpPr>
        <p:spPr>
          <a:xfrm>
            <a:off x="2517395" y="2470540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20" idx="2"/>
            <a:endCxn id="122" idx="3"/>
          </p:cNvCxnSpPr>
          <p:nvPr/>
        </p:nvCxnSpPr>
        <p:spPr>
          <a:xfrm flipH="1">
            <a:off x="2928300" y="1489750"/>
            <a:ext cx="498300" cy="23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20" idx="2"/>
            <a:endCxn id="123" idx="1"/>
          </p:cNvCxnSpPr>
          <p:nvPr/>
        </p:nvCxnSpPr>
        <p:spPr>
          <a:xfrm>
            <a:off x="3426600" y="1489750"/>
            <a:ext cx="2897700" cy="23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 txBox="1"/>
          <p:nvPr/>
        </p:nvSpPr>
        <p:spPr>
          <a:xfrm>
            <a:off x="6822504" y="221293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18"/>
          <p:cNvCxnSpPr>
            <a:stCxn id="120" idx="2"/>
            <a:endCxn id="120" idx="2"/>
          </p:cNvCxnSpPr>
          <p:nvPr/>
        </p:nvCxnSpPr>
        <p:spPr>
          <a:xfrm>
            <a:off x="3426600" y="1489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>
            <a:stCxn id="120" idx="2"/>
            <a:endCxn id="136" idx="1"/>
          </p:cNvCxnSpPr>
          <p:nvPr/>
        </p:nvCxnSpPr>
        <p:spPr>
          <a:xfrm>
            <a:off x="3426600" y="1489750"/>
            <a:ext cx="33960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24" idx="1"/>
            <a:endCxn id="136" idx="1"/>
          </p:cNvCxnSpPr>
          <p:nvPr/>
        </p:nvCxnSpPr>
        <p:spPr>
          <a:xfrm>
            <a:off x="5942029" y="1430408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23" idx="1"/>
            <a:endCxn id="136" idx="1"/>
          </p:cNvCxnSpPr>
          <p:nvPr/>
        </p:nvCxnSpPr>
        <p:spPr>
          <a:xfrm flipH="1" rot="10800000">
            <a:off x="6324384" y="2412944"/>
            <a:ext cx="498000" cy="14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stCxn id="122" idx="3"/>
            <a:endCxn id="136" idx="1"/>
          </p:cNvCxnSpPr>
          <p:nvPr/>
        </p:nvCxnSpPr>
        <p:spPr>
          <a:xfrm flipH="1" rot="10800000">
            <a:off x="2928289" y="2413004"/>
            <a:ext cx="3894300" cy="14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>
            <a:stCxn id="136" idx="1"/>
            <a:endCxn id="121" idx="3"/>
          </p:cNvCxnSpPr>
          <p:nvPr/>
        </p:nvCxnSpPr>
        <p:spPr>
          <a:xfrm flipH="1">
            <a:off x="2517504" y="2413033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 txBox="1"/>
          <p:nvPr/>
        </p:nvSpPr>
        <p:spPr>
          <a:xfrm>
            <a:off x="417425" y="4145925"/>
            <a:ext cx="16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("TheChalkFace")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Bound Approximation With Kruskal's Algorithm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83400" y="123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B 10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C 11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E 25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C 20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E 22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E 31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A 14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B 18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C 13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E 23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3221100" y="108955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106395" y="227044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517289" y="364300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324384" y="367174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942029" y="123030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" name="Google Shape;155;p19"/>
          <p:cNvCxnSpPr>
            <a:stCxn id="151" idx="3"/>
            <a:endCxn id="154" idx="1"/>
          </p:cNvCxnSpPr>
          <p:nvPr/>
        </p:nvCxnSpPr>
        <p:spPr>
          <a:xfrm flipH="1" rot="10800000">
            <a:off x="2517395" y="1430440"/>
            <a:ext cx="34245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>
            <a:stCxn id="154" idx="1"/>
            <a:endCxn id="150" idx="2"/>
          </p:cNvCxnSpPr>
          <p:nvPr/>
        </p:nvCxnSpPr>
        <p:spPr>
          <a:xfrm flipH="1">
            <a:off x="3426529" y="1430408"/>
            <a:ext cx="25155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>
            <a:stCxn id="150" idx="2"/>
            <a:endCxn id="151" idx="3"/>
          </p:cNvCxnSpPr>
          <p:nvPr/>
        </p:nvCxnSpPr>
        <p:spPr>
          <a:xfrm flipH="1">
            <a:off x="2517300" y="1489750"/>
            <a:ext cx="9093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>
            <a:stCxn id="152" idx="3"/>
          </p:cNvCxnSpPr>
          <p:nvPr/>
        </p:nvCxnSpPr>
        <p:spPr>
          <a:xfrm>
            <a:off x="2928289" y="384310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>
            <a:stCxn id="152" idx="3"/>
            <a:endCxn id="154" idx="1"/>
          </p:cNvCxnSpPr>
          <p:nvPr/>
        </p:nvCxnSpPr>
        <p:spPr>
          <a:xfrm flipH="1" rot="10800000">
            <a:off x="2928289" y="1430504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>
            <a:stCxn id="151" idx="3"/>
            <a:endCxn id="152" idx="3"/>
          </p:cNvCxnSpPr>
          <p:nvPr/>
        </p:nvCxnSpPr>
        <p:spPr>
          <a:xfrm>
            <a:off x="2517395" y="2470540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>
            <a:stCxn id="150" idx="2"/>
            <a:endCxn id="152" idx="3"/>
          </p:cNvCxnSpPr>
          <p:nvPr/>
        </p:nvCxnSpPr>
        <p:spPr>
          <a:xfrm flipH="1">
            <a:off x="2928300" y="1489750"/>
            <a:ext cx="498300" cy="23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 txBox="1"/>
          <p:nvPr/>
        </p:nvSpPr>
        <p:spPr>
          <a:xfrm>
            <a:off x="6822504" y="221293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19"/>
          <p:cNvCxnSpPr>
            <a:stCxn id="150" idx="2"/>
            <a:endCxn id="150" idx="2"/>
          </p:cNvCxnSpPr>
          <p:nvPr/>
        </p:nvCxnSpPr>
        <p:spPr>
          <a:xfrm>
            <a:off x="3426600" y="1489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>
            <a:stCxn id="150" idx="2"/>
            <a:endCxn id="162" idx="1"/>
          </p:cNvCxnSpPr>
          <p:nvPr/>
        </p:nvCxnSpPr>
        <p:spPr>
          <a:xfrm>
            <a:off x="3426600" y="1489750"/>
            <a:ext cx="33960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>
            <a:stCxn id="154" idx="1"/>
            <a:endCxn id="162" idx="1"/>
          </p:cNvCxnSpPr>
          <p:nvPr/>
        </p:nvCxnSpPr>
        <p:spPr>
          <a:xfrm>
            <a:off x="5942029" y="1430408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>
            <a:stCxn id="152" idx="3"/>
            <a:endCxn id="162" idx="1"/>
          </p:cNvCxnSpPr>
          <p:nvPr/>
        </p:nvCxnSpPr>
        <p:spPr>
          <a:xfrm flipH="1" rot="10800000">
            <a:off x="2928289" y="2413004"/>
            <a:ext cx="3894300" cy="14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>
            <a:stCxn id="162" idx="1"/>
            <a:endCxn id="151" idx="3"/>
          </p:cNvCxnSpPr>
          <p:nvPr/>
        </p:nvCxnSpPr>
        <p:spPr>
          <a:xfrm flipH="1">
            <a:off x="2517504" y="2413033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6473575" y="1181950"/>
            <a:ext cx="15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 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Remove 1 vertex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Bound Approximation With Kruskal's Algorithm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283400" y="123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B 10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C 11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E 25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C 20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E 22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E 31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A 14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B 18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C 13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E 23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3221100" y="108955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106395" y="227044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517289" y="364300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324384" y="367174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942029" y="123030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20"/>
          <p:cNvCxnSpPr>
            <a:stCxn id="176" idx="3"/>
            <a:endCxn id="179" idx="1"/>
          </p:cNvCxnSpPr>
          <p:nvPr/>
        </p:nvCxnSpPr>
        <p:spPr>
          <a:xfrm flipH="1" rot="10800000">
            <a:off x="2517395" y="1430440"/>
            <a:ext cx="34245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>
            <a:stCxn id="179" idx="1"/>
            <a:endCxn id="175" idx="2"/>
          </p:cNvCxnSpPr>
          <p:nvPr/>
        </p:nvCxnSpPr>
        <p:spPr>
          <a:xfrm flipH="1">
            <a:off x="3426529" y="1430408"/>
            <a:ext cx="25155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>
            <a:stCxn id="175" idx="2"/>
            <a:endCxn id="176" idx="3"/>
          </p:cNvCxnSpPr>
          <p:nvPr/>
        </p:nvCxnSpPr>
        <p:spPr>
          <a:xfrm flipH="1">
            <a:off x="2517300" y="1489750"/>
            <a:ext cx="909300" cy="98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>
            <a:stCxn id="177" idx="3"/>
          </p:cNvCxnSpPr>
          <p:nvPr/>
        </p:nvCxnSpPr>
        <p:spPr>
          <a:xfrm>
            <a:off x="2928289" y="384310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>
            <a:stCxn id="177" idx="3"/>
            <a:endCxn id="179" idx="1"/>
          </p:cNvCxnSpPr>
          <p:nvPr/>
        </p:nvCxnSpPr>
        <p:spPr>
          <a:xfrm flipH="1" rot="10800000">
            <a:off x="2928289" y="1430504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0"/>
          <p:cNvCxnSpPr>
            <a:stCxn id="176" idx="3"/>
            <a:endCxn id="177" idx="3"/>
          </p:cNvCxnSpPr>
          <p:nvPr/>
        </p:nvCxnSpPr>
        <p:spPr>
          <a:xfrm>
            <a:off x="2517395" y="2470540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0"/>
          <p:cNvCxnSpPr>
            <a:stCxn id="175" idx="2"/>
            <a:endCxn id="177" idx="3"/>
          </p:cNvCxnSpPr>
          <p:nvPr/>
        </p:nvCxnSpPr>
        <p:spPr>
          <a:xfrm flipH="1">
            <a:off x="2928300" y="1489750"/>
            <a:ext cx="498300" cy="23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0"/>
          <p:cNvSpPr txBox="1"/>
          <p:nvPr/>
        </p:nvSpPr>
        <p:spPr>
          <a:xfrm>
            <a:off x="6822504" y="221293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" name="Google Shape;188;p20"/>
          <p:cNvCxnSpPr>
            <a:stCxn id="175" idx="2"/>
            <a:endCxn id="175" idx="2"/>
          </p:cNvCxnSpPr>
          <p:nvPr/>
        </p:nvCxnSpPr>
        <p:spPr>
          <a:xfrm>
            <a:off x="3426600" y="1489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>
            <a:stCxn id="175" idx="2"/>
            <a:endCxn id="187" idx="1"/>
          </p:cNvCxnSpPr>
          <p:nvPr/>
        </p:nvCxnSpPr>
        <p:spPr>
          <a:xfrm>
            <a:off x="3426600" y="1489750"/>
            <a:ext cx="33960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0"/>
          <p:cNvCxnSpPr>
            <a:stCxn id="179" idx="1"/>
            <a:endCxn id="187" idx="1"/>
          </p:cNvCxnSpPr>
          <p:nvPr/>
        </p:nvCxnSpPr>
        <p:spPr>
          <a:xfrm>
            <a:off x="5942029" y="1430408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>
            <a:stCxn id="177" idx="3"/>
            <a:endCxn id="187" idx="1"/>
          </p:cNvCxnSpPr>
          <p:nvPr/>
        </p:nvCxnSpPr>
        <p:spPr>
          <a:xfrm flipH="1" rot="10800000">
            <a:off x="2928289" y="2413004"/>
            <a:ext cx="3894300" cy="14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>
            <a:stCxn id="187" idx="1"/>
            <a:endCxn id="176" idx="3"/>
          </p:cNvCxnSpPr>
          <p:nvPr/>
        </p:nvCxnSpPr>
        <p:spPr>
          <a:xfrm flipH="1">
            <a:off x="2517504" y="2413033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 txBox="1"/>
          <p:nvPr/>
        </p:nvSpPr>
        <p:spPr>
          <a:xfrm>
            <a:off x="6473575" y="1181950"/>
            <a:ext cx="19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 2: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Select the shortest edge that does not create a 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5941900" y="2613125"/>
            <a:ext cx="303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K(V, E): sort E by increasing weight F (V,?) for each vertex v 2 V MS(v) for i 1 to |E| uv ith lightest edge in E if F(u) 6= F(v) U(u, v) add uv to F return 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Bound Approximation With Kruskal's Algorithm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283400" y="123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B 10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C 11</a:t>
            </a:r>
            <a:endParaRPr sz="1554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E 25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E03E2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C 20</a:t>
            </a:r>
            <a:endParaRPr sz="1554">
              <a:solidFill>
                <a:srgbClr val="E03E2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E 22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E 31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A 14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B 18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C 13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4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E 23</a:t>
            </a:r>
            <a:endParaRPr sz="1554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3221100" y="108955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2106395" y="2270440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2517289" y="364300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6324384" y="3671744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942029" y="1230308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21"/>
          <p:cNvCxnSpPr>
            <a:stCxn id="202" idx="3"/>
            <a:endCxn id="205" idx="1"/>
          </p:cNvCxnSpPr>
          <p:nvPr/>
        </p:nvCxnSpPr>
        <p:spPr>
          <a:xfrm flipH="1" rot="10800000">
            <a:off x="2517395" y="1430440"/>
            <a:ext cx="34245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1"/>
          <p:cNvCxnSpPr>
            <a:stCxn id="205" idx="1"/>
            <a:endCxn id="201" idx="2"/>
          </p:cNvCxnSpPr>
          <p:nvPr/>
        </p:nvCxnSpPr>
        <p:spPr>
          <a:xfrm flipH="1">
            <a:off x="3426529" y="1430408"/>
            <a:ext cx="25155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1"/>
          <p:cNvCxnSpPr>
            <a:stCxn id="201" idx="2"/>
            <a:endCxn id="202" idx="3"/>
          </p:cNvCxnSpPr>
          <p:nvPr/>
        </p:nvCxnSpPr>
        <p:spPr>
          <a:xfrm flipH="1">
            <a:off x="2517300" y="1489750"/>
            <a:ext cx="909300" cy="98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1"/>
          <p:cNvCxnSpPr>
            <a:stCxn id="203" idx="3"/>
          </p:cNvCxnSpPr>
          <p:nvPr/>
        </p:nvCxnSpPr>
        <p:spPr>
          <a:xfrm>
            <a:off x="2928289" y="384310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1"/>
          <p:cNvCxnSpPr>
            <a:stCxn id="203" idx="3"/>
            <a:endCxn id="205" idx="1"/>
          </p:cNvCxnSpPr>
          <p:nvPr/>
        </p:nvCxnSpPr>
        <p:spPr>
          <a:xfrm flipH="1" rot="10800000">
            <a:off x="2928289" y="1430504"/>
            <a:ext cx="3013800" cy="24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1"/>
          <p:cNvCxnSpPr>
            <a:stCxn id="202" idx="3"/>
            <a:endCxn id="203" idx="3"/>
          </p:cNvCxnSpPr>
          <p:nvPr/>
        </p:nvCxnSpPr>
        <p:spPr>
          <a:xfrm>
            <a:off x="2517395" y="2470540"/>
            <a:ext cx="4110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>
            <a:stCxn id="201" idx="2"/>
            <a:endCxn id="203" idx="3"/>
          </p:cNvCxnSpPr>
          <p:nvPr/>
        </p:nvCxnSpPr>
        <p:spPr>
          <a:xfrm flipH="1">
            <a:off x="2928300" y="1489750"/>
            <a:ext cx="498300" cy="235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 txBox="1"/>
          <p:nvPr/>
        </p:nvSpPr>
        <p:spPr>
          <a:xfrm>
            <a:off x="6822504" y="2212933"/>
            <a:ext cx="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Google Shape;214;p21"/>
          <p:cNvCxnSpPr>
            <a:stCxn id="201" idx="2"/>
            <a:endCxn id="201" idx="2"/>
          </p:cNvCxnSpPr>
          <p:nvPr/>
        </p:nvCxnSpPr>
        <p:spPr>
          <a:xfrm>
            <a:off x="3426600" y="1489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1"/>
          <p:cNvCxnSpPr>
            <a:stCxn id="201" idx="2"/>
            <a:endCxn id="213" idx="1"/>
          </p:cNvCxnSpPr>
          <p:nvPr/>
        </p:nvCxnSpPr>
        <p:spPr>
          <a:xfrm>
            <a:off x="3426600" y="1489750"/>
            <a:ext cx="33960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1"/>
          <p:cNvCxnSpPr>
            <a:stCxn id="205" idx="1"/>
            <a:endCxn id="213" idx="1"/>
          </p:cNvCxnSpPr>
          <p:nvPr/>
        </p:nvCxnSpPr>
        <p:spPr>
          <a:xfrm>
            <a:off x="5942029" y="1430408"/>
            <a:ext cx="88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1"/>
          <p:cNvCxnSpPr>
            <a:stCxn id="203" idx="3"/>
            <a:endCxn id="213" idx="1"/>
          </p:cNvCxnSpPr>
          <p:nvPr/>
        </p:nvCxnSpPr>
        <p:spPr>
          <a:xfrm flipH="1" rot="10800000">
            <a:off x="2928289" y="2413004"/>
            <a:ext cx="3894300" cy="14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1"/>
          <p:cNvCxnSpPr>
            <a:stCxn id="213" idx="1"/>
            <a:endCxn id="202" idx="3"/>
          </p:cNvCxnSpPr>
          <p:nvPr/>
        </p:nvCxnSpPr>
        <p:spPr>
          <a:xfrm flipH="1">
            <a:off x="2517504" y="2413033"/>
            <a:ext cx="4305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1"/>
          <p:cNvSpPr txBox="1"/>
          <p:nvPr/>
        </p:nvSpPr>
        <p:spPr>
          <a:xfrm>
            <a:off x="6997125" y="1197175"/>
            <a:ext cx="193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 3: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Continue selecting the shortest edge that does not create a cycle until it is not possible anymore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